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84" r:id="rId6"/>
    <p:sldMasterId id="2147483708" r:id="rId7"/>
  </p:sldMasterIdLst>
  <p:notesMasterIdLst>
    <p:notesMasterId r:id="rId42"/>
  </p:notesMasterIdLst>
  <p:sldIdLst>
    <p:sldId id="2145709677" r:id="rId8"/>
    <p:sldId id="2146847630" r:id="rId9"/>
    <p:sldId id="2146847631" r:id="rId10"/>
    <p:sldId id="2145709678" r:id="rId11"/>
    <p:sldId id="2145709644" r:id="rId12"/>
    <p:sldId id="2145709674" r:id="rId13"/>
    <p:sldId id="2145709667" r:id="rId14"/>
    <p:sldId id="2145709668" r:id="rId15"/>
    <p:sldId id="2145709645" r:id="rId16"/>
    <p:sldId id="2145709648" r:id="rId17"/>
    <p:sldId id="2145709649" r:id="rId18"/>
    <p:sldId id="2146847633" r:id="rId19"/>
    <p:sldId id="2146847632" r:id="rId20"/>
    <p:sldId id="2145709650" r:id="rId21"/>
    <p:sldId id="2145709652" r:id="rId22"/>
    <p:sldId id="2145709654" r:id="rId23"/>
    <p:sldId id="2145709655" r:id="rId24"/>
    <p:sldId id="2145709657" r:id="rId25"/>
    <p:sldId id="2145709656" r:id="rId26"/>
    <p:sldId id="2145709664" r:id="rId27"/>
    <p:sldId id="2145709659" r:id="rId28"/>
    <p:sldId id="2145709665" r:id="rId29"/>
    <p:sldId id="2145709666" r:id="rId30"/>
    <p:sldId id="2145709675" r:id="rId31"/>
    <p:sldId id="2145709670" r:id="rId32"/>
    <p:sldId id="2145709671" r:id="rId33"/>
    <p:sldId id="2145709672" r:id="rId34"/>
    <p:sldId id="2145709673" r:id="rId35"/>
    <p:sldId id="2145709660" r:id="rId36"/>
    <p:sldId id="2145709661" r:id="rId37"/>
    <p:sldId id="2146847634" r:id="rId38"/>
    <p:sldId id="2146847626" r:id="rId39"/>
    <p:sldId id="2146847629" r:id="rId40"/>
    <p:sldId id="214684763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B0F0"/>
    <a:srgbClr val="700B33"/>
    <a:srgbClr val="E7004C"/>
    <a:srgbClr val="03AE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BC489F-EC0E-2BAE-D88E-A01B2678A7B8}" v="5" dt="2025-04-23T14:04:58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94"/>
  </p:normalViewPr>
  <p:slideViewPr>
    <p:cSldViewPr snapToGrid="0">
      <p:cViewPr varScale="1">
        <p:scale>
          <a:sx n="93" d="100"/>
          <a:sy n="93" d="100"/>
        </p:scale>
        <p:origin x="6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3A144-4A3A-9F4B-9083-FD9BFD9417C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741F7-F803-1D47-99DC-1935304A9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420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63BD1-E0A0-8192-A1C1-9A5B6BBFC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3157E0-3E8D-0DEB-0310-9E6B68D00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EF1BB-3ECA-5B1D-AB17-F598D7C07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C56D5-9BE1-31FE-E4D4-4125B7A37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04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9D957-C175-32D5-6366-6E9BB4D32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8FF4B-EAD5-7FEA-AC68-3C317622B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1B5961-354A-5A7D-427F-BC2D74808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14481-753C-55CD-1977-4297A35B1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68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90FAE-5E53-4EC5-4B24-9E8B2E9CC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03F2B-CBBE-F172-1152-0E98B220B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3EDEC-9FBA-2B28-CE76-4C02633AF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B888F-DA58-38A7-23C4-2CB364647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729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52044-9B0C-6A1B-95C0-F69D4E838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63C06-F561-ECAB-2F69-DC1B98036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E2570-BB19-F855-8DF7-2C2C45F0F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81AF5-2619-BCBB-F9E1-01BB2B6E5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428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D600F-4DF0-A341-2947-2BDDF50B2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CDE310-25A0-4810-AB6C-8EBD286F9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80AEB-1A99-D646-3246-10FDD847D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EAEC1-DDB3-F2E5-C012-70AC82AEE4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427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695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CBC09-55BC-DDFE-F465-B20B2B6F5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881FA7-0657-02BD-C5C2-B60F56E29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06F0E9-CE76-5DEF-06C4-0D24BBD49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73BA0-0860-6232-E5E7-D9655FDE0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294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EF14F-5AE1-CDB7-5AA5-6F5A0D3F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AE8B8-F7C0-122C-A23C-8CD86BFA9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81AEE-8919-5483-1509-6E70A7376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BC591-0390-C96F-56C9-D721D6518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938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88803-1F71-4CA8-1986-18DD580BF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0EF04-B821-FC90-37A7-DE3823AB2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35FF20-983E-5A30-63ED-EFDA650F9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7050A-4AFE-442D-B60F-307167BA1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975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9CBE7-EAD2-4EED-EC0F-E86A2D0D0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2AD308-D877-A99D-AE67-4102445C4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8E284-30A5-F69E-964A-0F01373EE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37513-4E04-5EAF-F4DD-995BBE240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72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D150-1B52-C575-5672-FBAEA3DD8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643C6-884F-EE55-BBAB-8BBC1DD8E2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ED07F-4CC6-26B6-6B87-8C2EB1B43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449F4-F927-37C7-D5DC-2E52F9ABB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522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172EA-FAC7-2E67-6614-509323B2F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8EDCE-1D07-BF1A-B2FC-262B656A0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70F9B6-AF1E-7C11-8A14-462E733A0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83DD-AE8F-898B-EC16-B9C724841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37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F527C-B476-018D-5028-FD7E4129B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DFDB6B-9DF9-7D92-65E8-198C9BA9D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87C40D-4021-315A-ED71-9362AA0C2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20611-8C7A-C56A-B5DA-44458F9C3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741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E08DD-7B45-F13F-B9E6-B1C63FFA6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376D6-1546-C71D-D9B0-DFEE9D92A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D1B8F2-C1C1-B454-415E-24372E9F4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49860-2E14-1E23-6CAF-33E0D6C50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503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84E5-10BF-97C5-6A09-B75B8EB81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3798DE-C74B-1767-C789-6BCC7CC4C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AD471-FA94-D495-EE01-2C928C713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C7F98-53F2-094A-0EE0-DD968AD35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056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F2B10-AB57-EDE5-6D1A-D075F224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FD239-0C6C-F228-2A1C-54808C7BA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5E146-B269-7CC7-39DE-1039F41CE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79086-3E40-93A1-949D-1F1781FD7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246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61090-FB43-6604-3753-1B7259E0A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A2691-FC6D-9514-0D64-EAF0EB4B9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3F6484-7961-8A47-95F0-09862F4FA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4F8B1-0093-C565-B1AC-A9A8F2AB2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877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E528D-49C0-C4D4-3318-02B2FB4F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C5273-56E5-49C1-2D09-8BD9ACBC2F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E65A16-4AB0-DC3D-89ED-CBB516B74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8BBD5-B0E5-DF52-9FEA-6D844CF54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470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A83C6-BF3E-308B-8B09-204AB71A8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81491-9C25-776F-D7E4-560C5F78D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8B6C3-4CD7-2A11-B572-B588D5AE3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97AC7-28EC-1814-D7E9-230AE1083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671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DA771-87F9-CFB0-F824-DB77A1095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D6CAAE-1C70-BECC-EDBD-A700C0B0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7C8EA-53D3-B2F9-A79D-F07627840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13D24-2BFE-D6FC-EBAC-2816B66BE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772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AoMRC 2008. 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Academy of Medical Royal Colleges. (2008) A code of practice for the diagnosis and confirmation of death.</a:t>
            </a:r>
          </a:p>
          <a:p>
            <a:r>
              <a:rPr lang="en-GB" b="1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RCPCH 2015. 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Royal College of Paediatrics and Child Health. (2015) The diagnosis of death by neurological criteria in infants less than two months old.</a:t>
            </a:r>
          </a:p>
          <a:p>
            <a:r>
              <a:rPr lang="en-GB" b="1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WBDP 2020. 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Greer DM, </a:t>
            </a:r>
            <a:r>
              <a:rPr lang="en-GB" dirty="0" err="1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Shemie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SD, Lewis A, et al. Determination of Brain Death/Death by Neurologic Criteria: The World Brain Death Project. JAMA 2020; 324(11):1078–97.</a:t>
            </a:r>
          </a:p>
          <a:p>
            <a:r>
              <a:rPr lang="en-GB" b="1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ANZICS 2021. 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Australian and New Zealand Intensive Care Society. (ANZICS) (2021) </a:t>
            </a:r>
            <a:r>
              <a:rPr lang="en-GB" dirty="0">
                <a:solidFill>
                  <a:srgbClr val="5F1E6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Statement on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rgbClr val="5F1E6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Death and Organ Donation. Edition 4.1</a:t>
            </a:r>
          </a:p>
          <a:p>
            <a:r>
              <a:rPr lang="en-GB" b="1" dirty="0">
                <a:solidFill>
                  <a:srgbClr val="5F1E6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Canada 2023. </a:t>
            </a:r>
            <a:r>
              <a:rPr lang="en-GB" dirty="0" err="1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Shemie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SD, Wilson LC, Hornby L et al. A brain-based definition of death and criteria for its determination after arrest of circulation or neurologic function in Canada: a 2023 clinical practice guideline. Can J </a:t>
            </a:r>
            <a:r>
              <a:rPr lang="en-GB" dirty="0" err="1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Anesth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2023; 70(4):483-557.</a:t>
            </a:r>
          </a:p>
          <a:p>
            <a:r>
              <a:rPr lang="en-GB" b="1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USA 2023. 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Greer DM, </a:t>
            </a:r>
            <a:r>
              <a:rPr lang="en-GB" dirty="0" err="1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Kirschen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MP, Lewis A et al. </a:t>
            </a:r>
            <a:r>
              <a:rPr lang="en-GB" dirty="0" err="1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Pediatric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Adult Brain Death/Death by Neurologic Criteria Consensus Guideline: Report of the AAN Guidelines Subcommittee, AAP, CNS, and SCCM. Neurology 2023; 101:1-21.</a:t>
            </a:r>
          </a:p>
          <a:p>
            <a:endParaRPr lang="en-GB" b="1" dirty="0">
              <a:solidFill>
                <a:srgbClr val="28282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28282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28282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rgbClr val="28282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5B614D-6DB8-A443-9F87-CA8C1E7A1F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246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A2CB7-4A9A-C9D8-BEEA-6902DCAB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87C56-90ED-09DD-4EA0-0BB923802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E20B71-565D-223B-61DC-970A220B8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584B0-665B-87C0-35AF-3C561A7D7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57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05A7D-A2C9-ED86-20C9-3E2D4E91C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B9A8D4-E688-317C-B054-807E8CF99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75F2E6-33EA-642F-3B4E-DE2EC9596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95C86-987D-B6BF-6A8B-2F5BFAFA0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551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0C23E-DDAD-8F92-2A55-C60013FB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5F215-2B12-B3FF-61A4-551C1E1B0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EC660-4424-893A-855C-2654AEC8F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2219E-C06B-8310-512A-130FEAE9E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927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9FA7-A894-8C32-A16C-3F68DC363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5D6083-BB9E-7089-C0AA-1CBEE78C7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069894-D474-8D10-7BCA-F5F15BCF6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2F206-B60D-B2E7-2FAD-5980DD527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6064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B3A12-D0ED-5478-2A5F-42D50ABF1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9635D-73AE-4E18-E107-EC24993BF0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DF2DB-26D3-8294-6CEC-35500DD5A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CA1B9-17F4-0699-CC12-CDFAB4A61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4938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0F7A5-C112-1AAB-BDF4-A9E257C64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DD3CD3-4119-0EE4-A7B4-894E317A5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5B147B-A4B6-42D3-BDAB-BE3F91626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6046F-1349-C6F4-D9C0-B6D1C1B6C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4533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F37D3-00B0-CB3B-62BD-A6DF2490B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022A2-41CE-D192-6B7E-DE8884822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AF230B-D28D-34A0-DD0F-239B37C2B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70752-6880-14D7-EE19-4D80003ADB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480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8C6F-87B3-9EE2-0148-670C23DF5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4D3985-87A9-4BAC-D89C-C0142EE2C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B667C-59B6-954E-92E9-4D371CE06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7FA5B-D4C1-1789-DD49-27C352075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644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2D8DA-FA3A-C530-4749-CB77DD83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AA93D-6F97-CEC6-BA11-EB61B28044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EC652F-EE03-A79D-DC85-76B433FC0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2E626-C7AD-662E-23C2-7C8EEFCCA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3229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5E5A4-3329-8DFF-3EFF-C2A3536E3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ECAFB-1503-1895-C1BF-F7D9FFD0A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3C354-FF96-490A-8A63-8B5AC0A4A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C320A-662A-F14E-35A3-55609ADC4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779101-BB44-2048-82F2-B3B210448F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8741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EA683-204A-EE65-AB35-4221485AB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09709B-A666-E58F-4368-FD88DE0C6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BD2497-7D6A-11DF-3F7D-4CB1A6D0D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A6709-F0BE-88A1-0758-2B1A66205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162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9E9EB-5DD1-2A32-336E-C9B2D4F1D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2366B-84E0-7229-ECA7-22A6CA8AF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DCC9FC-D095-2E3A-8946-146794540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E41BE-3C63-2822-4DB9-D0C6FCFC62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62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7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9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169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8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0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73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61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943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6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53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A219B-7C10-6E60-5FCB-6FD7A31FC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0EFA0D-EC7A-EEA8-20AA-F3A6A4D20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4C73B-178A-7753-4BDF-9EE2DCDB2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259EA-C915-ED60-CF10-FC3A5A68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BE2CA-E7B0-3C55-C83E-CF130A93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898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DDF7A-F29F-56EC-2CE3-24B7AD9D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459DA-0CC7-4081-F402-999A57056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58E4F-3A77-5D4E-E7E6-9EEA4A0F0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2E6D1-9D49-172C-70FF-7C52D4D5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F1C09-7412-E02A-6327-21C68868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132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06346-266D-40EC-DBB3-B17B43CC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0B3A1-46A3-907B-5E62-DDCB7EE6B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5FAE3-E040-0925-DE61-50107261C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30B56-D259-EA9B-2D6B-C306B5A25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8E5E5-AADF-836A-4993-3A1F5EFF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492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B66F9-C5B2-9A41-F220-7CEF512E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7ED00-B5F3-C657-78EA-1CCC6EA41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0A35A-C803-97C0-E858-A652C7CFB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3AE8C-C5AE-1EB9-0FE4-1F32674D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CE7F4-8A27-73B5-172A-4EEA26C97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07CB0-4077-6595-28B8-6C9BAE688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66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7135-9354-957A-F296-1751EAC9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23C6E-EDC6-E20D-401B-CDB312D0E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B6C575-E255-BF1A-4B1B-8B00AA5B1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890979-F6C3-4D53-2DDD-A4E8BDD99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94ACA0-7059-CBDA-41B8-456D0C3B6F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FEDA4C-8A1B-C717-C377-FC4645E0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BB2532-F2D5-DE98-C7E3-67F84BD2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484A9-91BD-9846-DD0F-D9596BC15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A41D-C1A0-41AF-90AE-77B5610E1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289C12-9B3C-496F-B90B-BBAD2E3C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7AB244-7090-4588-1DEE-A7C285ED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D8F38D-0321-2B53-EEE5-EAF42E2C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700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60C814-6BFD-8BB6-8548-295966B54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90FCF-1C97-E632-9C89-AE3908AFB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0ABF9-6AF9-1649-0F1A-EA9DC40D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969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66D8-55C3-434E-E6BE-181917236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C01F5-843B-F72B-243E-01E83072D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A8440-044F-40CB-068B-0019BFBB1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317C9-354C-3477-17D6-5F1BEFEE5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BD2F2-7F53-4B27-D422-424DDEB67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2F39A-8DBF-893F-A864-1D5557ED8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882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0764A-777A-ABEB-F13F-6EEE7E45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4ACC4B-A880-A721-84B6-AA33EF1876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685E9-6058-D0AB-D160-AA74D9FEE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54C61-B0D0-271F-2BBE-59F2400EB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F1193-3B88-3500-A53A-203A4AD9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C025A-A7D2-5ADD-78CF-B9B8CCB3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247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EC903-5C63-B425-3545-03B9570F4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467EC-28AD-6494-4C12-696BC7DE4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3509D-0704-7A79-C19E-798A71630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0E2F-8C29-CEC4-5CB9-D2AF0359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2D4-9EE6-2962-B701-BAC55879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236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2A9B3B-9FF6-14D8-83D4-4E5708E6A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E0823A-A798-78F3-A41A-BA900DB5B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3CA51-C3EB-C360-15E3-BF057CDF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F8DC7-80D6-1297-B90F-F36ABC2BA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05493-4C93-237B-72AC-5611F17C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087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9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5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69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9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9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56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244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0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0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1046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349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8644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890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996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8588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62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594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6938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1076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6192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52" y="253768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53" y="2036956"/>
            <a:ext cx="5744633" cy="4334815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566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462" y="1873477"/>
            <a:ext cx="5744633" cy="4280580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96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2" y="6299201"/>
            <a:ext cx="8223249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 sz="1600">
              <a:solidFill>
                <a:schemeClr val="bg1"/>
              </a:solidFill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GB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32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189EE1-1F2B-D2B4-397E-474307DF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47621-0C17-CB75-3E5F-BC8BEB886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F3AB1-770B-F495-ABB2-EC312CA3B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86BEB-9346-F772-02A9-3767B7887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5F71F-559B-1290-406E-198161A32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BCA73-7776-7447-A27B-0FBE17F33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02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2" y="6299201"/>
            <a:ext cx="8223249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 sz="1600">
              <a:solidFill>
                <a:srgbClr val="FFFFFF"/>
              </a:solidFill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GB" sz="1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0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893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sldNum="0"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85C7D-172C-881F-4DC1-EF2E0BAA7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069CCCB-C688-0B88-BF8E-5BD5131CFD17}"/>
              </a:ext>
            </a:extLst>
          </p:cNvPr>
          <p:cNvSpPr txBox="1">
            <a:spLocks/>
          </p:cNvSpPr>
          <p:nvPr/>
        </p:nvSpPr>
        <p:spPr bwMode="auto">
          <a:xfrm>
            <a:off x="6661749" y="364835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New Testing Forms</a:t>
            </a:r>
          </a:p>
        </p:txBody>
      </p:sp>
      <p:pic>
        <p:nvPicPr>
          <p:cNvPr id="10" name="Picture 9" descr="A paper with text and images&#10;&#10;Description automatically generated">
            <a:extLst>
              <a:ext uri="{FF2B5EF4-FFF2-40B4-BE49-F238E27FC236}">
                <a16:creationId xmlns:a16="http://schemas.microsoft.com/office/drawing/2014/main" id="{E94018F0-0FC8-2BA3-EE46-6BBBCF2D1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21837"/>
            <a:ext cx="3483221" cy="4954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>
              <a:rot lat="0" lon="1200000" rev="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 descr="A book cover with red lines&#10;&#10;Description automatically generated">
            <a:extLst>
              <a:ext uri="{FF2B5EF4-FFF2-40B4-BE49-F238E27FC236}">
                <a16:creationId xmlns:a16="http://schemas.microsoft.com/office/drawing/2014/main" id="{10CCF356-DBAC-5CCA-AF99-4325AAF5E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177" y="364835"/>
            <a:ext cx="2793076" cy="3960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Picture 11" descr="A white cover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0825B800-F921-3FEA-7155-6E6DC05EE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51" y="323945"/>
            <a:ext cx="2457731" cy="34750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8BD776-E6D9-23D3-9523-356D50E1D503}"/>
              </a:ext>
            </a:extLst>
          </p:cNvPr>
          <p:cNvSpPr txBox="1"/>
          <p:nvPr/>
        </p:nvSpPr>
        <p:spPr>
          <a:xfrm>
            <a:off x="1082446" y="1889278"/>
            <a:ext cx="117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0B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2008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700B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Notched Right Arrow 16">
            <a:extLst>
              <a:ext uri="{FF2B5EF4-FFF2-40B4-BE49-F238E27FC236}">
                <a16:creationId xmlns:a16="http://schemas.microsoft.com/office/drawing/2014/main" id="{442893FD-AD67-137B-01A4-0D93573281D9}"/>
              </a:ext>
            </a:extLst>
          </p:cNvPr>
          <p:cNvSpPr/>
          <p:nvPr/>
        </p:nvSpPr>
        <p:spPr bwMode="auto">
          <a:xfrm>
            <a:off x="2938736" y="1883545"/>
            <a:ext cx="453822" cy="461665"/>
          </a:xfrm>
          <a:prstGeom prst="notchedRightArrow">
            <a:avLst/>
          </a:prstGeom>
          <a:solidFill>
            <a:srgbClr val="E7004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6D22AC-0A3D-2B2A-5F19-816B17C2D151}"/>
              </a:ext>
            </a:extLst>
          </p:cNvPr>
          <p:cNvSpPr txBox="1"/>
          <p:nvPr/>
        </p:nvSpPr>
        <p:spPr>
          <a:xfrm>
            <a:off x="3540177" y="1937747"/>
            <a:ext cx="2660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January 2025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854BA9-4156-07D6-55CC-585491D10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3746" y="2127689"/>
            <a:ext cx="2598254" cy="36393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>
              <a:rot lat="0" lon="1200000" rev="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359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D282A-074C-351F-D734-7CC9DA475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nk ladder on a black background&#10;&#10;AI-generated content may be incorrect.">
            <a:extLst>
              <a:ext uri="{FF2B5EF4-FFF2-40B4-BE49-F238E27FC236}">
                <a16:creationId xmlns:a16="http://schemas.microsoft.com/office/drawing/2014/main" id="{EDDDEE5A-2571-BF37-99ED-60457C832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680" y="392789"/>
            <a:ext cx="2857500" cy="3645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13FA1C-E75D-9BDC-1634-5B061A1F1D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66" r="14764" b="32217"/>
          <a:stretch/>
        </p:blipFill>
        <p:spPr>
          <a:xfrm>
            <a:off x="380663" y="0"/>
            <a:ext cx="1549591" cy="1374988"/>
          </a:xfrm>
          <a:prstGeom prst="rect">
            <a:avLst/>
          </a:prstGeom>
        </p:spPr>
      </p:pic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4CA57C77-62B1-F8E9-0D55-3EC7857202F1}"/>
              </a:ext>
            </a:extLst>
          </p:cNvPr>
          <p:cNvSpPr/>
          <p:nvPr/>
        </p:nvSpPr>
        <p:spPr>
          <a:xfrm>
            <a:off x="96006" y="4431159"/>
            <a:ext cx="1850184" cy="2024743"/>
          </a:xfrm>
          <a:prstGeom prst="roundRect">
            <a:avLst/>
          </a:prstGeom>
          <a:solidFill>
            <a:srgbClr val="00B0F0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NDT rates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11F88-B268-B062-3739-3E8337339045}"/>
              </a:ext>
            </a:extLst>
          </p:cNvPr>
          <p:cNvSpPr txBox="1">
            <a:spLocks/>
          </p:cNvSpPr>
          <p:nvPr/>
        </p:nvSpPr>
        <p:spPr>
          <a:xfrm>
            <a:off x="2379402" y="18370"/>
            <a:ext cx="7109382" cy="711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Progress (1)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5EEA10-B056-3291-46E5-3D62E0E7B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401" y="940158"/>
            <a:ext cx="7110144" cy="3610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1EA8271-A045-DA1D-B0D8-720F11860715}"/>
              </a:ext>
            </a:extLst>
          </p:cNvPr>
          <p:cNvSpPr/>
          <p:nvPr/>
        </p:nvSpPr>
        <p:spPr>
          <a:xfrm flipV="1">
            <a:off x="8587167" y="1027376"/>
            <a:ext cx="901616" cy="23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E7125C-BC17-68B9-8862-26578E834AF2}"/>
              </a:ext>
            </a:extLst>
          </p:cNvPr>
          <p:cNvSpPr txBox="1"/>
          <p:nvPr/>
        </p:nvSpPr>
        <p:spPr>
          <a:xfrm rot="16200000">
            <a:off x="7887677" y="3255577"/>
            <a:ext cx="865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9F4C6A-09F8-E535-2B46-034390CCC2BC}"/>
              </a:ext>
            </a:extLst>
          </p:cNvPr>
          <p:cNvSpPr txBox="1"/>
          <p:nvPr/>
        </p:nvSpPr>
        <p:spPr>
          <a:xfrm rot="16200000">
            <a:off x="5192740" y="2822871"/>
            <a:ext cx="865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87%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3B92C-0F26-2606-8F9F-67B92A35A71B}"/>
              </a:ext>
            </a:extLst>
          </p:cNvPr>
          <p:cNvSpPr txBox="1"/>
          <p:nvPr/>
        </p:nvSpPr>
        <p:spPr>
          <a:xfrm>
            <a:off x="8507262" y="2445466"/>
            <a:ext cx="9375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70%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67%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742179-F622-5756-BC53-7008383C092F}"/>
              </a:ext>
            </a:extLst>
          </p:cNvPr>
          <p:cNvSpPr txBox="1"/>
          <p:nvPr/>
        </p:nvSpPr>
        <p:spPr>
          <a:xfrm>
            <a:off x="2379401" y="4926633"/>
            <a:ext cx="4557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1 73% (not tested 276)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2 73% (not tested 117)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3 68% (not tested 44)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4 69% (not tested 42)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CF15CE-FDA5-B26F-E429-E7897C185B01}"/>
              </a:ext>
            </a:extLst>
          </p:cNvPr>
          <p:cNvSpPr txBox="1"/>
          <p:nvPr/>
        </p:nvSpPr>
        <p:spPr>
          <a:xfrm>
            <a:off x="6095999" y="4926632"/>
            <a:ext cx="5791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AICU 73% (not tested 454)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PICU 54% (not tested 25)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pt on AICU 63% (tested 15, not tested 9)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D315FF-12E2-B903-FE34-C9FBDFDB6548}"/>
              </a:ext>
            </a:extLst>
          </p:cNvPr>
          <p:cNvSpPr txBox="1"/>
          <p:nvPr/>
        </p:nvSpPr>
        <p:spPr>
          <a:xfrm>
            <a:off x="6095999" y="6051406"/>
            <a:ext cx="6096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Less regional variation compared to ICU variation.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1s 44% - 97%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(Newcastle tested 34, not tested 1)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BB4E2B-7798-16FB-A120-CF80D0218582}"/>
              </a:ext>
            </a:extLst>
          </p:cNvPr>
          <p:cNvSpPr txBox="1"/>
          <p:nvPr/>
        </p:nvSpPr>
        <p:spPr>
          <a:xfrm>
            <a:off x="9619411" y="1145270"/>
            <a:ext cx="25725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Estimating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on donation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‘all else equal’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2023/24 testing rate 75% = est. +25 donors.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2019/20 testing rate 87% = +140 donors.</a:t>
            </a:r>
          </a:p>
        </p:txBody>
      </p:sp>
    </p:spTree>
    <p:extLst>
      <p:ext uri="{BB962C8B-B14F-4D97-AF65-F5344CB8AC3E}">
        <p14:creationId xmlns:p14="http://schemas.microsoft.com/office/powerpoint/2010/main" val="359218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A1762-93FC-C527-DC2C-5DD9A38AA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nk ladder on a black background&#10;&#10;AI-generated content may be incorrect.">
            <a:extLst>
              <a:ext uri="{FF2B5EF4-FFF2-40B4-BE49-F238E27FC236}">
                <a16:creationId xmlns:a16="http://schemas.microsoft.com/office/drawing/2014/main" id="{784418AD-58CC-1BE6-FA04-9B740DD93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680" y="392789"/>
            <a:ext cx="2857500" cy="3645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4B339F-C214-B34C-AA77-E4AAE26849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66" r="14764" b="32217"/>
          <a:stretch/>
        </p:blipFill>
        <p:spPr>
          <a:xfrm>
            <a:off x="380663" y="0"/>
            <a:ext cx="1549591" cy="1374988"/>
          </a:xfrm>
          <a:prstGeom prst="rect">
            <a:avLst/>
          </a:prstGeom>
        </p:spPr>
      </p:pic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0BEF19E9-B12C-1721-6973-774E617CDDDB}"/>
              </a:ext>
            </a:extLst>
          </p:cNvPr>
          <p:cNvSpPr/>
          <p:nvPr/>
        </p:nvSpPr>
        <p:spPr>
          <a:xfrm>
            <a:off x="96006" y="4431159"/>
            <a:ext cx="1850184" cy="2024743"/>
          </a:xfrm>
          <a:prstGeom prst="roundRect">
            <a:avLst/>
          </a:prstGeom>
          <a:solidFill>
            <a:srgbClr val="00B0F0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NDT rates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AAAC65-000D-1A7D-ECFB-222EF5B5077D}"/>
              </a:ext>
            </a:extLst>
          </p:cNvPr>
          <p:cNvSpPr txBox="1">
            <a:spLocks/>
          </p:cNvSpPr>
          <p:nvPr/>
        </p:nvSpPr>
        <p:spPr>
          <a:xfrm>
            <a:off x="2489597" y="37115"/>
            <a:ext cx="6514919" cy="711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Progress (2)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664A4DE-9A4D-E572-0BC4-C0D987F8837A}"/>
              </a:ext>
            </a:extLst>
          </p:cNvPr>
          <p:cNvGraphicFramePr>
            <a:graphicFrameLocks noGrp="1"/>
          </p:cNvGraphicFramePr>
          <p:nvPr/>
        </p:nvGraphicFramePr>
        <p:xfrm>
          <a:off x="2489597" y="842788"/>
          <a:ext cx="6514919" cy="517242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30293">
                  <a:extLst>
                    <a:ext uri="{9D8B030D-6E8A-4147-A177-3AD203B41FA5}">
                      <a16:colId xmlns:a16="http://schemas.microsoft.com/office/drawing/2014/main" val="3124715572"/>
                    </a:ext>
                  </a:extLst>
                </a:gridCol>
                <a:gridCol w="872346">
                  <a:extLst>
                    <a:ext uri="{9D8B030D-6E8A-4147-A177-3AD203B41FA5}">
                      <a16:colId xmlns:a16="http://schemas.microsoft.com/office/drawing/2014/main" val="2917564167"/>
                    </a:ext>
                  </a:extLst>
                </a:gridCol>
                <a:gridCol w="756140">
                  <a:extLst>
                    <a:ext uri="{9D8B030D-6E8A-4147-A177-3AD203B41FA5}">
                      <a16:colId xmlns:a16="http://schemas.microsoft.com/office/drawing/2014/main" val="4248038716"/>
                    </a:ext>
                  </a:extLst>
                </a:gridCol>
                <a:gridCol w="756140">
                  <a:extLst>
                    <a:ext uri="{9D8B030D-6E8A-4147-A177-3AD203B41FA5}">
                      <a16:colId xmlns:a16="http://schemas.microsoft.com/office/drawing/2014/main" val="1568386245"/>
                    </a:ext>
                  </a:extLst>
                </a:gridCol>
              </a:tblGrid>
              <a:tr h="649954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GB" sz="1800" b="1" u="none" strike="noStrike" dirty="0">
                          <a:effectLst/>
                        </a:rPr>
                        <a:t>Reason not tested (Jan &amp; Feb 2025)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Total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07328052"/>
                  </a:ext>
                </a:extLst>
              </a:tr>
              <a:tr h="3658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dirty="0">
                          <a:effectLst/>
                        </a:rPr>
                        <a:t>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Jan-Feb</a:t>
                      </a:r>
                    </a:p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%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Apr-Dec </a:t>
                      </a:r>
                    </a:p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27013939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 dirty="0">
                          <a:effectLst/>
                        </a:rPr>
                        <a:t>Family pressure not to test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>
                          <a:effectLst/>
                        </a:rPr>
                        <a:t>13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18.3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428441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Hypothermia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412366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Clinical reason/Clinician's decision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>
                          <a:effectLst/>
                        </a:rPr>
                        <a:t>9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CD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CD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468575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Other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9005770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Patient haemodynamically unstable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9.9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951684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Treatment withdrawn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5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7.0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CD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CD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785054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Family declined donation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514618"/>
                  </a:ext>
                </a:extLst>
              </a:tr>
              <a:tr h="2280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Biochemical/endocrine abnormality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21040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Inability to test all reflexes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>
                          <a:effectLst/>
                        </a:rPr>
                        <a:t>4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52064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SN-OD advised that donor not suitable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509319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Continuing effects of sedatives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2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2.8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177174"/>
                  </a:ext>
                </a:extLst>
              </a:tr>
              <a:tr h="2280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Medical contraindication to donation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1.4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186548"/>
                  </a:ext>
                </a:extLst>
              </a:tr>
              <a:tr h="243258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Total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71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100.0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340927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9A5CA0D-AA27-A223-0DA5-69EE85179BD8}"/>
              </a:ext>
            </a:extLst>
          </p:cNvPr>
          <p:cNvSpPr txBox="1"/>
          <p:nvPr/>
        </p:nvSpPr>
        <p:spPr>
          <a:xfrm>
            <a:off x="9415628" y="3092680"/>
            <a:ext cx="2535191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Link to donation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31%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13+4+4+1 = 22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22 / 71 = 31%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1F5DB6-CF50-CD10-FA89-DF248E53DABE}"/>
              </a:ext>
            </a:extLst>
          </p:cNvPr>
          <p:cNvSpPr txBox="1"/>
          <p:nvPr/>
        </p:nvSpPr>
        <p:spPr>
          <a:xfrm>
            <a:off x="9415630" y="392788"/>
            <a:ext cx="2535191" cy="132343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Preconditions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37%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9+7+4+4+2 = 26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 / 71 = 37%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8143E-9328-78CF-976C-C9447B420E7C}"/>
              </a:ext>
            </a:extLst>
          </p:cNvPr>
          <p:cNvSpPr txBox="1"/>
          <p:nvPr/>
        </p:nvSpPr>
        <p:spPr>
          <a:xfrm>
            <a:off x="9415628" y="4722165"/>
            <a:ext cx="2535191" cy="1323439"/>
          </a:xfrm>
          <a:prstGeom prst="rect">
            <a:avLst/>
          </a:prstGeom>
          <a:solidFill>
            <a:srgbClr val="9CDC57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ICU Decision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20%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9+5 = 14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 / 71 = 20%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8F25E3-7E94-98DA-635E-F724F4F3906B}"/>
              </a:ext>
            </a:extLst>
          </p:cNvPr>
          <p:cNvSpPr txBox="1"/>
          <p:nvPr/>
        </p:nvSpPr>
        <p:spPr>
          <a:xfrm>
            <a:off x="9346148" y="1748734"/>
            <a:ext cx="2776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Hypothermia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Cases: 6 Jan, 3 Feb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Adjusted testing rate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75% (3 active actions)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89B5DD-99F3-0323-855D-7DF5C0CBF6A7}"/>
              </a:ext>
            </a:extLst>
          </p:cNvPr>
          <p:cNvSpPr txBox="1"/>
          <p:nvPr/>
        </p:nvSpPr>
        <p:spPr>
          <a:xfrm>
            <a:off x="2424303" y="1141251"/>
            <a:ext cx="2185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Testing rate 69%</a:t>
            </a:r>
          </a:p>
        </p:txBody>
      </p:sp>
    </p:spTree>
    <p:extLst>
      <p:ext uri="{BB962C8B-B14F-4D97-AF65-F5344CB8AC3E}">
        <p14:creationId xmlns:p14="http://schemas.microsoft.com/office/powerpoint/2010/main" val="337361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05297-6915-9869-5FC4-CE96DA13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92F6E9-7647-1679-16E9-F2294073F0FF}"/>
              </a:ext>
            </a:extLst>
          </p:cNvPr>
          <p:cNvSpPr/>
          <p:nvPr/>
        </p:nvSpPr>
        <p:spPr>
          <a:xfrm>
            <a:off x="3366512" y="243210"/>
            <a:ext cx="70603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84" charset="-128"/>
                <a:cs typeface="Calibri" panose="020F0502020204030204" pitchFamily="34" charset="0"/>
              </a:rPr>
              <a:t>Neurological Criteria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E7004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F89C1C-0BEB-1CC3-93AC-9918EDA9F804}"/>
              </a:ext>
            </a:extLst>
          </p:cNvPr>
          <p:cNvSpPr txBox="1"/>
          <p:nvPr/>
        </p:nvSpPr>
        <p:spPr>
          <a:xfrm>
            <a:off x="4650377" y="1116450"/>
            <a:ext cx="7027704" cy="5384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Updating Principles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authoritative guidance.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Maintain safety and confidence in the diagnosis of death.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necessary, strengthen the Code.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possible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 and align across all ages and with other international guidelines.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 Influences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2020, World Brain Death Project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2021, Australian and New Zealand Intensive Care Society's Statement on Death and Organ Donation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2023, Canadian Journal of Anesthesia Special Issue: Defining and Determining Death in Canada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2023, Pediatric and Adult Brain Death/Death by Neurologic Criteria Consensus Guideline from the American Academy of Neurology and the American Academy of Pediatrics.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011A25-151E-BB5B-BD0F-0EEFE67F5C5E}"/>
              </a:ext>
            </a:extLst>
          </p:cNvPr>
          <p:cNvSpPr txBox="1"/>
          <p:nvPr/>
        </p:nvSpPr>
        <p:spPr>
          <a:xfrm>
            <a:off x="513919" y="4583465"/>
            <a:ext cx="413645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“No new science has altered the fundamentals to the criteria used to diagnose and confirm death as outlined in previous Codes…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working group therefore considered their role to be one of updating and evolving the 2008 Code.”</a:t>
            </a:r>
          </a:p>
        </p:txBody>
      </p:sp>
      <p:pic>
        <p:nvPicPr>
          <p:cNvPr id="3" name="Picture 2" descr="A book cover with red lines&#10;&#10;Description automatically generated">
            <a:extLst>
              <a:ext uri="{FF2B5EF4-FFF2-40B4-BE49-F238E27FC236}">
                <a16:creationId xmlns:a16="http://schemas.microsoft.com/office/drawing/2014/main" id="{4B9D5F7C-F03F-3B3C-7D78-CFD1FE84D5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14" y="316585"/>
            <a:ext cx="2761448" cy="3915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0B1105-1126-248C-9313-43D845E86FE7}"/>
              </a:ext>
            </a:extLst>
          </p:cNvPr>
          <p:cNvSpPr txBox="1"/>
          <p:nvPr/>
        </p:nvSpPr>
        <p:spPr>
          <a:xfrm>
            <a:off x="776514" y="1812869"/>
            <a:ext cx="258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January 2025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5401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807F0-6685-6AB6-8EC1-BA9FAB76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5AE9F-A74B-3A12-F8AA-52974FBFD14C}"/>
              </a:ext>
            </a:extLst>
          </p:cNvPr>
          <p:cNvSpPr txBox="1">
            <a:spLocks/>
          </p:cNvSpPr>
          <p:nvPr/>
        </p:nvSpPr>
        <p:spPr>
          <a:xfrm>
            <a:off x="5097804" y="66291"/>
            <a:ext cx="7094196" cy="6704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Death using Neurological Criteria (DNC)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8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MAJOR UPDATES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 Categories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 37 weeks 		DNC cannot be confidently made.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37 weeks – 2 years 	Same as per adults with 3 caveats:</a:t>
            </a:r>
          </a:p>
          <a:p>
            <a:pPr marL="3143250" marR="0" lvl="6" indent="-4000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romanU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 hrs before testing</a:t>
            </a:r>
          </a:p>
          <a:p>
            <a:pPr marL="3143250" marR="0" lvl="6" indent="-4000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romanU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 hrs between testing </a:t>
            </a:r>
          </a:p>
          <a:p>
            <a:pPr marL="3143250" marR="0" lvl="6" indent="-4000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romanU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ancillary investigation.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years 			Criteria as per adults.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+mj-lt"/>
              <a:buAutoNum type="arabicPeriod" startAt="2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Apnoea Test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Start. 	PaCO</a:t>
            </a:r>
            <a:r>
              <a:rPr kumimoji="0" lang="en-GB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≥ 5.3 KPa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End. 	PaCO</a:t>
            </a:r>
            <a:r>
              <a:rPr kumimoji="0" lang="en-GB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≥ 8.0 kPa, pH &lt; 7.3 + Rise PaCO</a:t>
            </a:r>
            <a:r>
              <a:rPr kumimoji="0" lang="en-GB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≥ 2.7 kPa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Time. 	Minimum 5 minutes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+mj-lt"/>
              <a:buAutoNum type="arabicPeriod" startAt="3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of Death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Completion of the second set of clinical tests.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52C4F29-D932-5A40-AC38-DFF64185FD3D}"/>
              </a:ext>
            </a:extLst>
          </p:cNvPr>
          <p:cNvSpPr txBox="1">
            <a:spLocks/>
          </p:cNvSpPr>
          <p:nvPr/>
        </p:nvSpPr>
        <p:spPr bwMode="auto">
          <a:xfrm>
            <a:off x="434207" y="66291"/>
            <a:ext cx="4204012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Updated Code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4" name="Picture 3" descr="A book cover with red lines&#10;&#10;Description automatically generated">
            <a:extLst>
              <a:ext uri="{FF2B5EF4-FFF2-40B4-BE49-F238E27FC236}">
                <a16:creationId xmlns:a16="http://schemas.microsoft.com/office/drawing/2014/main" id="{70A39638-D68D-393F-077F-EB6EF30F41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64" y="1060876"/>
            <a:ext cx="3862298" cy="5476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C1A7B4-00D5-BC77-3082-356D1E869A1D}"/>
              </a:ext>
            </a:extLst>
          </p:cNvPr>
          <p:cNvSpPr txBox="1"/>
          <p:nvPr/>
        </p:nvSpPr>
        <p:spPr>
          <a:xfrm>
            <a:off x="605064" y="3196004"/>
            <a:ext cx="367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January 2025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3511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5BEB6-5364-F46F-C50D-F42809D248D6}"/>
              </a:ext>
            </a:extLst>
          </p:cNvPr>
          <p:cNvSpPr txBox="1">
            <a:spLocks/>
          </p:cNvSpPr>
          <p:nvPr/>
        </p:nvSpPr>
        <p:spPr>
          <a:xfrm>
            <a:off x="5097804" y="166717"/>
            <a:ext cx="6726765" cy="6262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Death using Neurological Criteria (DNC)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E7004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SIGNIFICANT UPDATES/CLARIFICATIONS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Greater alignment rest of the world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+mj-lt"/>
              <a:buAutoNum type="arabicPeriod" startAt="4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Temperature 36 </a:t>
            </a:r>
            <a:r>
              <a:rPr kumimoji="0" lang="en-GB" sz="24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+mj-lt"/>
              <a:buAutoNum type="arabicPeriod" startAt="4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Both eyes, both ears must be examinable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/ Clarifications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Full registration GMC 5 years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 equivalent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 to 4 doctors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Preconditions more specific and the 8 ‘red flags’ incorporated into preconditions.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Peripheral nerve stimulator use.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Minimum sodium concentration as a precondition for testing increased from 115 to 125 mmol/L.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Expanded ancillary investigation guidance.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004C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ook cover with red lines&#10;&#10;Description automatically generated">
            <a:extLst>
              <a:ext uri="{FF2B5EF4-FFF2-40B4-BE49-F238E27FC236}">
                <a16:creationId xmlns:a16="http://schemas.microsoft.com/office/drawing/2014/main" id="{40D2A2D2-52D0-42C7-8276-4D2C4A748F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64" y="1060876"/>
            <a:ext cx="3862298" cy="5476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07BF2F-C75A-EAAC-666C-AC6D059156D2}"/>
              </a:ext>
            </a:extLst>
          </p:cNvPr>
          <p:cNvSpPr txBox="1"/>
          <p:nvPr/>
        </p:nvSpPr>
        <p:spPr>
          <a:xfrm>
            <a:off x="605064" y="3196004"/>
            <a:ext cx="367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January 2025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5F66858-5AFD-034C-7A54-1195AE24ADBA}"/>
              </a:ext>
            </a:extLst>
          </p:cNvPr>
          <p:cNvSpPr txBox="1">
            <a:spLocks/>
          </p:cNvSpPr>
          <p:nvPr/>
        </p:nvSpPr>
        <p:spPr bwMode="auto">
          <a:xfrm>
            <a:off x="434207" y="66291"/>
            <a:ext cx="4204012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E7004C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Updated Code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7696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87920-2D40-F9C2-A0E6-1246C634F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B7C565E3-ABAA-15E7-BA97-84B53E87CBC6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1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D4E4A7-1C20-DB22-87AE-4FD78227D5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8598" y="0"/>
            <a:ext cx="544605" cy="687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0B394A-41FB-8389-3BF6-6DAF428AD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01" y="990144"/>
            <a:ext cx="10123758" cy="27584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956310-5C87-D0E2-AF3D-5E6C35E656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1996"/>
          <a:stretch/>
        </p:blipFill>
        <p:spPr>
          <a:xfrm>
            <a:off x="367072" y="4635878"/>
            <a:ext cx="10140787" cy="907876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2C98479A-C877-307E-C1A6-31FFF11E0A66}"/>
              </a:ext>
            </a:extLst>
          </p:cNvPr>
          <p:cNvSpPr txBox="1">
            <a:spLocks/>
          </p:cNvSpPr>
          <p:nvPr/>
        </p:nvSpPr>
        <p:spPr bwMode="auto">
          <a:xfrm>
            <a:off x="367072" y="3862907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8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86F771-856C-92D0-56CF-D7EA88F26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101" y="5745526"/>
            <a:ext cx="10244142" cy="9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11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6734B-1AB3-BA92-F348-A42162446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aper with text and images&#10;&#10;Description automatically generated">
            <a:extLst>
              <a:ext uri="{FF2B5EF4-FFF2-40B4-BE49-F238E27FC236}">
                <a16:creationId xmlns:a16="http://schemas.microsoft.com/office/drawing/2014/main" id="{52C500E2-0CCD-5637-3008-09AFD155C0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8" t="20166" r="6468" b="54500"/>
          <a:stretch/>
        </p:blipFill>
        <p:spPr>
          <a:xfrm>
            <a:off x="371048" y="875872"/>
            <a:ext cx="10385215" cy="433668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D9E48F07-A34F-DCFA-CA85-EF4E3D5C73CD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1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85D1A1-2239-E674-4E7D-15E58EFCAC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8598" y="0"/>
            <a:ext cx="544605" cy="6876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FC019C-8104-BB73-966A-83822843A9FC}"/>
              </a:ext>
            </a:extLst>
          </p:cNvPr>
          <p:cNvSpPr/>
          <p:nvPr/>
        </p:nvSpPr>
        <p:spPr bwMode="auto">
          <a:xfrm>
            <a:off x="1323373" y="2900245"/>
            <a:ext cx="8883617" cy="82671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44B66-C1F1-21A5-5045-0BCF4F395C7D}"/>
              </a:ext>
            </a:extLst>
          </p:cNvPr>
          <p:cNvSpPr txBox="1"/>
          <p:nvPr/>
        </p:nvSpPr>
        <p:spPr>
          <a:xfrm>
            <a:off x="493760" y="5520463"/>
            <a:ext cx="5069895" cy="923330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2008 Code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 months of age was the transition to adult criteria</a:t>
            </a:r>
          </a:p>
        </p:txBody>
      </p:sp>
    </p:spTree>
    <p:extLst>
      <p:ext uri="{BB962C8B-B14F-4D97-AF65-F5344CB8AC3E}">
        <p14:creationId xmlns:p14="http://schemas.microsoft.com/office/powerpoint/2010/main" val="4027794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EEFD5-5694-911A-2B01-260E94BC7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aper with text and images&#10;&#10;Description automatically generated">
            <a:extLst>
              <a:ext uri="{FF2B5EF4-FFF2-40B4-BE49-F238E27FC236}">
                <a16:creationId xmlns:a16="http://schemas.microsoft.com/office/drawing/2014/main" id="{56C65ACB-D9D0-75BC-65C0-8891DEA011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74" t="44840" r="6980" b="27000"/>
          <a:stretch/>
        </p:blipFill>
        <p:spPr>
          <a:xfrm>
            <a:off x="357117" y="864532"/>
            <a:ext cx="10307944" cy="474759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0481ED6-0703-CE0E-4440-700F2B9201B7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1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C1535-A309-995B-96D7-2830B166B9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8598" y="0"/>
            <a:ext cx="544605" cy="6876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ED9BF1-1DDA-EE7A-B470-3035643D70C6}"/>
              </a:ext>
            </a:extLst>
          </p:cNvPr>
          <p:cNvSpPr/>
          <p:nvPr/>
        </p:nvSpPr>
        <p:spPr bwMode="auto">
          <a:xfrm>
            <a:off x="8992591" y="1528922"/>
            <a:ext cx="1352811" cy="278703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DE7E53-A257-B420-7F87-310084F90139}"/>
              </a:ext>
            </a:extLst>
          </p:cNvPr>
          <p:cNvSpPr/>
          <p:nvPr/>
        </p:nvSpPr>
        <p:spPr bwMode="auto">
          <a:xfrm>
            <a:off x="1526939" y="1780744"/>
            <a:ext cx="5490143" cy="278703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69A338-339E-7CB7-C991-78883FABB23A}"/>
              </a:ext>
            </a:extLst>
          </p:cNvPr>
          <p:cNvSpPr/>
          <p:nvPr/>
        </p:nvSpPr>
        <p:spPr bwMode="auto">
          <a:xfrm>
            <a:off x="6388796" y="3075141"/>
            <a:ext cx="3738184" cy="278703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72110B-1750-D115-2CC2-1BA62E61E682}"/>
              </a:ext>
            </a:extLst>
          </p:cNvPr>
          <p:cNvSpPr/>
          <p:nvPr/>
        </p:nvSpPr>
        <p:spPr bwMode="auto">
          <a:xfrm>
            <a:off x="1525251" y="3352016"/>
            <a:ext cx="6887229" cy="278703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87B727-5540-688E-632C-307CDF8DB747}"/>
              </a:ext>
            </a:extLst>
          </p:cNvPr>
          <p:cNvSpPr txBox="1"/>
          <p:nvPr/>
        </p:nvSpPr>
        <p:spPr>
          <a:xfrm>
            <a:off x="610123" y="6061143"/>
            <a:ext cx="5334003" cy="369332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Clarifications on who can test and conflicts of interests.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0310A1-3A16-E461-D9CD-275574BF7D53}"/>
              </a:ext>
            </a:extLst>
          </p:cNvPr>
          <p:cNvSpPr/>
          <p:nvPr/>
        </p:nvSpPr>
        <p:spPr bwMode="auto">
          <a:xfrm>
            <a:off x="5312094" y="3613927"/>
            <a:ext cx="4961851" cy="29366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3CD98D-BA86-5BF2-8A7D-7CCABE9E44C5}"/>
              </a:ext>
            </a:extLst>
          </p:cNvPr>
          <p:cNvSpPr/>
          <p:nvPr/>
        </p:nvSpPr>
        <p:spPr bwMode="auto">
          <a:xfrm>
            <a:off x="1525251" y="3885642"/>
            <a:ext cx="3309639" cy="29366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49E5A6-5A9C-C8C7-D0C5-522E6AE39D08}"/>
              </a:ext>
            </a:extLst>
          </p:cNvPr>
          <p:cNvSpPr/>
          <p:nvPr/>
        </p:nvSpPr>
        <p:spPr bwMode="auto">
          <a:xfrm>
            <a:off x="1526939" y="4396239"/>
            <a:ext cx="6051151" cy="278703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48BC36-5B93-58D9-7186-C38B45503E28}"/>
              </a:ext>
            </a:extLst>
          </p:cNvPr>
          <p:cNvSpPr/>
          <p:nvPr/>
        </p:nvSpPr>
        <p:spPr bwMode="auto">
          <a:xfrm>
            <a:off x="3509705" y="4667954"/>
            <a:ext cx="6764239" cy="29366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F245EB-95E9-1CEC-D23A-D564CDBA23E7}"/>
              </a:ext>
            </a:extLst>
          </p:cNvPr>
          <p:cNvSpPr/>
          <p:nvPr/>
        </p:nvSpPr>
        <p:spPr bwMode="auto">
          <a:xfrm>
            <a:off x="1525251" y="4933029"/>
            <a:ext cx="4669809" cy="29366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7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684161-0D1B-F1E2-D859-B4CCDCEFB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AC4984-B818-4201-CA23-AC2EBE168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345" y="0"/>
            <a:ext cx="764655" cy="685800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A81A07D7-61C4-99B7-DF7B-4C1C9737A8AA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2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blue and white document with text&#10;&#10;Description automatically generated">
            <a:extLst>
              <a:ext uri="{FF2B5EF4-FFF2-40B4-BE49-F238E27FC236}">
                <a16:creationId xmlns:a16="http://schemas.microsoft.com/office/drawing/2014/main" id="{6ED3EB51-52B3-1F91-BF28-E253B341DA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39" t="10161" r="8179" b="47501"/>
          <a:stretch/>
        </p:blipFill>
        <p:spPr>
          <a:xfrm>
            <a:off x="616064" y="248603"/>
            <a:ext cx="8962276" cy="6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2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68EE87-CCD7-2583-1BF3-3EF56126D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42409-1977-4114-4A5C-AF79B0F16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345" y="0"/>
            <a:ext cx="764655" cy="6858001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913AC01-9154-AAB5-5732-B9F379DDB610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2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white document with text&#10;&#10;Description automatically generated">
            <a:extLst>
              <a:ext uri="{FF2B5EF4-FFF2-40B4-BE49-F238E27FC236}">
                <a16:creationId xmlns:a16="http://schemas.microsoft.com/office/drawing/2014/main" id="{00D17FD7-EC89-51DF-A360-01BE442BA4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00" t="52166" r="7594" b="6501"/>
          <a:stretch/>
        </p:blipFill>
        <p:spPr>
          <a:xfrm>
            <a:off x="764654" y="251460"/>
            <a:ext cx="9051087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17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4F78B9-2BB7-4329-D394-9AF6ED06B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800601-7C68-4772-03A7-57013B666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345" y="0"/>
            <a:ext cx="764655" cy="6858001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D0B6925-BFB7-6F9A-CB3A-4C8620726F68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2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white document with text&#10;&#10;Description automatically generated">
            <a:extLst>
              <a:ext uri="{FF2B5EF4-FFF2-40B4-BE49-F238E27FC236}">
                <a16:creationId xmlns:a16="http://schemas.microsoft.com/office/drawing/2014/main" id="{8B020BF9-0F5A-40FD-1490-1A8AE6429A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00" t="52166" r="7594" b="6501"/>
          <a:stretch/>
        </p:blipFill>
        <p:spPr>
          <a:xfrm>
            <a:off x="764654" y="251460"/>
            <a:ext cx="9051087" cy="6217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E7C2E2-0549-ED13-F87B-585AA84B9A9F}"/>
              </a:ext>
            </a:extLst>
          </p:cNvPr>
          <p:cNvSpPr txBox="1"/>
          <p:nvPr/>
        </p:nvSpPr>
        <p:spPr>
          <a:xfrm>
            <a:off x="1399902" y="1486912"/>
            <a:ext cx="7991769" cy="1940957"/>
          </a:xfrm>
          <a:prstGeom prst="roundRect">
            <a:avLst/>
          </a:prstGeom>
          <a:solidFill>
            <a:srgbClr val="03B0F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requirements regarding hypothermia in the Code can be simplified to: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“Hypothermia can delay the return of brainstem function. </a:t>
            </a:r>
          </a:p>
          <a:p>
            <a:pPr>
              <a:buNone/>
            </a:pPr>
            <a:r>
              <a:rPr lang="en-GB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should have been no </a:t>
            </a:r>
            <a:r>
              <a:rPr lang="en-GB" sz="1800" b="1" i="1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significant</a:t>
            </a:r>
            <a:r>
              <a:rPr lang="en-GB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periods of hypothermia (&lt;36 °C) in the 24 hours before testing.</a:t>
            </a: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Temperature should be greater than or equal to 36°C at the time of clinical testing.”</a:t>
            </a:r>
          </a:p>
        </p:txBody>
      </p:sp>
    </p:spTree>
    <p:extLst>
      <p:ext uri="{BB962C8B-B14F-4D97-AF65-F5344CB8AC3E}">
        <p14:creationId xmlns:p14="http://schemas.microsoft.com/office/powerpoint/2010/main" val="549524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25219-0D36-F3A0-FB1A-BCE99A24F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9FBD2-6DE4-64A3-2659-BC5E376A6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345" y="0"/>
            <a:ext cx="764655" cy="6858001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FC18CB1-C8EF-03DA-A8F1-5D34F7D79AD5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2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white document with text&#10;&#10;Description automatically generated">
            <a:extLst>
              <a:ext uri="{FF2B5EF4-FFF2-40B4-BE49-F238E27FC236}">
                <a16:creationId xmlns:a16="http://schemas.microsoft.com/office/drawing/2014/main" id="{6627C102-12C2-F0C6-C5A1-281859C935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00" t="52166" r="7594" b="6501"/>
          <a:stretch/>
        </p:blipFill>
        <p:spPr>
          <a:xfrm>
            <a:off x="764654" y="251460"/>
            <a:ext cx="9051087" cy="6217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D9CFDC-8F2C-EEC5-757C-7A0A4AB11D85}"/>
              </a:ext>
            </a:extLst>
          </p:cNvPr>
          <p:cNvSpPr txBox="1"/>
          <p:nvPr/>
        </p:nvSpPr>
        <p:spPr>
          <a:xfrm>
            <a:off x="1399902" y="1486912"/>
            <a:ext cx="7991769" cy="1940957"/>
          </a:xfrm>
          <a:prstGeom prst="roundRect">
            <a:avLst/>
          </a:prstGeom>
          <a:solidFill>
            <a:srgbClr val="03B0F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requirements regarding hypothermia in the Code can be simplified to: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“Hypothermia can delay the return of brainstem function. </a:t>
            </a:r>
          </a:p>
          <a:p>
            <a:pPr>
              <a:buNone/>
            </a:pPr>
            <a:r>
              <a:rPr lang="en-GB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should have been no </a:t>
            </a:r>
            <a:r>
              <a:rPr lang="en-GB" sz="1800" b="1" i="1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significant</a:t>
            </a:r>
            <a:r>
              <a:rPr lang="en-GB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periods of hypothermia (&lt;36 °C) in the 24 hours before testing.</a:t>
            </a: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Temperature should be greater than or equal to 36°C at the time of clinical testing.”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FF4EC6-5380-342C-AF91-F0E8B2578AE5}"/>
              </a:ext>
            </a:extLst>
          </p:cNvPr>
          <p:cNvSpPr txBox="1"/>
          <p:nvPr/>
        </p:nvSpPr>
        <p:spPr>
          <a:xfrm>
            <a:off x="2035751" y="3419403"/>
            <a:ext cx="6515948" cy="1700435"/>
          </a:xfrm>
          <a:prstGeom prst="roundRect">
            <a:avLst/>
          </a:prstGeom>
          <a:solidFill>
            <a:srgbClr val="03B0F0"/>
          </a:solidFill>
        </p:spPr>
        <p:txBody>
          <a:bodyPr wrap="square">
            <a:noAutofit/>
          </a:bodyPr>
          <a:lstStyle/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Clinical judgment is still required to judge </a:t>
            </a:r>
          </a:p>
          <a:p>
            <a:pPr>
              <a:buNone/>
            </a:pP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‘significant’ 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 as the Code says </a:t>
            </a:r>
          </a:p>
          <a:p>
            <a:pPr>
              <a:buNone/>
            </a:pP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‘transient and temporary reductions’.</a:t>
            </a:r>
          </a:p>
        </p:txBody>
      </p:sp>
      <p:pic>
        <p:nvPicPr>
          <p:cNvPr id="8" name="Picture 7" descr="A clock with a number and text&#10;&#10;AI-generated content may be incorrect.">
            <a:extLst>
              <a:ext uri="{FF2B5EF4-FFF2-40B4-BE49-F238E27FC236}">
                <a16:creationId xmlns:a16="http://schemas.microsoft.com/office/drawing/2014/main" id="{B25F7D6D-C85C-2C4D-58CC-8597C294E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936" y="3246330"/>
            <a:ext cx="1944476" cy="212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17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F4309-F0AB-7CFC-DA7A-97489B3CD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edical report with text&#10;&#10;Description automatically generated with medium confidence">
            <a:extLst>
              <a:ext uri="{FF2B5EF4-FFF2-40B4-BE49-F238E27FC236}">
                <a16:creationId xmlns:a16="http://schemas.microsoft.com/office/drawing/2014/main" id="{4EB45BA9-0024-D592-6CFF-52CBBB3B10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13" t="47500" r="7534" b="7333"/>
          <a:stretch/>
        </p:blipFill>
        <p:spPr>
          <a:xfrm>
            <a:off x="613774" y="224852"/>
            <a:ext cx="8266079" cy="62398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0506ED-EF83-61A3-CBDC-994DAC5E30DF}"/>
              </a:ext>
            </a:extLst>
          </p:cNvPr>
          <p:cNvSpPr/>
          <p:nvPr/>
        </p:nvSpPr>
        <p:spPr bwMode="auto">
          <a:xfrm>
            <a:off x="885174" y="224852"/>
            <a:ext cx="2158584" cy="22485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15BCB0-DAA5-3899-E81D-260FBB7A6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6326" y="-1"/>
            <a:ext cx="655674" cy="68580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52498D0-F712-C952-B8DB-4E0E63C67517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3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6F2DA0-A89B-3C5C-CE4D-FF6E44A3E9C5}"/>
              </a:ext>
            </a:extLst>
          </p:cNvPr>
          <p:cNvSpPr/>
          <p:nvPr/>
        </p:nvSpPr>
        <p:spPr bwMode="auto">
          <a:xfrm>
            <a:off x="753224" y="3886915"/>
            <a:ext cx="5331346" cy="537210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9B98C-33C5-C62A-424F-CD0E4EC44927}"/>
              </a:ext>
            </a:extLst>
          </p:cNvPr>
          <p:cNvSpPr/>
          <p:nvPr/>
        </p:nvSpPr>
        <p:spPr bwMode="auto">
          <a:xfrm>
            <a:off x="764655" y="1303020"/>
            <a:ext cx="5331346" cy="651039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3F1C7-6FC8-5682-30F3-85268055EECB}"/>
              </a:ext>
            </a:extLst>
          </p:cNvPr>
          <p:cNvSpPr txBox="1"/>
          <p:nvPr/>
        </p:nvSpPr>
        <p:spPr>
          <a:xfrm>
            <a:off x="9030734" y="1166874"/>
            <a:ext cx="1272409" cy="923330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2008 Code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en-GB" baseline="300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252008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569FB3-F8A3-DCEA-BDB1-6880E1A79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sheet of paper with text&#10;&#10;Description automatically generated">
            <a:extLst>
              <a:ext uri="{FF2B5EF4-FFF2-40B4-BE49-F238E27FC236}">
                <a16:creationId xmlns:a16="http://schemas.microsoft.com/office/drawing/2014/main" id="{04B950DB-048A-AC4A-1EA6-36232B3B51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38" t="8094" r="8206" b="31334"/>
          <a:stretch/>
        </p:blipFill>
        <p:spPr>
          <a:xfrm>
            <a:off x="2701404" y="119921"/>
            <a:ext cx="6647187" cy="6673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51FBA3-C0D7-A245-BC44-632EAFB3F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6326" y="-1"/>
            <a:ext cx="655674" cy="68580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6367952E-29E2-5FF9-F602-E6105150F70F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4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A3D63F-06C2-E236-9129-621041272A36}"/>
              </a:ext>
            </a:extLst>
          </p:cNvPr>
          <p:cNvSpPr txBox="1"/>
          <p:nvPr/>
        </p:nvSpPr>
        <p:spPr>
          <a:xfrm>
            <a:off x="379947" y="1188854"/>
            <a:ext cx="2223358" cy="923330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2008 Code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Sodium 115 mmol/L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917981-FB8A-A19E-F153-EBFFAAEBE3A8}"/>
              </a:ext>
            </a:extLst>
          </p:cNvPr>
          <p:cNvSpPr/>
          <p:nvPr/>
        </p:nvSpPr>
        <p:spPr bwMode="auto">
          <a:xfrm>
            <a:off x="2843409" y="1381914"/>
            <a:ext cx="4359058" cy="537210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365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B2593-96CF-DA39-8291-D09C81AB3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AD5209-7EF8-76D1-0BB4-47BAFB44A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485" y="-1"/>
            <a:ext cx="735319" cy="6912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C07A46A-FFC7-23DE-2718-A78E75FF796F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5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A blue and white document with black text&#10;&#10;Description automatically generated">
            <a:extLst>
              <a:ext uri="{FF2B5EF4-FFF2-40B4-BE49-F238E27FC236}">
                <a16:creationId xmlns:a16="http://schemas.microsoft.com/office/drawing/2014/main" id="{22E4AD0A-5EA2-1A73-69CB-86AEBEE18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94" t="8081" r="9141" b="53879"/>
          <a:stretch/>
        </p:blipFill>
        <p:spPr>
          <a:xfrm>
            <a:off x="281847" y="1026289"/>
            <a:ext cx="8462103" cy="540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1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1356B3-CAA2-7DDB-495C-8139CC3E1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5145BC-42EF-A897-F395-7A40B3F4F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485" y="-1"/>
            <a:ext cx="735319" cy="691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807C8A-9F96-225F-C421-52B45070819E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62B0445-EE0B-2651-CB2A-BACFBB9AFA71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5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blue brain with white text&#10;&#10;Description automatically generated">
            <a:extLst>
              <a:ext uri="{FF2B5EF4-FFF2-40B4-BE49-F238E27FC236}">
                <a16:creationId xmlns:a16="http://schemas.microsoft.com/office/drawing/2014/main" id="{FE76C6BF-B524-E819-A0C0-F16F111811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470" y="1222621"/>
            <a:ext cx="2170866" cy="30600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C43F4E-AED1-630E-EC45-38565778A0D7}"/>
              </a:ext>
            </a:extLst>
          </p:cNvPr>
          <p:cNvSpPr txBox="1"/>
          <p:nvPr/>
        </p:nvSpPr>
        <p:spPr>
          <a:xfrm>
            <a:off x="469054" y="4629409"/>
            <a:ext cx="2571699" cy="923330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2025 Code supportive of professional national guidance.</a:t>
            </a:r>
          </a:p>
        </p:txBody>
      </p:sp>
      <p:pic>
        <p:nvPicPr>
          <p:cNvPr id="9" name="Picture 8" descr="A blue and white document with black text&#10;&#10;Description automatically generated">
            <a:extLst>
              <a:ext uri="{FF2B5EF4-FFF2-40B4-BE49-F238E27FC236}">
                <a16:creationId xmlns:a16="http://schemas.microsoft.com/office/drawing/2014/main" id="{A4755F47-12DA-1531-449F-C973E3AF1C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28" t="45667" r="8881" b="4334"/>
          <a:stretch/>
        </p:blipFill>
        <p:spPr>
          <a:xfrm>
            <a:off x="3488416" y="268605"/>
            <a:ext cx="7534898" cy="632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39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C2741-32AF-DBA8-6605-DFE976E2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ap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EAA4F1A4-9D4E-3B55-786B-4EF057ADA4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81" t="6078" r="8341" b="60666"/>
          <a:stretch/>
        </p:blipFill>
        <p:spPr>
          <a:xfrm>
            <a:off x="628650" y="582930"/>
            <a:ext cx="9932670" cy="55435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C65C35-F9A0-E4BE-477C-B8DE2FE1FE74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6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F81FD-73C8-D203-B1AF-60F8C7FF8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7287" y="-1"/>
            <a:ext cx="673043" cy="687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C0A0D6-39DD-B961-6445-FFE3AC3154F4}"/>
              </a:ext>
            </a:extLst>
          </p:cNvPr>
          <p:cNvSpPr/>
          <p:nvPr/>
        </p:nvSpPr>
        <p:spPr bwMode="auto">
          <a:xfrm>
            <a:off x="1135485" y="5464167"/>
            <a:ext cx="9156525" cy="26304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22B7C0-6C1E-86C2-687B-5B822908AA7D}"/>
              </a:ext>
            </a:extLst>
          </p:cNvPr>
          <p:cNvSpPr/>
          <p:nvPr/>
        </p:nvSpPr>
        <p:spPr bwMode="auto">
          <a:xfrm>
            <a:off x="7936177" y="5183583"/>
            <a:ext cx="2467628" cy="263047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989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91066A-A3A8-D7B1-386C-E0FDE4C55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p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B8EDFAD7-38EB-6930-5D52-4B47071F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16" t="38896" r="8066" b="3762"/>
          <a:stretch/>
        </p:blipFill>
        <p:spPr>
          <a:xfrm>
            <a:off x="764654" y="325465"/>
            <a:ext cx="6984499" cy="62165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A44715-B16D-EC02-4E2A-B21BF466BC0A}"/>
              </a:ext>
            </a:extLst>
          </p:cNvPr>
          <p:cNvSpPr txBox="1">
            <a:spLocks/>
          </p:cNvSpPr>
          <p:nvPr/>
        </p:nvSpPr>
        <p:spPr bwMode="auto">
          <a:xfrm rot="5400000">
            <a:off x="7696123" y="3126779"/>
            <a:ext cx="6857997" cy="60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6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A8A9D-81BD-934F-F0B6-7EE89F038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7287" y="-1"/>
            <a:ext cx="673043" cy="687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009DED-B114-DF39-D673-90E5FCE80D0B}"/>
              </a:ext>
            </a:extLst>
          </p:cNvPr>
          <p:cNvSpPr/>
          <p:nvPr/>
        </p:nvSpPr>
        <p:spPr bwMode="auto">
          <a:xfrm>
            <a:off x="1342477" y="1667211"/>
            <a:ext cx="3252383" cy="275573"/>
          </a:xfrm>
          <a:prstGeom prst="rect">
            <a:avLst/>
          </a:prstGeom>
          <a:solidFill>
            <a:srgbClr val="03AEE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571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FA62BC-500F-BCA1-8457-C888923C7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3C9A82-59F6-BEAA-7ACD-87DD03CD8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9BCE0E-65DC-B14E-0160-CEBBE2726F28}"/>
              </a:ext>
            </a:extLst>
          </p:cNvPr>
          <p:cNvSpPr/>
          <p:nvPr/>
        </p:nvSpPr>
        <p:spPr bwMode="auto">
          <a:xfrm>
            <a:off x="-1277798" y="-793083"/>
            <a:ext cx="6805223" cy="2405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pic>
        <p:nvPicPr>
          <p:cNvPr id="6" name="Picture 5" descr="A screenshot of a medical test&#10;&#10;Description automatically generated">
            <a:extLst>
              <a:ext uri="{FF2B5EF4-FFF2-40B4-BE49-F238E27FC236}">
                <a16:creationId xmlns:a16="http://schemas.microsoft.com/office/drawing/2014/main" id="{88045E23-D9C5-6758-2437-EE49F9B205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729" y="1142561"/>
            <a:ext cx="11076617" cy="8115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3AD78B0-B7E5-0CEB-8F37-8240A7952C37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59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F12467D-5271-286F-1132-FA79C88EE4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1" y="0"/>
          <a:ext cx="9757143" cy="6863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643">
                  <a:extLst>
                    <a:ext uri="{9D8B030D-6E8A-4147-A177-3AD203B41FA5}">
                      <a16:colId xmlns:a16="http://schemas.microsoft.com/office/drawing/2014/main" val="717496137"/>
                    </a:ext>
                  </a:extLst>
                </a:gridCol>
                <a:gridCol w="1219643">
                  <a:extLst>
                    <a:ext uri="{9D8B030D-6E8A-4147-A177-3AD203B41FA5}">
                      <a16:colId xmlns:a16="http://schemas.microsoft.com/office/drawing/2014/main" val="2918186633"/>
                    </a:ext>
                  </a:extLst>
                </a:gridCol>
                <a:gridCol w="1219643">
                  <a:extLst>
                    <a:ext uri="{9D8B030D-6E8A-4147-A177-3AD203B41FA5}">
                      <a16:colId xmlns:a16="http://schemas.microsoft.com/office/drawing/2014/main" val="4255531109"/>
                    </a:ext>
                  </a:extLst>
                </a:gridCol>
                <a:gridCol w="1219643">
                  <a:extLst>
                    <a:ext uri="{9D8B030D-6E8A-4147-A177-3AD203B41FA5}">
                      <a16:colId xmlns:a16="http://schemas.microsoft.com/office/drawing/2014/main" val="763984311"/>
                    </a:ext>
                  </a:extLst>
                </a:gridCol>
                <a:gridCol w="1198743">
                  <a:extLst>
                    <a:ext uri="{9D8B030D-6E8A-4147-A177-3AD203B41FA5}">
                      <a16:colId xmlns:a16="http://schemas.microsoft.com/office/drawing/2014/main" val="2390845607"/>
                    </a:ext>
                  </a:extLst>
                </a:gridCol>
                <a:gridCol w="1240542">
                  <a:extLst>
                    <a:ext uri="{9D8B030D-6E8A-4147-A177-3AD203B41FA5}">
                      <a16:colId xmlns:a16="http://schemas.microsoft.com/office/drawing/2014/main" val="3632622570"/>
                    </a:ext>
                  </a:extLst>
                </a:gridCol>
                <a:gridCol w="1219643">
                  <a:extLst>
                    <a:ext uri="{9D8B030D-6E8A-4147-A177-3AD203B41FA5}">
                      <a16:colId xmlns:a16="http://schemas.microsoft.com/office/drawing/2014/main" val="3241773423"/>
                    </a:ext>
                  </a:extLst>
                </a:gridCol>
                <a:gridCol w="1219643">
                  <a:extLst>
                    <a:ext uri="{9D8B030D-6E8A-4147-A177-3AD203B41FA5}">
                      <a16:colId xmlns:a16="http://schemas.microsoft.com/office/drawing/2014/main" val="2577891551"/>
                    </a:ext>
                  </a:extLst>
                </a:gridCol>
              </a:tblGrid>
              <a:tr h="643572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AoMRC 2008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RCPCH 2015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WBDP</a:t>
                      </a:r>
                    </a:p>
                    <a:p>
                      <a:pPr algn="ctr"/>
                      <a:r>
                        <a:rPr lang="en-GB" dirty="0"/>
                        <a:t>2020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ANZICS</a:t>
                      </a:r>
                    </a:p>
                    <a:p>
                      <a:pPr algn="ctr"/>
                      <a:r>
                        <a:rPr lang="en-GB" dirty="0"/>
                        <a:t>2021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Canada</a:t>
                      </a:r>
                    </a:p>
                    <a:p>
                      <a:pPr algn="ctr"/>
                      <a:r>
                        <a:rPr lang="en-GB" dirty="0"/>
                        <a:t>2023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USA</a:t>
                      </a:r>
                    </a:p>
                    <a:p>
                      <a:pPr algn="ctr"/>
                      <a:r>
                        <a:rPr lang="en-GB" dirty="0"/>
                        <a:t>2023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AoMRC 2025</a:t>
                      </a:r>
                    </a:p>
                  </a:txBody>
                  <a:tcPr anchor="ctr">
                    <a:solidFill>
                      <a:srgbClr val="03A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658512"/>
                  </a:ext>
                </a:extLst>
              </a:tr>
              <a:tr h="156296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Start </a:t>
                      </a:r>
                    </a:p>
                    <a:p>
                      <a:pPr algn="ctr"/>
                      <a:r>
                        <a:rPr lang="en-GB" sz="2400" dirty="0"/>
                        <a:t>PaCO</a:t>
                      </a:r>
                      <a:r>
                        <a:rPr lang="en-GB" sz="2400" baseline="-25000" dirty="0"/>
                        <a:t>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6.0 </a:t>
                      </a:r>
                    </a:p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 &lt; 7.4</a:t>
                      </a:r>
                      <a:endParaRPr lang="en-GB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5.3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4.7 - 6.0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4.7-6.0</a:t>
                      </a:r>
                    </a:p>
                    <a:p>
                      <a:pPr algn="ctr"/>
                      <a:r>
                        <a:rPr lang="en-GB" sz="2400" dirty="0"/>
                        <a:t>pH 7.35-7.45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5.3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132924"/>
                  </a:ext>
                </a:extLst>
              </a:tr>
              <a:tr h="123127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Rise</a:t>
                      </a:r>
                    </a:p>
                    <a:p>
                      <a:pPr algn="ctr"/>
                      <a:r>
                        <a:rPr lang="en-GB" sz="2400" dirty="0"/>
                        <a:t>PaCO</a:t>
                      </a:r>
                      <a:r>
                        <a:rPr lang="en-GB" sz="2400" baseline="-25000" dirty="0"/>
                        <a:t>2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0.5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&gt; 2.7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2.7</a:t>
                      </a:r>
                      <a:endParaRPr lang="en-GB" sz="2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2.7</a:t>
                      </a:r>
                      <a:endParaRPr lang="en-GB" sz="2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2.7</a:t>
                      </a:r>
                      <a:endParaRPr lang="en-GB" sz="2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571247"/>
                  </a:ext>
                </a:extLst>
              </a:tr>
              <a:tr h="123127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End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PaCO</a:t>
                      </a:r>
                      <a:r>
                        <a:rPr lang="en-GB" sz="2400" baseline="-25000" dirty="0"/>
                        <a:t>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&gt; 8.0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8.0</a:t>
                      </a:r>
                    </a:p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 &lt;7.30</a:t>
                      </a:r>
                      <a:endParaRPr lang="en-GB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8.0</a:t>
                      </a:r>
                    </a:p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 &lt;7.30</a:t>
                      </a:r>
                      <a:endParaRPr lang="en-GB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8.0</a:t>
                      </a:r>
                    </a:p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 ≤ 7.28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8.0</a:t>
                      </a:r>
                    </a:p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 &lt;7.30</a:t>
                      </a:r>
                      <a:endParaRPr lang="en-GB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8.0</a:t>
                      </a:r>
                    </a:p>
                    <a:p>
                      <a:pPr algn="ctr"/>
                      <a:r>
                        <a:rPr lang="en-GB" sz="2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 &lt;7.30</a:t>
                      </a:r>
                      <a:endParaRPr lang="en-GB" sz="2400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3475"/>
                  </a:ext>
                </a:extLst>
              </a:tr>
              <a:tr h="2188925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Minimum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5 minutes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Check at 10 minutes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Check after 10 minutes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or shorter if start PaCO</a:t>
                      </a:r>
                      <a:r>
                        <a:rPr lang="en-GB" sz="1400" baseline="-25000" dirty="0"/>
                        <a:t>2 </a:t>
                      </a:r>
                      <a:r>
                        <a:rPr lang="en-GB" sz="1400" baseline="0" dirty="0"/>
                        <a:t>is </a:t>
                      </a:r>
                      <a:r>
                        <a:rPr lang="en-GB" sz="1400" dirty="0"/>
                        <a:t>6 (advice given this can shorten the time)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Check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8-10 mins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Minimum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5 minutes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1007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4DD469D-960E-5878-AB81-1DCF0CC4E393}"/>
              </a:ext>
            </a:extLst>
          </p:cNvPr>
          <p:cNvSpPr txBox="1"/>
          <p:nvPr/>
        </p:nvSpPr>
        <p:spPr>
          <a:xfrm>
            <a:off x="9864495" y="3502582"/>
            <a:ext cx="2266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Main worldwide alignment is for an End PaCO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&amp; pH</a:t>
            </a:r>
            <a:endParaRPr kumimoji="0" lang="en-GB" sz="20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A09E847-CCE7-F143-51C5-36C93250EB6B}"/>
              </a:ext>
            </a:extLst>
          </p:cNvPr>
          <p:cNvSpPr txBox="1">
            <a:spLocks/>
          </p:cNvSpPr>
          <p:nvPr/>
        </p:nvSpPr>
        <p:spPr bwMode="auto">
          <a:xfrm>
            <a:off x="9721561" y="672658"/>
            <a:ext cx="245257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Apnoea Test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AoMRC 2025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International alignment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Use all ages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C945B-FAD8-EF02-5105-55566F7F24A8}"/>
              </a:ext>
            </a:extLst>
          </p:cNvPr>
          <p:cNvSpPr txBox="1"/>
          <p:nvPr/>
        </p:nvSpPr>
        <p:spPr>
          <a:xfrm>
            <a:off x="10041495" y="2413335"/>
            <a:ext cx="1848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2.7 kPa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20 mmHg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AC22E8-6E48-348C-3665-6888A9AFC860}"/>
              </a:ext>
            </a:extLst>
          </p:cNvPr>
          <p:cNvSpPr/>
          <p:nvPr/>
        </p:nvSpPr>
        <p:spPr>
          <a:xfrm>
            <a:off x="7315200" y="3429000"/>
            <a:ext cx="1212109" cy="12421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E48D03-9824-E18B-50B9-2236E4B011D4}"/>
              </a:ext>
            </a:extLst>
          </p:cNvPr>
          <p:cNvSpPr/>
          <p:nvPr/>
        </p:nvSpPr>
        <p:spPr>
          <a:xfrm>
            <a:off x="6096001" y="2186839"/>
            <a:ext cx="1219200" cy="12839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406A5D-6926-ED2D-E411-0FCAAD532321}"/>
              </a:ext>
            </a:extLst>
          </p:cNvPr>
          <p:cNvSpPr/>
          <p:nvPr/>
        </p:nvSpPr>
        <p:spPr>
          <a:xfrm>
            <a:off x="7311655" y="2203269"/>
            <a:ext cx="1219200" cy="12839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EC5117-0A3C-DF79-96A6-03A78E2F4D5D}"/>
              </a:ext>
            </a:extLst>
          </p:cNvPr>
          <p:cNvSpPr/>
          <p:nvPr/>
        </p:nvSpPr>
        <p:spPr>
          <a:xfrm>
            <a:off x="2434855" y="637417"/>
            <a:ext cx="1219200" cy="154942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22EB1F-C710-8A4B-21D4-3913351FC786}"/>
              </a:ext>
            </a:extLst>
          </p:cNvPr>
          <p:cNvSpPr/>
          <p:nvPr/>
        </p:nvSpPr>
        <p:spPr>
          <a:xfrm>
            <a:off x="1215655" y="5099876"/>
            <a:ext cx="1219200" cy="12839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457CDE-56ED-8970-24E0-1B7712DA5B79}"/>
              </a:ext>
            </a:extLst>
          </p:cNvPr>
          <p:cNvSpPr/>
          <p:nvPr/>
        </p:nvSpPr>
        <p:spPr>
          <a:xfrm>
            <a:off x="3657600" y="3429000"/>
            <a:ext cx="1212109" cy="12421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EEECE-85C9-328E-26F2-2BCF1C82DC40}"/>
              </a:ext>
            </a:extLst>
          </p:cNvPr>
          <p:cNvSpPr txBox="1"/>
          <p:nvPr/>
        </p:nvSpPr>
        <p:spPr>
          <a:xfrm>
            <a:off x="9739417" y="4925943"/>
            <a:ext cx="2452579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PaCO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rises approx. 0.5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kPA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per minute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x 0.5 = 2.5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minutes is a minimum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9F348-7528-EEE1-A96E-0A211BEA5C5C}"/>
              </a:ext>
            </a:extLst>
          </p:cNvPr>
          <p:cNvSpPr/>
          <p:nvPr/>
        </p:nvSpPr>
        <p:spPr>
          <a:xfrm>
            <a:off x="8552122" y="3437212"/>
            <a:ext cx="1187295" cy="124216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35044E-1306-9537-BB6B-183E2A61DF15}"/>
              </a:ext>
            </a:extLst>
          </p:cNvPr>
          <p:cNvSpPr/>
          <p:nvPr/>
        </p:nvSpPr>
        <p:spPr>
          <a:xfrm>
            <a:off x="8548577" y="2203268"/>
            <a:ext cx="1190840" cy="1217519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5FE048-2767-8A3E-7E3B-2AB54050A98D}"/>
              </a:ext>
            </a:extLst>
          </p:cNvPr>
          <p:cNvSpPr/>
          <p:nvPr/>
        </p:nvSpPr>
        <p:spPr>
          <a:xfrm>
            <a:off x="8536106" y="653948"/>
            <a:ext cx="1190840" cy="154932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13B9D5-D9F4-53D8-2305-7B2E8C9BF098}"/>
              </a:ext>
            </a:extLst>
          </p:cNvPr>
          <p:cNvSpPr/>
          <p:nvPr/>
        </p:nvSpPr>
        <p:spPr>
          <a:xfrm>
            <a:off x="8520217" y="5121296"/>
            <a:ext cx="1219200" cy="128399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D0D6BD-6AD8-87AA-A82E-12D808B60233}"/>
              </a:ext>
            </a:extLst>
          </p:cNvPr>
          <p:cNvSpPr/>
          <p:nvPr/>
        </p:nvSpPr>
        <p:spPr>
          <a:xfrm>
            <a:off x="4871485" y="3437212"/>
            <a:ext cx="1212109" cy="12421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903B8F-BC29-D2A3-631F-18F0A867D0D1}"/>
              </a:ext>
            </a:extLst>
          </p:cNvPr>
          <p:cNvSpPr/>
          <p:nvPr/>
        </p:nvSpPr>
        <p:spPr>
          <a:xfrm>
            <a:off x="6124359" y="3420787"/>
            <a:ext cx="1212109" cy="12421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418BC4-D766-8B62-D772-8CD7CC20E9AA}"/>
              </a:ext>
            </a:extLst>
          </p:cNvPr>
          <p:cNvSpPr/>
          <p:nvPr/>
        </p:nvSpPr>
        <p:spPr>
          <a:xfrm>
            <a:off x="2450807" y="2186839"/>
            <a:ext cx="1219200" cy="12839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C98D7C0-0212-1D1D-1D4F-21E9FD801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2865171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2" grpId="0" animBg="1"/>
      <p:bldP spid="13" grpId="0" animBg="1"/>
      <p:bldP spid="14" grpId="0" animBg="1"/>
      <p:bldP spid="11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D91D01-10D1-0679-6A00-26EC5425E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67A317-9E62-39E5-8B9B-6A74C7E4C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98E343-20EB-D854-FD1D-9C9104BAC820}"/>
              </a:ext>
            </a:extLst>
          </p:cNvPr>
          <p:cNvSpPr/>
          <p:nvPr/>
        </p:nvSpPr>
        <p:spPr bwMode="auto">
          <a:xfrm>
            <a:off x="-1277798" y="-793083"/>
            <a:ext cx="6805223" cy="2405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D350025-10A3-123C-5721-9C37920CC6FB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721711-BE97-1BD1-7CF1-2C9CFA7F822E}"/>
              </a:ext>
            </a:extLst>
          </p:cNvPr>
          <p:cNvSpPr txBox="1"/>
          <p:nvPr/>
        </p:nvSpPr>
        <p:spPr>
          <a:xfrm>
            <a:off x="403449" y="5034122"/>
            <a:ext cx="9862990" cy="1477328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2828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performed on mechanical ventilation.</a:t>
            </a:r>
          </a:p>
          <a:p>
            <a:endParaRPr lang="en-GB" b="1" u="sng" dirty="0">
              <a:solidFill>
                <a:srgbClr val="28282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u="sng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Absolute inability </a:t>
            </a:r>
            <a:r>
              <a:rPr lang="en-GB" b="1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 absolute inability. </a:t>
            </a:r>
          </a:p>
          <a:p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While was theoretically allowed in 2008, very rare. </a:t>
            </a:r>
          </a:p>
          <a:p>
            <a:r>
              <a:rPr lang="en-GB" dirty="0">
                <a:solidFill>
                  <a:srgbClr val="2828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 though now more explicitly allowed, still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need to keep very rare e.g. cervical spinal cord pathology.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FE1FEE-A5BA-8050-90E6-FB2228E4C0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00" t="8000" r="8359" b="71105"/>
          <a:stretch/>
        </p:blipFill>
        <p:spPr>
          <a:xfrm>
            <a:off x="281848" y="1085215"/>
            <a:ext cx="10073732" cy="350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95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341A7-ADA1-C900-32C5-0BF712FB7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4856A4-87B9-0E8A-1C66-6300EA7D0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098775-7BD3-30D4-FD3B-BE4A69F24A15}"/>
              </a:ext>
            </a:extLst>
          </p:cNvPr>
          <p:cNvSpPr/>
          <p:nvPr/>
        </p:nvSpPr>
        <p:spPr bwMode="auto">
          <a:xfrm>
            <a:off x="-1277798" y="-793083"/>
            <a:ext cx="6805223" cy="2405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5D60C5-421F-B860-A0CE-A48C515E7FDA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A4CB43-019D-18E7-A560-3A6622BC47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34" t="28617" r="8326" b="3166"/>
          <a:stretch/>
        </p:blipFill>
        <p:spPr>
          <a:xfrm>
            <a:off x="2124813" y="228600"/>
            <a:ext cx="5624728" cy="620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54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4C8D0-945D-E393-BBC2-5B4501AF5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9DBFB0-C687-D756-8593-4D08D6BD5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CE12723-FE0D-A824-36A7-50E26D899FC4}"/>
              </a:ext>
            </a:extLst>
          </p:cNvPr>
          <p:cNvSpPr txBox="1">
            <a:spLocks/>
          </p:cNvSpPr>
          <p:nvPr/>
        </p:nvSpPr>
        <p:spPr bwMode="auto">
          <a:xfrm>
            <a:off x="281847" y="354105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B9683-2F96-F829-8A2D-1D458321D60A}"/>
              </a:ext>
            </a:extLst>
          </p:cNvPr>
          <p:cNvSpPr txBox="1"/>
          <p:nvPr/>
        </p:nvSpPr>
        <p:spPr>
          <a:xfrm>
            <a:off x="8238051" y="2722419"/>
            <a:ext cx="316569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TARGET</a:t>
            </a:r>
          </a:p>
          <a:p>
            <a:r>
              <a:rPr lang="en-GB" sz="2000" b="1" dirty="0"/>
              <a:t>= START PaCO</a:t>
            </a:r>
            <a:r>
              <a:rPr lang="en-GB" sz="2000" b="1" baseline="-25000" dirty="0"/>
              <a:t>2</a:t>
            </a:r>
            <a:r>
              <a:rPr lang="en-GB" sz="2000" b="1" dirty="0"/>
              <a:t> + 2.7 </a:t>
            </a:r>
            <a:endParaRPr lang="en-GB" sz="2000" b="1" baseline="-25000" dirty="0"/>
          </a:p>
          <a:p>
            <a:endParaRPr lang="en-GB" sz="1100" dirty="0"/>
          </a:p>
          <a:p>
            <a:r>
              <a:rPr lang="en-GB" dirty="0"/>
              <a:t>Use a calculator.</a:t>
            </a:r>
          </a:p>
          <a:p>
            <a:r>
              <a:rPr lang="en-GB" dirty="0"/>
              <a:t>Why 2.7 </a:t>
            </a:r>
            <a:r>
              <a:rPr lang="en-GB" dirty="0" err="1"/>
              <a:t>kPA</a:t>
            </a:r>
            <a:r>
              <a:rPr lang="en-GB" dirty="0"/>
              <a:t> = 20mmHg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88962-B442-2AE5-09D4-2D6FDCFC632E}"/>
              </a:ext>
            </a:extLst>
          </p:cNvPr>
          <p:cNvSpPr txBox="1"/>
          <p:nvPr/>
        </p:nvSpPr>
        <p:spPr>
          <a:xfrm>
            <a:off x="8238051" y="1918142"/>
            <a:ext cx="316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START ≥ 5.3 kPa</a:t>
            </a:r>
            <a:endParaRPr lang="en-GB" sz="2000" b="1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A42C0E-0CA7-B7F6-5420-5367BB6A4CF2}"/>
              </a:ext>
            </a:extLst>
          </p:cNvPr>
          <p:cNvSpPr txBox="1"/>
          <p:nvPr/>
        </p:nvSpPr>
        <p:spPr>
          <a:xfrm>
            <a:off x="8238051" y="4153580"/>
            <a:ext cx="3165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END ≥ TARGET</a:t>
            </a:r>
          </a:p>
          <a:p>
            <a:r>
              <a:rPr lang="en-GB" sz="2000" dirty="0"/>
              <a:t>End ≥ 8 kPa</a:t>
            </a:r>
          </a:p>
          <a:p>
            <a:r>
              <a:rPr lang="en-GB" sz="2000" dirty="0"/>
              <a:t>Rise ≥ 2.7 kPa</a:t>
            </a:r>
          </a:p>
          <a:p>
            <a:endParaRPr lang="en-GB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BE0862-6A72-7A7D-26B1-19FA345C09E2}"/>
              </a:ext>
            </a:extLst>
          </p:cNvPr>
          <p:cNvSpPr txBox="1"/>
          <p:nvPr/>
        </p:nvSpPr>
        <p:spPr>
          <a:xfrm>
            <a:off x="8238051" y="1110055"/>
            <a:ext cx="1784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3AEED"/>
                </a:solidFill>
              </a:rPr>
              <a:t>PaCO</a:t>
            </a:r>
            <a:r>
              <a:rPr lang="en-GB" sz="3600" b="1" baseline="-25000" dirty="0">
                <a:solidFill>
                  <a:srgbClr val="03AEED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2391A0-7C1B-55BE-A19B-C27536C71EA0}"/>
              </a:ext>
            </a:extLst>
          </p:cNvPr>
          <p:cNvSpPr/>
          <p:nvPr/>
        </p:nvSpPr>
        <p:spPr bwMode="auto">
          <a:xfrm>
            <a:off x="8238051" y="1110055"/>
            <a:ext cx="2885061" cy="4129350"/>
          </a:xfrm>
          <a:prstGeom prst="rect">
            <a:avLst/>
          </a:prstGeom>
          <a:noFill/>
          <a:ln w="38100" cap="flat" cmpd="sng" algn="ctr">
            <a:solidFill>
              <a:srgbClr val="03AEE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38750-CAF2-0E1B-7641-CBD3B6319A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66" t="38668" r="7956" b="32308"/>
          <a:stretch/>
        </p:blipFill>
        <p:spPr>
          <a:xfrm>
            <a:off x="387201" y="1581805"/>
            <a:ext cx="757021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93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5B5AC-3FA9-30B7-0761-6B1749886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CD018C1-FB31-649C-2C06-963DAE804B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66" t="38668" r="7956" b="32308"/>
          <a:stretch/>
        </p:blipFill>
        <p:spPr>
          <a:xfrm>
            <a:off x="387201" y="1581805"/>
            <a:ext cx="7570219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5B82B5-281C-D270-CA28-532D70101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1D2EC7C-FCD1-A03F-3ECB-6942F285B4E7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 (example)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14C4F2-9787-8F8D-8A63-DE079E6D865B}"/>
              </a:ext>
            </a:extLst>
          </p:cNvPr>
          <p:cNvSpPr txBox="1"/>
          <p:nvPr/>
        </p:nvSpPr>
        <p:spPr>
          <a:xfrm>
            <a:off x="4898564" y="1756386"/>
            <a:ext cx="901874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5.61</a:t>
            </a:r>
          </a:p>
        </p:txBody>
      </p:sp>
      <p:pic>
        <p:nvPicPr>
          <p:cNvPr id="12" name="Picture 11" descr="A screenshot of a calculator&#10;&#10;Description automatically generated">
            <a:extLst>
              <a:ext uri="{FF2B5EF4-FFF2-40B4-BE49-F238E27FC236}">
                <a16:creationId xmlns:a16="http://schemas.microsoft.com/office/drawing/2014/main" id="{5E597A97-70FC-1559-D3D7-475477BF55A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058" y="41910"/>
            <a:ext cx="1000308" cy="15704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2CD121-DE2D-B64E-B81D-300C654EAB86}"/>
              </a:ext>
            </a:extLst>
          </p:cNvPr>
          <p:cNvSpPr txBox="1"/>
          <p:nvPr/>
        </p:nvSpPr>
        <p:spPr>
          <a:xfrm>
            <a:off x="4810621" y="3291589"/>
            <a:ext cx="901874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8.31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DF135B-DF0D-5EE6-6ABE-2605FA94610F}"/>
              </a:ext>
            </a:extLst>
          </p:cNvPr>
          <p:cNvSpPr txBox="1"/>
          <p:nvPr/>
        </p:nvSpPr>
        <p:spPr>
          <a:xfrm>
            <a:off x="4743190" y="4137011"/>
            <a:ext cx="901874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8.85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05E5D4-AC52-DCD4-7CB8-8F350AF1598E}"/>
              </a:ext>
            </a:extLst>
          </p:cNvPr>
          <p:cNvSpPr txBox="1"/>
          <p:nvPr/>
        </p:nvSpPr>
        <p:spPr>
          <a:xfrm>
            <a:off x="6561872" y="1756386"/>
            <a:ext cx="1085682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6.53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67B5AB-AACC-D1AE-C02B-D6C36B9F259A}"/>
              </a:ext>
            </a:extLst>
          </p:cNvPr>
          <p:cNvSpPr txBox="1"/>
          <p:nvPr/>
        </p:nvSpPr>
        <p:spPr>
          <a:xfrm>
            <a:off x="6479507" y="3334289"/>
            <a:ext cx="1120591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9.23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832C0C-1779-A545-FEE7-5F72BEA625E9}"/>
              </a:ext>
            </a:extLst>
          </p:cNvPr>
          <p:cNvSpPr txBox="1"/>
          <p:nvPr/>
        </p:nvSpPr>
        <p:spPr>
          <a:xfrm>
            <a:off x="6436819" y="4132419"/>
            <a:ext cx="1120590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9.25</a:t>
            </a:r>
          </a:p>
        </p:txBody>
      </p:sp>
      <p:pic>
        <p:nvPicPr>
          <p:cNvPr id="23" name="Picture 22" descr="A screenshot of a calculator&#10;&#10;Description automatically generated">
            <a:extLst>
              <a:ext uri="{FF2B5EF4-FFF2-40B4-BE49-F238E27FC236}">
                <a16:creationId xmlns:a16="http://schemas.microsoft.com/office/drawing/2014/main" id="{56A0DDB2-BEB7-DE30-0873-833B37BA23B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534" y="46602"/>
            <a:ext cx="995468" cy="15704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36DE0A-69F2-7A31-93B9-8FC91B71011E}"/>
              </a:ext>
            </a:extLst>
          </p:cNvPr>
          <p:cNvSpPr txBox="1"/>
          <p:nvPr/>
        </p:nvSpPr>
        <p:spPr>
          <a:xfrm>
            <a:off x="8238051" y="2722419"/>
            <a:ext cx="316569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TARGET</a:t>
            </a:r>
          </a:p>
          <a:p>
            <a:r>
              <a:rPr lang="en-GB" sz="2000" b="1" dirty="0"/>
              <a:t>= START PaCO</a:t>
            </a:r>
            <a:r>
              <a:rPr lang="en-GB" sz="2000" b="1" baseline="-25000" dirty="0"/>
              <a:t>2</a:t>
            </a:r>
            <a:r>
              <a:rPr lang="en-GB" sz="2000" b="1" dirty="0"/>
              <a:t> + 2.7 </a:t>
            </a:r>
            <a:endParaRPr lang="en-GB" sz="2000" b="1" baseline="-25000" dirty="0"/>
          </a:p>
          <a:p>
            <a:endParaRPr lang="en-GB" sz="1100" dirty="0"/>
          </a:p>
          <a:p>
            <a:r>
              <a:rPr lang="en-GB" dirty="0"/>
              <a:t>Use a calculator.</a:t>
            </a:r>
          </a:p>
          <a:p>
            <a:r>
              <a:rPr lang="en-GB" dirty="0"/>
              <a:t>Why 2.7 </a:t>
            </a:r>
            <a:r>
              <a:rPr lang="en-GB" dirty="0" err="1"/>
              <a:t>kPA</a:t>
            </a:r>
            <a:r>
              <a:rPr lang="en-GB" dirty="0"/>
              <a:t> = 20mmHg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C3E43E-93A7-EB17-0C01-703B0100F8BA}"/>
              </a:ext>
            </a:extLst>
          </p:cNvPr>
          <p:cNvSpPr txBox="1"/>
          <p:nvPr/>
        </p:nvSpPr>
        <p:spPr>
          <a:xfrm>
            <a:off x="8238051" y="1918142"/>
            <a:ext cx="3165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START ≥ 5.3 kPa</a:t>
            </a:r>
            <a:endParaRPr lang="en-GB" sz="2000" b="1" baseline="-25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ABA874-36FB-15ED-3BAE-4BD5C1A42E1B}"/>
              </a:ext>
            </a:extLst>
          </p:cNvPr>
          <p:cNvSpPr txBox="1"/>
          <p:nvPr/>
        </p:nvSpPr>
        <p:spPr>
          <a:xfrm>
            <a:off x="8238051" y="4153580"/>
            <a:ext cx="3165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END ≥ TARGET</a:t>
            </a:r>
          </a:p>
          <a:p>
            <a:r>
              <a:rPr lang="en-GB" sz="2000" dirty="0"/>
              <a:t>End ≥ 8 kPa</a:t>
            </a:r>
          </a:p>
          <a:p>
            <a:r>
              <a:rPr lang="en-GB" sz="2000" dirty="0"/>
              <a:t>Rise ≥ 2.7 kPa</a:t>
            </a:r>
          </a:p>
          <a:p>
            <a:endParaRPr lang="en-GB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0936ED-5D4A-0928-D8AF-60F0E1335F03}"/>
              </a:ext>
            </a:extLst>
          </p:cNvPr>
          <p:cNvSpPr txBox="1"/>
          <p:nvPr/>
        </p:nvSpPr>
        <p:spPr>
          <a:xfrm>
            <a:off x="8238051" y="1110055"/>
            <a:ext cx="1784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3AEED"/>
                </a:solidFill>
              </a:rPr>
              <a:t>PaCO</a:t>
            </a:r>
            <a:r>
              <a:rPr lang="en-GB" sz="3600" b="1" baseline="-25000" dirty="0">
                <a:solidFill>
                  <a:srgbClr val="03AEED"/>
                </a:solidFill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2E49FD-866B-4E99-7173-D367B5DDF6B3}"/>
              </a:ext>
            </a:extLst>
          </p:cNvPr>
          <p:cNvSpPr/>
          <p:nvPr/>
        </p:nvSpPr>
        <p:spPr bwMode="auto">
          <a:xfrm>
            <a:off x="8238051" y="1110055"/>
            <a:ext cx="2885061" cy="4129350"/>
          </a:xfrm>
          <a:prstGeom prst="rect">
            <a:avLst/>
          </a:prstGeom>
          <a:noFill/>
          <a:ln w="38100" cap="flat" cmpd="sng" algn="ctr">
            <a:solidFill>
              <a:srgbClr val="03AEE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3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9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E18CB7-4539-181D-B62A-963F5AA0C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DCA0AB4-EB17-4FE0-ACF8-F39007B35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33" t="67137" r="7856" b="23167"/>
          <a:stretch/>
        </p:blipFill>
        <p:spPr>
          <a:xfrm>
            <a:off x="182367" y="2312403"/>
            <a:ext cx="8041593" cy="12959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FDEE37-7F6E-B137-2AEE-324710589A30}"/>
              </a:ext>
            </a:extLst>
          </p:cNvPr>
          <p:cNvSpPr txBox="1"/>
          <p:nvPr/>
        </p:nvSpPr>
        <p:spPr>
          <a:xfrm>
            <a:off x="8338260" y="2083201"/>
            <a:ext cx="3349499" cy="1754326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 / [H</a:t>
            </a:r>
            <a:r>
              <a:rPr kumimoji="0" lang="en-GB" sz="3600" b="1" i="0" u="none" strike="noStrike" kern="1200" cap="none" spc="0" normalizeH="0" baseline="3000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]</a:t>
            </a:r>
            <a:endParaRPr kumimoji="0" lang="en-GB" sz="3600" b="1" i="0" u="none" strike="noStrike" kern="1200" cap="none" spc="0" normalizeH="0" baseline="-2500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r>
              <a:rPr lang="en-GB" sz="2400" b="1" dirty="0"/>
              <a:t>END pH &lt; 7.3 </a:t>
            </a:r>
          </a:p>
          <a:p>
            <a:r>
              <a:rPr lang="en-GB" sz="2400" b="1" dirty="0"/>
              <a:t>=</a:t>
            </a:r>
          </a:p>
          <a:p>
            <a:r>
              <a:rPr lang="en-GB" sz="2400" b="1" dirty="0"/>
              <a:t>END [H</a:t>
            </a:r>
            <a:r>
              <a:rPr lang="en-GB" sz="2400" b="1" baseline="30000" dirty="0"/>
              <a:t>+</a:t>
            </a:r>
            <a:r>
              <a:rPr lang="en-GB" sz="2400" b="1" dirty="0"/>
              <a:t>] &gt; 50 nmol/L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635415-EC59-98AB-6456-B36716AE9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A1CE6B-2412-3E31-C28A-3D6F420BE997}"/>
              </a:ext>
            </a:extLst>
          </p:cNvPr>
          <p:cNvSpPr/>
          <p:nvPr/>
        </p:nvSpPr>
        <p:spPr bwMode="auto">
          <a:xfrm>
            <a:off x="-1277798" y="-793083"/>
            <a:ext cx="6805223" cy="2405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70219B-EAAD-DCF6-772E-5B38A7D28A30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AAEB44-B94F-088E-9A8A-F3665BF144D4}"/>
              </a:ext>
            </a:extLst>
          </p:cNvPr>
          <p:cNvSpPr txBox="1"/>
          <p:nvPr/>
        </p:nvSpPr>
        <p:spPr>
          <a:xfrm>
            <a:off x="5118495" y="2418635"/>
            <a:ext cx="1085682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7.18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346D6-10B2-1790-33F7-77BCCC398067}"/>
              </a:ext>
            </a:extLst>
          </p:cNvPr>
          <p:cNvSpPr txBox="1"/>
          <p:nvPr/>
        </p:nvSpPr>
        <p:spPr>
          <a:xfrm>
            <a:off x="6857434" y="2420505"/>
            <a:ext cx="1085682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Zapfino" panose="03030300040707070C03" pitchFamily="66" charset="77"/>
              </a:rPr>
              <a:t>7.16</a:t>
            </a:r>
          </a:p>
        </p:txBody>
      </p:sp>
    </p:spTree>
    <p:extLst>
      <p:ext uri="{BB962C8B-B14F-4D97-AF65-F5344CB8AC3E}">
        <p14:creationId xmlns:p14="http://schemas.microsoft.com/office/powerpoint/2010/main" val="2134031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12C7D-4309-FA53-ACDB-D6AD3E76E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B3FE2F-49B1-77EC-82ED-49FB4902F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56D606-42F5-E08C-FCD4-330A177E809C}"/>
              </a:ext>
            </a:extLst>
          </p:cNvPr>
          <p:cNvSpPr/>
          <p:nvPr/>
        </p:nvSpPr>
        <p:spPr bwMode="auto">
          <a:xfrm>
            <a:off x="-1277798" y="-793083"/>
            <a:ext cx="6805223" cy="2405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8A392D3-E974-E00B-57DC-7AB8AA9C7819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C4CC20-0A74-AB31-BCCA-C7F192BC122E}"/>
              </a:ext>
            </a:extLst>
          </p:cNvPr>
          <p:cNvSpPr txBox="1"/>
          <p:nvPr/>
        </p:nvSpPr>
        <p:spPr>
          <a:xfrm>
            <a:off x="9097090" y="1717437"/>
            <a:ext cx="2174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MINIMUM </a:t>
            </a:r>
          </a:p>
          <a:p>
            <a:pPr algn="ctr"/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5 minutes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84563A-7564-1375-41A8-2E00AF36D692}"/>
              </a:ext>
            </a:extLst>
          </p:cNvPr>
          <p:cNvSpPr txBox="1"/>
          <p:nvPr/>
        </p:nvSpPr>
        <p:spPr>
          <a:xfrm>
            <a:off x="9034990" y="875872"/>
            <a:ext cx="2174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3AEE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n-GB" sz="3600" b="1" baseline="-25000" dirty="0">
              <a:solidFill>
                <a:srgbClr val="03AEE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E05FE-E8DE-2BFE-7DDC-6ED169044835}"/>
              </a:ext>
            </a:extLst>
          </p:cNvPr>
          <p:cNvSpPr txBox="1"/>
          <p:nvPr/>
        </p:nvSpPr>
        <p:spPr>
          <a:xfrm>
            <a:off x="8658108" y="2743668"/>
            <a:ext cx="29285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PaCO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rises approximately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0.5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kPA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per minute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x 0.5 = 2.5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AB08B9-A8C5-8F79-3185-8A89AD1BAA7D}"/>
              </a:ext>
            </a:extLst>
          </p:cNvPr>
          <p:cNvSpPr txBox="1"/>
          <p:nvPr/>
        </p:nvSpPr>
        <p:spPr>
          <a:xfrm>
            <a:off x="281847" y="4544081"/>
            <a:ext cx="10752737" cy="1754326"/>
          </a:xfrm>
          <a:prstGeom prst="rect">
            <a:avLst/>
          </a:prstGeom>
          <a:noFill/>
          <a:ln w="38100">
            <a:solidFill>
              <a:srgbClr val="03AEED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2828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b="1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ome doctors may choose to delay taking 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confirmatory arterial blood gas sample immediately at</a:t>
            </a:r>
          </a:p>
          <a:p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 minutes, to increase the certainty that the PaCO</a:t>
            </a:r>
            <a:r>
              <a:rPr lang="en-GB" baseline="-25000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pH have reached the apnoea end arterial blood targets.</a:t>
            </a:r>
          </a:p>
          <a:p>
            <a:endParaRPr lang="en-GB" dirty="0">
              <a:solidFill>
                <a:srgbClr val="2828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solidFill>
                  <a:srgbClr val="03AEE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Options</a:t>
            </a:r>
          </a:p>
          <a:p>
            <a:pPr marL="285750" indent="-285750">
              <a:buClr>
                <a:srgbClr val="03AEED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8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Take a sample at 5 minutes but expect to repeat when ABG is back. Gives a guide to the rate of rise.</a:t>
            </a:r>
          </a:p>
          <a:p>
            <a:pPr marL="285750" indent="-285750">
              <a:buClr>
                <a:srgbClr val="03AEED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828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a sample at around 7-8 minutes. More likely risen 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≥ 2.7 kPa.</a:t>
            </a:r>
            <a:endParaRPr lang="en-GB" dirty="0">
              <a:solidFill>
                <a:srgbClr val="282828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E53BBB-F1DC-FDE9-9342-CD010B8D4CB8}"/>
              </a:ext>
            </a:extLst>
          </p:cNvPr>
          <p:cNvSpPr/>
          <p:nvPr/>
        </p:nvSpPr>
        <p:spPr bwMode="auto">
          <a:xfrm>
            <a:off x="9046115" y="875872"/>
            <a:ext cx="2127080" cy="3263359"/>
          </a:xfrm>
          <a:prstGeom prst="rect">
            <a:avLst/>
          </a:prstGeom>
          <a:noFill/>
          <a:ln w="38100" cap="flat" cmpd="sng" algn="ctr">
            <a:solidFill>
              <a:srgbClr val="03AEE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D62277-B77B-832B-C6C5-25C647CC65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95" t="76144" r="8683" b="15324"/>
          <a:stretch/>
        </p:blipFill>
        <p:spPr>
          <a:xfrm>
            <a:off x="281847" y="1752194"/>
            <a:ext cx="8375369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71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BEFD5-CC8B-A8A8-9EB0-43DF59653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A0AEAC-27FA-5BAB-DBB6-536AD9027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551" y="0"/>
            <a:ext cx="599447" cy="68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F39D92-A972-5C69-D651-B569E57A0700}"/>
              </a:ext>
            </a:extLst>
          </p:cNvPr>
          <p:cNvSpPr/>
          <p:nvPr/>
        </p:nvSpPr>
        <p:spPr bwMode="auto">
          <a:xfrm>
            <a:off x="-1277798" y="-793083"/>
            <a:ext cx="6805223" cy="2405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5C6143F-2373-2A77-04D2-1DDB6BF2F4C8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7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55C98-F793-5ADA-A4FD-47C990FB4D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81" t="84636" r="8359" b="3502"/>
          <a:stretch/>
        </p:blipFill>
        <p:spPr>
          <a:xfrm>
            <a:off x="388620" y="1771650"/>
            <a:ext cx="10687050" cy="212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16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5CE361-AB3D-7E8D-60CE-E40449FE6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black text&#10;&#10;Description automatically generated">
            <a:extLst>
              <a:ext uri="{FF2B5EF4-FFF2-40B4-BE49-F238E27FC236}">
                <a16:creationId xmlns:a16="http://schemas.microsoft.com/office/drawing/2014/main" id="{485C3E38-2D11-D220-E4A4-F6F3C30CD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7829" y="-18003"/>
            <a:ext cx="1146000" cy="68760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6866F6DC-5B47-852A-B65F-B96388F2E5D0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8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medical report with blue text&#10;&#10;Description automatically generated with medium confidence">
            <a:extLst>
              <a:ext uri="{FF2B5EF4-FFF2-40B4-BE49-F238E27FC236}">
                <a16:creationId xmlns:a16="http://schemas.microsoft.com/office/drawing/2014/main" id="{49DFC8FE-6A86-E760-2372-A1B072AA2A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77" t="8667" r="8345" b="65782"/>
          <a:stretch/>
        </p:blipFill>
        <p:spPr>
          <a:xfrm>
            <a:off x="281847" y="1074420"/>
            <a:ext cx="10287998" cy="444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94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92DC95-9531-DDC8-6660-4E9E8FAD4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rectangle with black text&#10;&#10;Description automatically generated">
            <a:extLst>
              <a:ext uri="{FF2B5EF4-FFF2-40B4-BE49-F238E27FC236}">
                <a16:creationId xmlns:a16="http://schemas.microsoft.com/office/drawing/2014/main" id="{D71ACEE2-7047-C0A3-FF7B-BC971E2DE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7829" y="-18003"/>
            <a:ext cx="1146000" cy="6876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2C1210B-B29F-9881-A1A5-9C9DD09A0409}"/>
              </a:ext>
            </a:extLst>
          </p:cNvPr>
          <p:cNvSpPr txBox="1">
            <a:spLocks/>
          </p:cNvSpPr>
          <p:nvPr/>
        </p:nvSpPr>
        <p:spPr bwMode="auto">
          <a:xfrm>
            <a:off x="281847" y="119922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Page 8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3AEED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medical report with blue text&#10;&#10;Description automatically generated with medium confidence">
            <a:extLst>
              <a:ext uri="{FF2B5EF4-FFF2-40B4-BE49-F238E27FC236}">
                <a16:creationId xmlns:a16="http://schemas.microsoft.com/office/drawing/2014/main" id="{3ED33545-6102-5D17-BF48-0A233AC050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03" t="33752" r="8444" b="29667"/>
          <a:stretch/>
        </p:blipFill>
        <p:spPr>
          <a:xfrm>
            <a:off x="327566" y="977265"/>
            <a:ext cx="8953593" cy="555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91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712AA-51E1-D67E-DA34-A1C84D7C6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E196E7D-B2B3-CBCB-11B1-C3C223B3CC8C}"/>
              </a:ext>
            </a:extLst>
          </p:cNvPr>
          <p:cNvSpPr txBox="1">
            <a:spLocks/>
          </p:cNvSpPr>
          <p:nvPr/>
        </p:nvSpPr>
        <p:spPr bwMode="auto">
          <a:xfrm>
            <a:off x="6661749" y="364835"/>
            <a:ext cx="5281809" cy="7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3AEED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New Testing Forms</a:t>
            </a:r>
          </a:p>
        </p:txBody>
      </p:sp>
      <p:pic>
        <p:nvPicPr>
          <p:cNvPr id="10" name="Picture 9" descr="A paper with text and images&#10;&#10;Description automatically generated">
            <a:extLst>
              <a:ext uri="{FF2B5EF4-FFF2-40B4-BE49-F238E27FC236}">
                <a16:creationId xmlns:a16="http://schemas.microsoft.com/office/drawing/2014/main" id="{F016C8E1-BBEE-04ED-110A-285B143AC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21837"/>
            <a:ext cx="3483221" cy="4954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>
              <a:rot lat="0" lon="1200000" rev="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 descr="A book cover with red lines&#10;&#10;Description automatically generated">
            <a:extLst>
              <a:ext uri="{FF2B5EF4-FFF2-40B4-BE49-F238E27FC236}">
                <a16:creationId xmlns:a16="http://schemas.microsoft.com/office/drawing/2014/main" id="{94E0843D-35C6-AED4-AB81-DDE219ECF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177" y="364835"/>
            <a:ext cx="2793076" cy="3960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Picture 11" descr="A white cover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C0CE310B-5D20-9864-6FCC-EC9DED6F6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51" y="323945"/>
            <a:ext cx="2457731" cy="34750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0A9BFF7-F2AB-B428-E309-FF13ABB244E2}"/>
              </a:ext>
            </a:extLst>
          </p:cNvPr>
          <p:cNvSpPr txBox="1"/>
          <p:nvPr/>
        </p:nvSpPr>
        <p:spPr>
          <a:xfrm>
            <a:off x="1082446" y="1889278"/>
            <a:ext cx="117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0B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2008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0B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Notched Right Arrow 16">
            <a:extLst>
              <a:ext uri="{FF2B5EF4-FFF2-40B4-BE49-F238E27FC236}">
                <a16:creationId xmlns:a16="http://schemas.microsoft.com/office/drawing/2014/main" id="{17C1BA5C-338E-329D-74BA-69D4A4A007D0}"/>
              </a:ext>
            </a:extLst>
          </p:cNvPr>
          <p:cNvSpPr/>
          <p:nvPr/>
        </p:nvSpPr>
        <p:spPr bwMode="auto">
          <a:xfrm>
            <a:off x="2938736" y="1883545"/>
            <a:ext cx="453822" cy="461665"/>
          </a:xfrm>
          <a:prstGeom prst="notchedRightArrow">
            <a:avLst/>
          </a:prstGeom>
          <a:solidFill>
            <a:srgbClr val="E7004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4A90DB-6E5E-8F23-DAAF-EFF805AC74D2}"/>
              </a:ext>
            </a:extLst>
          </p:cNvPr>
          <p:cNvSpPr txBox="1"/>
          <p:nvPr/>
        </p:nvSpPr>
        <p:spPr>
          <a:xfrm>
            <a:off x="3540177" y="1937747"/>
            <a:ext cx="2660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January 2025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D597A-A59A-25E9-B26F-3DB98A30D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3746" y="2127689"/>
            <a:ext cx="2598254" cy="36393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>
              <a:rot lat="0" lon="1200000" rev="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0422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0E707-D568-8DCD-263D-88C102846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nk ladder on a black background&#10;&#10;AI-generated content may be incorrect.">
            <a:extLst>
              <a:ext uri="{FF2B5EF4-FFF2-40B4-BE49-F238E27FC236}">
                <a16:creationId xmlns:a16="http://schemas.microsoft.com/office/drawing/2014/main" id="{32E4A5D4-C839-17ED-05CC-4889A79D7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680" y="392789"/>
            <a:ext cx="2857500" cy="3645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BF1FFC-9B26-3E20-E75F-F3508768EF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66" r="14764" b="32217"/>
          <a:stretch/>
        </p:blipFill>
        <p:spPr>
          <a:xfrm>
            <a:off x="380663" y="0"/>
            <a:ext cx="1549591" cy="1374988"/>
          </a:xfrm>
          <a:prstGeom prst="rect">
            <a:avLst/>
          </a:prstGeom>
        </p:spPr>
      </p:pic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61F865E3-54B2-75DD-D45A-4D8DFA89C540}"/>
              </a:ext>
            </a:extLst>
          </p:cNvPr>
          <p:cNvSpPr/>
          <p:nvPr/>
        </p:nvSpPr>
        <p:spPr>
          <a:xfrm>
            <a:off x="96006" y="4431159"/>
            <a:ext cx="1850184" cy="2024743"/>
          </a:xfrm>
          <a:prstGeom prst="roundRect">
            <a:avLst/>
          </a:prstGeom>
          <a:solidFill>
            <a:srgbClr val="00B0F0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NDT rates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48D1DA-0CC8-1B78-3A68-92406A186EBB}"/>
              </a:ext>
            </a:extLst>
          </p:cNvPr>
          <p:cNvSpPr txBox="1">
            <a:spLocks/>
          </p:cNvSpPr>
          <p:nvPr/>
        </p:nvSpPr>
        <p:spPr>
          <a:xfrm>
            <a:off x="2379402" y="18370"/>
            <a:ext cx="7109382" cy="711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Progress (1)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11DF1D8-258F-4B94-9DF8-120D856C7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401" y="940158"/>
            <a:ext cx="7110144" cy="3610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5B0F8B-C50E-723C-CA62-D6F28607516C}"/>
              </a:ext>
            </a:extLst>
          </p:cNvPr>
          <p:cNvSpPr/>
          <p:nvPr/>
        </p:nvSpPr>
        <p:spPr>
          <a:xfrm flipV="1">
            <a:off x="8587167" y="1027376"/>
            <a:ext cx="901616" cy="23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5CEACF-D8A3-2659-E477-A5E9C53F986B}"/>
              </a:ext>
            </a:extLst>
          </p:cNvPr>
          <p:cNvSpPr txBox="1"/>
          <p:nvPr/>
        </p:nvSpPr>
        <p:spPr>
          <a:xfrm rot="16200000">
            <a:off x="7887677" y="3255577"/>
            <a:ext cx="865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8185EC-BF02-1FD1-0CFF-D7ED75FC92D1}"/>
              </a:ext>
            </a:extLst>
          </p:cNvPr>
          <p:cNvSpPr txBox="1"/>
          <p:nvPr/>
        </p:nvSpPr>
        <p:spPr>
          <a:xfrm rot="16200000">
            <a:off x="5192740" y="2822871"/>
            <a:ext cx="865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87%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79B12E-FD97-4696-C6D8-A18949DE6906}"/>
              </a:ext>
            </a:extLst>
          </p:cNvPr>
          <p:cNvSpPr txBox="1"/>
          <p:nvPr/>
        </p:nvSpPr>
        <p:spPr>
          <a:xfrm>
            <a:off x="8507262" y="2445466"/>
            <a:ext cx="9375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70%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67%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5BA9AE-51F9-2645-1308-0B472C47D1F8}"/>
              </a:ext>
            </a:extLst>
          </p:cNvPr>
          <p:cNvSpPr txBox="1"/>
          <p:nvPr/>
        </p:nvSpPr>
        <p:spPr>
          <a:xfrm>
            <a:off x="2379401" y="4926633"/>
            <a:ext cx="4557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1 73% (not tested 276)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2 73% (not tested 117)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3 68% (not tested 44)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4 69% (not tested 42)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CC1B68-BA52-D6AA-3F9D-B0729B77D5FD}"/>
              </a:ext>
            </a:extLst>
          </p:cNvPr>
          <p:cNvSpPr txBox="1"/>
          <p:nvPr/>
        </p:nvSpPr>
        <p:spPr>
          <a:xfrm>
            <a:off x="6095999" y="4926632"/>
            <a:ext cx="5791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AICU 73% (not tested 454)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PICU 54% (not tested 25)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pt on AICU 63% (tested 15, not tested 9)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A09E6D-5290-F0BB-4B44-E2B58CF4F6B5}"/>
              </a:ext>
            </a:extLst>
          </p:cNvPr>
          <p:cNvSpPr txBox="1"/>
          <p:nvPr/>
        </p:nvSpPr>
        <p:spPr>
          <a:xfrm>
            <a:off x="6095999" y="6051406"/>
            <a:ext cx="6096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Less regional variation compared to ICU variation.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1s 44% - 97%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(Newcastle tested 34, not tested 1)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B977FF-4759-844F-6CD4-A96365F2BD47}"/>
              </a:ext>
            </a:extLst>
          </p:cNvPr>
          <p:cNvSpPr txBox="1"/>
          <p:nvPr/>
        </p:nvSpPr>
        <p:spPr>
          <a:xfrm>
            <a:off x="9619411" y="1145270"/>
            <a:ext cx="25725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Estimating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on donation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‘all else equal’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2023/24 testing rate 75% = est. +25 donors.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2019/20 testing rate 87% = +140 donors.</a:t>
            </a:r>
          </a:p>
        </p:txBody>
      </p:sp>
    </p:spTree>
    <p:extLst>
      <p:ext uri="{BB962C8B-B14F-4D97-AF65-F5344CB8AC3E}">
        <p14:creationId xmlns:p14="http://schemas.microsoft.com/office/powerpoint/2010/main" val="145181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FF192-8876-2C39-C309-B15C6A274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nk ladder on a black background&#10;&#10;AI-generated content may be incorrect.">
            <a:extLst>
              <a:ext uri="{FF2B5EF4-FFF2-40B4-BE49-F238E27FC236}">
                <a16:creationId xmlns:a16="http://schemas.microsoft.com/office/drawing/2014/main" id="{CB8FEBAF-5E05-E5CD-9E5D-630D83473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680" y="392789"/>
            <a:ext cx="2857500" cy="3645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E40456-6AC0-052D-E0C3-531A96E01C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66" r="14764" b="32217"/>
          <a:stretch/>
        </p:blipFill>
        <p:spPr>
          <a:xfrm>
            <a:off x="380663" y="0"/>
            <a:ext cx="1549591" cy="1374988"/>
          </a:xfrm>
          <a:prstGeom prst="rect">
            <a:avLst/>
          </a:prstGeom>
        </p:spPr>
      </p:pic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2E215172-8859-552E-6E03-B5F51EDD3D25}"/>
              </a:ext>
            </a:extLst>
          </p:cNvPr>
          <p:cNvSpPr/>
          <p:nvPr/>
        </p:nvSpPr>
        <p:spPr>
          <a:xfrm>
            <a:off x="96006" y="4431159"/>
            <a:ext cx="1850184" cy="2024743"/>
          </a:xfrm>
          <a:prstGeom prst="roundRect">
            <a:avLst/>
          </a:prstGeom>
          <a:solidFill>
            <a:srgbClr val="00B0F0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NDT rates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7FC0EF-9A5B-4B40-4527-D630A6645CA6}"/>
              </a:ext>
            </a:extLst>
          </p:cNvPr>
          <p:cNvSpPr txBox="1">
            <a:spLocks/>
          </p:cNvSpPr>
          <p:nvPr/>
        </p:nvSpPr>
        <p:spPr>
          <a:xfrm>
            <a:off x="2489597" y="37115"/>
            <a:ext cx="6514919" cy="711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Progress (2)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15631A6-6030-8F9C-BCAB-1DF9F3FF9C9D}"/>
              </a:ext>
            </a:extLst>
          </p:cNvPr>
          <p:cNvGraphicFramePr>
            <a:graphicFrameLocks noGrp="1"/>
          </p:cNvGraphicFramePr>
          <p:nvPr/>
        </p:nvGraphicFramePr>
        <p:xfrm>
          <a:off x="2489597" y="842788"/>
          <a:ext cx="6514919" cy="517242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30293">
                  <a:extLst>
                    <a:ext uri="{9D8B030D-6E8A-4147-A177-3AD203B41FA5}">
                      <a16:colId xmlns:a16="http://schemas.microsoft.com/office/drawing/2014/main" val="3124715572"/>
                    </a:ext>
                  </a:extLst>
                </a:gridCol>
                <a:gridCol w="872346">
                  <a:extLst>
                    <a:ext uri="{9D8B030D-6E8A-4147-A177-3AD203B41FA5}">
                      <a16:colId xmlns:a16="http://schemas.microsoft.com/office/drawing/2014/main" val="2917564167"/>
                    </a:ext>
                  </a:extLst>
                </a:gridCol>
                <a:gridCol w="756140">
                  <a:extLst>
                    <a:ext uri="{9D8B030D-6E8A-4147-A177-3AD203B41FA5}">
                      <a16:colId xmlns:a16="http://schemas.microsoft.com/office/drawing/2014/main" val="4248038716"/>
                    </a:ext>
                  </a:extLst>
                </a:gridCol>
                <a:gridCol w="756140">
                  <a:extLst>
                    <a:ext uri="{9D8B030D-6E8A-4147-A177-3AD203B41FA5}">
                      <a16:colId xmlns:a16="http://schemas.microsoft.com/office/drawing/2014/main" val="1568386245"/>
                    </a:ext>
                  </a:extLst>
                </a:gridCol>
              </a:tblGrid>
              <a:tr h="649954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GB" sz="1800" b="1" u="none" strike="noStrike" dirty="0">
                          <a:effectLst/>
                        </a:rPr>
                        <a:t>Reason not tested (Jan &amp; Feb 2025)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Total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07328052"/>
                  </a:ext>
                </a:extLst>
              </a:tr>
              <a:tr h="3658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u="none" strike="noStrike" dirty="0">
                          <a:effectLst/>
                        </a:rPr>
                        <a:t>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Jan-Feb</a:t>
                      </a:r>
                    </a:p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%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Apr-Dec </a:t>
                      </a:r>
                    </a:p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27013939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 dirty="0">
                          <a:effectLst/>
                        </a:rPr>
                        <a:t>Family pressure not to test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>
                          <a:effectLst/>
                        </a:rPr>
                        <a:t>13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18.3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428441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Hypothermia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412366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Clinical reason/Clinician's decision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>
                          <a:effectLst/>
                        </a:rPr>
                        <a:t>9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CD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CD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468575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Other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9005770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Patient haemodynamically unstable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9.9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951684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Treatment withdrawn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5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7.0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CD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CD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785054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Family declined donation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514618"/>
                  </a:ext>
                </a:extLst>
              </a:tr>
              <a:tr h="2280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Biochemical/endocrine abnormality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21040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Inability to test all reflexes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>
                          <a:effectLst/>
                        </a:rPr>
                        <a:t>4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52064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SN-OD advised that donor not suitable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509319"/>
                  </a:ext>
                </a:extLst>
              </a:tr>
              <a:tr h="2242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Continuing effects of sedatives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2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2.8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177174"/>
                  </a:ext>
                </a:extLst>
              </a:tr>
              <a:tr h="2280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Medical contraindication to donation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1.4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186548"/>
                  </a:ext>
                </a:extLst>
              </a:tr>
              <a:tr h="243258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</a:rPr>
                        <a:t>Total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u="none" strike="noStrike" dirty="0">
                          <a:effectLst/>
                        </a:rPr>
                        <a:t>71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100.0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340927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C6000BD-D5BA-6C37-C328-C33C267F308A}"/>
              </a:ext>
            </a:extLst>
          </p:cNvPr>
          <p:cNvSpPr txBox="1"/>
          <p:nvPr/>
        </p:nvSpPr>
        <p:spPr>
          <a:xfrm>
            <a:off x="9415628" y="3092680"/>
            <a:ext cx="2535191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Link to donation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31%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13+4+4+1 = 22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22 / 71 = 31%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AAAC2-1CC3-C10E-B582-43FD4177E990}"/>
              </a:ext>
            </a:extLst>
          </p:cNvPr>
          <p:cNvSpPr txBox="1"/>
          <p:nvPr/>
        </p:nvSpPr>
        <p:spPr>
          <a:xfrm>
            <a:off x="9415630" y="392788"/>
            <a:ext cx="2535191" cy="132343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Preconditions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37%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9+7+4+4+2 = 26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 / 71 = 37%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E88D0D-9ADC-6B02-F979-52BF10D7727C}"/>
              </a:ext>
            </a:extLst>
          </p:cNvPr>
          <p:cNvSpPr txBox="1"/>
          <p:nvPr/>
        </p:nvSpPr>
        <p:spPr>
          <a:xfrm>
            <a:off x="9415628" y="4722165"/>
            <a:ext cx="2535191" cy="1323439"/>
          </a:xfrm>
          <a:prstGeom prst="rect">
            <a:avLst/>
          </a:prstGeom>
          <a:solidFill>
            <a:srgbClr val="9CDC57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ICU Decision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20%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9+5 = 14</a:t>
            </a:r>
          </a:p>
          <a:p>
            <a:pPr marL="268288" marR="0" lvl="0" indent="-2682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 / 71 = 20%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11DE8C-2944-35CA-689A-DC4C79B61855}"/>
              </a:ext>
            </a:extLst>
          </p:cNvPr>
          <p:cNvSpPr txBox="1"/>
          <p:nvPr/>
        </p:nvSpPr>
        <p:spPr>
          <a:xfrm>
            <a:off x="9346148" y="1748734"/>
            <a:ext cx="2776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Hypothermia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Cases: 6 Jan, 3 Feb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Adjusted testing rate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75% (3 active actions)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5BCE10-D508-CC54-C62E-FB1DDAEEDA47}"/>
              </a:ext>
            </a:extLst>
          </p:cNvPr>
          <p:cNvSpPr txBox="1"/>
          <p:nvPr/>
        </p:nvSpPr>
        <p:spPr>
          <a:xfrm>
            <a:off x="2424303" y="1141251"/>
            <a:ext cx="2185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Testing rate 69%</a:t>
            </a:r>
          </a:p>
        </p:txBody>
      </p:sp>
    </p:spTree>
    <p:extLst>
      <p:ext uri="{BB962C8B-B14F-4D97-AF65-F5344CB8AC3E}">
        <p14:creationId xmlns:p14="http://schemas.microsoft.com/office/powerpoint/2010/main" val="268865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345E83-B16E-12EF-6F31-DC0228F54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05" y="173182"/>
            <a:ext cx="10238318" cy="6529080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86780774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8" ma:contentTypeDescription="Create a new document." ma:contentTypeScope="" ma:versionID="e7353ba98b9380984c071ef0795febd1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89ca07fa10dd114da7a3a163a8e36d4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F549DB-E1E1-40E1-A94C-5F3055C4D8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AD2D9B-B9AA-41B6-8735-971F47D5891B}">
  <ds:schemaRefs>
    <ds:schemaRef ds:uri="http://purl.org/dc/elements/1.1/"/>
    <ds:schemaRef ds:uri="1184d4b9-0856-4329-917a-a00dd4be4299"/>
    <ds:schemaRef ds:uri="http://schemas.microsoft.com/office/2006/documentManagement/types"/>
    <ds:schemaRef ds:uri="6dc0cc31-d152-4c57-a5dc-d92704ab0787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170434-B587-4424-85E2-1A30D3D089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1841</Words>
  <Application>Microsoft Office PowerPoint</Application>
  <PresentationFormat>Widescreen</PresentationFormat>
  <Paragraphs>465</Paragraphs>
  <Slides>34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1_default</vt:lpstr>
      <vt:lpstr>1_Office Theme</vt:lpstr>
      <vt:lpstr>6_default</vt:lpstr>
      <vt:lpstr>10_NHSBT_presentation_style_v2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Jill Featherstone</cp:lastModifiedBy>
  <cp:revision>40</cp:revision>
  <dcterms:created xsi:type="dcterms:W3CDTF">2024-10-08T11:10:41Z</dcterms:created>
  <dcterms:modified xsi:type="dcterms:W3CDTF">2025-05-09T13:18:11Z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</Properties>
</file>