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7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9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0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1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2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4"/>
    <p:sldMasterId id="2147483753" r:id="rId5"/>
    <p:sldMasterId id="2147483765" r:id="rId6"/>
    <p:sldMasterId id="2147483801" r:id="rId7"/>
    <p:sldMasterId id="2147483841" r:id="rId8"/>
    <p:sldMasterId id="2147483866" r:id="rId9"/>
    <p:sldMasterId id="2147483890" r:id="rId10"/>
    <p:sldMasterId id="2147483940" r:id="rId11"/>
    <p:sldMasterId id="2147483952" r:id="rId12"/>
    <p:sldMasterId id="2147483982" r:id="rId13"/>
    <p:sldMasterId id="2147483994" r:id="rId14"/>
    <p:sldMasterId id="2147484019" r:id="rId15"/>
    <p:sldMasterId id="2147484031" r:id="rId16"/>
    <p:sldMasterId id="2147484043" r:id="rId17"/>
    <p:sldMasterId id="2147484068" r:id="rId18"/>
    <p:sldMasterId id="2147484080" r:id="rId19"/>
    <p:sldMasterId id="2147484096" r:id="rId20"/>
    <p:sldMasterId id="2147484109" r:id="rId21"/>
    <p:sldMasterId id="2147484138" r:id="rId22"/>
    <p:sldMasterId id="2147484151" r:id="rId23"/>
    <p:sldMasterId id="2147484163" r:id="rId24"/>
    <p:sldMasterId id="2147484175" r:id="rId25"/>
    <p:sldMasterId id="2147484187" r:id="rId26"/>
  </p:sldMasterIdLst>
  <p:notesMasterIdLst>
    <p:notesMasterId r:id="rId60"/>
  </p:notesMasterIdLst>
  <p:sldIdLst>
    <p:sldId id="6618" r:id="rId27"/>
    <p:sldId id="500" r:id="rId28"/>
    <p:sldId id="2145709564" r:id="rId29"/>
    <p:sldId id="2145709585" r:id="rId30"/>
    <p:sldId id="2145709586" r:id="rId31"/>
    <p:sldId id="2145709566" r:id="rId32"/>
    <p:sldId id="6512" r:id="rId33"/>
    <p:sldId id="1342" r:id="rId34"/>
    <p:sldId id="2145709587" r:id="rId35"/>
    <p:sldId id="2145709529" r:id="rId36"/>
    <p:sldId id="2145709530" r:id="rId37"/>
    <p:sldId id="2145709528" r:id="rId38"/>
    <p:sldId id="2145709527" r:id="rId39"/>
    <p:sldId id="2053" r:id="rId40"/>
    <p:sldId id="2054" r:id="rId41"/>
    <p:sldId id="545" r:id="rId42"/>
    <p:sldId id="2146847622" r:id="rId43"/>
    <p:sldId id="2145709534" r:id="rId44"/>
    <p:sldId id="2145709583" r:id="rId45"/>
    <p:sldId id="2146847617" r:id="rId46"/>
    <p:sldId id="2146847623" r:id="rId47"/>
    <p:sldId id="2146847625" r:id="rId48"/>
    <p:sldId id="2145709544" r:id="rId49"/>
    <p:sldId id="2146847606" r:id="rId50"/>
    <p:sldId id="462" r:id="rId51"/>
    <p:sldId id="461" r:id="rId52"/>
    <p:sldId id="2145709545" r:id="rId53"/>
    <p:sldId id="2146847785" r:id="rId54"/>
    <p:sldId id="2145709531" r:id="rId55"/>
    <p:sldId id="1172" r:id="rId56"/>
    <p:sldId id="2145709541" r:id="rId57"/>
    <p:sldId id="2145709540" r:id="rId58"/>
    <p:sldId id="1945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2C6B"/>
    <a:srgbClr val="E0119D"/>
    <a:srgbClr val="CF271F"/>
    <a:srgbClr val="1B249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45"/>
    <p:restoredTop sz="75070"/>
  </p:normalViewPr>
  <p:slideViewPr>
    <p:cSldViewPr snapToGrid="0" snapToObjects="1">
      <p:cViewPr varScale="1">
        <p:scale>
          <a:sx n="78" d="100"/>
          <a:sy n="78" d="100"/>
        </p:scale>
        <p:origin x="1026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9" Type="http://schemas.openxmlformats.org/officeDocument/2006/relationships/slide" Target="slides/slide13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8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50" Type="http://schemas.openxmlformats.org/officeDocument/2006/relationships/slide" Target="slides/slide24.xml"/><Relationship Id="rId55" Type="http://schemas.openxmlformats.org/officeDocument/2006/relationships/slide" Target="slides/slide29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3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53" Type="http://schemas.openxmlformats.org/officeDocument/2006/relationships/slide" Target="slides/slide27.xml"/><Relationship Id="rId58" Type="http://schemas.openxmlformats.org/officeDocument/2006/relationships/slide" Target="slides/slide32.xml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56" Type="http://schemas.openxmlformats.org/officeDocument/2006/relationships/slide" Target="slides/slide30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59" Type="http://schemas.openxmlformats.org/officeDocument/2006/relationships/slide" Target="slides/slide33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5.xml"/><Relationship Id="rId54" Type="http://schemas.openxmlformats.org/officeDocument/2006/relationships/slide" Target="slides/slide28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Relationship Id="rId57" Type="http://schemas.openxmlformats.org/officeDocument/2006/relationships/slide" Target="slides/slide3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slide" Target="slides/slide26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Users\dalegardiner\Library\CloudStorage\Dropbox\CLOD\NHSBT%20Statistics\NHSBT%20Statistics%202020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Users\dalegardiner\Library\CloudStorage\Dropbox\CLOD\NHSBT%20Statistics\NHSBT%20Statistics%202020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Users\dalegardiner\Dropbox\CLOD\NHSBT%20Statistics\Renal%20Registry%20Data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Users\dalegardiner\Library\CloudStorage\Dropbox\CLOD\NHSBT%20Statistics\International%20Deceased%20Donation%20Number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Users\dalegardiner\Library\CloudStorage\Dropbox\CLOD\NHSBT%20Statistics\NHSBT%20Statistics%202020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39938278574386"/>
          <c:y val="3.6198922332233693E-2"/>
          <c:w val="0.7845556159996715"/>
          <c:h val="0.81456296031561748"/>
        </c:manualLayout>
      </c:layout>
      <c:lineChart>
        <c:grouping val="standard"/>
        <c:varyColors val="0"/>
        <c:ser>
          <c:idx val="4"/>
          <c:order val="1"/>
          <c:tx>
            <c:strRef>
              <c:f>Master!$F$3</c:f>
              <c:strCache>
                <c:ptCount val="1"/>
                <c:pt idx="0">
                  <c:v>Transplant waiting list</c:v>
                </c:pt>
              </c:strCache>
            </c:strRef>
          </c:tx>
          <c:spPr>
            <a:ln w="76200"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Master!$F$4:$F$27</c:f>
              <c:numCache>
                <c:formatCode>General</c:formatCode>
                <c:ptCount val="24"/>
                <c:pt idx="0">
                  <c:v>5345</c:v>
                </c:pt>
                <c:pt idx="1">
                  <c:v>5354</c:v>
                </c:pt>
                <c:pt idx="2">
                  <c:v>5532</c:v>
                </c:pt>
                <c:pt idx="3">
                  <c:v>5604</c:v>
                </c:pt>
                <c:pt idx="4">
                  <c:v>5673</c:v>
                </c:pt>
                <c:pt idx="5">
                  <c:v>6142</c:v>
                </c:pt>
                <c:pt idx="6">
                  <c:v>6698</c:v>
                </c:pt>
                <c:pt idx="7">
                  <c:v>7655</c:v>
                </c:pt>
                <c:pt idx="8">
                  <c:v>7877</c:v>
                </c:pt>
                <c:pt idx="9">
                  <c:v>7997</c:v>
                </c:pt>
                <c:pt idx="10">
                  <c:v>7800</c:v>
                </c:pt>
                <c:pt idx="11">
                  <c:v>7636</c:v>
                </c:pt>
                <c:pt idx="12">
                  <c:v>7332</c:v>
                </c:pt>
                <c:pt idx="13">
                  <c:v>7026</c:v>
                </c:pt>
                <c:pt idx="14">
                  <c:v>6943</c:v>
                </c:pt>
                <c:pt idx="15">
                  <c:v>6476</c:v>
                </c:pt>
                <c:pt idx="16">
                  <c:v>6389</c:v>
                </c:pt>
                <c:pt idx="17">
                  <c:v>6044</c:v>
                </c:pt>
                <c:pt idx="18">
                  <c:v>6077</c:v>
                </c:pt>
                <c:pt idx="19">
                  <c:v>6138</c:v>
                </c:pt>
                <c:pt idx="20">
                  <c:v>4256</c:v>
                </c:pt>
                <c:pt idx="21">
                  <c:v>6269</c:v>
                </c:pt>
                <c:pt idx="22">
                  <c:v>6959</c:v>
                </c:pt>
                <c:pt idx="23">
                  <c:v>7484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40608"/>
        <c:axId val="60742928"/>
      </c:lineChart>
      <c:lineChart>
        <c:grouping val="standard"/>
        <c:varyColors val="0"/>
        <c:ser>
          <c:idx val="0"/>
          <c:order val="0"/>
          <c:tx>
            <c:strRef>
              <c:f>Master!$B$3</c:f>
              <c:strCache>
                <c:ptCount val="1"/>
                <c:pt idx="0">
                  <c:v>Total Deceased Donors</c:v>
                </c:pt>
              </c:strCache>
            </c:strRef>
          </c:tx>
          <c:spPr>
            <a:ln w="76200">
              <a:solidFill>
                <a:srgbClr val="E0119D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Master!$B$4:$B$27</c:f>
              <c:numCache>
                <c:formatCode>General</c:formatCode>
                <c:ptCount val="24"/>
                <c:pt idx="0">
                  <c:v>772</c:v>
                </c:pt>
                <c:pt idx="1">
                  <c:v>745</c:v>
                </c:pt>
                <c:pt idx="2">
                  <c:v>777</c:v>
                </c:pt>
                <c:pt idx="3">
                  <c:v>771</c:v>
                </c:pt>
                <c:pt idx="4">
                  <c:v>751</c:v>
                </c:pt>
                <c:pt idx="5">
                  <c:v>764</c:v>
                </c:pt>
                <c:pt idx="6">
                  <c:v>793</c:v>
                </c:pt>
                <c:pt idx="7">
                  <c:v>809</c:v>
                </c:pt>
                <c:pt idx="8">
                  <c:v>900</c:v>
                </c:pt>
                <c:pt idx="9">
                  <c:v>959</c:v>
                </c:pt>
                <c:pt idx="10">
                  <c:v>1010</c:v>
                </c:pt>
                <c:pt idx="11">
                  <c:v>1088</c:v>
                </c:pt>
                <c:pt idx="12">
                  <c:v>1212</c:v>
                </c:pt>
                <c:pt idx="13">
                  <c:v>1320</c:v>
                </c:pt>
                <c:pt idx="14">
                  <c:v>1282</c:v>
                </c:pt>
                <c:pt idx="15">
                  <c:v>1364</c:v>
                </c:pt>
                <c:pt idx="16">
                  <c:v>1413</c:v>
                </c:pt>
                <c:pt idx="17">
                  <c:v>1574</c:v>
                </c:pt>
                <c:pt idx="18">
                  <c:v>1600</c:v>
                </c:pt>
                <c:pt idx="19">
                  <c:v>1580</c:v>
                </c:pt>
                <c:pt idx="20">
                  <c:v>1180</c:v>
                </c:pt>
                <c:pt idx="21">
                  <c:v>1397</c:v>
                </c:pt>
                <c:pt idx="22">
                  <c:v>1429</c:v>
                </c:pt>
                <c:pt idx="23">
                  <c:v>1510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9444560"/>
        <c:axId val="729688208"/>
      </c:lineChart>
      <c:catAx>
        <c:axId val="6074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600"/>
            </a:pPr>
            <a:endParaRPr lang="en-US"/>
          </a:p>
        </c:txPr>
        <c:crossAx val="60742928"/>
        <c:crosses val="autoZero"/>
        <c:auto val="1"/>
        <c:lblAlgn val="ctr"/>
        <c:lblOffset val="50"/>
        <c:tickLblSkip val="2"/>
        <c:noMultiLvlLbl val="0"/>
      </c:catAx>
      <c:valAx>
        <c:axId val="60742928"/>
        <c:scaling>
          <c:orientation val="minMax"/>
          <c:max val="800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</a:t>
                </a:r>
                <a:r>
                  <a:rPr lang="en-GB" sz="1800" baseline="0" dirty="0"/>
                  <a:t> waiting </a:t>
                </a:r>
                <a:endParaRPr lang="en-GB" sz="1800" dirty="0"/>
              </a:p>
              <a:p>
                <a:pPr>
                  <a:defRPr sz="1800"/>
                </a:pPr>
                <a:endParaRPr lang="en-GB" sz="1800" dirty="0"/>
              </a:p>
            </c:rich>
          </c:tx>
          <c:layout>
            <c:manualLayout>
              <c:xMode val="edge"/>
              <c:yMode val="edge"/>
              <c:x val="7.5681450385074638E-3"/>
              <c:y val="0.280265489913673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0740608"/>
        <c:crosses val="autoZero"/>
        <c:crossBetween val="between"/>
        <c:majorUnit val="2000"/>
      </c:valAx>
      <c:valAx>
        <c:axId val="729688208"/>
        <c:scaling>
          <c:orientation val="minMax"/>
          <c:max val="1600"/>
        </c:scaling>
        <c:delete val="0"/>
        <c:axPos val="r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 of deceased donors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29444560"/>
        <c:crosses val="max"/>
        <c:crossBetween val="between"/>
        <c:majorUnit val="400"/>
      </c:valAx>
      <c:catAx>
        <c:axId val="729444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96882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39938278574386"/>
          <c:y val="3.6198922332233693E-2"/>
          <c:w val="0.7845556159996715"/>
          <c:h val="0.81456296031561748"/>
        </c:manualLayout>
      </c:layout>
      <c:lineChart>
        <c:grouping val="standard"/>
        <c:varyColors val="0"/>
        <c:ser>
          <c:idx val="4"/>
          <c:order val="1"/>
          <c:tx>
            <c:strRef>
              <c:f>Master!$F$3</c:f>
              <c:strCache>
                <c:ptCount val="1"/>
                <c:pt idx="0">
                  <c:v>Transplant waiting list</c:v>
                </c:pt>
              </c:strCache>
            </c:strRef>
          </c:tx>
          <c:spPr>
            <a:ln w="76200"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Master!$F$4:$F$27</c:f>
              <c:numCache>
                <c:formatCode>General</c:formatCode>
                <c:ptCount val="24"/>
                <c:pt idx="0">
                  <c:v>5345</c:v>
                </c:pt>
                <c:pt idx="1">
                  <c:v>5354</c:v>
                </c:pt>
                <c:pt idx="2">
                  <c:v>5532</c:v>
                </c:pt>
                <c:pt idx="3">
                  <c:v>5604</c:v>
                </c:pt>
                <c:pt idx="4">
                  <c:v>5673</c:v>
                </c:pt>
                <c:pt idx="5">
                  <c:v>6142</c:v>
                </c:pt>
                <c:pt idx="6">
                  <c:v>6698</c:v>
                </c:pt>
                <c:pt idx="7">
                  <c:v>7655</c:v>
                </c:pt>
                <c:pt idx="8">
                  <c:v>7877</c:v>
                </c:pt>
                <c:pt idx="9">
                  <c:v>7997</c:v>
                </c:pt>
                <c:pt idx="10">
                  <c:v>7800</c:v>
                </c:pt>
                <c:pt idx="11">
                  <c:v>7636</c:v>
                </c:pt>
                <c:pt idx="12">
                  <c:v>7332</c:v>
                </c:pt>
                <c:pt idx="13">
                  <c:v>7026</c:v>
                </c:pt>
                <c:pt idx="14">
                  <c:v>6943</c:v>
                </c:pt>
                <c:pt idx="15">
                  <c:v>6476</c:v>
                </c:pt>
                <c:pt idx="16">
                  <c:v>6389</c:v>
                </c:pt>
                <c:pt idx="17">
                  <c:v>6044</c:v>
                </c:pt>
                <c:pt idx="18">
                  <c:v>6077</c:v>
                </c:pt>
                <c:pt idx="19">
                  <c:v>6138</c:v>
                </c:pt>
                <c:pt idx="20">
                  <c:v>4256</c:v>
                </c:pt>
                <c:pt idx="21">
                  <c:v>6269</c:v>
                </c:pt>
                <c:pt idx="22">
                  <c:v>6959</c:v>
                </c:pt>
                <c:pt idx="23">
                  <c:v>7484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40608"/>
        <c:axId val="60742928"/>
      </c:lineChart>
      <c:lineChart>
        <c:grouping val="standard"/>
        <c:varyColors val="0"/>
        <c:ser>
          <c:idx val="0"/>
          <c:order val="0"/>
          <c:tx>
            <c:strRef>
              <c:f>Master!$B$3</c:f>
              <c:strCache>
                <c:ptCount val="1"/>
                <c:pt idx="0">
                  <c:v>Total Deceased Donors</c:v>
                </c:pt>
              </c:strCache>
            </c:strRef>
          </c:tx>
          <c:spPr>
            <a:ln w="76200">
              <a:solidFill>
                <a:srgbClr val="E0119D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Master!$B$4:$B$27</c:f>
              <c:numCache>
                <c:formatCode>General</c:formatCode>
                <c:ptCount val="24"/>
                <c:pt idx="0">
                  <c:v>772</c:v>
                </c:pt>
                <c:pt idx="1">
                  <c:v>745</c:v>
                </c:pt>
                <c:pt idx="2">
                  <c:v>777</c:v>
                </c:pt>
                <c:pt idx="3">
                  <c:v>771</c:v>
                </c:pt>
                <c:pt idx="4">
                  <c:v>751</c:v>
                </c:pt>
                <c:pt idx="5">
                  <c:v>764</c:v>
                </c:pt>
                <c:pt idx="6">
                  <c:v>793</c:v>
                </c:pt>
                <c:pt idx="7">
                  <c:v>809</c:v>
                </c:pt>
                <c:pt idx="8">
                  <c:v>900</c:v>
                </c:pt>
                <c:pt idx="9">
                  <c:v>959</c:v>
                </c:pt>
                <c:pt idx="10">
                  <c:v>1010</c:v>
                </c:pt>
                <c:pt idx="11">
                  <c:v>1088</c:v>
                </c:pt>
                <c:pt idx="12">
                  <c:v>1212</c:v>
                </c:pt>
                <c:pt idx="13">
                  <c:v>1320</c:v>
                </c:pt>
                <c:pt idx="14">
                  <c:v>1282</c:v>
                </c:pt>
                <c:pt idx="15">
                  <c:v>1364</c:v>
                </c:pt>
                <c:pt idx="16">
                  <c:v>1413</c:v>
                </c:pt>
                <c:pt idx="17">
                  <c:v>1574</c:v>
                </c:pt>
                <c:pt idx="18">
                  <c:v>1600</c:v>
                </c:pt>
                <c:pt idx="19">
                  <c:v>1580</c:v>
                </c:pt>
                <c:pt idx="20">
                  <c:v>1180</c:v>
                </c:pt>
                <c:pt idx="21">
                  <c:v>1397</c:v>
                </c:pt>
                <c:pt idx="22">
                  <c:v>1429</c:v>
                </c:pt>
                <c:pt idx="23">
                  <c:v>1510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9444560"/>
        <c:axId val="729688208"/>
      </c:lineChart>
      <c:catAx>
        <c:axId val="6074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600"/>
            </a:pPr>
            <a:endParaRPr lang="en-US"/>
          </a:p>
        </c:txPr>
        <c:crossAx val="60742928"/>
        <c:crosses val="autoZero"/>
        <c:auto val="1"/>
        <c:lblAlgn val="ctr"/>
        <c:lblOffset val="50"/>
        <c:tickLblSkip val="2"/>
        <c:noMultiLvlLbl val="0"/>
      </c:catAx>
      <c:valAx>
        <c:axId val="60742928"/>
        <c:scaling>
          <c:orientation val="minMax"/>
          <c:max val="800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</a:t>
                </a:r>
                <a:r>
                  <a:rPr lang="en-GB" sz="1800" baseline="0" dirty="0"/>
                  <a:t> waiting </a:t>
                </a:r>
                <a:endParaRPr lang="en-GB" sz="1800" dirty="0"/>
              </a:p>
              <a:p>
                <a:pPr>
                  <a:defRPr sz="1800"/>
                </a:pPr>
                <a:endParaRPr lang="en-GB" sz="1800" dirty="0"/>
              </a:p>
            </c:rich>
          </c:tx>
          <c:layout>
            <c:manualLayout>
              <c:xMode val="edge"/>
              <c:yMode val="edge"/>
              <c:x val="7.5681450385074638E-3"/>
              <c:y val="0.280265489913673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0740608"/>
        <c:crosses val="autoZero"/>
        <c:crossBetween val="between"/>
        <c:majorUnit val="2000"/>
      </c:valAx>
      <c:valAx>
        <c:axId val="729688208"/>
        <c:scaling>
          <c:orientation val="minMax"/>
          <c:max val="1600"/>
        </c:scaling>
        <c:delete val="0"/>
        <c:axPos val="r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 of deceased donors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29444560"/>
        <c:crosses val="max"/>
        <c:crossBetween val="between"/>
        <c:majorUnit val="400"/>
      </c:valAx>
      <c:catAx>
        <c:axId val="729444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96882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Change in UK Renal</a:t>
            </a:r>
            <a:r>
              <a:rPr lang="en-US" sz="2400" b="1" baseline="0" dirty="0"/>
              <a:t> Replacement Therapies</a:t>
            </a:r>
            <a:endParaRPr lang="en-US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006175437706599"/>
          <c:y val="0.110363389790824"/>
          <c:w val="0.84857581418229899"/>
          <c:h val="0.7615469778591249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Dialysis</c:v>
                </c:pt>
              </c:strCache>
            </c:strRef>
          </c:tx>
          <c:spPr>
            <a:ln w="88900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377</c:v>
                </c:pt>
                <c:pt idx="1">
                  <c:v>389</c:v>
                </c:pt>
                <c:pt idx="2">
                  <c:v>399</c:v>
                </c:pt>
                <c:pt idx="3">
                  <c:v>411</c:v>
                </c:pt>
                <c:pt idx="4">
                  <c:v>417</c:v>
                </c:pt>
                <c:pt idx="5">
                  <c:v>421</c:v>
                </c:pt>
                <c:pt idx="6">
                  <c:v>426</c:v>
                </c:pt>
                <c:pt idx="7">
                  <c:v>430</c:v>
                </c:pt>
                <c:pt idx="8">
                  <c:v>427</c:v>
                </c:pt>
                <c:pt idx="9">
                  <c:v>430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3E-5742-AC65-B1FCBE49F8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Transplant</c:v>
                </c:pt>
              </c:strCache>
            </c:strRef>
          </c:tx>
          <c:spPr>
            <a:ln w="88900" cap="rnd">
              <a:solidFill>
                <a:srgbClr val="E0119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25400">
                <a:solidFill>
                  <a:sysClr val="window" lastClr="FFFFFF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316</c:v>
                </c:pt>
                <c:pt idx="1">
                  <c:v>336</c:v>
                </c:pt>
                <c:pt idx="2">
                  <c:v>347</c:v>
                </c:pt>
                <c:pt idx="3">
                  <c:v>363</c:v>
                </c:pt>
                <c:pt idx="4">
                  <c:v>377</c:v>
                </c:pt>
                <c:pt idx="5">
                  <c:v>397</c:v>
                </c:pt>
                <c:pt idx="6">
                  <c:v>416</c:v>
                </c:pt>
                <c:pt idx="7">
                  <c:v>436</c:v>
                </c:pt>
                <c:pt idx="8">
                  <c:v>462</c:v>
                </c:pt>
                <c:pt idx="9">
                  <c:v>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3E-5742-AC65-B1FCBE49F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8353928"/>
        <c:axId val="-2088676776"/>
      </c:lineChart>
      <c:catAx>
        <c:axId val="-208835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676776"/>
        <c:crosses val="autoZero"/>
        <c:auto val="1"/>
        <c:lblAlgn val="ctr"/>
        <c:lblOffset val="100"/>
        <c:noMultiLvlLbl val="0"/>
      </c:catAx>
      <c:valAx>
        <c:axId val="-208867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Prevalence</a:t>
                </a:r>
                <a:r>
                  <a:rPr lang="en-US" sz="1800" baseline="0" dirty="0"/>
                  <a:t> per </a:t>
                </a:r>
                <a:r>
                  <a:rPr lang="en-US" sz="1800" baseline="0" dirty="0">
                    <a:effectLst/>
                  </a:rPr>
                  <a:t>million </a:t>
                </a:r>
                <a:r>
                  <a:rPr lang="en-US" sz="1800" baseline="0" dirty="0"/>
                  <a:t>population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"/>
              <c:y val="0.113841928022314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35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858242110481402"/>
          <c:y val="0.51729031935050396"/>
          <c:w val="0.31402857976086329"/>
          <c:h val="0.211099982236923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E0119D"/>
                </a:solidFill>
              </a:rPr>
              <a:t>International deceased donors pmp,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5732026449216106E-2"/>
          <c:y val="0.12395685295435631"/>
          <c:w val="0.92794749877333582"/>
          <c:h val="0.6102368335917026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'2023 (GODT)'!$B$1</c:f>
              <c:strCache>
                <c:ptCount val="1"/>
                <c:pt idx="0">
                  <c:v>Donation after brain death (DBD)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'2023 (GODT)'!$A$2:$A$14</c:f>
              <c:strCache>
                <c:ptCount val="13"/>
                <c:pt idx="0">
                  <c:v>Spain</c:v>
                </c:pt>
                <c:pt idx="1">
                  <c:v>USA</c:v>
                </c:pt>
                <c:pt idx="2">
                  <c:v>Portugal</c:v>
                </c:pt>
                <c:pt idx="3">
                  <c:v>Italy</c:v>
                </c:pt>
                <c:pt idx="4">
                  <c:v>Canada (2022, utilised)</c:v>
                </c:pt>
                <c:pt idx="5">
                  <c:v>France</c:v>
                </c:pt>
                <c:pt idx="6">
                  <c:v>Sweden</c:v>
                </c:pt>
                <c:pt idx="7">
                  <c:v>United Kingdom</c:v>
                </c:pt>
                <c:pt idx="8">
                  <c:v>Norway</c:v>
                </c:pt>
                <c:pt idx="9">
                  <c:v>Australia</c:v>
                </c:pt>
                <c:pt idx="10">
                  <c:v>Ireland</c:v>
                </c:pt>
                <c:pt idx="11">
                  <c:v>Netherlands</c:v>
                </c:pt>
                <c:pt idx="12">
                  <c:v>Germany</c:v>
                </c:pt>
              </c:strCache>
            </c:strRef>
          </c:cat>
          <c:val>
            <c:numRef>
              <c:f>'2023 (GODT)'!$B$2:$B$14</c:f>
              <c:numCache>
                <c:formatCode>0.0</c:formatCode>
                <c:ptCount val="13"/>
                <c:pt idx="0">
                  <c:v>27.28</c:v>
                </c:pt>
                <c:pt idx="1">
                  <c:v>30.71</c:v>
                </c:pt>
                <c:pt idx="2">
                  <c:v>32.549999999999997</c:v>
                </c:pt>
                <c:pt idx="3">
                  <c:v>25.52</c:v>
                </c:pt>
                <c:pt idx="4">
                  <c:v>21.4</c:v>
                </c:pt>
                <c:pt idx="5">
                  <c:v>23.33</c:v>
                </c:pt>
                <c:pt idx="6">
                  <c:v>18.399999999999999</c:v>
                </c:pt>
                <c:pt idx="7">
                  <c:v>11.23</c:v>
                </c:pt>
                <c:pt idx="8">
                  <c:v>18.73</c:v>
                </c:pt>
                <c:pt idx="9">
                  <c:v>12.65</c:v>
                </c:pt>
                <c:pt idx="10">
                  <c:v>13.92</c:v>
                </c:pt>
                <c:pt idx="11">
                  <c:v>6.31</c:v>
                </c:pt>
                <c:pt idx="12">
                  <c:v>11.58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73-E14F-8139-04C6197BD7C5}"/>
            </c:ext>
          </c:extLst>
        </c:ser>
        <c:ser>
          <c:idx val="1"/>
          <c:order val="1"/>
          <c:tx>
            <c:strRef>
              <c:f>'2023 (GODT)'!$C$1</c:f>
              <c:strCache>
                <c:ptCount val="1"/>
                <c:pt idx="0">
                  <c:v>Donation after circulatory death (DCD)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'2023 (GODT)'!$A$2:$A$14</c:f>
              <c:strCache>
                <c:ptCount val="13"/>
                <c:pt idx="0">
                  <c:v>Spain</c:v>
                </c:pt>
                <c:pt idx="1">
                  <c:v>USA</c:v>
                </c:pt>
                <c:pt idx="2">
                  <c:v>Portugal</c:v>
                </c:pt>
                <c:pt idx="3">
                  <c:v>Italy</c:v>
                </c:pt>
                <c:pt idx="4">
                  <c:v>Canada (2022, utilised)</c:v>
                </c:pt>
                <c:pt idx="5">
                  <c:v>France</c:v>
                </c:pt>
                <c:pt idx="6">
                  <c:v>Sweden</c:v>
                </c:pt>
                <c:pt idx="7">
                  <c:v>United Kingdom</c:v>
                </c:pt>
                <c:pt idx="8">
                  <c:v>Norway</c:v>
                </c:pt>
                <c:pt idx="9">
                  <c:v>Australia</c:v>
                </c:pt>
                <c:pt idx="10">
                  <c:v>Ireland</c:v>
                </c:pt>
                <c:pt idx="11">
                  <c:v>Netherlands</c:v>
                </c:pt>
                <c:pt idx="12">
                  <c:v>Germany</c:v>
                </c:pt>
              </c:strCache>
            </c:strRef>
          </c:cat>
          <c:val>
            <c:numRef>
              <c:f>'2023 (GODT)'!$C$2:$C$14</c:f>
              <c:numCache>
                <c:formatCode>0.0</c:formatCode>
                <c:ptCount val="13"/>
                <c:pt idx="0">
                  <c:v>22.11</c:v>
                </c:pt>
                <c:pt idx="1">
                  <c:v>17.34</c:v>
                </c:pt>
                <c:pt idx="2">
                  <c:v>4.22</c:v>
                </c:pt>
                <c:pt idx="3">
                  <c:v>3.87</c:v>
                </c:pt>
                <c:pt idx="4">
                  <c:v>6.8</c:v>
                </c:pt>
                <c:pt idx="5">
                  <c:v>4.3099999999999996</c:v>
                </c:pt>
                <c:pt idx="6">
                  <c:v>6.79</c:v>
                </c:pt>
                <c:pt idx="7">
                  <c:v>11.12</c:v>
                </c:pt>
                <c:pt idx="8">
                  <c:v>3.45</c:v>
                </c:pt>
                <c:pt idx="9">
                  <c:v>6.78</c:v>
                </c:pt>
                <c:pt idx="10">
                  <c:v>4.71</c:v>
                </c:pt>
                <c:pt idx="11">
                  <c:v>10.97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73-E14F-8139-04C6197BD7C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081144751"/>
        <c:axId val="1086334239"/>
      </c:barChart>
      <c:catAx>
        <c:axId val="1081144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334239"/>
        <c:crosses val="autoZero"/>
        <c:auto val="1"/>
        <c:lblAlgn val="ctr"/>
        <c:lblOffset val="100"/>
        <c:noMultiLvlLbl val="0"/>
      </c:catAx>
      <c:valAx>
        <c:axId val="1086334239"/>
        <c:scaling>
          <c:orientation val="minMax"/>
          <c:max val="5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114475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743673917614899"/>
          <c:y val="0.17795488978511834"/>
          <c:w val="0.53482449050241165"/>
          <c:h val="0.171638606149841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39938278574386"/>
          <c:y val="3.6198922332233693E-2"/>
          <c:w val="0.7845556159996715"/>
          <c:h val="0.81456296031561748"/>
        </c:manualLayout>
      </c:layout>
      <c:lineChart>
        <c:grouping val="standard"/>
        <c:varyColors val="0"/>
        <c:ser>
          <c:idx val="4"/>
          <c:order val="1"/>
          <c:tx>
            <c:strRef>
              <c:f>Master!$F$3</c:f>
              <c:strCache>
                <c:ptCount val="1"/>
                <c:pt idx="0">
                  <c:v>Transplant waiting list</c:v>
                </c:pt>
              </c:strCache>
            </c:strRef>
          </c:tx>
          <c:spPr>
            <a:ln w="76200"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Master!$F$4:$F$27</c:f>
              <c:numCache>
                <c:formatCode>General</c:formatCode>
                <c:ptCount val="24"/>
                <c:pt idx="0">
                  <c:v>5345</c:v>
                </c:pt>
                <c:pt idx="1">
                  <c:v>5354</c:v>
                </c:pt>
                <c:pt idx="2">
                  <c:v>5532</c:v>
                </c:pt>
                <c:pt idx="3">
                  <c:v>5604</c:v>
                </c:pt>
                <c:pt idx="4">
                  <c:v>5673</c:v>
                </c:pt>
                <c:pt idx="5">
                  <c:v>6142</c:v>
                </c:pt>
                <c:pt idx="6">
                  <c:v>6698</c:v>
                </c:pt>
                <c:pt idx="7">
                  <c:v>7655</c:v>
                </c:pt>
                <c:pt idx="8">
                  <c:v>7877</c:v>
                </c:pt>
                <c:pt idx="9">
                  <c:v>7997</c:v>
                </c:pt>
                <c:pt idx="10">
                  <c:v>7800</c:v>
                </c:pt>
                <c:pt idx="11">
                  <c:v>7636</c:v>
                </c:pt>
                <c:pt idx="12">
                  <c:v>7332</c:v>
                </c:pt>
                <c:pt idx="13">
                  <c:v>7026</c:v>
                </c:pt>
                <c:pt idx="14">
                  <c:v>6943</c:v>
                </c:pt>
                <c:pt idx="15">
                  <c:v>6476</c:v>
                </c:pt>
                <c:pt idx="16">
                  <c:v>6389</c:v>
                </c:pt>
                <c:pt idx="17">
                  <c:v>6044</c:v>
                </c:pt>
                <c:pt idx="18">
                  <c:v>6077</c:v>
                </c:pt>
                <c:pt idx="19">
                  <c:v>6138</c:v>
                </c:pt>
                <c:pt idx="20">
                  <c:v>4256</c:v>
                </c:pt>
                <c:pt idx="21">
                  <c:v>6269</c:v>
                </c:pt>
                <c:pt idx="22">
                  <c:v>6959</c:v>
                </c:pt>
                <c:pt idx="23">
                  <c:v>7484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40608"/>
        <c:axId val="60742928"/>
      </c:lineChart>
      <c:lineChart>
        <c:grouping val="standard"/>
        <c:varyColors val="0"/>
        <c:ser>
          <c:idx val="0"/>
          <c:order val="0"/>
          <c:tx>
            <c:strRef>
              <c:f>Master!$B$3</c:f>
              <c:strCache>
                <c:ptCount val="1"/>
                <c:pt idx="0">
                  <c:v>Total Deceased Donors</c:v>
                </c:pt>
              </c:strCache>
            </c:strRef>
          </c:tx>
          <c:spPr>
            <a:ln w="76200">
              <a:solidFill>
                <a:srgbClr val="E0119D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Master!$B$4:$B$27</c:f>
              <c:numCache>
                <c:formatCode>General</c:formatCode>
                <c:ptCount val="24"/>
                <c:pt idx="0">
                  <c:v>772</c:v>
                </c:pt>
                <c:pt idx="1">
                  <c:v>745</c:v>
                </c:pt>
                <c:pt idx="2">
                  <c:v>777</c:v>
                </c:pt>
                <c:pt idx="3">
                  <c:v>771</c:v>
                </c:pt>
                <c:pt idx="4">
                  <c:v>751</c:v>
                </c:pt>
                <c:pt idx="5">
                  <c:v>764</c:v>
                </c:pt>
                <c:pt idx="6">
                  <c:v>793</c:v>
                </c:pt>
                <c:pt idx="7">
                  <c:v>809</c:v>
                </c:pt>
                <c:pt idx="8">
                  <c:v>900</c:v>
                </c:pt>
                <c:pt idx="9">
                  <c:v>959</c:v>
                </c:pt>
                <c:pt idx="10">
                  <c:v>1010</c:v>
                </c:pt>
                <c:pt idx="11">
                  <c:v>1088</c:v>
                </c:pt>
                <c:pt idx="12">
                  <c:v>1212</c:v>
                </c:pt>
                <c:pt idx="13">
                  <c:v>1320</c:v>
                </c:pt>
                <c:pt idx="14">
                  <c:v>1282</c:v>
                </c:pt>
                <c:pt idx="15">
                  <c:v>1364</c:v>
                </c:pt>
                <c:pt idx="16">
                  <c:v>1413</c:v>
                </c:pt>
                <c:pt idx="17">
                  <c:v>1574</c:v>
                </c:pt>
                <c:pt idx="18">
                  <c:v>1600</c:v>
                </c:pt>
                <c:pt idx="19">
                  <c:v>1580</c:v>
                </c:pt>
                <c:pt idx="20">
                  <c:v>1180</c:v>
                </c:pt>
                <c:pt idx="21">
                  <c:v>1397</c:v>
                </c:pt>
                <c:pt idx="22">
                  <c:v>1429</c:v>
                </c:pt>
                <c:pt idx="23">
                  <c:v>1510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9444560"/>
        <c:axId val="729688208"/>
      </c:lineChart>
      <c:catAx>
        <c:axId val="6074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600"/>
            </a:pPr>
            <a:endParaRPr lang="en-US"/>
          </a:p>
        </c:txPr>
        <c:crossAx val="60742928"/>
        <c:crosses val="autoZero"/>
        <c:auto val="1"/>
        <c:lblAlgn val="ctr"/>
        <c:lblOffset val="50"/>
        <c:tickLblSkip val="2"/>
        <c:noMultiLvlLbl val="0"/>
      </c:catAx>
      <c:valAx>
        <c:axId val="60742928"/>
        <c:scaling>
          <c:orientation val="minMax"/>
          <c:max val="800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</a:t>
                </a:r>
                <a:r>
                  <a:rPr lang="en-GB" sz="1800" baseline="0" dirty="0"/>
                  <a:t> waiting </a:t>
                </a:r>
                <a:endParaRPr lang="en-GB" sz="1800" dirty="0"/>
              </a:p>
              <a:p>
                <a:pPr>
                  <a:defRPr sz="1800"/>
                </a:pPr>
                <a:endParaRPr lang="en-GB" sz="1800" dirty="0"/>
              </a:p>
            </c:rich>
          </c:tx>
          <c:layout>
            <c:manualLayout>
              <c:xMode val="edge"/>
              <c:yMode val="edge"/>
              <c:x val="7.5681450385074638E-3"/>
              <c:y val="0.280265489913673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0740608"/>
        <c:crosses val="autoZero"/>
        <c:crossBetween val="between"/>
        <c:majorUnit val="2000"/>
      </c:valAx>
      <c:valAx>
        <c:axId val="729688208"/>
        <c:scaling>
          <c:orientation val="minMax"/>
          <c:max val="1600"/>
        </c:scaling>
        <c:delete val="0"/>
        <c:axPos val="r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 of deceased donors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29444560"/>
        <c:crosses val="max"/>
        <c:crossBetween val="between"/>
        <c:majorUnit val="400"/>
      </c:valAx>
      <c:catAx>
        <c:axId val="729444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96882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4EAF41-AA48-434D-A697-389AD4F05BC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</dgm:pt>
    <dgm:pt modelId="{E1264291-5ADC-4018-A3B9-3CEC6677A78E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solid organ transplantation</a:t>
          </a:r>
        </a:p>
      </dgm:t>
    </dgm:pt>
    <dgm:pt modelId="{297B9AF8-2653-488D-8225-2E0DBA2A2783}" type="parTrans" cxnId="{6CB21C12-7197-4475-9B78-882C870C2FC1}">
      <dgm:prSet/>
      <dgm:spPr/>
      <dgm:t>
        <a:bodyPr/>
        <a:lstStyle/>
        <a:p>
          <a:endParaRPr lang="en-GB" sz="2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98DD88-A1A7-470D-B72B-7604A1FDFBF8}" type="sibTrans" cxnId="{6CB21C12-7197-4475-9B78-882C870C2FC1}">
      <dgm:prSet/>
      <dgm:spPr/>
      <dgm:t>
        <a:bodyPr/>
        <a:lstStyle/>
        <a:p>
          <a:endParaRPr lang="en-GB" sz="2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F94E41-B703-E049-B55E-A282B7C5F279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xeno</a:t>
          </a: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transplants</a:t>
          </a:r>
        </a:p>
      </dgm:t>
    </dgm:pt>
    <dgm:pt modelId="{CBA72C4C-E251-7142-9B7F-AAE3CA30426B}" type="parTrans" cxnId="{CD1E67CB-E586-4A44-BEB2-0C82024A9FDF}">
      <dgm:prSet/>
      <dgm:spPr/>
      <dgm:t>
        <a:bodyPr/>
        <a:lstStyle/>
        <a:p>
          <a:endParaRPr lang="en-US"/>
        </a:p>
      </dgm:t>
    </dgm:pt>
    <dgm:pt modelId="{53F8703D-BC46-B44A-B477-767AD9E9AEEA}" type="sibTrans" cxnId="{CD1E67CB-E586-4A44-BEB2-0C82024A9FDF}">
      <dgm:prSet/>
      <dgm:spPr/>
      <dgm:t>
        <a:bodyPr/>
        <a:lstStyle/>
        <a:p>
          <a:endParaRPr lang="en-US"/>
        </a:p>
      </dgm:t>
    </dgm:pt>
    <dgm:pt modelId="{0F3408D6-6670-1547-9D0B-4ED83231A5D9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stem cell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research</a:t>
          </a:r>
          <a:endParaRPr kumimoji="0" lang="en-US" sz="20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D6342F06-AC7A-E949-AD26-E735A0F7A94C}" type="parTrans" cxnId="{F670D47B-E5C5-EB47-AF8B-E34C0AEC523F}">
      <dgm:prSet/>
      <dgm:spPr/>
      <dgm:t>
        <a:bodyPr/>
        <a:lstStyle/>
        <a:p>
          <a:endParaRPr lang="en-US"/>
        </a:p>
      </dgm:t>
    </dgm:pt>
    <dgm:pt modelId="{08A16C84-CF13-E549-B9C5-9FD263CC8A9B}" type="sibTrans" cxnId="{F670D47B-E5C5-EB47-AF8B-E34C0AEC523F}">
      <dgm:prSet/>
      <dgm:spPr/>
      <dgm:t>
        <a:bodyPr/>
        <a:lstStyle/>
        <a:p>
          <a:endParaRPr lang="en-US"/>
        </a:p>
      </dgm:t>
    </dgm:pt>
    <dgm:pt modelId="{DD64AABD-C4A6-CE4B-80FE-CD1556F5CA85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living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gm:t>
    </dgm:pt>
    <dgm:pt modelId="{80ADCA6C-334A-F947-9576-E7B480E42E76}" type="parTrans" cxnId="{B40B3C65-CE3E-5743-B1AC-2563A1F7D9BD}">
      <dgm:prSet/>
      <dgm:spPr/>
      <dgm:t>
        <a:bodyPr/>
        <a:lstStyle/>
        <a:p>
          <a:endParaRPr lang="en-US"/>
        </a:p>
      </dgm:t>
    </dgm:pt>
    <dgm:pt modelId="{5CBE21A8-E816-7A42-B25F-E4E9388CB848}" type="sibTrans" cxnId="{B40B3C65-CE3E-5743-B1AC-2563A1F7D9BD}">
      <dgm:prSet/>
      <dgm:spPr/>
      <dgm:t>
        <a:bodyPr/>
        <a:lstStyle/>
        <a:p>
          <a:endParaRPr lang="en-US"/>
        </a:p>
      </dgm:t>
    </dgm:pt>
    <dgm:pt modelId="{66A8E1AD-AF48-754B-838B-2CD5843DE07C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deceased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gm:t>
    </dgm:pt>
    <dgm:pt modelId="{2F236D32-09F6-B748-B4FF-3CDD04E521FC}" type="parTrans" cxnId="{703B9535-D832-B04E-A066-4B3D9DA068EE}">
      <dgm:prSet/>
      <dgm:spPr/>
      <dgm:t>
        <a:bodyPr/>
        <a:lstStyle/>
        <a:p>
          <a:endParaRPr lang="en-US"/>
        </a:p>
      </dgm:t>
    </dgm:pt>
    <dgm:pt modelId="{34C7DB88-6F8F-0E45-AC87-92AE0E5CB9E8}" type="sibTrans" cxnId="{703B9535-D832-B04E-A066-4B3D9DA068EE}">
      <dgm:prSet/>
      <dgm:spPr/>
      <dgm:t>
        <a:bodyPr/>
        <a:lstStyle/>
        <a:p>
          <a:endParaRPr lang="en-US"/>
        </a:p>
      </dgm:t>
    </dgm:pt>
    <dgm:pt modelId="{8D6A0627-4E0F-AE40-AC8B-8DE1F874E384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DCD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circulatory death)</a:t>
          </a:r>
          <a:endParaRPr kumimoji="0" lang="en-US" sz="18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25C6DE3-FACA-8548-9A5F-2567BB786E4E}" type="parTrans" cxnId="{C772E61A-DB86-E643-B794-F163804F4B93}">
      <dgm:prSet/>
      <dgm:spPr/>
      <dgm:t>
        <a:bodyPr/>
        <a:lstStyle/>
        <a:p>
          <a:endParaRPr lang="en-US"/>
        </a:p>
      </dgm:t>
    </dgm:pt>
    <dgm:pt modelId="{151017AD-92EE-404B-BAE6-42F41C3BBEDC}" type="sibTrans" cxnId="{C772E61A-DB86-E643-B794-F163804F4B93}">
      <dgm:prSet/>
      <dgm:spPr/>
      <dgm:t>
        <a:bodyPr/>
        <a:lstStyle/>
        <a:p>
          <a:endParaRPr lang="en-US"/>
        </a:p>
      </dgm:t>
    </dgm:pt>
    <dgm:pt modelId="{6F979661-2B99-6E4B-9AB3-C7117EA81DE5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controlled</a:t>
          </a:r>
        </a:p>
      </dgm:t>
    </dgm:pt>
    <dgm:pt modelId="{BCF02D92-5A7E-1347-AF30-A02FEEE892EA}" type="parTrans" cxnId="{F94D68CD-1C82-D340-B442-5227357C309C}">
      <dgm:prSet/>
      <dgm:spPr/>
      <dgm:t>
        <a:bodyPr/>
        <a:lstStyle/>
        <a:p>
          <a:endParaRPr lang="en-US"/>
        </a:p>
      </dgm:t>
    </dgm:pt>
    <dgm:pt modelId="{8FF8BA02-033E-214A-BC53-7D4074372702}" type="sibTrans" cxnId="{F94D68CD-1C82-D340-B442-5227357C309C}">
      <dgm:prSet/>
      <dgm:spPr/>
      <dgm:t>
        <a:bodyPr/>
        <a:lstStyle/>
        <a:p>
          <a:endParaRPr lang="en-US"/>
        </a:p>
      </dgm:t>
    </dgm:pt>
    <dgm:pt modelId="{E463D852-47ED-5B4F-A408-B153A24A6E87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un-controlled</a:t>
          </a:r>
        </a:p>
      </dgm:t>
    </dgm:pt>
    <dgm:pt modelId="{0AECB565-8E1D-6448-BEE6-64DE67434AC9}" type="parTrans" cxnId="{9B0DCB2A-77C6-2148-AD3C-2372D3225EDE}">
      <dgm:prSet/>
      <dgm:spPr/>
      <dgm:t>
        <a:bodyPr/>
        <a:lstStyle/>
        <a:p>
          <a:endParaRPr lang="en-US"/>
        </a:p>
      </dgm:t>
    </dgm:pt>
    <dgm:pt modelId="{965FF321-3AB5-394B-843E-C77A9340B176}" type="sibTrans" cxnId="{9B0DCB2A-77C6-2148-AD3C-2372D3225EDE}">
      <dgm:prSet/>
      <dgm:spPr/>
      <dgm:t>
        <a:bodyPr/>
        <a:lstStyle/>
        <a:p>
          <a:endParaRPr lang="en-US"/>
        </a:p>
      </dgm:t>
    </dgm:pt>
    <dgm:pt modelId="{08B834FE-0550-3B4B-8331-25C6E63CE204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DBD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brainstem death)</a:t>
          </a:r>
          <a:endParaRPr kumimoji="0" lang="en-US" sz="14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D55BC5D-172F-B243-8FDC-1A113B8D751F}" type="parTrans" cxnId="{451E418D-9567-9B4F-A02A-1A434D464557}">
      <dgm:prSet/>
      <dgm:spPr/>
      <dgm:t>
        <a:bodyPr/>
        <a:lstStyle/>
        <a:p>
          <a:endParaRPr lang="en-US"/>
        </a:p>
      </dgm:t>
    </dgm:pt>
    <dgm:pt modelId="{2C16443A-DB6A-AD45-8A25-0FA9C4F70CDD}" type="sibTrans" cxnId="{451E418D-9567-9B4F-A02A-1A434D464557}">
      <dgm:prSet/>
      <dgm:spPr/>
      <dgm:t>
        <a:bodyPr/>
        <a:lstStyle/>
        <a:p>
          <a:endParaRPr lang="en-US"/>
        </a:p>
      </dgm:t>
    </dgm:pt>
    <dgm:pt modelId="{4536F46A-758A-DB4B-9C36-C6AD12B0E97E}" type="pres">
      <dgm:prSet presAssocID="{424EAF41-AA48-434D-A697-389AD4F05B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631AC3D-E288-A748-AD42-6EDAF2855BB4}" type="pres">
      <dgm:prSet presAssocID="{E1264291-5ADC-4018-A3B9-3CEC6677A78E}" presName="hierRoot1" presStyleCnt="0">
        <dgm:presLayoutVars>
          <dgm:hierBranch val="init"/>
        </dgm:presLayoutVars>
      </dgm:prSet>
      <dgm:spPr/>
    </dgm:pt>
    <dgm:pt modelId="{C9090F1E-B2A5-2445-B19E-91C1CF5C844B}" type="pres">
      <dgm:prSet presAssocID="{E1264291-5ADC-4018-A3B9-3CEC6677A78E}" presName="rootComposite1" presStyleCnt="0"/>
      <dgm:spPr/>
    </dgm:pt>
    <dgm:pt modelId="{2582031E-93D9-C746-9AC8-15DA77F9D87B}" type="pres">
      <dgm:prSet presAssocID="{E1264291-5ADC-4018-A3B9-3CEC6677A78E}" presName="rootText1" presStyleLbl="node0" presStyleIdx="0" presStyleCnt="1" custScaleX="160745" custScaleY="210982" custLinFactNeighborX="-58953" custLinFactNeighborY="31003">
        <dgm:presLayoutVars>
          <dgm:chPref val="3"/>
        </dgm:presLayoutVars>
      </dgm:prSet>
      <dgm:spPr>
        <a:prstGeom prst="rect">
          <a:avLst/>
        </a:prstGeom>
      </dgm:spPr>
    </dgm:pt>
    <dgm:pt modelId="{80A8DD13-C135-5844-A520-06FDA5EE60C9}" type="pres">
      <dgm:prSet presAssocID="{E1264291-5ADC-4018-A3B9-3CEC6677A78E}" presName="rootConnector1" presStyleLbl="node1" presStyleIdx="0" presStyleCnt="0"/>
      <dgm:spPr/>
    </dgm:pt>
    <dgm:pt modelId="{197604D6-617D-8144-8DF8-00B9B3AB0AB8}" type="pres">
      <dgm:prSet presAssocID="{E1264291-5ADC-4018-A3B9-3CEC6677A78E}" presName="hierChild2" presStyleCnt="0"/>
      <dgm:spPr/>
    </dgm:pt>
    <dgm:pt modelId="{1B8833EC-25C5-AC4F-9D20-433ADC7C819B}" type="pres">
      <dgm:prSet presAssocID="{CBA72C4C-E251-7142-9B7F-AAE3CA30426B}" presName="Name64" presStyleLbl="parChTrans1D2" presStyleIdx="0" presStyleCnt="4"/>
      <dgm:spPr/>
    </dgm:pt>
    <dgm:pt modelId="{88657EC3-82A3-3D41-8598-6DD4020136BD}" type="pres">
      <dgm:prSet presAssocID="{DDF94E41-B703-E049-B55E-A282B7C5F279}" presName="hierRoot2" presStyleCnt="0">
        <dgm:presLayoutVars>
          <dgm:hierBranch val="init"/>
        </dgm:presLayoutVars>
      </dgm:prSet>
      <dgm:spPr/>
    </dgm:pt>
    <dgm:pt modelId="{B20B2B22-38A4-0F40-B4E8-9518FD5B4683}" type="pres">
      <dgm:prSet presAssocID="{DDF94E41-B703-E049-B55E-A282B7C5F279}" presName="rootComposite" presStyleCnt="0"/>
      <dgm:spPr/>
    </dgm:pt>
    <dgm:pt modelId="{6B8DD97A-7DB5-8E4C-A009-7A76328CA20D}" type="pres">
      <dgm:prSet presAssocID="{DDF94E41-B703-E049-B55E-A282B7C5F279}" presName="rootText" presStyleLbl="node2" presStyleIdx="0" presStyleCnt="4" custScaleX="127529" custScaleY="193874" custLinFactNeighborX="-17712" custLinFactNeighborY="-5465">
        <dgm:presLayoutVars>
          <dgm:chPref val="3"/>
        </dgm:presLayoutVars>
      </dgm:prSet>
      <dgm:spPr/>
    </dgm:pt>
    <dgm:pt modelId="{0FE01D24-D0B4-4647-A608-B432CD92DF9C}" type="pres">
      <dgm:prSet presAssocID="{DDF94E41-B703-E049-B55E-A282B7C5F279}" presName="rootConnector" presStyleLbl="node2" presStyleIdx="0" presStyleCnt="4"/>
      <dgm:spPr/>
    </dgm:pt>
    <dgm:pt modelId="{BDAB7571-7BFF-9C45-887D-B6374E603E33}" type="pres">
      <dgm:prSet presAssocID="{DDF94E41-B703-E049-B55E-A282B7C5F279}" presName="hierChild4" presStyleCnt="0"/>
      <dgm:spPr/>
    </dgm:pt>
    <dgm:pt modelId="{19C180CB-0B0F-4946-808E-B778FDD049C3}" type="pres">
      <dgm:prSet presAssocID="{DDF94E41-B703-E049-B55E-A282B7C5F279}" presName="hierChild5" presStyleCnt="0"/>
      <dgm:spPr/>
    </dgm:pt>
    <dgm:pt modelId="{67182527-06D6-E346-BC29-D93EDD876AA7}" type="pres">
      <dgm:prSet presAssocID="{D6342F06-AC7A-E949-AD26-E735A0F7A94C}" presName="Name64" presStyleLbl="parChTrans1D2" presStyleIdx="1" presStyleCnt="4"/>
      <dgm:spPr/>
    </dgm:pt>
    <dgm:pt modelId="{1F789943-B3BB-4040-98AE-36AB59FB9460}" type="pres">
      <dgm:prSet presAssocID="{0F3408D6-6670-1547-9D0B-4ED83231A5D9}" presName="hierRoot2" presStyleCnt="0">
        <dgm:presLayoutVars>
          <dgm:hierBranch val="init"/>
        </dgm:presLayoutVars>
      </dgm:prSet>
      <dgm:spPr/>
    </dgm:pt>
    <dgm:pt modelId="{E572BBF3-B226-DC42-8C62-E0BF7C9CC798}" type="pres">
      <dgm:prSet presAssocID="{0F3408D6-6670-1547-9D0B-4ED83231A5D9}" presName="rootComposite" presStyleCnt="0"/>
      <dgm:spPr/>
    </dgm:pt>
    <dgm:pt modelId="{98DAFD4B-FF45-5E43-AA75-404C2A5A7C39}" type="pres">
      <dgm:prSet presAssocID="{0F3408D6-6670-1547-9D0B-4ED83231A5D9}" presName="rootText" presStyleLbl="node2" presStyleIdx="1" presStyleCnt="4" custScaleY="207496" custLinFactNeighborX="-17717" custLinFactNeighborY="-10979">
        <dgm:presLayoutVars>
          <dgm:chPref val="3"/>
        </dgm:presLayoutVars>
      </dgm:prSet>
      <dgm:spPr/>
    </dgm:pt>
    <dgm:pt modelId="{D1968877-70DC-4341-BE03-AD97347CC879}" type="pres">
      <dgm:prSet presAssocID="{0F3408D6-6670-1547-9D0B-4ED83231A5D9}" presName="rootConnector" presStyleLbl="node2" presStyleIdx="1" presStyleCnt="4"/>
      <dgm:spPr/>
    </dgm:pt>
    <dgm:pt modelId="{E07C3D72-D391-BD45-8486-A7DE83D55E28}" type="pres">
      <dgm:prSet presAssocID="{0F3408D6-6670-1547-9D0B-4ED83231A5D9}" presName="hierChild4" presStyleCnt="0"/>
      <dgm:spPr/>
    </dgm:pt>
    <dgm:pt modelId="{7B4A2981-CDE9-3D4A-A86E-8131B9822099}" type="pres">
      <dgm:prSet presAssocID="{0F3408D6-6670-1547-9D0B-4ED83231A5D9}" presName="hierChild5" presStyleCnt="0"/>
      <dgm:spPr/>
    </dgm:pt>
    <dgm:pt modelId="{6A0FE597-E897-1E44-8ECB-1DFC2D195BCF}" type="pres">
      <dgm:prSet presAssocID="{80ADCA6C-334A-F947-9576-E7B480E42E76}" presName="Name64" presStyleLbl="parChTrans1D2" presStyleIdx="2" presStyleCnt="4"/>
      <dgm:spPr/>
    </dgm:pt>
    <dgm:pt modelId="{059852EF-96ED-DB4B-992A-BF7BEA3CE282}" type="pres">
      <dgm:prSet presAssocID="{DD64AABD-C4A6-CE4B-80FE-CD1556F5CA85}" presName="hierRoot2" presStyleCnt="0">
        <dgm:presLayoutVars>
          <dgm:hierBranch val="init"/>
        </dgm:presLayoutVars>
      </dgm:prSet>
      <dgm:spPr/>
    </dgm:pt>
    <dgm:pt modelId="{37A9D293-B5E1-C64E-B3FD-A6105942C459}" type="pres">
      <dgm:prSet presAssocID="{DD64AABD-C4A6-CE4B-80FE-CD1556F5CA85}" presName="rootComposite" presStyleCnt="0"/>
      <dgm:spPr/>
    </dgm:pt>
    <dgm:pt modelId="{78A08E91-F5B0-3B45-B814-14C48159DBC4}" type="pres">
      <dgm:prSet presAssocID="{DD64AABD-C4A6-CE4B-80FE-CD1556F5CA85}" presName="rootText" presStyleLbl="node2" presStyleIdx="2" presStyleCnt="4" custScaleY="198508" custLinFactNeighborX="-17008" custLinFactNeighborY="-4908">
        <dgm:presLayoutVars>
          <dgm:chPref val="3"/>
        </dgm:presLayoutVars>
      </dgm:prSet>
      <dgm:spPr/>
    </dgm:pt>
    <dgm:pt modelId="{8CAEA213-9E55-6344-BFEC-91F73607C058}" type="pres">
      <dgm:prSet presAssocID="{DD64AABD-C4A6-CE4B-80FE-CD1556F5CA85}" presName="rootConnector" presStyleLbl="node2" presStyleIdx="2" presStyleCnt="4"/>
      <dgm:spPr/>
    </dgm:pt>
    <dgm:pt modelId="{6A9B50F4-0CC0-3D47-9597-84FDE62A375E}" type="pres">
      <dgm:prSet presAssocID="{DD64AABD-C4A6-CE4B-80FE-CD1556F5CA85}" presName="hierChild4" presStyleCnt="0"/>
      <dgm:spPr/>
    </dgm:pt>
    <dgm:pt modelId="{E92388B3-1F48-A64E-A15C-8F4B78014880}" type="pres">
      <dgm:prSet presAssocID="{DD64AABD-C4A6-CE4B-80FE-CD1556F5CA85}" presName="hierChild5" presStyleCnt="0"/>
      <dgm:spPr/>
    </dgm:pt>
    <dgm:pt modelId="{9E42C342-381C-5147-8CC7-E68C046E02C9}" type="pres">
      <dgm:prSet presAssocID="{2F236D32-09F6-B748-B4FF-3CDD04E521FC}" presName="Name64" presStyleLbl="parChTrans1D2" presStyleIdx="3" presStyleCnt="4"/>
      <dgm:spPr/>
    </dgm:pt>
    <dgm:pt modelId="{F16BF9BD-D9BC-4545-A52D-DD562E8D388C}" type="pres">
      <dgm:prSet presAssocID="{66A8E1AD-AF48-754B-838B-2CD5843DE07C}" presName="hierRoot2" presStyleCnt="0">
        <dgm:presLayoutVars>
          <dgm:hierBranch val="init"/>
        </dgm:presLayoutVars>
      </dgm:prSet>
      <dgm:spPr/>
    </dgm:pt>
    <dgm:pt modelId="{D76159A5-C477-1445-92DC-6893CEA71112}" type="pres">
      <dgm:prSet presAssocID="{66A8E1AD-AF48-754B-838B-2CD5843DE07C}" presName="rootComposite" presStyleCnt="0"/>
      <dgm:spPr/>
    </dgm:pt>
    <dgm:pt modelId="{5695124B-2620-C445-9C4F-767AFF0CD690}" type="pres">
      <dgm:prSet presAssocID="{66A8E1AD-AF48-754B-838B-2CD5843DE07C}" presName="rootText" presStyleLbl="node2" presStyleIdx="3" presStyleCnt="4" custScaleY="210574" custLinFactNeighborX="-17008" custLinFactNeighborY="4163">
        <dgm:presLayoutVars>
          <dgm:chPref val="3"/>
        </dgm:presLayoutVars>
      </dgm:prSet>
      <dgm:spPr/>
    </dgm:pt>
    <dgm:pt modelId="{5DF431E4-7AF5-E240-8FBF-DC6F1CB4DC24}" type="pres">
      <dgm:prSet presAssocID="{66A8E1AD-AF48-754B-838B-2CD5843DE07C}" presName="rootConnector" presStyleLbl="node2" presStyleIdx="3" presStyleCnt="4"/>
      <dgm:spPr/>
    </dgm:pt>
    <dgm:pt modelId="{A90F995C-42C3-EF4F-95D2-DF9A8388B4D9}" type="pres">
      <dgm:prSet presAssocID="{66A8E1AD-AF48-754B-838B-2CD5843DE07C}" presName="hierChild4" presStyleCnt="0"/>
      <dgm:spPr/>
    </dgm:pt>
    <dgm:pt modelId="{AA298A4A-2AC0-F149-90A7-8F00EB8CD4B4}" type="pres">
      <dgm:prSet presAssocID="{2D55BC5D-172F-B243-8FDC-1A113B8D751F}" presName="Name64" presStyleLbl="parChTrans1D3" presStyleIdx="0" presStyleCnt="2"/>
      <dgm:spPr/>
    </dgm:pt>
    <dgm:pt modelId="{F91D50EA-3536-9945-A22A-5035DBD5ABF2}" type="pres">
      <dgm:prSet presAssocID="{08B834FE-0550-3B4B-8331-25C6E63CE204}" presName="hierRoot2" presStyleCnt="0">
        <dgm:presLayoutVars>
          <dgm:hierBranch val="init"/>
        </dgm:presLayoutVars>
      </dgm:prSet>
      <dgm:spPr/>
    </dgm:pt>
    <dgm:pt modelId="{39DF4548-E97D-0F41-B88E-CD61AFD30298}" type="pres">
      <dgm:prSet presAssocID="{08B834FE-0550-3B4B-8331-25C6E63CE204}" presName="rootComposite" presStyleCnt="0"/>
      <dgm:spPr/>
    </dgm:pt>
    <dgm:pt modelId="{B6ADEFA7-30A1-A24D-A868-75543E839783}" type="pres">
      <dgm:prSet presAssocID="{08B834FE-0550-3B4B-8331-25C6E63CE204}" presName="rootText" presStyleLbl="node3" presStyleIdx="0" presStyleCnt="2" custScaleX="243068" custScaleY="218542">
        <dgm:presLayoutVars>
          <dgm:chPref val="3"/>
        </dgm:presLayoutVars>
      </dgm:prSet>
      <dgm:spPr/>
    </dgm:pt>
    <dgm:pt modelId="{E553111C-F05D-8745-B939-BE29E58C6D7A}" type="pres">
      <dgm:prSet presAssocID="{08B834FE-0550-3B4B-8331-25C6E63CE204}" presName="rootConnector" presStyleLbl="node3" presStyleIdx="0" presStyleCnt="2"/>
      <dgm:spPr/>
    </dgm:pt>
    <dgm:pt modelId="{249E8CD2-937B-6D4C-89FE-BAF4C128354F}" type="pres">
      <dgm:prSet presAssocID="{08B834FE-0550-3B4B-8331-25C6E63CE204}" presName="hierChild4" presStyleCnt="0"/>
      <dgm:spPr/>
    </dgm:pt>
    <dgm:pt modelId="{077710CE-7278-3C41-AFBC-2C7BF98A02EE}" type="pres">
      <dgm:prSet presAssocID="{08B834FE-0550-3B4B-8331-25C6E63CE204}" presName="hierChild5" presStyleCnt="0"/>
      <dgm:spPr/>
    </dgm:pt>
    <dgm:pt modelId="{ABC338DD-3423-474F-9173-7B7DA6F115BE}" type="pres">
      <dgm:prSet presAssocID="{025C6DE3-FACA-8548-9A5F-2567BB786E4E}" presName="Name64" presStyleLbl="parChTrans1D3" presStyleIdx="1" presStyleCnt="2"/>
      <dgm:spPr/>
    </dgm:pt>
    <dgm:pt modelId="{6CC50045-013C-5B4F-B744-146097B156D7}" type="pres">
      <dgm:prSet presAssocID="{8D6A0627-4E0F-AE40-AC8B-8DE1F874E384}" presName="hierRoot2" presStyleCnt="0">
        <dgm:presLayoutVars>
          <dgm:hierBranch val="init"/>
        </dgm:presLayoutVars>
      </dgm:prSet>
      <dgm:spPr/>
    </dgm:pt>
    <dgm:pt modelId="{8837FBF9-F3C1-F744-BA0D-0CCE5363D110}" type="pres">
      <dgm:prSet presAssocID="{8D6A0627-4E0F-AE40-AC8B-8DE1F874E384}" presName="rootComposite" presStyleCnt="0"/>
      <dgm:spPr/>
    </dgm:pt>
    <dgm:pt modelId="{5D5611ED-D1EA-8C4E-8179-F892DCA47F35}" type="pres">
      <dgm:prSet presAssocID="{8D6A0627-4E0F-AE40-AC8B-8DE1F874E384}" presName="rootText" presStyleLbl="node3" presStyleIdx="1" presStyleCnt="2" custScaleX="245611" custScaleY="199074">
        <dgm:presLayoutVars>
          <dgm:chPref val="3"/>
        </dgm:presLayoutVars>
      </dgm:prSet>
      <dgm:spPr/>
    </dgm:pt>
    <dgm:pt modelId="{2BAFB752-C651-2045-9D0C-25B0F4363B5A}" type="pres">
      <dgm:prSet presAssocID="{8D6A0627-4E0F-AE40-AC8B-8DE1F874E384}" presName="rootConnector" presStyleLbl="node3" presStyleIdx="1" presStyleCnt="2"/>
      <dgm:spPr/>
    </dgm:pt>
    <dgm:pt modelId="{C821158F-6167-9B44-A0C3-F7C9537F6717}" type="pres">
      <dgm:prSet presAssocID="{8D6A0627-4E0F-AE40-AC8B-8DE1F874E384}" presName="hierChild4" presStyleCnt="0"/>
      <dgm:spPr/>
    </dgm:pt>
    <dgm:pt modelId="{84CBD5A2-1709-AE49-A6DA-9ADD47E4E764}" type="pres">
      <dgm:prSet presAssocID="{BCF02D92-5A7E-1347-AF30-A02FEEE892EA}" presName="Name64" presStyleLbl="parChTrans1D4" presStyleIdx="0" presStyleCnt="2"/>
      <dgm:spPr/>
    </dgm:pt>
    <dgm:pt modelId="{4540AE66-A7A5-774F-A2CC-8862D354077A}" type="pres">
      <dgm:prSet presAssocID="{6F979661-2B99-6E4B-9AB3-C7117EA81DE5}" presName="hierRoot2" presStyleCnt="0">
        <dgm:presLayoutVars>
          <dgm:hierBranch val="init"/>
        </dgm:presLayoutVars>
      </dgm:prSet>
      <dgm:spPr/>
    </dgm:pt>
    <dgm:pt modelId="{99867BEE-3F4C-EA4F-905C-AEF4BE2BBC76}" type="pres">
      <dgm:prSet presAssocID="{6F979661-2B99-6E4B-9AB3-C7117EA81DE5}" presName="rootComposite" presStyleCnt="0"/>
      <dgm:spPr/>
    </dgm:pt>
    <dgm:pt modelId="{519687CF-95BD-8A47-A822-209AAC2EEA0E}" type="pres">
      <dgm:prSet presAssocID="{6F979661-2B99-6E4B-9AB3-C7117EA81DE5}" presName="rootText" presStyleLbl="node4" presStyleIdx="0" presStyleCnt="2" custScaleX="160795" custLinFactNeighborX="24200" custLinFactNeighborY="-5143">
        <dgm:presLayoutVars>
          <dgm:chPref val="3"/>
        </dgm:presLayoutVars>
      </dgm:prSet>
      <dgm:spPr/>
    </dgm:pt>
    <dgm:pt modelId="{A455DDA0-5DD6-FB42-BA5B-0DAF7AB8900F}" type="pres">
      <dgm:prSet presAssocID="{6F979661-2B99-6E4B-9AB3-C7117EA81DE5}" presName="rootConnector" presStyleLbl="node4" presStyleIdx="0" presStyleCnt="2"/>
      <dgm:spPr/>
    </dgm:pt>
    <dgm:pt modelId="{F9C380F4-6D08-9848-B618-FABCD5FE2589}" type="pres">
      <dgm:prSet presAssocID="{6F979661-2B99-6E4B-9AB3-C7117EA81DE5}" presName="hierChild4" presStyleCnt="0"/>
      <dgm:spPr/>
    </dgm:pt>
    <dgm:pt modelId="{35D2A407-E50E-5648-9FEB-9152F518335D}" type="pres">
      <dgm:prSet presAssocID="{6F979661-2B99-6E4B-9AB3-C7117EA81DE5}" presName="hierChild5" presStyleCnt="0"/>
      <dgm:spPr/>
    </dgm:pt>
    <dgm:pt modelId="{9092C287-2129-3947-84D9-4D2DC9D2FE55}" type="pres">
      <dgm:prSet presAssocID="{0AECB565-8E1D-6448-BEE6-64DE67434AC9}" presName="Name64" presStyleLbl="parChTrans1D4" presStyleIdx="1" presStyleCnt="2"/>
      <dgm:spPr/>
    </dgm:pt>
    <dgm:pt modelId="{EAD7492A-8E7B-B048-AE1A-6A6C945FA9D7}" type="pres">
      <dgm:prSet presAssocID="{E463D852-47ED-5B4F-A408-B153A24A6E87}" presName="hierRoot2" presStyleCnt="0">
        <dgm:presLayoutVars>
          <dgm:hierBranch val="init"/>
        </dgm:presLayoutVars>
      </dgm:prSet>
      <dgm:spPr/>
    </dgm:pt>
    <dgm:pt modelId="{FE425931-CC73-DC4B-A6EB-1B84344D722F}" type="pres">
      <dgm:prSet presAssocID="{E463D852-47ED-5B4F-A408-B153A24A6E87}" presName="rootComposite" presStyleCnt="0"/>
      <dgm:spPr/>
    </dgm:pt>
    <dgm:pt modelId="{9BF36324-15F5-2340-AA72-E1905B526F10}" type="pres">
      <dgm:prSet presAssocID="{E463D852-47ED-5B4F-A408-B153A24A6E87}" presName="rootText" presStyleLbl="node4" presStyleIdx="1" presStyleCnt="2" custScaleX="163993" custLinFactNeighborX="23809" custLinFactNeighborY="-4322">
        <dgm:presLayoutVars>
          <dgm:chPref val="3"/>
        </dgm:presLayoutVars>
      </dgm:prSet>
      <dgm:spPr/>
    </dgm:pt>
    <dgm:pt modelId="{A2943739-0E1D-274D-A354-0763C504F7E8}" type="pres">
      <dgm:prSet presAssocID="{E463D852-47ED-5B4F-A408-B153A24A6E87}" presName="rootConnector" presStyleLbl="node4" presStyleIdx="1" presStyleCnt="2"/>
      <dgm:spPr/>
    </dgm:pt>
    <dgm:pt modelId="{1B85E481-C6E1-4F47-B06D-D5985FC45ADE}" type="pres">
      <dgm:prSet presAssocID="{E463D852-47ED-5B4F-A408-B153A24A6E87}" presName="hierChild4" presStyleCnt="0"/>
      <dgm:spPr/>
    </dgm:pt>
    <dgm:pt modelId="{60DAB89B-0051-C146-96A0-21F2665C0BDE}" type="pres">
      <dgm:prSet presAssocID="{E463D852-47ED-5B4F-A408-B153A24A6E87}" presName="hierChild5" presStyleCnt="0"/>
      <dgm:spPr/>
    </dgm:pt>
    <dgm:pt modelId="{CF94F148-EE2C-E84A-8816-87DDCE3DD737}" type="pres">
      <dgm:prSet presAssocID="{8D6A0627-4E0F-AE40-AC8B-8DE1F874E384}" presName="hierChild5" presStyleCnt="0"/>
      <dgm:spPr/>
    </dgm:pt>
    <dgm:pt modelId="{5170CE0F-54DB-AD40-A26D-E4E1786422E4}" type="pres">
      <dgm:prSet presAssocID="{66A8E1AD-AF48-754B-838B-2CD5843DE07C}" presName="hierChild5" presStyleCnt="0"/>
      <dgm:spPr/>
    </dgm:pt>
    <dgm:pt modelId="{F7F934DA-4A14-0B42-9237-C6832175E828}" type="pres">
      <dgm:prSet presAssocID="{E1264291-5ADC-4018-A3B9-3CEC6677A78E}" presName="hierChild3" presStyleCnt="0"/>
      <dgm:spPr/>
    </dgm:pt>
  </dgm:ptLst>
  <dgm:cxnLst>
    <dgm:cxn modelId="{6CB21C12-7197-4475-9B78-882C870C2FC1}" srcId="{424EAF41-AA48-434D-A697-389AD4F05BC3}" destId="{E1264291-5ADC-4018-A3B9-3CEC6677A78E}" srcOrd="0" destOrd="0" parTransId="{297B9AF8-2653-488D-8225-2E0DBA2A2783}" sibTransId="{6898DD88-A1A7-470D-B72B-7604A1FDFBF8}"/>
    <dgm:cxn modelId="{5B5BB914-0B30-314E-9040-675A455F6056}" type="presOf" srcId="{DD64AABD-C4A6-CE4B-80FE-CD1556F5CA85}" destId="{78A08E91-F5B0-3B45-B814-14C48159DBC4}" srcOrd="0" destOrd="0" presId="urn:microsoft.com/office/officeart/2009/3/layout/HorizontalOrganizationChart"/>
    <dgm:cxn modelId="{C772E61A-DB86-E643-B794-F163804F4B93}" srcId="{66A8E1AD-AF48-754B-838B-2CD5843DE07C}" destId="{8D6A0627-4E0F-AE40-AC8B-8DE1F874E384}" srcOrd="1" destOrd="0" parTransId="{025C6DE3-FACA-8548-9A5F-2567BB786E4E}" sibTransId="{151017AD-92EE-404B-BAE6-42F41C3BBEDC}"/>
    <dgm:cxn modelId="{1C69321E-44F0-1449-B478-0806683F0BD4}" type="presOf" srcId="{8D6A0627-4E0F-AE40-AC8B-8DE1F874E384}" destId="{5D5611ED-D1EA-8C4E-8179-F892DCA47F35}" srcOrd="0" destOrd="0" presId="urn:microsoft.com/office/officeart/2009/3/layout/HorizontalOrganizationChart"/>
    <dgm:cxn modelId="{A690AE1F-9495-9942-A1D3-56CFFFF86678}" type="presOf" srcId="{80ADCA6C-334A-F947-9576-E7B480E42E76}" destId="{6A0FE597-E897-1E44-8ECB-1DFC2D195BCF}" srcOrd="0" destOrd="0" presId="urn:microsoft.com/office/officeart/2009/3/layout/HorizontalOrganizationChart"/>
    <dgm:cxn modelId="{6232A023-FBF9-C54C-B8ED-BB5A9AB255B9}" type="presOf" srcId="{025C6DE3-FACA-8548-9A5F-2567BB786E4E}" destId="{ABC338DD-3423-474F-9173-7B7DA6F115BE}" srcOrd="0" destOrd="0" presId="urn:microsoft.com/office/officeart/2009/3/layout/HorizontalOrganizationChart"/>
    <dgm:cxn modelId="{C9E4B626-ABB5-344D-A441-D01D33392B03}" type="presOf" srcId="{08B834FE-0550-3B4B-8331-25C6E63CE204}" destId="{B6ADEFA7-30A1-A24D-A868-75543E839783}" srcOrd="0" destOrd="0" presId="urn:microsoft.com/office/officeart/2009/3/layout/HorizontalOrganizationChart"/>
    <dgm:cxn modelId="{9B0DCB2A-77C6-2148-AD3C-2372D3225EDE}" srcId="{8D6A0627-4E0F-AE40-AC8B-8DE1F874E384}" destId="{E463D852-47ED-5B4F-A408-B153A24A6E87}" srcOrd="1" destOrd="0" parTransId="{0AECB565-8E1D-6448-BEE6-64DE67434AC9}" sibTransId="{965FF321-3AB5-394B-843E-C77A9340B176}"/>
    <dgm:cxn modelId="{F5DE4433-41BC-1443-A025-16EE0EAF6036}" type="presOf" srcId="{6F979661-2B99-6E4B-9AB3-C7117EA81DE5}" destId="{A455DDA0-5DD6-FB42-BA5B-0DAF7AB8900F}" srcOrd="1" destOrd="0" presId="urn:microsoft.com/office/officeart/2009/3/layout/HorizontalOrganizationChart"/>
    <dgm:cxn modelId="{703B9535-D832-B04E-A066-4B3D9DA068EE}" srcId="{E1264291-5ADC-4018-A3B9-3CEC6677A78E}" destId="{66A8E1AD-AF48-754B-838B-2CD5843DE07C}" srcOrd="3" destOrd="0" parTransId="{2F236D32-09F6-B748-B4FF-3CDD04E521FC}" sibTransId="{34C7DB88-6F8F-0E45-AC87-92AE0E5CB9E8}"/>
    <dgm:cxn modelId="{B7F1B53A-DB87-E445-AFE8-D94E1691682D}" type="presOf" srcId="{8D6A0627-4E0F-AE40-AC8B-8DE1F874E384}" destId="{2BAFB752-C651-2045-9D0C-25B0F4363B5A}" srcOrd="1" destOrd="0" presId="urn:microsoft.com/office/officeart/2009/3/layout/HorizontalOrganizationChart"/>
    <dgm:cxn modelId="{B40B3C65-CE3E-5743-B1AC-2563A1F7D9BD}" srcId="{E1264291-5ADC-4018-A3B9-3CEC6677A78E}" destId="{DD64AABD-C4A6-CE4B-80FE-CD1556F5CA85}" srcOrd="2" destOrd="0" parTransId="{80ADCA6C-334A-F947-9576-E7B480E42E76}" sibTransId="{5CBE21A8-E816-7A42-B25F-E4E9388CB848}"/>
    <dgm:cxn modelId="{8685AF66-DC66-1640-82D3-809660F227C0}" type="presOf" srcId="{08B834FE-0550-3B4B-8331-25C6E63CE204}" destId="{E553111C-F05D-8745-B939-BE29E58C6D7A}" srcOrd="1" destOrd="0" presId="urn:microsoft.com/office/officeart/2009/3/layout/HorizontalOrganizationChart"/>
    <dgm:cxn modelId="{F90FBB67-9096-E14F-9833-63DE4B3157DC}" type="presOf" srcId="{DD64AABD-C4A6-CE4B-80FE-CD1556F5CA85}" destId="{8CAEA213-9E55-6344-BFEC-91F73607C058}" srcOrd="1" destOrd="0" presId="urn:microsoft.com/office/officeart/2009/3/layout/HorizontalOrganizationChart"/>
    <dgm:cxn modelId="{31426E4B-F06D-E449-BEAA-44D4BD974044}" type="presOf" srcId="{2D55BC5D-172F-B243-8FDC-1A113B8D751F}" destId="{AA298A4A-2AC0-F149-90A7-8F00EB8CD4B4}" srcOrd="0" destOrd="0" presId="urn:microsoft.com/office/officeart/2009/3/layout/HorizontalOrganizationChart"/>
    <dgm:cxn modelId="{F148E76C-51CE-474D-895C-040651845F94}" type="presOf" srcId="{CBA72C4C-E251-7142-9B7F-AAE3CA30426B}" destId="{1B8833EC-25C5-AC4F-9D20-433ADC7C819B}" srcOrd="0" destOrd="0" presId="urn:microsoft.com/office/officeart/2009/3/layout/HorizontalOrganizationChart"/>
    <dgm:cxn modelId="{BDE77C75-050B-B549-A870-6ECE979E25ED}" type="presOf" srcId="{424EAF41-AA48-434D-A697-389AD4F05BC3}" destId="{4536F46A-758A-DB4B-9C36-C6AD12B0E97E}" srcOrd="0" destOrd="0" presId="urn:microsoft.com/office/officeart/2009/3/layout/HorizontalOrganizationChart"/>
    <dgm:cxn modelId="{5D345D58-31EC-A24C-8F26-E3002794CF67}" type="presOf" srcId="{D6342F06-AC7A-E949-AD26-E735A0F7A94C}" destId="{67182527-06D6-E346-BC29-D93EDD876AA7}" srcOrd="0" destOrd="0" presId="urn:microsoft.com/office/officeart/2009/3/layout/HorizontalOrganizationChart"/>
    <dgm:cxn modelId="{D0F7505A-B99E-D347-87B7-44DEC79901B8}" type="presOf" srcId="{DDF94E41-B703-E049-B55E-A282B7C5F279}" destId="{0FE01D24-D0B4-4647-A608-B432CD92DF9C}" srcOrd="1" destOrd="0" presId="urn:microsoft.com/office/officeart/2009/3/layout/HorizontalOrganizationChart"/>
    <dgm:cxn modelId="{F670D47B-E5C5-EB47-AF8B-E34C0AEC523F}" srcId="{E1264291-5ADC-4018-A3B9-3CEC6677A78E}" destId="{0F3408D6-6670-1547-9D0B-4ED83231A5D9}" srcOrd="1" destOrd="0" parTransId="{D6342F06-AC7A-E949-AD26-E735A0F7A94C}" sibTransId="{08A16C84-CF13-E549-B9C5-9FD263CC8A9B}"/>
    <dgm:cxn modelId="{3BC1CF86-0554-C54B-A773-D691F05C9834}" type="presOf" srcId="{0AECB565-8E1D-6448-BEE6-64DE67434AC9}" destId="{9092C287-2129-3947-84D9-4D2DC9D2FE55}" srcOrd="0" destOrd="0" presId="urn:microsoft.com/office/officeart/2009/3/layout/HorizontalOrganizationChart"/>
    <dgm:cxn modelId="{FBA91C88-1906-CC48-98DB-4FD1C13569A0}" type="presOf" srcId="{66A8E1AD-AF48-754B-838B-2CD5843DE07C}" destId="{5695124B-2620-C445-9C4F-767AFF0CD690}" srcOrd="0" destOrd="0" presId="urn:microsoft.com/office/officeart/2009/3/layout/HorizontalOrganizationChart"/>
    <dgm:cxn modelId="{451E418D-9567-9B4F-A02A-1A434D464557}" srcId="{66A8E1AD-AF48-754B-838B-2CD5843DE07C}" destId="{08B834FE-0550-3B4B-8331-25C6E63CE204}" srcOrd="0" destOrd="0" parTransId="{2D55BC5D-172F-B243-8FDC-1A113B8D751F}" sibTransId="{2C16443A-DB6A-AD45-8A25-0FA9C4F70CDD}"/>
    <dgm:cxn modelId="{FB1CA499-01B9-1141-8835-9F6B7FAEF674}" type="presOf" srcId="{BCF02D92-5A7E-1347-AF30-A02FEEE892EA}" destId="{84CBD5A2-1709-AE49-A6DA-9ADD47E4E764}" srcOrd="0" destOrd="0" presId="urn:microsoft.com/office/officeart/2009/3/layout/HorizontalOrganizationChart"/>
    <dgm:cxn modelId="{A249B3A9-A2C6-4C4E-9BC4-B7F8A55BA00F}" type="presOf" srcId="{E463D852-47ED-5B4F-A408-B153A24A6E87}" destId="{9BF36324-15F5-2340-AA72-E1905B526F10}" srcOrd="0" destOrd="0" presId="urn:microsoft.com/office/officeart/2009/3/layout/HorizontalOrganizationChart"/>
    <dgm:cxn modelId="{02A1D9AC-238B-6C40-950F-B0AC7B90C463}" type="presOf" srcId="{6F979661-2B99-6E4B-9AB3-C7117EA81DE5}" destId="{519687CF-95BD-8A47-A822-209AAC2EEA0E}" srcOrd="0" destOrd="0" presId="urn:microsoft.com/office/officeart/2009/3/layout/HorizontalOrganizationChart"/>
    <dgm:cxn modelId="{4D9EF6AF-741E-CC4E-B26C-5FC473FDDABE}" type="presOf" srcId="{0F3408D6-6670-1547-9D0B-4ED83231A5D9}" destId="{D1968877-70DC-4341-BE03-AD97347CC879}" srcOrd="1" destOrd="0" presId="urn:microsoft.com/office/officeart/2009/3/layout/HorizontalOrganizationChart"/>
    <dgm:cxn modelId="{40CAD1B1-C9DB-BF44-AE60-43C165FFF7DB}" type="presOf" srcId="{66A8E1AD-AF48-754B-838B-2CD5843DE07C}" destId="{5DF431E4-7AF5-E240-8FBF-DC6F1CB4DC24}" srcOrd="1" destOrd="0" presId="urn:microsoft.com/office/officeart/2009/3/layout/HorizontalOrganizationChart"/>
    <dgm:cxn modelId="{2C920AB4-AE4E-E249-9297-D33DD747C672}" type="presOf" srcId="{E1264291-5ADC-4018-A3B9-3CEC6677A78E}" destId="{80A8DD13-C135-5844-A520-06FDA5EE60C9}" srcOrd="1" destOrd="0" presId="urn:microsoft.com/office/officeart/2009/3/layout/HorizontalOrganizationChart"/>
    <dgm:cxn modelId="{B31815BA-A717-BD4B-99CC-CCCD1DEDF64C}" type="presOf" srcId="{2F236D32-09F6-B748-B4FF-3CDD04E521FC}" destId="{9E42C342-381C-5147-8CC7-E68C046E02C9}" srcOrd="0" destOrd="0" presId="urn:microsoft.com/office/officeart/2009/3/layout/HorizontalOrganizationChart"/>
    <dgm:cxn modelId="{0E789FC0-F81E-834F-9E7D-C3BA5888BC56}" type="presOf" srcId="{E463D852-47ED-5B4F-A408-B153A24A6E87}" destId="{A2943739-0E1D-274D-A354-0763C504F7E8}" srcOrd="1" destOrd="0" presId="urn:microsoft.com/office/officeart/2009/3/layout/HorizontalOrganizationChart"/>
    <dgm:cxn modelId="{40709DC9-18EE-F24C-824B-DEB8F78BD731}" type="presOf" srcId="{0F3408D6-6670-1547-9D0B-4ED83231A5D9}" destId="{98DAFD4B-FF45-5E43-AA75-404C2A5A7C39}" srcOrd="0" destOrd="0" presId="urn:microsoft.com/office/officeart/2009/3/layout/HorizontalOrganizationChart"/>
    <dgm:cxn modelId="{CD1E67CB-E586-4A44-BEB2-0C82024A9FDF}" srcId="{E1264291-5ADC-4018-A3B9-3CEC6677A78E}" destId="{DDF94E41-B703-E049-B55E-A282B7C5F279}" srcOrd="0" destOrd="0" parTransId="{CBA72C4C-E251-7142-9B7F-AAE3CA30426B}" sibTransId="{53F8703D-BC46-B44A-B477-767AD9E9AEEA}"/>
    <dgm:cxn modelId="{F94D68CD-1C82-D340-B442-5227357C309C}" srcId="{8D6A0627-4E0F-AE40-AC8B-8DE1F874E384}" destId="{6F979661-2B99-6E4B-9AB3-C7117EA81DE5}" srcOrd="0" destOrd="0" parTransId="{BCF02D92-5A7E-1347-AF30-A02FEEE892EA}" sibTransId="{8FF8BA02-033E-214A-BC53-7D4074372702}"/>
    <dgm:cxn modelId="{1C733BEF-2460-E24F-BA5E-C055C6DCC95E}" type="presOf" srcId="{E1264291-5ADC-4018-A3B9-3CEC6677A78E}" destId="{2582031E-93D9-C746-9AC8-15DA77F9D87B}" srcOrd="0" destOrd="0" presId="urn:microsoft.com/office/officeart/2009/3/layout/HorizontalOrganizationChart"/>
    <dgm:cxn modelId="{61F958EF-CE25-824C-9071-21243EDD1855}" type="presOf" srcId="{DDF94E41-B703-E049-B55E-A282B7C5F279}" destId="{6B8DD97A-7DB5-8E4C-A009-7A76328CA20D}" srcOrd="0" destOrd="0" presId="urn:microsoft.com/office/officeart/2009/3/layout/HorizontalOrganizationChart"/>
    <dgm:cxn modelId="{CBF8F81C-9A1B-7240-BA7D-0D7469265FDB}" type="presParOf" srcId="{4536F46A-758A-DB4B-9C36-C6AD12B0E97E}" destId="{8631AC3D-E288-A748-AD42-6EDAF2855BB4}" srcOrd="0" destOrd="0" presId="urn:microsoft.com/office/officeart/2009/3/layout/HorizontalOrganizationChart"/>
    <dgm:cxn modelId="{5EB48CE6-D272-0144-9789-9A1E136DB41B}" type="presParOf" srcId="{8631AC3D-E288-A748-AD42-6EDAF2855BB4}" destId="{C9090F1E-B2A5-2445-B19E-91C1CF5C844B}" srcOrd="0" destOrd="0" presId="urn:microsoft.com/office/officeart/2009/3/layout/HorizontalOrganizationChart"/>
    <dgm:cxn modelId="{F14CD419-42BA-3A47-87C9-6422404C4014}" type="presParOf" srcId="{C9090F1E-B2A5-2445-B19E-91C1CF5C844B}" destId="{2582031E-93D9-C746-9AC8-15DA77F9D87B}" srcOrd="0" destOrd="0" presId="urn:microsoft.com/office/officeart/2009/3/layout/HorizontalOrganizationChart"/>
    <dgm:cxn modelId="{EEF7184A-E9ED-3B4B-B9E7-FCF4B380F70B}" type="presParOf" srcId="{C9090F1E-B2A5-2445-B19E-91C1CF5C844B}" destId="{80A8DD13-C135-5844-A520-06FDA5EE60C9}" srcOrd="1" destOrd="0" presId="urn:microsoft.com/office/officeart/2009/3/layout/HorizontalOrganizationChart"/>
    <dgm:cxn modelId="{2C2DB559-C5D1-0E4F-AD6A-4881707964D1}" type="presParOf" srcId="{8631AC3D-E288-A748-AD42-6EDAF2855BB4}" destId="{197604D6-617D-8144-8DF8-00B9B3AB0AB8}" srcOrd="1" destOrd="0" presId="urn:microsoft.com/office/officeart/2009/3/layout/HorizontalOrganizationChart"/>
    <dgm:cxn modelId="{AEBDCD73-2D91-504D-9707-11414AC2746E}" type="presParOf" srcId="{197604D6-617D-8144-8DF8-00B9B3AB0AB8}" destId="{1B8833EC-25C5-AC4F-9D20-433ADC7C819B}" srcOrd="0" destOrd="0" presId="urn:microsoft.com/office/officeart/2009/3/layout/HorizontalOrganizationChart"/>
    <dgm:cxn modelId="{9CA206CD-FD55-4549-85A8-DB1EB4CDA58E}" type="presParOf" srcId="{197604D6-617D-8144-8DF8-00B9B3AB0AB8}" destId="{88657EC3-82A3-3D41-8598-6DD4020136BD}" srcOrd="1" destOrd="0" presId="urn:microsoft.com/office/officeart/2009/3/layout/HorizontalOrganizationChart"/>
    <dgm:cxn modelId="{86177176-915D-4648-8F38-E54F4BA7BBCE}" type="presParOf" srcId="{88657EC3-82A3-3D41-8598-6DD4020136BD}" destId="{B20B2B22-38A4-0F40-B4E8-9518FD5B4683}" srcOrd="0" destOrd="0" presId="urn:microsoft.com/office/officeart/2009/3/layout/HorizontalOrganizationChart"/>
    <dgm:cxn modelId="{3E852998-8F4A-8444-BDB8-83EBF639C8F4}" type="presParOf" srcId="{B20B2B22-38A4-0F40-B4E8-9518FD5B4683}" destId="{6B8DD97A-7DB5-8E4C-A009-7A76328CA20D}" srcOrd="0" destOrd="0" presId="urn:microsoft.com/office/officeart/2009/3/layout/HorizontalOrganizationChart"/>
    <dgm:cxn modelId="{C4A16C2E-9642-4040-BC53-838E1EEB9784}" type="presParOf" srcId="{B20B2B22-38A4-0F40-B4E8-9518FD5B4683}" destId="{0FE01D24-D0B4-4647-A608-B432CD92DF9C}" srcOrd="1" destOrd="0" presId="urn:microsoft.com/office/officeart/2009/3/layout/HorizontalOrganizationChart"/>
    <dgm:cxn modelId="{3F480F7D-3604-6646-A38A-3F281958544D}" type="presParOf" srcId="{88657EC3-82A3-3D41-8598-6DD4020136BD}" destId="{BDAB7571-7BFF-9C45-887D-B6374E603E33}" srcOrd="1" destOrd="0" presId="urn:microsoft.com/office/officeart/2009/3/layout/HorizontalOrganizationChart"/>
    <dgm:cxn modelId="{C7DE2838-C04C-EF41-97F1-21C7C481E517}" type="presParOf" srcId="{88657EC3-82A3-3D41-8598-6DD4020136BD}" destId="{19C180CB-0B0F-4946-808E-B778FDD049C3}" srcOrd="2" destOrd="0" presId="urn:microsoft.com/office/officeart/2009/3/layout/HorizontalOrganizationChart"/>
    <dgm:cxn modelId="{F7970B99-BED8-D14E-BB70-3705E2B2557F}" type="presParOf" srcId="{197604D6-617D-8144-8DF8-00B9B3AB0AB8}" destId="{67182527-06D6-E346-BC29-D93EDD876AA7}" srcOrd="2" destOrd="0" presId="urn:microsoft.com/office/officeart/2009/3/layout/HorizontalOrganizationChart"/>
    <dgm:cxn modelId="{35211067-DDF1-A74E-AD5F-511FF2DD0BD8}" type="presParOf" srcId="{197604D6-617D-8144-8DF8-00B9B3AB0AB8}" destId="{1F789943-B3BB-4040-98AE-36AB59FB9460}" srcOrd="3" destOrd="0" presId="urn:microsoft.com/office/officeart/2009/3/layout/HorizontalOrganizationChart"/>
    <dgm:cxn modelId="{5EAE8567-28C1-B04A-B5EB-63852BA5EA97}" type="presParOf" srcId="{1F789943-B3BB-4040-98AE-36AB59FB9460}" destId="{E572BBF3-B226-DC42-8C62-E0BF7C9CC798}" srcOrd="0" destOrd="0" presId="urn:microsoft.com/office/officeart/2009/3/layout/HorizontalOrganizationChart"/>
    <dgm:cxn modelId="{C0CB6987-1463-A744-BF92-37192EF3ACAF}" type="presParOf" srcId="{E572BBF3-B226-DC42-8C62-E0BF7C9CC798}" destId="{98DAFD4B-FF45-5E43-AA75-404C2A5A7C39}" srcOrd="0" destOrd="0" presId="urn:microsoft.com/office/officeart/2009/3/layout/HorizontalOrganizationChart"/>
    <dgm:cxn modelId="{42B226CE-EBEF-2A4A-A231-EEADC968261D}" type="presParOf" srcId="{E572BBF3-B226-DC42-8C62-E0BF7C9CC798}" destId="{D1968877-70DC-4341-BE03-AD97347CC879}" srcOrd="1" destOrd="0" presId="urn:microsoft.com/office/officeart/2009/3/layout/HorizontalOrganizationChart"/>
    <dgm:cxn modelId="{BBDE49E6-AFD3-BF42-92E7-4006B52620C2}" type="presParOf" srcId="{1F789943-B3BB-4040-98AE-36AB59FB9460}" destId="{E07C3D72-D391-BD45-8486-A7DE83D55E28}" srcOrd="1" destOrd="0" presId="urn:microsoft.com/office/officeart/2009/3/layout/HorizontalOrganizationChart"/>
    <dgm:cxn modelId="{336896F0-26B7-D14A-A08F-74E39A60DD82}" type="presParOf" srcId="{1F789943-B3BB-4040-98AE-36AB59FB9460}" destId="{7B4A2981-CDE9-3D4A-A86E-8131B9822099}" srcOrd="2" destOrd="0" presId="urn:microsoft.com/office/officeart/2009/3/layout/HorizontalOrganizationChart"/>
    <dgm:cxn modelId="{CF996F68-749B-CB4A-B863-08FF4C7F2252}" type="presParOf" srcId="{197604D6-617D-8144-8DF8-00B9B3AB0AB8}" destId="{6A0FE597-E897-1E44-8ECB-1DFC2D195BCF}" srcOrd="4" destOrd="0" presId="urn:microsoft.com/office/officeart/2009/3/layout/HorizontalOrganizationChart"/>
    <dgm:cxn modelId="{AA84358A-9D5B-664E-83D5-22E0CEB567CE}" type="presParOf" srcId="{197604D6-617D-8144-8DF8-00B9B3AB0AB8}" destId="{059852EF-96ED-DB4B-992A-BF7BEA3CE282}" srcOrd="5" destOrd="0" presId="urn:microsoft.com/office/officeart/2009/3/layout/HorizontalOrganizationChart"/>
    <dgm:cxn modelId="{3858412E-1FB2-2645-8F4F-A2EDB3F58A7A}" type="presParOf" srcId="{059852EF-96ED-DB4B-992A-BF7BEA3CE282}" destId="{37A9D293-B5E1-C64E-B3FD-A6105942C459}" srcOrd="0" destOrd="0" presId="urn:microsoft.com/office/officeart/2009/3/layout/HorizontalOrganizationChart"/>
    <dgm:cxn modelId="{870A1B50-40FC-0D42-B2A6-09ABDCC61153}" type="presParOf" srcId="{37A9D293-B5E1-C64E-B3FD-A6105942C459}" destId="{78A08E91-F5B0-3B45-B814-14C48159DBC4}" srcOrd="0" destOrd="0" presId="urn:microsoft.com/office/officeart/2009/3/layout/HorizontalOrganizationChart"/>
    <dgm:cxn modelId="{6DFBF1C8-CC64-0344-BBCB-866E5DE3D961}" type="presParOf" srcId="{37A9D293-B5E1-C64E-B3FD-A6105942C459}" destId="{8CAEA213-9E55-6344-BFEC-91F73607C058}" srcOrd="1" destOrd="0" presId="urn:microsoft.com/office/officeart/2009/3/layout/HorizontalOrganizationChart"/>
    <dgm:cxn modelId="{C6FF736D-2290-5A43-824A-B96B4B3A4586}" type="presParOf" srcId="{059852EF-96ED-DB4B-992A-BF7BEA3CE282}" destId="{6A9B50F4-0CC0-3D47-9597-84FDE62A375E}" srcOrd="1" destOrd="0" presId="urn:microsoft.com/office/officeart/2009/3/layout/HorizontalOrganizationChart"/>
    <dgm:cxn modelId="{7A37520A-83FE-C84C-9F7E-1159BC045DFF}" type="presParOf" srcId="{059852EF-96ED-DB4B-992A-BF7BEA3CE282}" destId="{E92388B3-1F48-A64E-A15C-8F4B78014880}" srcOrd="2" destOrd="0" presId="urn:microsoft.com/office/officeart/2009/3/layout/HorizontalOrganizationChart"/>
    <dgm:cxn modelId="{75061C4A-6706-2342-9B9C-13022C33D6B0}" type="presParOf" srcId="{197604D6-617D-8144-8DF8-00B9B3AB0AB8}" destId="{9E42C342-381C-5147-8CC7-E68C046E02C9}" srcOrd="6" destOrd="0" presId="urn:microsoft.com/office/officeart/2009/3/layout/HorizontalOrganizationChart"/>
    <dgm:cxn modelId="{23EF5836-B0B9-E84D-8D43-5C23D1098746}" type="presParOf" srcId="{197604D6-617D-8144-8DF8-00B9B3AB0AB8}" destId="{F16BF9BD-D9BC-4545-A52D-DD562E8D388C}" srcOrd="7" destOrd="0" presId="urn:microsoft.com/office/officeart/2009/3/layout/HorizontalOrganizationChart"/>
    <dgm:cxn modelId="{2913031F-32A8-5F4B-A5BE-15E507391587}" type="presParOf" srcId="{F16BF9BD-D9BC-4545-A52D-DD562E8D388C}" destId="{D76159A5-C477-1445-92DC-6893CEA71112}" srcOrd="0" destOrd="0" presId="urn:microsoft.com/office/officeart/2009/3/layout/HorizontalOrganizationChart"/>
    <dgm:cxn modelId="{A59E4CBD-0BC6-D342-BDF4-1BF72C316CAB}" type="presParOf" srcId="{D76159A5-C477-1445-92DC-6893CEA71112}" destId="{5695124B-2620-C445-9C4F-767AFF0CD690}" srcOrd="0" destOrd="0" presId="urn:microsoft.com/office/officeart/2009/3/layout/HorizontalOrganizationChart"/>
    <dgm:cxn modelId="{89170598-A3DD-644B-896A-68D99A75BFB6}" type="presParOf" srcId="{D76159A5-C477-1445-92DC-6893CEA71112}" destId="{5DF431E4-7AF5-E240-8FBF-DC6F1CB4DC24}" srcOrd="1" destOrd="0" presId="urn:microsoft.com/office/officeart/2009/3/layout/HorizontalOrganizationChart"/>
    <dgm:cxn modelId="{1F9CE0FC-97E9-C54F-BC18-57B4C6733753}" type="presParOf" srcId="{F16BF9BD-D9BC-4545-A52D-DD562E8D388C}" destId="{A90F995C-42C3-EF4F-95D2-DF9A8388B4D9}" srcOrd="1" destOrd="0" presId="urn:microsoft.com/office/officeart/2009/3/layout/HorizontalOrganizationChart"/>
    <dgm:cxn modelId="{1B30587C-1436-D643-B7FD-23037C67F57C}" type="presParOf" srcId="{A90F995C-42C3-EF4F-95D2-DF9A8388B4D9}" destId="{AA298A4A-2AC0-F149-90A7-8F00EB8CD4B4}" srcOrd="0" destOrd="0" presId="urn:microsoft.com/office/officeart/2009/3/layout/HorizontalOrganizationChart"/>
    <dgm:cxn modelId="{387B64BD-CD3F-5C41-8449-66186D41FA02}" type="presParOf" srcId="{A90F995C-42C3-EF4F-95D2-DF9A8388B4D9}" destId="{F91D50EA-3536-9945-A22A-5035DBD5ABF2}" srcOrd="1" destOrd="0" presId="urn:microsoft.com/office/officeart/2009/3/layout/HorizontalOrganizationChart"/>
    <dgm:cxn modelId="{D22CFA84-89F5-A84A-AFC9-DEC7A1092CDE}" type="presParOf" srcId="{F91D50EA-3536-9945-A22A-5035DBD5ABF2}" destId="{39DF4548-E97D-0F41-B88E-CD61AFD30298}" srcOrd="0" destOrd="0" presId="urn:microsoft.com/office/officeart/2009/3/layout/HorizontalOrganizationChart"/>
    <dgm:cxn modelId="{13E77FE7-6C92-4D46-AE5E-EFF8E255DE93}" type="presParOf" srcId="{39DF4548-E97D-0F41-B88E-CD61AFD30298}" destId="{B6ADEFA7-30A1-A24D-A868-75543E839783}" srcOrd="0" destOrd="0" presId="urn:microsoft.com/office/officeart/2009/3/layout/HorizontalOrganizationChart"/>
    <dgm:cxn modelId="{8CFA6426-C776-6841-9C2C-464E77F51BD5}" type="presParOf" srcId="{39DF4548-E97D-0F41-B88E-CD61AFD30298}" destId="{E553111C-F05D-8745-B939-BE29E58C6D7A}" srcOrd="1" destOrd="0" presId="urn:microsoft.com/office/officeart/2009/3/layout/HorizontalOrganizationChart"/>
    <dgm:cxn modelId="{2C8D1F6D-7963-E242-B48F-193A6A6AB1B4}" type="presParOf" srcId="{F91D50EA-3536-9945-A22A-5035DBD5ABF2}" destId="{249E8CD2-937B-6D4C-89FE-BAF4C128354F}" srcOrd="1" destOrd="0" presId="urn:microsoft.com/office/officeart/2009/3/layout/HorizontalOrganizationChart"/>
    <dgm:cxn modelId="{E3FF4406-EFF4-8748-811F-6347D9DB26FD}" type="presParOf" srcId="{F91D50EA-3536-9945-A22A-5035DBD5ABF2}" destId="{077710CE-7278-3C41-AFBC-2C7BF98A02EE}" srcOrd="2" destOrd="0" presId="urn:microsoft.com/office/officeart/2009/3/layout/HorizontalOrganizationChart"/>
    <dgm:cxn modelId="{03BA56C3-28C2-4344-A5D2-708C5C801136}" type="presParOf" srcId="{A90F995C-42C3-EF4F-95D2-DF9A8388B4D9}" destId="{ABC338DD-3423-474F-9173-7B7DA6F115BE}" srcOrd="2" destOrd="0" presId="urn:microsoft.com/office/officeart/2009/3/layout/HorizontalOrganizationChart"/>
    <dgm:cxn modelId="{3A6114D0-6ACD-F044-907F-05EDB33EE653}" type="presParOf" srcId="{A90F995C-42C3-EF4F-95D2-DF9A8388B4D9}" destId="{6CC50045-013C-5B4F-B744-146097B156D7}" srcOrd="3" destOrd="0" presId="urn:microsoft.com/office/officeart/2009/3/layout/HorizontalOrganizationChart"/>
    <dgm:cxn modelId="{9D5BDC48-05EF-CE4F-B902-71A95F8FAA89}" type="presParOf" srcId="{6CC50045-013C-5B4F-B744-146097B156D7}" destId="{8837FBF9-F3C1-F744-BA0D-0CCE5363D110}" srcOrd="0" destOrd="0" presId="urn:microsoft.com/office/officeart/2009/3/layout/HorizontalOrganizationChart"/>
    <dgm:cxn modelId="{E6184711-38AF-C142-8194-E9ECB21E5933}" type="presParOf" srcId="{8837FBF9-F3C1-F744-BA0D-0CCE5363D110}" destId="{5D5611ED-D1EA-8C4E-8179-F892DCA47F35}" srcOrd="0" destOrd="0" presId="urn:microsoft.com/office/officeart/2009/3/layout/HorizontalOrganizationChart"/>
    <dgm:cxn modelId="{D44DFF88-866C-EA4F-9825-CB147223FEB0}" type="presParOf" srcId="{8837FBF9-F3C1-F744-BA0D-0CCE5363D110}" destId="{2BAFB752-C651-2045-9D0C-25B0F4363B5A}" srcOrd="1" destOrd="0" presId="urn:microsoft.com/office/officeart/2009/3/layout/HorizontalOrganizationChart"/>
    <dgm:cxn modelId="{8DE863A3-9F1D-304A-8F3D-74DE9BD98438}" type="presParOf" srcId="{6CC50045-013C-5B4F-B744-146097B156D7}" destId="{C821158F-6167-9B44-A0C3-F7C9537F6717}" srcOrd="1" destOrd="0" presId="urn:microsoft.com/office/officeart/2009/3/layout/HorizontalOrganizationChart"/>
    <dgm:cxn modelId="{218515A3-A289-CB4A-9ADD-2A47D0EC4394}" type="presParOf" srcId="{C821158F-6167-9B44-A0C3-F7C9537F6717}" destId="{84CBD5A2-1709-AE49-A6DA-9ADD47E4E764}" srcOrd="0" destOrd="0" presId="urn:microsoft.com/office/officeart/2009/3/layout/HorizontalOrganizationChart"/>
    <dgm:cxn modelId="{0AD60A38-AA40-4744-A62A-B7E4BE5A7D1A}" type="presParOf" srcId="{C821158F-6167-9B44-A0C3-F7C9537F6717}" destId="{4540AE66-A7A5-774F-A2CC-8862D354077A}" srcOrd="1" destOrd="0" presId="urn:microsoft.com/office/officeart/2009/3/layout/HorizontalOrganizationChart"/>
    <dgm:cxn modelId="{D98638D4-D50F-414F-8A42-F4252A3ACA08}" type="presParOf" srcId="{4540AE66-A7A5-774F-A2CC-8862D354077A}" destId="{99867BEE-3F4C-EA4F-905C-AEF4BE2BBC76}" srcOrd="0" destOrd="0" presId="urn:microsoft.com/office/officeart/2009/3/layout/HorizontalOrganizationChart"/>
    <dgm:cxn modelId="{CBD1F591-1BD9-5347-9950-E892638E4205}" type="presParOf" srcId="{99867BEE-3F4C-EA4F-905C-AEF4BE2BBC76}" destId="{519687CF-95BD-8A47-A822-209AAC2EEA0E}" srcOrd="0" destOrd="0" presId="urn:microsoft.com/office/officeart/2009/3/layout/HorizontalOrganizationChart"/>
    <dgm:cxn modelId="{F3B014FD-E299-8349-B0D8-A00DBE37C7C8}" type="presParOf" srcId="{99867BEE-3F4C-EA4F-905C-AEF4BE2BBC76}" destId="{A455DDA0-5DD6-FB42-BA5B-0DAF7AB8900F}" srcOrd="1" destOrd="0" presId="urn:microsoft.com/office/officeart/2009/3/layout/HorizontalOrganizationChart"/>
    <dgm:cxn modelId="{BFCB847A-B5C3-FC4C-85F6-C4AB3D3BFFAC}" type="presParOf" srcId="{4540AE66-A7A5-774F-A2CC-8862D354077A}" destId="{F9C380F4-6D08-9848-B618-FABCD5FE2589}" srcOrd="1" destOrd="0" presId="urn:microsoft.com/office/officeart/2009/3/layout/HorizontalOrganizationChart"/>
    <dgm:cxn modelId="{3CBA4BCF-A29A-F943-A103-DA5684308694}" type="presParOf" srcId="{4540AE66-A7A5-774F-A2CC-8862D354077A}" destId="{35D2A407-E50E-5648-9FEB-9152F518335D}" srcOrd="2" destOrd="0" presId="urn:microsoft.com/office/officeart/2009/3/layout/HorizontalOrganizationChart"/>
    <dgm:cxn modelId="{73785471-D963-AE44-9C4E-898A94DAD7AB}" type="presParOf" srcId="{C821158F-6167-9B44-A0C3-F7C9537F6717}" destId="{9092C287-2129-3947-84D9-4D2DC9D2FE55}" srcOrd="2" destOrd="0" presId="urn:microsoft.com/office/officeart/2009/3/layout/HorizontalOrganizationChart"/>
    <dgm:cxn modelId="{D093C7C1-DFA0-EC45-A79E-5877197D7545}" type="presParOf" srcId="{C821158F-6167-9B44-A0C3-F7C9537F6717}" destId="{EAD7492A-8E7B-B048-AE1A-6A6C945FA9D7}" srcOrd="3" destOrd="0" presId="urn:microsoft.com/office/officeart/2009/3/layout/HorizontalOrganizationChart"/>
    <dgm:cxn modelId="{A638E2CC-BC60-6D46-8401-E851F94BF771}" type="presParOf" srcId="{EAD7492A-8E7B-B048-AE1A-6A6C945FA9D7}" destId="{FE425931-CC73-DC4B-A6EB-1B84344D722F}" srcOrd="0" destOrd="0" presId="urn:microsoft.com/office/officeart/2009/3/layout/HorizontalOrganizationChart"/>
    <dgm:cxn modelId="{B5004EEA-8612-DD4A-9D41-B823424DCB92}" type="presParOf" srcId="{FE425931-CC73-DC4B-A6EB-1B84344D722F}" destId="{9BF36324-15F5-2340-AA72-E1905B526F10}" srcOrd="0" destOrd="0" presId="urn:microsoft.com/office/officeart/2009/3/layout/HorizontalOrganizationChart"/>
    <dgm:cxn modelId="{48B037F9-7C67-6748-8805-E6F9C91F62E3}" type="presParOf" srcId="{FE425931-CC73-DC4B-A6EB-1B84344D722F}" destId="{A2943739-0E1D-274D-A354-0763C504F7E8}" srcOrd="1" destOrd="0" presId="urn:microsoft.com/office/officeart/2009/3/layout/HorizontalOrganizationChart"/>
    <dgm:cxn modelId="{E334302F-2C93-A149-8234-5A3FB49C48FF}" type="presParOf" srcId="{EAD7492A-8E7B-B048-AE1A-6A6C945FA9D7}" destId="{1B85E481-C6E1-4F47-B06D-D5985FC45ADE}" srcOrd="1" destOrd="0" presId="urn:microsoft.com/office/officeart/2009/3/layout/HorizontalOrganizationChart"/>
    <dgm:cxn modelId="{C4656F10-A97E-3B4C-9A67-CE51800333C8}" type="presParOf" srcId="{EAD7492A-8E7B-B048-AE1A-6A6C945FA9D7}" destId="{60DAB89B-0051-C146-96A0-21F2665C0BDE}" srcOrd="2" destOrd="0" presId="urn:microsoft.com/office/officeart/2009/3/layout/HorizontalOrganizationChart"/>
    <dgm:cxn modelId="{3CA4BC97-FF7B-CD46-ABC8-F628C0CA3BC4}" type="presParOf" srcId="{6CC50045-013C-5B4F-B744-146097B156D7}" destId="{CF94F148-EE2C-E84A-8816-87DDCE3DD737}" srcOrd="2" destOrd="0" presId="urn:microsoft.com/office/officeart/2009/3/layout/HorizontalOrganizationChart"/>
    <dgm:cxn modelId="{8D0116D9-EA4B-6B49-8A6F-7CB8807CC7A9}" type="presParOf" srcId="{F16BF9BD-D9BC-4545-A52D-DD562E8D388C}" destId="{5170CE0F-54DB-AD40-A26D-E4E1786422E4}" srcOrd="2" destOrd="0" presId="urn:microsoft.com/office/officeart/2009/3/layout/HorizontalOrganizationChart"/>
    <dgm:cxn modelId="{CBEA3FB7-BCB8-A14D-9876-8DA67920B547}" type="presParOf" srcId="{8631AC3D-E288-A748-AD42-6EDAF2855BB4}" destId="{F7F934DA-4A14-0B42-9237-C6832175E828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92C287-2129-3947-84D9-4D2DC9D2FE55}">
      <dsp:nvSpPr>
        <dsp:cNvPr id="0" name=""/>
        <dsp:cNvSpPr/>
      </dsp:nvSpPr>
      <dsp:spPr>
        <a:xfrm>
          <a:off x="8403261" y="4036723"/>
          <a:ext cx="605088" cy="278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6968" y="0"/>
              </a:lnTo>
              <a:lnTo>
                <a:pt x="466968" y="278750"/>
              </a:lnTo>
              <a:lnTo>
                <a:pt x="605088" y="2787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CBD5A2-1709-AE49-A6DA-9ADD47E4E764}">
      <dsp:nvSpPr>
        <dsp:cNvPr id="0" name=""/>
        <dsp:cNvSpPr/>
      </dsp:nvSpPr>
      <dsp:spPr>
        <a:xfrm>
          <a:off x="8403261" y="3718100"/>
          <a:ext cx="610488" cy="318622"/>
        </a:xfrm>
        <a:custGeom>
          <a:avLst/>
          <a:gdLst/>
          <a:ahLst/>
          <a:cxnLst/>
          <a:rect l="0" t="0" r="0" b="0"/>
          <a:pathLst>
            <a:path>
              <a:moveTo>
                <a:pt x="0" y="318622"/>
              </a:moveTo>
              <a:lnTo>
                <a:pt x="472369" y="318622"/>
              </a:lnTo>
              <a:lnTo>
                <a:pt x="472369" y="0"/>
              </a:lnTo>
              <a:lnTo>
                <a:pt x="610488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C338DD-3423-474F-9173-7B7DA6F115BE}">
      <dsp:nvSpPr>
        <dsp:cNvPr id="0" name=""/>
        <dsp:cNvSpPr/>
      </dsp:nvSpPr>
      <dsp:spPr>
        <a:xfrm>
          <a:off x="4499737" y="3507615"/>
          <a:ext cx="511153" cy="529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3033" y="0"/>
              </a:lnTo>
              <a:lnTo>
                <a:pt x="373033" y="529107"/>
              </a:lnTo>
              <a:lnTo>
                <a:pt x="511153" y="5291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98A4A-2AC0-F149-90A7-8F00EB8CD4B4}">
      <dsp:nvSpPr>
        <dsp:cNvPr id="0" name=""/>
        <dsp:cNvSpPr/>
      </dsp:nvSpPr>
      <dsp:spPr>
        <a:xfrm>
          <a:off x="4499737" y="2984438"/>
          <a:ext cx="511153" cy="523176"/>
        </a:xfrm>
        <a:custGeom>
          <a:avLst/>
          <a:gdLst/>
          <a:ahLst/>
          <a:cxnLst/>
          <a:rect l="0" t="0" r="0" b="0"/>
          <a:pathLst>
            <a:path>
              <a:moveTo>
                <a:pt x="0" y="523176"/>
              </a:moveTo>
              <a:lnTo>
                <a:pt x="373033" y="523176"/>
              </a:lnTo>
              <a:lnTo>
                <a:pt x="373033" y="0"/>
              </a:lnTo>
              <a:lnTo>
                <a:pt x="51115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42C342-381C-5147-8CC7-E68C046E02C9}">
      <dsp:nvSpPr>
        <dsp:cNvPr id="0" name=""/>
        <dsp:cNvSpPr/>
      </dsp:nvSpPr>
      <dsp:spPr>
        <a:xfrm>
          <a:off x="2262958" y="2098170"/>
          <a:ext cx="855582" cy="1409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462" y="0"/>
              </a:lnTo>
              <a:lnTo>
                <a:pt x="717462" y="1409444"/>
              </a:lnTo>
              <a:lnTo>
                <a:pt x="855582" y="14094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FE597-E897-1E44-8ECB-1DFC2D195BCF}">
      <dsp:nvSpPr>
        <dsp:cNvPr id="0" name=""/>
        <dsp:cNvSpPr/>
      </dsp:nvSpPr>
      <dsp:spPr>
        <a:xfrm>
          <a:off x="2262958" y="2098170"/>
          <a:ext cx="855582" cy="336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462" y="0"/>
              </a:lnTo>
              <a:lnTo>
                <a:pt x="717462" y="336922"/>
              </a:lnTo>
              <a:lnTo>
                <a:pt x="855582" y="3369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82527-06D6-E346-BC29-D93EDD876AA7}">
      <dsp:nvSpPr>
        <dsp:cNvPr id="0" name=""/>
        <dsp:cNvSpPr/>
      </dsp:nvSpPr>
      <dsp:spPr>
        <a:xfrm>
          <a:off x="2262958" y="1381692"/>
          <a:ext cx="845789" cy="716478"/>
        </a:xfrm>
        <a:custGeom>
          <a:avLst/>
          <a:gdLst/>
          <a:ahLst/>
          <a:cxnLst/>
          <a:rect l="0" t="0" r="0" b="0"/>
          <a:pathLst>
            <a:path>
              <a:moveTo>
                <a:pt x="0" y="716478"/>
              </a:moveTo>
              <a:lnTo>
                <a:pt x="707669" y="716478"/>
              </a:lnTo>
              <a:lnTo>
                <a:pt x="707669" y="0"/>
              </a:lnTo>
              <a:lnTo>
                <a:pt x="84578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833EC-25C5-AC4F-9D20-433ADC7C819B}">
      <dsp:nvSpPr>
        <dsp:cNvPr id="0" name=""/>
        <dsp:cNvSpPr/>
      </dsp:nvSpPr>
      <dsp:spPr>
        <a:xfrm>
          <a:off x="2262958" y="408361"/>
          <a:ext cx="845858" cy="1689808"/>
        </a:xfrm>
        <a:custGeom>
          <a:avLst/>
          <a:gdLst/>
          <a:ahLst/>
          <a:cxnLst/>
          <a:rect l="0" t="0" r="0" b="0"/>
          <a:pathLst>
            <a:path>
              <a:moveTo>
                <a:pt x="0" y="1689808"/>
              </a:moveTo>
              <a:lnTo>
                <a:pt x="707738" y="1689808"/>
              </a:lnTo>
              <a:lnTo>
                <a:pt x="707738" y="0"/>
              </a:lnTo>
              <a:lnTo>
                <a:pt x="84585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2031E-93D9-C746-9AC8-15DA77F9D87B}">
      <dsp:nvSpPr>
        <dsp:cNvPr id="0" name=""/>
        <dsp:cNvSpPr/>
      </dsp:nvSpPr>
      <dsp:spPr>
        <a:xfrm>
          <a:off x="42754" y="1653773"/>
          <a:ext cx="2220204" cy="888793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solid organ transplantation</a:t>
          </a:r>
        </a:p>
      </dsp:txBody>
      <dsp:txXfrm>
        <a:off x="42754" y="1653773"/>
        <a:ext cx="2220204" cy="888793"/>
      </dsp:txXfrm>
    </dsp:sp>
    <dsp:sp modelId="{6B8DD97A-7DB5-8E4C-A009-7A76328CA20D}">
      <dsp:nvSpPr>
        <dsp:cNvPr id="0" name=""/>
        <dsp:cNvSpPr/>
      </dsp:nvSpPr>
      <dsp:spPr>
        <a:xfrm>
          <a:off x="3108817" y="0"/>
          <a:ext cx="1761426" cy="816723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xeno</a:t>
          </a: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transplants</a:t>
          </a:r>
        </a:p>
      </dsp:txBody>
      <dsp:txXfrm>
        <a:off x="3108817" y="0"/>
        <a:ext cx="1761426" cy="816723"/>
      </dsp:txXfrm>
    </dsp:sp>
    <dsp:sp modelId="{98DAFD4B-FF45-5E43-AA75-404C2A5A7C39}">
      <dsp:nvSpPr>
        <dsp:cNvPr id="0" name=""/>
        <dsp:cNvSpPr/>
      </dsp:nvSpPr>
      <dsp:spPr>
        <a:xfrm>
          <a:off x="3108748" y="944638"/>
          <a:ext cx="1381196" cy="874107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stem cell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research</a:t>
          </a:r>
          <a:endParaRPr kumimoji="0" lang="en-US" sz="20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3108748" y="944638"/>
        <a:ext cx="1381196" cy="874107"/>
      </dsp:txXfrm>
    </dsp:sp>
    <dsp:sp modelId="{78A08E91-F5B0-3B45-B814-14C48159DBC4}">
      <dsp:nvSpPr>
        <dsp:cNvPr id="0" name=""/>
        <dsp:cNvSpPr/>
      </dsp:nvSpPr>
      <dsp:spPr>
        <a:xfrm>
          <a:off x="3118540" y="2016970"/>
          <a:ext cx="1381196" cy="83624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living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sp:txBody>
      <dsp:txXfrm>
        <a:off x="3118540" y="2016970"/>
        <a:ext cx="1381196" cy="836244"/>
      </dsp:txXfrm>
    </dsp:sp>
    <dsp:sp modelId="{5695124B-2620-C445-9C4F-767AFF0CD690}">
      <dsp:nvSpPr>
        <dsp:cNvPr id="0" name=""/>
        <dsp:cNvSpPr/>
      </dsp:nvSpPr>
      <dsp:spPr>
        <a:xfrm>
          <a:off x="3118540" y="3064077"/>
          <a:ext cx="1381196" cy="88707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deceased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sp:txBody>
      <dsp:txXfrm>
        <a:off x="3118540" y="3064077"/>
        <a:ext cx="1381196" cy="887074"/>
      </dsp:txXfrm>
    </dsp:sp>
    <dsp:sp modelId="{B6ADEFA7-30A1-A24D-A868-75543E839783}">
      <dsp:nvSpPr>
        <dsp:cNvPr id="0" name=""/>
        <dsp:cNvSpPr/>
      </dsp:nvSpPr>
      <dsp:spPr>
        <a:xfrm>
          <a:off x="5010890" y="2524118"/>
          <a:ext cx="3357246" cy="920640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DBD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brainstem death)</a:t>
          </a:r>
          <a:endParaRPr kumimoji="0" lang="en-US" sz="14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010890" y="2524118"/>
        <a:ext cx="3357246" cy="920640"/>
      </dsp:txXfrm>
    </dsp:sp>
    <dsp:sp modelId="{5D5611ED-D1EA-8C4E-8179-F892DCA47F35}">
      <dsp:nvSpPr>
        <dsp:cNvPr id="0" name=""/>
        <dsp:cNvSpPr/>
      </dsp:nvSpPr>
      <dsp:spPr>
        <a:xfrm>
          <a:off x="5010890" y="3617408"/>
          <a:ext cx="3392370" cy="838628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DCD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circulatory death)</a:t>
          </a:r>
          <a:endParaRPr kumimoji="0" lang="en-US" sz="18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010890" y="3617408"/>
        <a:ext cx="3392370" cy="838628"/>
      </dsp:txXfrm>
    </dsp:sp>
    <dsp:sp modelId="{519687CF-95BD-8A47-A822-209AAC2EEA0E}">
      <dsp:nvSpPr>
        <dsp:cNvPr id="0" name=""/>
        <dsp:cNvSpPr/>
      </dsp:nvSpPr>
      <dsp:spPr>
        <a:xfrm>
          <a:off x="9013749" y="3507467"/>
          <a:ext cx="2220894" cy="42126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controlled</a:t>
          </a:r>
        </a:p>
      </dsp:txBody>
      <dsp:txXfrm>
        <a:off x="9013749" y="3507467"/>
        <a:ext cx="2220894" cy="421264"/>
      </dsp:txXfrm>
    </dsp:sp>
    <dsp:sp modelId="{9BF36324-15F5-2340-AA72-E1905B526F10}">
      <dsp:nvSpPr>
        <dsp:cNvPr id="0" name=""/>
        <dsp:cNvSpPr/>
      </dsp:nvSpPr>
      <dsp:spPr>
        <a:xfrm>
          <a:off x="9008349" y="4104840"/>
          <a:ext cx="2265065" cy="42126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un-controlled</a:t>
          </a:r>
        </a:p>
      </dsp:txBody>
      <dsp:txXfrm>
        <a:off x="9008349" y="4104840"/>
        <a:ext cx="2265065" cy="421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BAFE3-913B-4D43-A82D-1AA61D01E930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FFCB1-6113-8F48-9D87-37115B7EF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82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438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dirty="0"/>
              <a:t>These are your options if you have end stage organ failure</a:t>
            </a:r>
          </a:p>
          <a:p>
            <a:endParaRPr lang="en-GB" dirty="0"/>
          </a:p>
          <a:p>
            <a:r>
              <a:rPr lang="en-GB" dirty="0"/>
              <a:t>We hope for solutions – unlimited solutions – from xenotransplantation or stem cell research</a:t>
            </a:r>
          </a:p>
          <a:p>
            <a:endParaRPr lang="en-GB" dirty="0"/>
          </a:p>
          <a:p>
            <a:r>
              <a:rPr lang="en-GB" dirty="0"/>
              <a:t>Well dream on, because for the time being we will have to rely on second hand organs used and abused by a previous owner and given up either in life or in death.</a:t>
            </a:r>
          </a:p>
          <a:p>
            <a:endParaRPr lang="en-GB" dirty="0"/>
          </a:p>
          <a:p>
            <a:r>
              <a:rPr lang="en-GB" dirty="0"/>
              <a:t>In turn, we recognise three kinds of donation after death. </a:t>
            </a:r>
          </a:p>
          <a:p>
            <a:endParaRPr lang="en-GB" dirty="0"/>
          </a:p>
          <a:p>
            <a:r>
              <a:rPr lang="en-GB" dirty="0"/>
              <a:t>Firstly, donation after death that is confirmed using neurological criteria – your kind of death</a:t>
            </a:r>
          </a:p>
          <a:p>
            <a:endParaRPr lang="en-GB" dirty="0"/>
          </a:p>
          <a:p>
            <a:r>
              <a:rPr lang="en-GB" dirty="0"/>
              <a:t>Then, donation after a death diagnosed using circulatory criteria, a death that is either anticipated because it follows a decision to limit or withdraw life sustaining treatments, or unexpected – or uncontrolled – because it follows an unexpected cardiac arrest</a:t>
            </a:r>
          </a:p>
        </p:txBody>
      </p:sp>
    </p:spTree>
    <p:extLst>
      <p:ext uri="{BB962C8B-B14F-4D97-AF65-F5344CB8AC3E}">
        <p14:creationId xmlns:p14="http://schemas.microsoft.com/office/powerpoint/2010/main" val="3123516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Activity Report 2023/24</a:t>
            </a:r>
          </a:p>
          <a:p>
            <a:r>
              <a:rPr lang="en-GB" dirty="0"/>
              <a:t>Figure 2.3</a:t>
            </a:r>
          </a:p>
          <a:p>
            <a:r>
              <a:rPr lang="en-GB" dirty="0"/>
              <a:t>Figure 2.2</a:t>
            </a:r>
          </a:p>
          <a:p>
            <a:r>
              <a:rPr lang="en-GB" dirty="0"/>
              <a:t>Organ Donor Register Summary Page</a:t>
            </a:r>
          </a:p>
          <a:p>
            <a:r>
              <a:rPr lang="en-GB" dirty="0"/>
              <a:t>Figure 3.1 – age</a:t>
            </a:r>
          </a:p>
          <a:p>
            <a:r>
              <a:rPr lang="en-GB" dirty="0"/>
              <a:t>Cornea Activity Summary Page</a:t>
            </a:r>
          </a:p>
          <a:p>
            <a:r>
              <a:rPr lang="en-GB" dirty="0"/>
              <a:t>Cornea DBD and DCD # find under Figure 10.1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E8C2D8-05A4-42FC-BE9C-477D6B81C51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71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0571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E341D-87AF-48D2-53C6-7FD032C9D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81612F-AB49-DF13-33FF-513A1430A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55A5F3-F1E3-9109-D4A2-7F62E281B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11976-26F2-652E-D4E4-819F03F08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05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85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8EF218-7006-3B44-9E45-2A520B6FAC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78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4E597-20CE-C494-35B6-79B4F9AF9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343B3C-B7D2-CC11-9CA4-F6488EC00C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DB94E-A7B8-7805-E53D-D3DF6C415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AAE0C-9F03-A962-5035-279AE97B2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76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FFCB1-6113-8F48-9D87-37115B7EFF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04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5FB403-E359-0C4C-AC34-B0C0316205D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98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8430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978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More work to be 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791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DCD Tx %</a:t>
            </a:r>
          </a:p>
          <a:p>
            <a:r>
              <a:rPr lang="en-US" b="1" dirty="0"/>
              <a:t>Kidneys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5.7 Kidney only transplant rates per million population (pmp), in the UK, 1 April 2017 - 31 March 2018, by country and English Strategic Health Authority </a:t>
            </a:r>
            <a:endParaRPr lang="en-GB" b="0" dirty="0"/>
          </a:p>
          <a:p>
            <a:r>
              <a:rPr lang="en-US" b="1" dirty="0"/>
              <a:t>Pancreas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6.7 Pancreas transplant rates per million population (pmp), in the UK, 1 April 2017 - 31 March 2018, by country and English Strategic Health Authority </a:t>
            </a:r>
            <a:endParaRPr lang="en-GB" b="0" dirty="0"/>
          </a:p>
          <a:p>
            <a:r>
              <a:rPr lang="en-US" b="1" dirty="0"/>
              <a:t>Lungs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7.9 Cardiothoracic transplant rates per million population (pmp) in the UK, 1 April 2017 - 31 March 2018, by country/ Strategic Health Authority </a:t>
            </a:r>
            <a:endParaRPr lang="en-US" b="0" dirty="0"/>
          </a:p>
          <a:p>
            <a:r>
              <a:rPr lang="en-US" b="1" dirty="0"/>
              <a:t>Heart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7.9 Cardiothoracic transplant rates per million population (pmp) in the UK, 1 April 2017 - 31 March 2018, by country/ Strategic Health Authority </a:t>
            </a:r>
            <a:endParaRPr lang="en-US" b="0" dirty="0"/>
          </a:p>
          <a:p>
            <a:r>
              <a:rPr lang="en-US" b="1" dirty="0"/>
              <a:t>Liver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8.8 Liver transplant rates per million population (pmp) in the UK, 1 April 2017 - 31 March 2018, by Country/ Strategic Health Authority </a:t>
            </a:r>
            <a:endParaRPr lang="en-US" b="0" dirty="0"/>
          </a:p>
          <a:p>
            <a:endParaRPr lang="en-US" b="1" dirty="0"/>
          </a:p>
          <a:p>
            <a:r>
              <a:rPr lang="en-US" b="1" dirty="0"/>
              <a:t>Tx Survival</a:t>
            </a:r>
          </a:p>
          <a:p>
            <a:r>
              <a:rPr lang="en-US" b="1" dirty="0"/>
              <a:t>Kidney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 Graft survival after first adult kidney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 Patient survival after first adult kidney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11.3 Graft survival after first adult kidney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11.4 Patient survival after first adult kidney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11.5 Graft survival after first adult living donor kidney transplant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11.6 Patient survival after first adult living donor kidney transplant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Pancreas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11.15 Graft survival after first pancreas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11.17 Graft survival after first pancreas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11.26 Patient survival after first elective adult liver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11.26 Patient survival after first elective adult liver only transplant from a DCD 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Heart</a:t>
            </a:r>
          </a:p>
          <a:p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11.19 Patient survival after first adult heart only transplant from a DBD </a:t>
            </a:r>
          </a:p>
          <a:p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11.20 Patient survival after first adult heart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Lung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11.22 Patient survival after first adult lung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11.23 Patient survival after first adult lung only transplant from a DCD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719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353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092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913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F9086-DE62-4AF5-8B10-44C959054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>
            <a:extLst>
              <a:ext uri="{FF2B5EF4-FFF2-40B4-BE49-F238E27FC236}">
                <a16:creationId xmlns:a16="http://schemas.microsoft.com/office/drawing/2014/main" id="{4A1C08B5-6040-FFCE-E2D4-358BD6D70D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>
            <a:extLst>
              <a:ext uri="{FF2B5EF4-FFF2-40B4-BE49-F238E27FC236}">
                <a16:creationId xmlns:a16="http://schemas.microsoft.com/office/drawing/2014/main" id="{73249647-25C1-AF85-E1CC-F8E9B6DD3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06869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067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Table 4.1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1BB984-1101-4888-B71F-F5ABDEEB3F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4187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1304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143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6998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8048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2D84E45E-49F0-4A11-82BA-EA858917A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7F1E395-4C11-4688-A77F-37E63E083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E3BA912-0D7C-426A-9148-2A5A7EAB2C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137369-EFFD-4340-AE95-D77DAACCE03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6921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410DB5-3E8A-456B-B2C7-9FDA4FD6DEE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34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DABE41-8E90-453F-85E0-EEAF17E5842A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2970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09046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10ACB-52BF-4F96-8A06-FF1342ED75B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91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452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48956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78456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422915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31440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15048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67042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2370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764841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005099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744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90966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1498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44850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6180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41887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05040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04391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16750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04089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169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07013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34086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963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6060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90730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28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435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405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4245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619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4408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879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4060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852" y="253768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53" y="2036956"/>
            <a:ext cx="5744633" cy="4334815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23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9462" y="1873477"/>
            <a:ext cx="5744633" cy="4280580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4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9966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5840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4398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623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2302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1556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105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78225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511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0573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816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0082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1258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78445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2022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574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9702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2040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38063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9665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2546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606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7888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116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984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4" y="1858964"/>
            <a:ext cx="4550833" cy="33575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7" y="1858964"/>
            <a:ext cx="4550833" cy="33575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4405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 anchorCtr="0"/>
          <a:lstStyle>
            <a:lvl1pPr algn="ctr">
              <a:defRPr sz="24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868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24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0659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4842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711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84876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570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6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6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8318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6682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059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04569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615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9877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90199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99848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23547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3146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3355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635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70" indent="0" algn="ctr">
              <a:buNone/>
              <a:defRPr/>
            </a:lvl2pPr>
            <a:lvl3pPr marL="1219139" indent="0" algn="ctr">
              <a:buNone/>
              <a:defRPr/>
            </a:lvl3pPr>
            <a:lvl4pPr marL="1828709" indent="0" algn="ctr">
              <a:buNone/>
              <a:defRPr/>
            </a:lvl4pPr>
            <a:lvl5pPr marL="2438278" indent="0" algn="ctr">
              <a:buNone/>
              <a:defRPr/>
            </a:lvl5pPr>
            <a:lvl6pPr marL="3047848" indent="0" algn="ctr">
              <a:buNone/>
              <a:defRPr/>
            </a:lvl6pPr>
            <a:lvl7pPr marL="3657417" indent="0" algn="ctr">
              <a:buNone/>
              <a:defRPr/>
            </a:lvl7pPr>
            <a:lvl8pPr marL="4266987" indent="0" algn="ctr">
              <a:buNone/>
              <a:defRPr/>
            </a:lvl8pPr>
            <a:lvl9pPr marL="487655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3198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9062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70" indent="0">
              <a:buNone/>
              <a:defRPr sz="2400"/>
            </a:lvl2pPr>
            <a:lvl3pPr marL="1219139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7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74531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5" y="1858964"/>
            <a:ext cx="4550833" cy="33575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8" y="1858964"/>
            <a:ext cx="4550833" cy="33575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7698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378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1270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91250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063975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03030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0109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6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6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45981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82049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2410CB-E3C8-7448-9DA4-67B9721E0CF6}"/>
              </a:ext>
            </a:extLst>
          </p:cNvPr>
          <p:cNvSpPr/>
          <p:nvPr userDrawn="1"/>
        </p:nvSpPr>
        <p:spPr>
          <a:xfrm>
            <a:off x="407368" y="61193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D83A8C"/>
                </a:solidFill>
                <a:latin typeface="FrutigerLTStd"/>
              </a:rPr>
              <a:t>Organ Donation </a:t>
            </a:r>
            <a:r>
              <a:rPr lang="en-GB" sz="2400" dirty="0">
                <a:solidFill>
                  <a:srgbClr val="D83A8C"/>
                </a:solidFill>
                <a:latin typeface="FrutigerLTStd"/>
              </a:rPr>
              <a:t>Committee </a:t>
            </a:r>
          </a:p>
          <a:p>
            <a:r>
              <a:rPr lang="en-GB" dirty="0">
                <a:solidFill>
                  <a:srgbClr val="721E68"/>
                </a:solidFill>
                <a:latin typeface="FrutigerLTStd"/>
              </a:rPr>
              <a:t>Chair </a:t>
            </a:r>
            <a:r>
              <a:rPr lang="en-GB" dirty="0">
                <a:solidFill>
                  <a:srgbClr val="D83A8C"/>
                </a:solidFill>
                <a:latin typeface="FrutigerLTStd"/>
              </a:rPr>
              <a:t>• </a:t>
            </a:r>
            <a:r>
              <a:rPr lang="en-GB" dirty="0">
                <a:solidFill>
                  <a:srgbClr val="721E68"/>
                </a:solidFill>
                <a:latin typeface="FrutigerLTStd"/>
              </a:rPr>
              <a:t>Clinical Lead </a:t>
            </a:r>
            <a:r>
              <a:rPr lang="en-GB" dirty="0">
                <a:solidFill>
                  <a:srgbClr val="D83A8C"/>
                </a:solidFill>
                <a:latin typeface="FrutigerLTStd"/>
              </a:rPr>
              <a:t>• </a:t>
            </a:r>
            <a:r>
              <a:rPr lang="en-GB" dirty="0">
                <a:solidFill>
                  <a:srgbClr val="721E68"/>
                </a:solidFill>
                <a:latin typeface="FrutigerLTStd"/>
              </a:rPr>
              <a:t>Specialist Nurse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2661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792808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56384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4590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38398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31717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71522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630507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128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0491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884E-191F-444F-90F2-12716908F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21ED9-E2FC-1247-8801-2E51B33FE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09B58-F013-0A44-9F0D-4CC975F5C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AC70D-5CBB-C04E-B96E-B32A453D5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8BD10-253E-B848-A19F-9563A701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6888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4099-D6DA-FC4D-8647-04E6669B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93880-D2A4-214D-A793-A839A4828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952AE-D545-AB4D-8B1D-815B1260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FC7C8-9A7D-B94A-A64A-A46DD8CE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DB420-8D26-3B45-8FD2-614017BC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76657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C9D9B-8AD5-4E48-8B82-053F7DA5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67C43-9BBA-134B-844F-5DB9B195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171DD-F3A1-DB48-9E09-DAF28E77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DC985-D3D4-784F-B09A-F6BE65B8A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1C602-9577-D849-8810-D7AE7B3FF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9198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F0E2-4D34-E549-86AE-DAC0A9B7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6F887-E886-2A4A-B64E-72E16FAFE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24E1D-5098-9747-844E-A9768D54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A3164-AA18-2C4F-A0FB-ADE617B6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2451B-4FD5-C143-8861-9B898C09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16100-2A19-204C-8B76-1D3EA539A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8565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9F5A-1B68-094A-B408-024EB74EC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6F024-524D-CD4E-ABAD-388E0003A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9C7F8-D887-1C4D-9624-8A53E0BEF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0552B4-6F87-0840-9216-0E209ED54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37C12B-50DF-1444-BB36-FDCE45235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7BAB3A-C4AD-364F-8862-E6ABFBF9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6A91E7-D32E-104E-B66B-C7855010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28267C-D5CA-B446-9DDF-27A8A593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1435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6EE0-5870-6D4A-B5A7-AB9006859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6B84D2-D96C-EA48-B35B-6C784E41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632A8-3DDE-3043-9F01-D2224631F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1D392-41A6-C74B-9EA9-EEA5596D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6020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CDA1D8-670C-0F4F-BA2D-D640B9CF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8C64E-5A74-1042-87E4-4D8D5A85A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4942C-C832-7549-AE29-8625B937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9247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5A3A-34FB-1E4A-BDEE-96B32BC81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D50D5-62D4-3749-A30F-0495BEA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17B96-4F17-454B-810B-C135E0374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ED26E-DEA0-6147-8ED3-675CF028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4F208-B96D-C84C-90C0-08FF3E0F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03C14-B64D-814A-B740-B12E187D5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6463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FD5F1-4CF4-4E48-A248-83C7AA77B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9A5B8-5290-6D48-9858-9C95D39680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616ED-0EC3-0A4C-9C9C-78BD6EF53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74CB8-CCD9-3C4F-A818-8CE1A3E1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1752C-9023-294A-A93A-5CBAC081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48353-DD95-FD4C-A390-15850AF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0920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08F1A-3FA7-7B4F-8F70-14196ED18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62892-02F3-5041-9AEE-70690A2C5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0867-CFE5-EA4B-8B67-2084B9E2E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0D23C-1E0C-9840-9ADB-A49EE0CC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EB0D6-9EC1-754C-9B20-B8CCD27D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3097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156C2-45F0-714C-BE85-DAB686961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96EC33-63C0-E043-A839-8FE3448D4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C67FD-7FF1-AA4F-A55E-B6C948D6A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8797B-BF56-1745-B171-69AB56FE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BF49A-31BD-BD43-99CE-13A52A514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94303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3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0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403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7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39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7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44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1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75293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9755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771312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858963"/>
            <a:ext cx="4550833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6" y="1858963"/>
            <a:ext cx="4550833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64798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51300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40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33235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97200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52777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291423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20126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625475"/>
            <a:ext cx="6775451" cy="45910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1012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8E661-38BE-444B-869D-281BD7827A5F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CACC5-E400-0649-B627-2CD451D93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87724"/>
      </p:ext>
    </p:extLst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54ED5-D17F-CD40-BD94-9A7F0BB8E36C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35B8-E5B4-F344-8329-186A502CCE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14772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3B800-49AF-6B4B-933B-8585B5CC3E6F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8674B-E816-FF4B-A421-745C9EDB0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06892"/>
      </p:ext>
    </p:extLst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F6A0E-6694-F944-8037-5C3194D8D67B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1E7D6-444A-654D-90FE-A22A36530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41707"/>
      </p:ext>
    </p:extLst>
  </p:cSld>
  <p:clrMapOvr>
    <a:masterClrMapping/>
  </p:clrMapOvr>
  <p:transition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FC13B-B609-934E-88E9-6BB51EDC8FA5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DF42B-D0D6-2443-8B5B-627B55C84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64242"/>
      </p:ext>
    </p:extLst>
  </p:cSld>
  <p:clrMapOvr>
    <a:masterClrMapping/>
  </p:clrMapOvr>
  <p:transition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3A8F3-3C4E-1748-8C93-601BD17D031A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CEFE3-4D41-494D-963A-504424260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04062"/>
      </p:ext>
    </p:extLst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4F7FA-423E-9C4A-A6AC-0CC7AB66050D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B6AA-981D-E944-AEE1-DC556C8DD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3288"/>
      </p:ext>
    </p:extLst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CFA78-A5AB-D840-A26B-2174242B0228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0A6D8-69FB-054C-A38E-6F705E11F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8838"/>
      </p:ext>
    </p:extLst>
  </p:cSld>
  <p:clrMapOvr>
    <a:masterClrMapping/>
  </p:clrMapOvr>
  <p:transition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B6A83-007D-6D41-83CC-19103E82B6F5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CC111-7FC6-9F48-914E-C030A77B2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56411"/>
      </p:ext>
    </p:extLst>
  </p:cSld>
  <p:clrMapOvr>
    <a:masterClrMapping/>
  </p:clrMapOvr>
  <p:transition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1A1E2-A5B2-E348-BBBB-3E8F6E1DEBC5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B9CAB-99AC-9A46-A844-B4C266C17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88069"/>
      </p:ext>
    </p:extLst>
  </p:cSld>
  <p:clrMapOvr>
    <a:masterClrMapping/>
  </p:clrMapOvr>
  <p:transition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51D75-B8C0-014C-B43D-850CA5EBFBF6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01BEC-BFFE-244F-92D3-42F549535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42363"/>
      </p:ext>
    </p:extLst>
  </p:cSld>
  <p:clrMapOvr>
    <a:masterClrMapping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1E209-1834-E646-A5BD-477FB2B7C662}" type="datetimeFigureOut">
              <a:rPr lang="en-US"/>
              <a:pPr>
                <a:defRPr/>
              </a:pPr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57EE1-3BAC-134E-BFDC-842F7DEC7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9272"/>
      </p:ext>
    </p:extLst>
  </p:cSld>
  <p:clrMapOvr>
    <a:masterClrMapping/>
  </p:clrMapOvr>
  <p:transition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3EBD-31C8-43B4-9B9F-FC1242BB3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702" y="1122363"/>
            <a:ext cx="6856215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DD41F-86AB-41DC-81FB-DB14C9773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702" y="3602038"/>
            <a:ext cx="6856215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16380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EB35-E19F-4A86-B56F-90356468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F083-BF98-4C15-83AB-82A32901E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30288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4FAB-E1FA-4B1C-9696-70AB40AD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25" y="1709739"/>
            <a:ext cx="7884647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FEBF1-3D55-463A-9B6B-CB302A29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725" y="4589464"/>
            <a:ext cx="7884647" cy="1500187"/>
          </a:xfrm>
        </p:spPr>
        <p:txBody>
          <a:bodyPr/>
          <a:lstStyle>
            <a:lvl1pPr marL="0" indent="0">
              <a:buNone/>
              <a:defRPr sz="2399"/>
            </a:lvl1pPr>
            <a:lvl2pPr marL="457063" indent="0">
              <a:buNone/>
              <a:defRPr sz="1999"/>
            </a:lvl2pPr>
            <a:lvl3pPr marL="914126" indent="0">
              <a:buNone/>
              <a:defRPr sz="1799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85081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8015F-115C-4023-AC93-9DAB101C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5289-15C9-4505-B100-2C316DA6C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082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728A2-A8E1-4263-82D7-C6E93E383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1678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31964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A4F9-6534-46D4-9562-099CEAA4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365126"/>
            <a:ext cx="788464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E0E73-570F-48F4-838F-2BBCBF51C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4" y="1681163"/>
            <a:ext cx="3867730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1BA47-249D-4449-842D-3852A4095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4" y="2505075"/>
            <a:ext cx="386773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43243-B137-43CB-BC41-11F52C1E1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7945" y="1681163"/>
            <a:ext cx="388677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12D419-01E8-4DE2-BB67-6C0760A68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7945" y="2505075"/>
            <a:ext cx="388677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8550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CB34-6644-4615-9A91-462235CC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46476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20625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B535-A615-4BAE-9FC6-722177289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619F7-1C3B-4597-A024-AF145BFDC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3091C-3642-4FE7-91C8-8AAC3C00E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31239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B421-071A-4D0C-8B23-2E02C4674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2511C-A66C-497B-B5BE-A4F69877C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AE078-DB7A-4C13-899B-50EFE89F5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89702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C973E-6E82-469F-9D3E-0718F3BF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801F2-BB65-43AC-A52B-982BF7217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56581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D2643E-4F38-4D12-AA0B-8BCF1FC8D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689706" y="625475"/>
            <a:ext cx="1744208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D0A97-C01B-40DD-AADB-5B33E500B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081" y="625475"/>
            <a:ext cx="5080265" cy="45910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17091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8FC55732-AEDD-47CF-94A3-0A043FAC2AA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547E4261-38AE-4B39-AF94-3099314C44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7"/>
            <a:ext cx="10363200" cy="1470661"/>
          </a:xfrm>
        </p:spPr>
        <p:txBody>
          <a:bodyPr/>
          <a:lstStyle>
            <a:lvl1pPr algn="l">
              <a:defRPr sz="4400" b="1" cap="none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Click</a:t>
            </a:r>
            <a:r>
              <a:rPr lang="en-GB"/>
              <a:t>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3"/>
            <a:ext cx="10363200" cy="669607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6"/>
            <a:ext cx="10363200" cy="669607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90806EDE-D534-456D-96AA-A93ADD129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6696" y="386810"/>
            <a:ext cx="1426731" cy="64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6594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65344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25"/>
            <a:ext cx="10363200" cy="1362075"/>
          </a:xfrm>
        </p:spPr>
        <p:txBody>
          <a:bodyPr anchor="t"/>
          <a:lstStyle>
            <a:lvl1pPr algn="l">
              <a:defRPr sz="4166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8"/>
            <a:ext cx="10363200" cy="1500187"/>
          </a:xfrm>
        </p:spPr>
        <p:txBody>
          <a:bodyPr anchor="b"/>
          <a:lstStyle>
            <a:lvl1pPr marL="0" indent="0">
              <a:buNone/>
              <a:defRPr sz="2083"/>
            </a:lvl1pPr>
            <a:lvl2pPr marL="476220" indent="0">
              <a:buNone/>
              <a:defRPr sz="1875"/>
            </a:lvl2pPr>
            <a:lvl3pPr marL="952439" indent="0">
              <a:buNone/>
              <a:defRPr sz="1667"/>
            </a:lvl3pPr>
            <a:lvl4pPr marL="1428659" indent="0">
              <a:buNone/>
              <a:defRPr sz="1458"/>
            </a:lvl4pPr>
            <a:lvl5pPr marL="1904878" indent="0">
              <a:buNone/>
              <a:defRPr sz="1458"/>
            </a:lvl5pPr>
            <a:lvl6pPr marL="2381098" indent="0">
              <a:buNone/>
              <a:defRPr sz="1458"/>
            </a:lvl6pPr>
            <a:lvl7pPr marL="2857317" indent="0">
              <a:buNone/>
              <a:defRPr sz="1458"/>
            </a:lvl7pPr>
            <a:lvl8pPr marL="3333537" indent="0">
              <a:buNone/>
              <a:defRPr sz="1458"/>
            </a:lvl8pPr>
            <a:lvl9pPr marL="3809756" indent="0">
              <a:buNone/>
              <a:defRPr sz="14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12154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2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6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34383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2"/>
            <a:ext cx="5386755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535112"/>
            <a:ext cx="5388708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399207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47333"/>
            <a:ext cx="5386755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347333"/>
            <a:ext cx="5388708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42990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2891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AD6F68DC-4B7E-43FD-BE41-37A8422C2A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5969678A-AF38-4821-AAE5-45D5B7435D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57584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7" y="4800600"/>
            <a:ext cx="7315200" cy="566738"/>
          </a:xfrm>
        </p:spPr>
        <p:txBody>
          <a:bodyPr anchor="b"/>
          <a:lstStyle>
            <a:lvl1pPr algn="l">
              <a:defRPr sz="208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7" y="612775"/>
            <a:ext cx="7315200" cy="4114800"/>
          </a:xfrm>
        </p:spPr>
        <p:txBody>
          <a:bodyPr/>
          <a:lstStyle>
            <a:lvl1pPr marL="0" indent="0">
              <a:buNone/>
              <a:defRPr sz="3333"/>
            </a:lvl1pPr>
            <a:lvl2pPr marL="476220" indent="0">
              <a:buNone/>
              <a:defRPr sz="2916"/>
            </a:lvl2pPr>
            <a:lvl3pPr marL="952439" indent="0">
              <a:buNone/>
              <a:defRPr sz="2500"/>
            </a:lvl3pPr>
            <a:lvl4pPr marL="1428659" indent="0">
              <a:buNone/>
              <a:defRPr sz="2083"/>
            </a:lvl4pPr>
            <a:lvl5pPr marL="1904878" indent="0">
              <a:buNone/>
              <a:defRPr sz="2083"/>
            </a:lvl5pPr>
            <a:lvl6pPr marL="2381098" indent="0">
              <a:buNone/>
              <a:defRPr sz="2083"/>
            </a:lvl6pPr>
            <a:lvl7pPr marL="2857317" indent="0">
              <a:buNone/>
              <a:defRPr sz="2083"/>
            </a:lvl7pPr>
            <a:lvl8pPr marL="3333537" indent="0">
              <a:buNone/>
              <a:defRPr sz="2083"/>
            </a:lvl8pPr>
            <a:lvl9pPr marL="3809756" indent="0">
              <a:buNone/>
              <a:defRPr sz="2083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7" y="5367338"/>
            <a:ext cx="7315200" cy="804862"/>
          </a:xfrm>
        </p:spPr>
        <p:txBody>
          <a:bodyPr/>
          <a:lstStyle>
            <a:lvl1pPr marL="0" indent="0">
              <a:buNone/>
              <a:defRPr sz="1458"/>
            </a:lvl1pPr>
            <a:lvl2pPr marL="476220" indent="0">
              <a:buNone/>
              <a:defRPr sz="1250"/>
            </a:lvl2pPr>
            <a:lvl3pPr marL="952439" indent="0">
              <a:buNone/>
              <a:defRPr sz="1042"/>
            </a:lvl3pPr>
            <a:lvl4pPr marL="1428659" indent="0">
              <a:buNone/>
              <a:defRPr sz="937"/>
            </a:lvl4pPr>
            <a:lvl5pPr marL="1904878" indent="0">
              <a:buNone/>
              <a:defRPr sz="937"/>
            </a:lvl5pPr>
            <a:lvl6pPr marL="2381098" indent="0">
              <a:buNone/>
              <a:defRPr sz="937"/>
            </a:lvl6pPr>
            <a:lvl7pPr marL="2857317" indent="0">
              <a:buNone/>
              <a:defRPr sz="937"/>
            </a:lvl7pPr>
            <a:lvl8pPr marL="3333537" indent="0">
              <a:buNone/>
              <a:defRPr sz="937"/>
            </a:lvl8pPr>
            <a:lvl9pPr marL="3809756" indent="0">
              <a:buNone/>
              <a:defRPr sz="9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97784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49B5C696-A4CA-4529-8500-3577AF8295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2388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80" y="274519"/>
            <a:ext cx="10971641" cy="633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0180" y="1600806"/>
            <a:ext cx="10971641" cy="4524593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353031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88427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9" hidden="1">
            <a:extLst>
              <a:ext uri="{FF2B5EF4-FFF2-40B4-BE49-F238E27FC236}">
                <a16:creationId xmlns:a16="http://schemas.microsoft.com/office/drawing/2014/main" id="{B280D861-3779-4186-91D7-A0F3064FC2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5" name="Object 9" hidden="1">
                        <a:extLst>
                          <a:ext uri="{FF2B5EF4-FFF2-40B4-BE49-F238E27FC236}">
                            <a16:creationId xmlns:a16="http://schemas.microsoft.com/office/drawing/2014/main" id="{B280D861-3779-4186-91D7-A0F3064FC2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10EF8F9-CDBD-45BB-AF4C-0C4B7C444F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51C2C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endParaRPr kumimoji="0" lang="en-GB" sz="2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2. Slide Title"/>
          <p:cNvSpPr>
            <a:spLocks noGrp="1"/>
          </p:cNvSpPr>
          <p:nvPr>
            <p:ph type="title"/>
          </p:nvPr>
        </p:nvSpPr>
        <p:spPr>
          <a:xfrm>
            <a:off x="554737" y="172212"/>
            <a:ext cx="9082054" cy="731520"/>
          </a:xfrm>
        </p:spPr>
        <p:txBody>
          <a:bodyPr/>
          <a:lstStyle>
            <a:lvl1pPr>
              <a:defRPr sz="2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1. On-page tracker"/>
          <p:cNvSpPr>
            <a:spLocks noGrp="1"/>
          </p:cNvSpPr>
          <p:nvPr>
            <p:ph type="body" sz="quarter" idx="16"/>
          </p:nvPr>
        </p:nvSpPr>
        <p:spPr>
          <a:xfrm>
            <a:off x="7159752" y="104713"/>
            <a:ext cx="4480560" cy="92333"/>
          </a:xfrm>
        </p:spPr>
        <p:txBody>
          <a:bodyPr lIns="0" tIns="0" rIns="0" bIns="0" rtlCol="0" anchor="ctr">
            <a:spAutoFit/>
          </a:bodyPr>
          <a:lstStyle>
            <a:lvl1pPr algn="r">
              <a:defRPr lang="en-US" sz="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3. Subtitle"/>
          <p:cNvSpPr>
            <a:spLocks noGrp="1"/>
          </p:cNvSpPr>
          <p:nvPr>
            <p:ph type="subTitle" idx="1"/>
          </p:nvPr>
        </p:nvSpPr>
        <p:spPr>
          <a:xfrm>
            <a:off x="554737" y="884725"/>
            <a:ext cx="9082054" cy="276999"/>
          </a:xfrm>
        </p:spPr>
        <p:txBody>
          <a:bodyPr>
            <a:no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706" indent="0" algn="ctr">
              <a:buNone/>
              <a:defRPr sz="1500"/>
            </a:lvl2pPr>
            <a:lvl3pPr marL="685411" indent="0" algn="ctr">
              <a:buNone/>
              <a:defRPr sz="1350"/>
            </a:lvl3pPr>
            <a:lvl4pPr marL="1028117" indent="0" algn="ctr">
              <a:buNone/>
              <a:defRPr sz="1200"/>
            </a:lvl4pPr>
            <a:lvl5pPr marL="1370823" indent="0" algn="ctr">
              <a:buNone/>
              <a:defRPr sz="1200"/>
            </a:lvl5pPr>
            <a:lvl6pPr marL="1713529" indent="0" algn="ctr">
              <a:buNone/>
              <a:defRPr sz="1200"/>
            </a:lvl6pPr>
            <a:lvl7pPr marL="2056234" indent="0" algn="ctr">
              <a:buNone/>
              <a:defRPr sz="1200"/>
            </a:lvl7pPr>
            <a:lvl8pPr marL="2398940" indent="0" algn="ctr">
              <a:buNone/>
              <a:defRPr sz="1200"/>
            </a:lvl8pPr>
            <a:lvl9pPr marL="2741645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363949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C007B1DF-6614-460F-A59D-BDBAE48CD6D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01424E6D-6FFD-422E-AEA2-49A287E94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D8A2BB66-4BF7-493F-BCB6-B3F955D27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7388" y="504825"/>
            <a:ext cx="20589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9"/>
            <a:ext cx="10363200" cy="1470661"/>
          </a:xfrm>
        </p:spPr>
        <p:txBody>
          <a:bodyPr/>
          <a:lstStyle>
            <a:lvl1pPr algn="l">
              <a:defRPr sz="3300" b="1" cap="none" baseline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5"/>
            <a:ext cx="10363200" cy="669607"/>
          </a:xfrm>
        </p:spPr>
        <p:txBody>
          <a:bodyPr/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8"/>
            <a:ext cx="10363200" cy="669607"/>
          </a:xfrm>
        </p:spPr>
        <p:txBody>
          <a:bodyPr/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17898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4944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9427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6544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217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706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756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4495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2" y="987430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2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99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2" y="987430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2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7587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1146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7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4704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8FC55732-AEDD-47CF-94A3-0A043FAC2AA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547E4261-38AE-4B39-AF94-3099314C44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7"/>
            <a:ext cx="10363200" cy="1470661"/>
          </a:xfrm>
        </p:spPr>
        <p:txBody>
          <a:bodyPr/>
          <a:lstStyle>
            <a:lvl1pPr algn="l">
              <a:defRPr sz="4400" b="1" cap="none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Click</a:t>
            </a:r>
            <a:r>
              <a:rPr lang="en-GB"/>
              <a:t>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3"/>
            <a:ext cx="10363200" cy="669607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6"/>
            <a:ext cx="10363200" cy="669607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90806EDE-D534-456D-96AA-A93ADD129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6696" y="386810"/>
            <a:ext cx="1426731" cy="64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6574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70176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25"/>
            <a:ext cx="10363200" cy="1362075"/>
          </a:xfrm>
        </p:spPr>
        <p:txBody>
          <a:bodyPr anchor="t"/>
          <a:lstStyle>
            <a:lvl1pPr algn="l">
              <a:defRPr sz="4166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8"/>
            <a:ext cx="10363200" cy="1500187"/>
          </a:xfrm>
        </p:spPr>
        <p:txBody>
          <a:bodyPr anchor="b"/>
          <a:lstStyle>
            <a:lvl1pPr marL="0" indent="0">
              <a:buNone/>
              <a:defRPr sz="2083"/>
            </a:lvl1pPr>
            <a:lvl2pPr marL="476220" indent="0">
              <a:buNone/>
              <a:defRPr sz="1875"/>
            </a:lvl2pPr>
            <a:lvl3pPr marL="952439" indent="0">
              <a:buNone/>
              <a:defRPr sz="1667"/>
            </a:lvl3pPr>
            <a:lvl4pPr marL="1428659" indent="0">
              <a:buNone/>
              <a:defRPr sz="1458"/>
            </a:lvl4pPr>
            <a:lvl5pPr marL="1904878" indent="0">
              <a:buNone/>
              <a:defRPr sz="1458"/>
            </a:lvl5pPr>
            <a:lvl6pPr marL="2381098" indent="0">
              <a:buNone/>
              <a:defRPr sz="1458"/>
            </a:lvl6pPr>
            <a:lvl7pPr marL="2857317" indent="0">
              <a:buNone/>
              <a:defRPr sz="1458"/>
            </a:lvl7pPr>
            <a:lvl8pPr marL="3333537" indent="0">
              <a:buNone/>
              <a:defRPr sz="1458"/>
            </a:lvl8pPr>
            <a:lvl9pPr marL="3809756" indent="0">
              <a:buNone/>
              <a:defRPr sz="14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908038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2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6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56527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2"/>
            <a:ext cx="5386755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535112"/>
            <a:ext cx="5388708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455770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47333"/>
            <a:ext cx="5386755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347333"/>
            <a:ext cx="5388708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33580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05225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AD6F68DC-4B7E-43FD-BE41-37A8422C2A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5969678A-AF38-4821-AAE5-45D5B7435D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67048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7" y="4800600"/>
            <a:ext cx="7315200" cy="566738"/>
          </a:xfrm>
        </p:spPr>
        <p:txBody>
          <a:bodyPr anchor="b"/>
          <a:lstStyle>
            <a:lvl1pPr algn="l">
              <a:defRPr sz="208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7" y="612775"/>
            <a:ext cx="7315200" cy="4114800"/>
          </a:xfrm>
        </p:spPr>
        <p:txBody>
          <a:bodyPr/>
          <a:lstStyle>
            <a:lvl1pPr marL="0" indent="0">
              <a:buNone/>
              <a:defRPr sz="3333"/>
            </a:lvl1pPr>
            <a:lvl2pPr marL="476220" indent="0">
              <a:buNone/>
              <a:defRPr sz="2916"/>
            </a:lvl2pPr>
            <a:lvl3pPr marL="952439" indent="0">
              <a:buNone/>
              <a:defRPr sz="2500"/>
            </a:lvl3pPr>
            <a:lvl4pPr marL="1428659" indent="0">
              <a:buNone/>
              <a:defRPr sz="2083"/>
            </a:lvl4pPr>
            <a:lvl5pPr marL="1904878" indent="0">
              <a:buNone/>
              <a:defRPr sz="2083"/>
            </a:lvl5pPr>
            <a:lvl6pPr marL="2381098" indent="0">
              <a:buNone/>
              <a:defRPr sz="2083"/>
            </a:lvl6pPr>
            <a:lvl7pPr marL="2857317" indent="0">
              <a:buNone/>
              <a:defRPr sz="2083"/>
            </a:lvl7pPr>
            <a:lvl8pPr marL="3333537" indent="0">
              <a:buNone/>
              <a:defRPr sz="2083"/>
            </a:lvl8pPr>
            <a:lvl9pPr marL="3809756" indent="0">
              <a:buNone/>
              <a:defRPr sz="2083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7" y="5367338"/>
            <a:ext cx="7315200" cy="804862"/>
          </a:xfrm>
        </p:spPr>
        <p:txBody>
          <a:bodyPr/>
          <a:lstStyle>
            <a:lvl1pPr marL="0" indent="0">
              <a:buNone/>
              <a:defRPr sz="1458"/>
            </a:lvl1pPr>
            <a:lvl2pPr marL="476220" indent="0">
              <a:buNone/>
              <a:defRPr sz="1250"/>
            </a:lvl2pPr>
            <a:lvl3pPr marL="952439" indent="0">
              <a:buNone/>
              <a:defRPr sz="1042"/>
            </a:lvl3pPr>
            <a:lvl4pPr marL="1428659" indent="0">
              <a:buNone/>
              <a:defRPr sz="937"/>
            </a:lvl4pPr>
            <a:lvl5pPr marL="1904878" indent="0">
              <a:buNone/>
              <a:defRPr sz="937"/>
            </a:lvl5pPr>
            <a:lvl6pPr marL="2381098" indent="0">
              <a:buNone/>
              <a:defRPr sz="937"/>
            </a:lvl6pPr>
            <a:lvl7pPr marL="2857317" indent="0">
              <a:buNone/>
              <a:defRPr sz="937"/>
            </a:lvl7pPr>
            <a:lvl8pPr marL="3333537" indent="0">
              <a:buNone/>
              <a:defRPr sz="937"/>
            </a:lvl8pPr>
            <a:lvl9pPr marL="3809756" indent="0">
              <a:buNone/>
              <a:defRPr sz="9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276254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49B5C696-A4CA-4529-8500-3577AF8295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1612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80" y="274519"/>
            <a:ext cx="10971641" cy="633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0180" y="1600806"/>
            <a:ext cx="10971641" cy="4524593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346284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9242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9" hidden="1">
            <a:extLst>
              <a:ext uri="{FF2B5EF4-FFF2-40B4-BE49-F238E27FC236}">
                <a16:creationId xmlns:a16="http://schemas.microsoft.com/office/drawing/2014/main" id="{B280D861-3779-4186-91D7-A0F3064FC2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5" name="Object 9" hidden="1">
                        <a:extLst>
                          <a:ext uri="{FF2B5EF4-FFF2-40B4-BE49-F238E27FC236}">
                            <a16:creationId xmlns:a16="http://schemas.microsoft.com/office/drawing/2014/main" id="{B280D861-3779-4186-91D7-A0F3064FC2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10EF8F9-CDBD-45BB-AF4C-0C4B7C444F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51C2C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endParaRPr kumimoji="0" lang="en-GB" sz="2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1ACA8456-035D-4317-8319-BAE9FDDA08C0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9225"/>
            <a:ext cx="3254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53E027-E3C1-4AC2-B117-1933C1DC606A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2. Slide Title"/>
          <p:cNvSpPr>
            <a:spLocks noGrp="1"/>
          </p:cNvSpPr>
          <p:nvPr>
            <p:ph type="title"/>
          </p:nvPr>
        </p:nvSpPr>
        <p:spPr>
          <a:xfrm>
            <a:off x="554737" y="172212"/>
            <a:ext cx="9082054" cy="731520"/>
          </a:xfrm>
        </p:spPr>
        <p:txBody>
          <a:bodyPr/>
          <a:lstStyle>
            <a:lvl1pPr>
              <a:defRPr sz="2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1. On-page tracker"/>
          <p:cNvSpPr>
            <a:spLocks noGrp="1"/>
          </p:cNvSpPr>
          <p:nvPr>
            <p:ph type="body" sz="quarter" idx="16"/>
          </p:nvPr>
        </p:nvSpPr>
        <p:spPr>
          <a:xfrm>
            <a:off x="7159752" y="104713"/>
            <a:ext cx="4480560" cy="92333"/>
          </a:xfrm>
        </p:spPr>
        <p:txBody>
          <a:bodyPr lIns="0" tIns="0" rIns="0" bIns="0" rtlCol="0" anchor="ctr">
            <a:spAutoFit/>
          </a:bodyPr>
          <a:lstStyle>
            <a:lvl1pPr algn="r">
              <a:defRPr lang="en-US" sz="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3. Subtitle"/>
          <p:cNvSpPr>
            <a:spLocks noGrp="1"/>
          </p:cNvSpPr>
          <p:nvPr>
            <p:ph type="subTitle" idx="1"/>
          </p:nvPr>
        </p:nvSpPr>
        <p:spPr>
          <a:xfrm>
            <a:off x="554737" y="884725"/>
            <a:ext cx="9082054" cy="276999"/>
          </a:xfrm>
        </p:spPr>
        <p:txBody>
          <a:bodyPr>
            <a:no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706" indent="0" algn="ctr">
              <a:buNone/>
              <a:defRPr sz="1500"/>
            </a:lvl2pPr>
            <a:lvl3pPr marL="685411" indent="0" algn="ctr">
              <a:buNone/>
              <a:defRPr sz="1350"/>
            </a:lvl3pPr>
            <a:lvl4pPr marL="1028117" indent="0" algn="ctr">
              <a:buNone/>
              <a:defRPr sz="1200"/>
            </a:lvl4pPr>
            <a:lvl5pPr marL="1370823" indent="0" algn="ctr">
              <a:buNone/>
              <a:defRPr sz="1200"/>
            </a:lvl5pPr>
            <a:lvl6pPr marL="1713529" indent="0" algn="ctr">
              <a:buNone/>
              <a:defRPr sz="1200"/>
            </a:lvl6pPr>
            <a:lvl7pPr marL="2056234" indent="0" algn="ctr">
              <a:buNone/>
              <a:defRPr sz="1200"/>
            </a:lvl7pPr>
            <a:lvl8pPr marL="2398940" indent="0" algn="ctr">
              <a:buNone/>
              <a:defRPr sz="1200"/>
            </a:lvl8pPr>
            <a:lvl9pPr marL="2741645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305319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C007B1DF-6614-460F-A59D-BDBAE48CD6D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01424E6D-6FFD-422E-AEA2-49A287E94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D8A2BB66-4BF7-493F-BCB6-B3F955D27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7388" y="504825"/>
            <a:ext cx="20589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9"/>
            <a:ext cx="10363200" cy="1470661"/>
          </a:xfrm>
        </p:spPr>
        <p:txBody>
          <a:bodyPr/>
          <a:lstStyle>
            <a:lvl1pPr algn="l">
              <a:defRPr sz="3300" b="1" cap="none" baseline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5"/>
            <a:ext cx="10363200" cy="669607"/>
          </a:xfrm>
        </p:spPr>
        <p:txBody>
          <a:bodyPr/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8"/>
            <a:ext cx="10363200" cy="669607"/>
          </a:xfrm>
        </p:spPr>
        <p:txBody>
          <a:bodyPr/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646665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332540"/>
            <a:ext cx="11440352" cy="4961168"/>
          </a:xfrm>
        </p:spPr>
        <p:txBody>
          <a:bodyPr/>
          <a:lstStyle>
            <a:lvl1pPr marL="177800" indent="-177800">
              <a:buClr>
                <a:srgbClr val="005EB8"/>
              </a:buClr>
              <a:buFont typeface="Wingdings" panose="05000000000000000000" pitchFamily="2" charset="2"/>
              <a:buChar char="§"/>
              <a:defRPr/>
            </a:lvl1pPr>
            <a:lvl2pPr marL="177800" indent="0">
              <a:buClr>
                <a:srgbClr val="005EB8"/>
              </a:buClr>
              <a:buFontTx/>
              <a:buNone/>
              <a:defRPr/>
            </a:lvl2pPr>
            <a:lvl3pPr marL="447675" indent="0">
              <a:buClr>
                <a:srgbClr val="005EB8"/>
              </a:buClr>
              <a:buFontTx/>
              <a:buNone/>
              <a:defRPr/>
            </a:lvl3pPr>
            <a:lvl4pPr marL="625475" indent="0">
              <a:buClr>
                <a:srgbClr val="005EB8"/>
              </a:buClr>
              <a:buFontTx/>
              <a:buNone/>
              <a:defRPr/>
            </a:lvl4pPr>
            <a:lvl5pPr marL="895350" indent="0">
              <a:buClr>
                <a:srgbClr val="005EB8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5499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93786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11453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222475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00952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22059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59585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35166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35710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768559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8540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29763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2133601"/>
            <a:ext cx="5384800" cy="3992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1"/>
            <a:ext cx="5384800" cy="3992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F44146-84D9-43B4-A573-3B280BD2521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6404425"/>
      </p:ext>
    </p:extLst>
  </p:cSld>
  <p:clrMapOvr>
    <a:masterClrMapping/>
  </p:clrMapOvr>
  <p:transition spd="med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611237"/>
      </p:ext>
    </p:extLst>
  </p:cSld>
  <p:clrMapOvr>
    <a:masterClrMapping/>
  </p:clrMapOvr>
  <p:transition spd="med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0301732"/>
      </p:ext>
    </p:extLst>
  </p:cSld>
  <p:clrMapOvr>
    <a:masterClrMapping/>
  </p:clrMapOvr>
  <p:transition spd="med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9748269"/>
      </p:ext>
    </p:extLst>
  </p:cSld>
  <p:clrMapOvr>
    <a:masterClrMapping/>
  </p:clrMapOvr>
  <p:transition spd="med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966846"/>
      </p:ext>
    </p:extLst>
  </p:cSld>
  <p:clrMapOvr>
    <a:masterClrMapping/>
  </p:clrMapOvr>
  <p:transition spd="med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8674864"/>
      </p:ext>
    </p:extLst>
  </p:cSld>
  <p:clrMapOvr>
    <a:masterClrMapping/>
  </p:clrMapOvr>
  <p:transition spd="med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477462"/>
      </p:ext>
    </p:extLst>
  </p:cSld>
  <p:clrMapOvr>
    <a:masterClrMapping/>
  </p:clrMapOvr>
  <p:transition spd="med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6265185"/>
      </p:ext>
    </p:extLst>
  </p:cSld>
  <p:clrMapOvr>
    <a:masterClrMapping/>
  </p:clrMapOvr>
  <p:transition spd="med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2759607"/>
      </p:ext>
    </p:extLst>
  </p:cSld>
  <p:clrMapOvr>
    <a:masterClrMapping/>
  </p:clrMapOvr>
  <p:transition spd="med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7339906"/>
      </p:ext>
    </p:extLst>
  </p:cSld>
  <p:clrMapOvr>
    <a:masterClrMapping/>
  </p:clrMapOvr>
  <p:transition spd="med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0429267"/>
      </p:ext>
    </p:extLst>
  </p:cSld>
  <p:clrMapOvr>
    <a:masterClrMapping/>
  </p:clrMapOvr>
  <p:transition spd="med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7387338"/>
      </p:ext>
    </p:extLst>
  </p:cSld>
  <p:clrMapOvr>
    <a:masterClrMapping/>
  </p:clrMapOvr>
  <p:transition spd="med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A4984-AC80-41B7-97F3-EE475C85F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D7EBF-1CA8-4FFA-92D4-DDBDBAC5DE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9A2D2-58BE-47D3-A362-4B2ADD45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3DF51-2635-4738-9077-3F6B0B27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411F6-7105-491E-B4D1-A00729DE8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22179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8D779-644F-4CED-8C43-3B061BA7E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B9A5B-ABF1-445A-B654-BB458558A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65EA-DE82-4F91-98B4-5BF39C4D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7D944-E682-4A90-8330-F505052D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E2A77-3058-4CC7-B13E-3A34BC35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74850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A544-602C-4CE0-A7D0-D4BA31128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0A6FE-7B6B-4404-AE3A-B8DE25E6D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E8D9B-5B28-4197-8415-1C844407E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8DA34-4B61-41CF-AFE7-599D345C1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E98EE-85D7-465A-A706-0E3929671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23816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FBD38-72CD-45AF-B684-80176AC3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CEBA2-53F8-4C59-96FA-17BF768785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6860B-8DFD-4EBE-B43F-27F349DCB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859E3-2355-439D-84CA-168C08281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96512-433B-43B6-BA16-B13CF6694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205ED-E06B-437E-BE4D-C6C9A2AB0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93408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ADD4C-4CB4-404F-97BB-A111CA8DC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34EE5-E7DA-49A0-A936-21EAA8907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A224B-E268-41B9-AB00-5AC1D6F91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21D5D0-4938-4B5D-8A0F-CBA188E34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A124E2-8C20-4E47-9197-59B618A414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6D7E66-78FC-4812-B784-427C5F76F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14EDAC-DBCD-45BD-94A7-B88C6290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C01082-F58E-4EBB-8866-B94C19B0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11534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26619-2F12-4F78-A434-B27B6FAC7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29947-5A6D-4529-860E-61ECE02D9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89234-21E5-480F-A4BF-DE2E98586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129A4-BD82-4689-A70E-EC45A4CC6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90769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8B35B6-C211-4B4A-8964-675DE730D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238F6-7D09-4D5A-AE99-DFADCD916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BFC3F-7973-4E5F-A346-3FD20941F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46803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4971-4811-4769-85E7-1ECF49697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E1DF3-20CD-43B9-A7E1-6A50BBA63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17012-A3A9-4D06-91BF-6FE2A51AC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5E17E5-CE85-428D-AFED-B8F056CDA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CAA11-4588-47EE-BEB5-DDDD7E4B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3EB9C-FA2C-4E55-8430-1C9C6C4C0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213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48AD2-E857-4AD7-BAFD-C5414837F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86AEC0-A0E0-4D89-97E3-948B71F752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3161F-F302-49F8-8CF3-2B4809486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C4091-60FA-4578-9710-9350AE51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BDE46-7947-4E88-AB02-74AD2E00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667F9A-1A33-4D26-A721-6F35E7EF6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10100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B75E4-B356-41B9-98B6-9C9D2004E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91870-0D29-4D37-8173-F1D718ED4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F1E87-FD8C-4F00-B944-C3BF30CCF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F6D7A-E1D7-4DFB-BCFE-231AC177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15887-59D2-4AB1-9E4A-61E22572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9729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E4FBC9-437C-4E65-ACA8-1E7FE6F6E1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E98C40-AAF3-478A-85D9-41F8687D5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4E710-6B0B-43D6-ACCA-1CB18DFF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CC53F-D31C-41E2-9C77-52D41109B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C7BC2-31F1-428C-B40A-E75FDD90C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43854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3EBD-31C8-43B4-9B9F-FC1242BB3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702" y="1122363"/>
            <a:ext cx="6856215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DD41F-86AB-41DC-81FB-DB14C9773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702" y="3602038"/>
            <a:ext cx="6856215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98785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EB35-E19F-4A86-B56F-90356468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F083-BF98-4C15-83AB-82A32901E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75097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4FAB-E1FA-4B1C-9696-70AB40AD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25" y="1709739"/>
            <a:ext cx="7884647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FEBF1-3D55-463A-9B6B-CB302A29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725" y="4589464"/>
            <a:ext cx="7884647" cy="1500187"/>
          </a:xfrm>
        </p:spPr>
        <p:txBody>
          <a:bodyPr/>
          <a:lstStyle>
            <a:lvl1pPr marL="0" indent="0">
              <a:buNone/>
              <a:defRPr sz="2399"/>
            </a:lvl1pPr>
            <a:lvl2pPr marL="457063" indent="0">
              <a:buNone/>
              <a:defRPr sz="1999"/>
            </a:lvl2pPr>
            <a:lvl3pPr marL="914126" indent="0">
              <a:buNone/>
              <a:defRPr sz="1799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091421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8015F-115C-4023-AC93-9DAB101C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5289-15C9-4505-B100-2C316DA6C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082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728A2-A8E1-4263-82D7-C6E93E383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1678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48654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A4F9-6534-46D4-9562-099CEAA4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365126"/>
            <a:ext cx="788464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E0E73-570F-48F4-838F-2BBCBF51C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4" y="1681163"/>
            <a:ext cx="3867730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1BA47-249D-4449-842D-3852A4095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4" y="2505075"/>
            <a:ext cx="386773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43243-B137-43CB-BC41-11F52C1E1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7945" y="1681163"/>
            <a:ext cx="388677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12D419-01E8-4DE2-BB67-6C0760A68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7945" y="2505075"/>
            <a:ext cx="388677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658110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CB34-6644-4615-9A91-462235CC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29430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469052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B535-A615-4BAE-9FC6-722177289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619F7-1C3B-4597-A024-AF145BFDC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3091C-3642-4FE7-91C8-8AAC3C00E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28450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B421-071A-4D0C-8B23-2E02C4674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2511C-A66C-497B-B5BE-A4F69877C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AE078-DB7A-4C13-899B-50EFE89F5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499854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C973E-6E82-469F-9D3E-0718F3BF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801F2-BB65-43AC-A52B-982BF7217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817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D2643E-4F38-4D12-AA0B-8BCF1FC8D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689706" y="625475"/>
            <a:ext cx="1744208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D0A97-C01B-40DD-AADB-5B33E500B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081" y="625475"/>
            <a:ext cx="5080265" cy="45910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86014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21432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21686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250795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1935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32317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83305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35536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2871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269050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47063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70353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852" y="253768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53" y="2036956"/>
            <a:ext cx="5744633" cy="4334815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41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9462" y="1873477"/>
            <a:ext cx="5744633" cy="4280580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32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60.xml"/><Relationship Id="rId16" Type="http://schemas.openxmlformats.org/officeDocument/2006/relationships/tags" Target="../tags/tag1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theme" Target="../theme/theme16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185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theme" Target="../theme/theme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-6351" y="-9525"/>
            <a:ext cx="1221316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027" name="Picture 7" descr="_0000_NHSBT_Ribbon_NHS_Blue_RGB_WhiteAbv_DRAF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1" y="-9525"/>
            <a:ext cx="1221316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107862-3CF0-3145-8BE6-2EEB9E37F1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0230" y="261845"/>
            <a:ext cx="3095977" cy="86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1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MS PGothic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charset="0"/>
        <a:buChar char="•"/>
        <a:defRPr sz="2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Font typeface="Arial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3492125-75AD-274C-9B23-CD9EB500C31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9936" y="261845"/>
            <a:ext cx="1686271" cy="46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84BF46-584B-D94A-B749-C90DA50A434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4293" y="241525"/>
            <a:ext cx="1393514" cy="38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5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45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644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7466" y="173432"/>
            <a:ext cx="2128735" cy="4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4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184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2pPr>
      <a:lvl3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3pPr>
      <a:lvl4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4pPr>
      <a:lvl5pPr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2850" b="1">
          <a:solidFill>
            <a:srgbClr val="0072C6"/>
          </a:solidFill>
          <a:latin typeface="Arial" pitchFamily="34" charset="0"/>
        </a:defRPr>
      </a:lvl9pPr>
    </p:titleStyle>
    <p:bodyStyle>
      <a:lvl1pPr marL="133350" indent="-133350" algn="l" defTabSz="342900" rtl="0" fontAlgn="base">
        <a:spcBef>
          <a:spcPts val="600"/>
        </a:spcBef>
        <a:spcAft>
          <a:spcPts val="600"/>
        </a:spcAft>
        <a:buClr>
          <a:srgbClr val="0072C6"/>
        </a:buClr>
        <a:buFont typeface="Arial" pitchFamily="34" charset="0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1pPr>
      <a:lvl2pPr marL="335756" indent="-202406" algn="l" defTabSz="342900" rtl="0" fontAlgn="base">
        <a:spcBef>
          <a:spcPts val="300"/>
        </a:spcBef>
        <a:spcAft>
          <a:spcPct val="0"/>
        </a:spcAft>
        <a:buFont typeface="Arial" pitchFamily="34" charset="0"/>
        <a:buChar char="–"/>
        <a:defRPr sz="1650">
          <a:solidFill>
            <a:schemeClr val="tx1"/>
          </a:solidFill>
          <a:latin typeface="+mn-lt"/>
        </a:defRPr>
      </a:lvl2pPr>
      <a:lvl3pPr marL="469106" indent="-133350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3pPr>
      <a:lvl4pPr marL="671513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4pPr>
      <a:lvl5pPr marL="8739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5pPr>
      <a:lvl6pPr marL="12168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6pPr>
      <a:lvl7pPr marL="15597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7pPr>
      <a:lvl8pPr marL="19026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8pPr>
      <a:lvl9pPr marL="2245519" indent="-202406" algn="l" defTabSz="342900" rtl="0" fontAlgn="base">
        <a:spcBef>
          <a:spcPts val="300"/>
        </a:spcBef>
        <a:spcAft>
          <a:spcPct val="0"/>
        </a:spcAft>
        <a:buFont typeface="Lucida Grande"/>
        <a:buChar char="–"/>
        <a:defRPr sz="16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22F5F-453C-AD4E-BF6E-65A03A6A872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3181" y="191284"/>
            <a:ext cx="1554282" cy="4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5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4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467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2pPr>
      <a:lvl3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3pPr>
      <a:lvl4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4pPr>
      <a:lvl5pPr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6pPr>
      <a:lvl7pPr marL="1219139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067" b="1">
          <a:solidFill>
            <a:srgbClr val="0072C6"/>
          </a:solidFill>
          <a:latin typeface="Arial" pitchFamily="34" charset="0"/>
        </a:defRPr>
      </a:lvl9pPr>
    </p:titleStyle>
    <p:bodyStyle>
      <a:lvl1pPr marL="237055" indent="-237055" algn="l" defTabSz="609570" rtl="0" fontAlgn="base">
        <a:spcBef>
          <a:spcPts val="1067"/>
        </a:spcBef>
        <a:spcAft>
          <a:spcPts val="1067"/>
        </a:spcAft>
        <a:buClr>
          <a:srgbClr val="0072C6"/>
        </a:buClr>
        <a:buFont typeface="Arial" pitchFamily="34" charset="0"/>
        <a:buChar char="•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596869" indent="-359815" algn="l" defTabSz="609570" rtl="0" fontAlgn="base">
        <a:spcBef>
          <a:spcPts val="533"/>
        </a:spcBef>
        <a:spcAft>
          <a:spcPct val="0"/>
        </a:spcAft>
        <a:buFont typeface="Arial" pitchFamily="34" charset="0"/>
        <a:buChar char="–"/>
        <a:defRPr sz="2933">
          <a:solidFill>
            <a:schemeClr val="tx1"/>
          </a:solidFill>
          <a:latin typeface="+mn-lt"/>
        </a:defRPr>
      </a:lvl2pPr>
      <a:lvl3pPr marL="833924" indent="-23705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3pPr>
      <a:lvl4pPr marL="1193741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4pPr>
      <a:lvl5pPr marL="1553556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5pPr>
      <a:lvl6pPr marL="2163126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6pPr>
      <a:lvl7pPr marL="2772695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7pPr>
      <a:lvl8pPr marL="3382265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8pPr>
      <a:lvl9pPr marL="3991834" indent="-359815" algn="l" defTabSz="609570" rtl="0" fontAlgn="base">
        <a:spcBef>
          <a:spcPts val="533"/>
        </a:spcBef>
        <a:spcAft>
          <a:spcPct val="0"/>
        </a:spcAft>
        <a:buFont typeface="Lucida Grande"/>
        <a:buChar char="–"/>
        <a:defRPr sz="29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4340519-B546-4A90-853A-FDC2FD552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9A26795-8644-44A0-BEA4-949755C2A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780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67EE17-1B28-9547-A748-E62E3441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AAB7B-236E-9C44-AFD9-A1C2C0EB0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8A4AB-4CB8-6840-8E65-0BFC55EF1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F8977-2BF9-5049-ABDF-5531E86C8FAF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23043-ECD4-3046-9CFB-0E3A0B8ACB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45979-E783-D144-9FFA-38D803F5E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25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107953" y="6299200"/>
            <a:ext cx="82232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377">
              <a:spcBef>
                <a:spcPct val="50000"/>
              </a:spcBef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  <a:ea typeface=""/>
            </a:endParaRPr>
          </a:p>
          <a:p>
            <a:pPr defTabSz="914377">
              <a:spcBef>
                <a:spcPct val="50000"/>
              </a:spcBef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4346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1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1" y="1858963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22F5F-453C-AD4E-BF6E-65A03A6A872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3181" y="191284"/>
            <a:ext cx="1554283" cy="4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5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189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377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566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754" algn="l" defTabSz="457189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796" indent="-177796" algn="l" defTabSz="457189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63" indent="-269868" algn="l" defTabSz="457189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59" indent="-177796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28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196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385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573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762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3950" indent="-269868" algn="l" defTabSz="457189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377">
              <a:defRPr/>
            </a:pPr>
            <a:fld id="{66E69806-BA6D-0A49-A5FE-D25B50E03ACD}" type="datetimeFigureOut">
              <a:rPr lang="en-US" smtClean="0">
                <a:ea typeface="ＭＳ Ｐゴシック" charset="0"/>
              </a:rPr>
              <a:pPr defTabSz="914377">
                <a:defRPr/>
              </a:pPr>
              <a:t>5/9/2025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377">
              <a:defRPr/>
            </a:pPr>
            <a:fld id="{A19A1D69-B024-9F4C-8F96-A38D9DD311CD}" type="slidenum">
              <a:rPr lang="en-US" smtClean="0">
                <a:ea typeface="ＭＳ Ｐゴシック" charset="0"/>
              </a:rPr>
              <a:pPr defTabSz="914377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6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>
            <a:extLst>
              <a:ext uri="{FF2B5EF4-FFF2-40B4-BE49-F238E27FC236}">
                <a16:creationId xmlns:a16="http://schemas.microsoft.com/office/drawing/2014/main" id="{6C648FC3-FF99-4171-AC6C-D7EB4A3797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2579F138-1E79-4820-BD5D-9244288D8F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18589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480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0119D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C9CE93C0-2763-4180-9473-09F8002D8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B7E252D3-346D-4187-8697-BF0F32F0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5">
            <a:extLst>
              <a:ext uri="{FF2B5EF4-FFF2-40B4-BE49-F238E27FC236}">
                <a16:creationId xmlns:a16="http://schemas.microsoft.com/office/drawing/2014/main" id="{A9B98ED5-F898-42E0-BD16-EA80DC0D4DCE}"/>
              </a:ext>
            </a:extLst>
          </p:cNvPr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0" y="6429375"/>
            <a:ext cx="12192000" cy="428625"/>
          </a:xfrm>
          <a:prstGeom prst="rect">
            <a:avLst/>
          </a:prstGeom>
          <a:solidFill>
            <a:srgbClr val="0065CC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9524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CB035711-0DCF-40F5-96F2-46EB3F40B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9844088" cy="633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pic>
        <p:nvPicPr>
          <p:cNvPr id="3074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BD1C1FD4-D357-4FFD-AF80-6E6EF0136C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1116" y="268288"/>
            <a:ext cx="1011873" cy="4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6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 i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5pPr>
      <a:lvl6pPr marL="476220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3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5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7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5600" indent="-355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89038" indent="-23653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65288" indent="-2365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141538" indent="-236538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61920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42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64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86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2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3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7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9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31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53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756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A4AF4-AB75-BF4E-A8EA-D1C7546F663D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2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C9CE93C0-2763-4180-9473-09F8002D8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057" name="Rectangle 5">
            <a:extLst>
              <a:ext uri="{FF2B5EF4-FFF2-40B4-BE49-F238E27FC236}">
                <a16:creationId xmlns:a16="http://schemas.microsoft.com/office/drawing/2014/main" id="{A9B98ED5-F898-42E0-BD16-EA80DC0D4DCE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6429375"/>
            <a:ext cx="12192000" cy="428625"/>
          </a:xfrm>
          <a:prstGeom prst="rect">
            <a:avLst/>
          </a:prstGeom>
          <a:solidFill>
            <a:srgbClr val="E0119D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9524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CB035711-0DCF-40F5-96F2-46EB3F40B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9844088" cy="633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pic>
        <p:nvPicPr>
          <p:cNvPr id="3074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BD1C1FD4-D357-4FFD-AF80-6E6EF0136C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1116" y="268288"/>
            <a:ext cx="1011873" cy="4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37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  <p:sldLayoutId id="2147484121" r:id="rId12"/>
    <p:sldLayoutId id="2147484122" r:id="rId13"/>
    <p:sldLayoutId id="2147484123" r:id="rId14"/>
    <p:sldLayoutId id="2147484124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 i="1">
          <a:solidFill>
            <a:srgbClr val="E0119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5pPr>
      <a:lvl6pPr marL="476220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3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5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7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5600" indent="-355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89038" indent="-23653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65288" indent="-2365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141538" indent="-236538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61920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42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64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86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2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3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7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9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31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53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756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1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831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  <p:sldLayoutId id="2147484150" r:id="rId12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C8509-3BAF-D544-B8B7-36865FD8450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5/9/2025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6BF99-9D22-7F47-B2A8-6EC7C56D3FE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342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</p:sldLayoutIdLst>
  <p:transition spd="med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5BE6DE-4F43-4CFC-BFB1-D704BEFAA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C7DFF-8E14-4E27-9E36-1531B98F3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E8B2D-10BA-4867-86D4-A1365F36E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1513E-C07A-4E56-98D3-6B275957D502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C2BCE-6879-48CB-8ADF-3B071F94D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E41CA-3853-4A98-83E6-126C4D786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FCB78-7DE0-47BC-8AF2-43BB8FE56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7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4" r:id="rId1"/>
    <p:sldLayoutId id="2147484165" r:id="rId2"/>
    <p:sldLayoutId id="2147484166" r:id="rId3"/>
    <p:sldLayoutId id="2147484167" r:id="rId4"/>
    <p:sldLayoutId id="2147484168" r:id="rId5"/>
    <p:sldLayoutId id="2147484169" r:id="rId6"/>
    <p:sldLayoutId id="2147484170" r:id="rId7"/>
    <p:sldLayoutId id="2147484171" r:id="rId8"/>
    <p:sldLayoutId id="2147484172" r:id="rId9"/>
    <p:sldLayoutId id="2147484173" r:id="rId10"/>
    <p:sldLayoutId id="21474841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>
            <a:extLst>
              <a:ext uri="{FF2B5EF4-FFF2-40B4-BE49-F238E27FC236}">
                <a16:creationId xmlns:a16="http://schemas.microsoft.com/office/drawing/2014/main" id="{6C648FC3-FF99-4171-AC6C-D7EB4A3797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2579F138-1E79-4820-BD5D-9244288D8F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18589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02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0119D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473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00" r:id="rId13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4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5.jpeg"/><Relationship Id="rId11" Type="http://schemas.openxmlformats.org/officeDocument/2006/relationships/image" Target="../media/image40.png"/><Relationship Id="rId5" Type="http://schemas.openxmlformats.org/officeDocument/2006/relationships/image" Target="../media/image34.jpe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46.jp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13" Type="http://schemas.openxmlformats.org/officeDocument/2006/relationships/image" Target="../media/image58.jp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52.jpg"/><Relationship Id="rId12" Type="http://schemas.openxmlformats.org/officeDocument/2006/relationships/image" Target="../media/image57.jpeg"/><Relationship Id="rId17" Type="http://schemas.openxmlformats.org/officeDocument/2006/relationships/image" Target="../media/image62.png"/><Relationship Id="rId2" Type="http://schemas.openxmlformats.org/officeDocument/2006/relationships/video" Target="../media/media1.mov"/><Relationship Id="rId16" Type="http://schemas.openxmlformats.org/officeDocument/2006/relationships/image" Target="../media/image61.png"/><Relationship Id="rId1" Type="http://schemas.microsoft.com/office/2007/relationships/media" Target="../media/media1.mov"/><Relationship Id="rId6" Type="http://schemas.openxmlformats.org/officeDocument/2006/relationships/image" Target="../media/image51.jpeg"/><Relationship Id="rId11" Type="http://schemas.openxmlformats.org/officeDocument/2006/relationships/image" Target="../media/image56.jpg"/><Relationship Id="rId5" Type="http://schemas.openxmlformats.org/officeDocument/2006/relationships/image" Target="../media/image50.jpg"/><Relationship Id="rId15" Type="http://schemas.openxmlformats.org/officeDocument/2006/relationships/image" Target="../media/image60.jpeg"/><Relationship Id="rId10" Type="http://schemas.openxmlformats.org/officeDocument/2006/relationships/image" Target="../media/image55.jp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54.jpg"/><Relationship Id="rId14" Type="http://schemas.openxmlformats.org/officeDocument/2006/relationships/image" Target="../media/image5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5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6.jpeg"/><Relationship Id="rId5" Type="http://schemas.openxmlformats.org/officeDocument/2006/relationships/image" Target="../media/image62.png"/><Relationship Id="rId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7" Type="http://schemas.openxmlformats.org/officeDocument/2006/relationships/image" Target="../media/image7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73.gif"/><Relationship Id="rId5" Type="http://schemas.openxmlformats.org/officeDocument/2006/relationships/image" Target="../media/image72.gif"/><Relationship Id="rId4" Type="http://schemas.openxmlformats.org/officeDocument/2006/relationships/image" Target="../media/image7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9.xml"/><Relationship Id="rId5" Type="http://schemas.openxmlformats.org/officeDocument/2006/relationships/image" Target="../media/image76.png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chart" Target="../charts/chart5.xm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21.png"/><Relationship Id="rId5" Type="http://schemas.openxmlformats.org/officeDocument/2006/relationships/image" Target="../media/image78.tiff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0.xml"/><Relationship Id="rId6" Type="http://schemas.openxmlformats.org/officeDocument/2006/relationships/image" Target="../media/image82.emf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6.png"/><Relationship Id="rId5" Type="http://schemas.openxmlformats.org/officeDocument/2006/relationships/image" Target="../media/image85.jpg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89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9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3.jpeg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9.jpeg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8.xml"/><Relationship Id="rId4" Type="http://schemas.openxmlformats.org/officeDocument/2006/relationships/image" Target="../media/image10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15.png"/><Relationship Id="rId7" Type="http://schemas.openxmlformats.org/officeDocument/2006/relationships/image" Target="../media/image1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0.png"/><Relationship Id="rId5" Type="http://schemas.openxmlformats.org/officeDocument/2006/relationships/hyperlink" Target="https://www.odt.nhs.uk/deceased-donation/best-practice-guidance/end-of-life-care/" TargetMode="External"/><Relationship Id="rId10" Type="http://schemas.openxmlformats.org/officeDocument/2006/relationships/image" Target="../media/image112.png"/><Relationship Id="rId4" Type="http://schemas.openxmlformats.org/officeDocument/2006/relationships/image" Target="../media/image109.png"/><Relationship Id="rId9" Type="http://schemas.openxmlformats.org/officeDocument/2006/relationships/image" Target="../media/image9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49CFD-2C65-2043-B1C0-E72A07B57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3808" y="0"/>
            <a:ext cx="4960736" cy="68580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454400" y="1916557"/>
            <a:ext cx="8227543" cy="1671659"/>
          </a:xfrm>
        </p:spPr>
        <p:txBody>
          <a:bodyPr/>
          <a:lstStyle/>
          <a:p>
            <a:pPr eaLnBrk="1" hangingPunct="1"/>
            <a:r>
              <a:rPr lang="en-GB" sz="4400" dirty="0">
                <a:solidFill>
                  <a:srgbClr val="E0119D"/>
                </a:solidFill>
              </a:rPr>
              <a:t>Deceased Donation in Context </a:t>
            </a:r>
            <a:br>
              <a:rPr lang="en-GB" sz="4400" dirty="0">
                <a:solidFill>
                  <a:srgbClr val="E0119D"/>
                </a:solidFill>
              </a:rPr>
            </a:br>
            <a:r>
              <a:rPr lang="en-GB" sz="4400" dirty="0">
                <a:solidFill>
                  <a:srgbClr val="6E2C6B"/>
                </a:solidFill>
              </a:rPr>
              <a:t>past, present and 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6ADAA1AE-5AF6-A44D-97E1-E59264B8CF5D}"/>
              </a:ext>
            </a:extLst>
          </p:cNvPr>
          <p:cNvSpPr txBox="1">
            <a:spLocks/>
          </p:cNvSpPr>
          <p:nvPr/>
        </p:nvSpPr>
        <p:spPr bwMode="auto">
          <a:xfrm>
            <a:off x="3454400" y="3588216"/>
            <a:ext cx="8221978" cy="208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fontAlgn="base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fontAlgn="base">
              <a:spcBef>
                <a:spcPts val="400"/>
              </a:spcBef>
              <a:spcAft>
                <a:spcPct val="0"/>
              </a:spcAft>
              <a:buFont typeface="Arial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247A"/>
              </a:solidFill>
              <a:effectLst/>
              <a:uLnTx/>
              <a:uFillTx/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Dr Dale Gardiner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lang="en-GB" altLang="en-US" sz="2000" dirty="0">
                <a:solidFill>
                  <a:sysClr val="windowText" lastClr="000000"/>
                </a:solidFill>
                <a:latin typeface="Arial"/>
                <a:ea typeface=""/>
                <a:cs typeface="Arial" panose="020B0604020202020204" pitchFamily="34" charset="0"/>
              </a:rPr>
              <a:t>Associate Medical Director – Deceased Organ Donation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lang="en-GB" altLang="en-US" sz="2000" dirty="0">
                <a:solidFill>
                  <a:sysClr val="windowText" lastClr="000000"/>
                </a:solidFill>
                <a:latin typeface="Arial"/>
                <a:ea typeface=""/>
                <a:cs typeface="Arial" panose="020B0604020202020204" pitchFamily="34" charset="0"/>
              </a:rPr>
              <a:t>(National CLOD)</a:t>
            </a:r>
            <a:endParaRPr kumimoji="0" lang="en-GB" altLang="en-US" sz="1867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"/>
              <a:cs typeface="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4667" b="0" i="0" u="none" strike="noStrike" kern="1200" cap="none" spc="0" normalizeH="0" baseline="0" noProof="0" dirty="0">
              <a:ln>
                <a:noFill/>
              </a:ln>
              <a:solidFill>
                <a:srgbClr val="0091C9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C314F84-B79A-C6F8-42F0-9257FCC9EB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6000" y="4176601"/>
            <a:ext cx="4800600" cy="269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17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947FEEB4-856D-A446-9512-A43C5D0E57F3}"/>
              </a:ext>
            </a:extLst>
          </p:cNvPr>
          <p:cNvGraphicFramePr/>
          <p:nvPr/>
        </p:nvGraphicFramePr>
        <p:xfrm>
          <a:off x="194332" y="1340451"/>
          <a:ext cx="11801577" cy="4545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0B2D0DC2-1949-ED4C-9A18-847E4F203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24" y="-13886"/>
            <a:ext cx="11619379" cy="9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267" b="0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Organs for Transplant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49AC8F-2F8B-2C4D-BA15-E2741DD8E81A}"/>
              </a:ext>
            </a:extLst>
          </p:cNvPr>
          <p:cNvSpPr/>
          <p:nvPr/>
        </p:nvSpPr>
        <p:spPr bwMode="auto">
          <a:xfrm>
            <a:off x="0" y="6273800"/>
            <a:ext cx="12192000" cy="600064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2025</a:t>
            </a:r>
          </a:p>
        </p:txBody>
      </p:sp>
      <p:pic>
        <p:nvPicPr>
          <p:cNvPr id="3" name="Picture 2" descr="A picture containing person, room&#10;&#10;Description automatically generated">
            <a:extLst>
              <a:ext uri="{FF2B5EF4-FFF2-40B4-BE49-F238E27FC236}">
                <a16:creationId xmlns:a16="http://schemas.microsoft.com/office/drawing/2014/main" id="{17F7C479-D0C1-E841-A783-3DBF56FB3AD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701" y="925310"/>
            <a:ext cx="2159000" cy="1441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55E0DB3-8061-8B21-F595-ADB568D8A5D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89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sosceles Triangle 18"/>
          <p:cNvSpPr/>
          <p:nvPr/>
        </p:nvSpPr>
        <p:spPr bwMode="auto">
          <a:xfrm rot="10800000">
            <a:off x="2592784" y="1460433"/>
            <a:ext cx="7006441" cy="4512627"/>
          </a:xfrm>
          <a:prstGeom prst="triangl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2984668" y="1971077"/>
            <a:ext cx="6258296" cy="118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3495307" y="2612343"/>
            <a:ext cx="5237019" cy="1187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3994069" y="3241737"/>
            <a:ext cx="4263243" cy="237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4469084" y="3859254"/>
            <a:ext cx="3301341" cy="237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4944097" y="4476771"/>
            <a:ext cx="2327564" cy="178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19112" y="5106164"/>
            <a:ext cx="1318161" cy="118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5689033" y="5074295"/>
            <a:ext cx="811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1,510</a:t>
            </a: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donors</a:t>
            </a:r>
          </a:p>
        </p:txBody>
      </p:sp>
      <p:sp>
        <p:nvSpPr>
          <p:cNvPr id="41" name="Title 43"/>
          <p:cNvSpPr>
            <a:spLocks noGrp="1"/>
          </p:cNvSpPr>
          <p:nvPr>
            <p:ph type="title"/>
          </p:nvPr>
        </p:nvSpPr>
        <p:spPr>
          <a:xfrm>
            <a:off x="2553629" y="179427"/>
            <a:ext cx="6978651" cy="1155700"/>
          </a:xfrm>
        </p:spPr>
        <p:txBody>
          <a:bodyPr/>
          <a:lstStyle/>
          <a:p>
            <a:r>
              <a:rPr lang="en-GB" dirty="0"/>
              <a:t>Donation in UK, 2023/24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F2D174-DE22-DC4D-AEB9-6E6E4B3F4DB9}"/>
              </a:ext>
            </a:extLst>
          </p:cNvPr>
          <p:cNvSpPr/>
          <p:nvPr/>
        </p:nvSpPr>
        <p:spPr>
          <a:xfrm>
            <a:off x="9063697" y="2918363"/>
            <a:ext cx="27744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56% of deceased organ donors on the opt-in ODR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372BAC-AD75-6246-8677-160E50B71F33}"/>
              </a:ext>
            </a:extLst>
          </p:cNvPr>
          <p:cNvSpPr/>
          <p:nvPr/>
        </p:nvSpPr>
        <p:spPr>
          <a:xfrm>
            <a:off x="9063697" y="4766517"/>
            <a:ext cx="2860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62% of deceased organ donors 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 years or older.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EDDF71-CF5D-2B4F-A52E-4C0D4BB584EA}"/>
              </a:ext>
            </a:extLst>
          </p:cNvPr>
          <p:cNvSpPr txBox="1"/>
          <p:nvPr/>
        </p:nvSpPr>
        <p:spPr>
          <a:xfrm>
            <a:off x="5235651" y="4593543"/>
            <a:ext cx="1741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1,880 yes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EED998-A5D3-3441-B592-43ED02FAE08D}"/>
              </a:ext>
            </a:extLst>
          </p:cNvPr>
          <p:cNvSpPr txBox="1"/>
          <p:nvPr/>
        </p:nvSpPr>
        <p:spPr>
          <a:xfrm>
            <a:off x="4721742" y="3931345"/>
            <a:ext cx="278153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3,107 family requests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9378E9-0D26-2B43-A723-FC3C66ABC7E7}"/>
              </a:ext>
            </a:extLst>
          </p:cNvPr>
          <p:cNvSpPr txBox="1"/>
          <p:nvPr/>
        </p:nvSpPr>
        <p:spPr>
          <a:xfrm>
            <a:off x="4894961" y="1484573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662,000 deaths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BC2DF5-B963-6D40-BE6E-8876349655AD}"/>
              </a:ext>
            </a:extLst>
          </p:cNvPr>
          <p:cNvSpPr txBox="1"/>
          <p:nvPr/>
        </p:nvSpPr>
        <p:spPr>
          <a:xfrm>
            <a:off x="4322154" y="2091472"/>
            <a:ext cx="3456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290,000 hospital deaths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23770B-EC19-294B-BBF5-ED012C2F7C7B}"/>
              </a:ext>
            </a:extLst>
          </p:cNvPr>
          <p:cNvSpPr txBox="1"/>
          <p:nvPr/>
        </p:nvSpPr>
        <p:spPr>
          <a:xfrm>
            <a:off x="4087665" y="2726885"/>
            <a:ext cx="4107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6,794 potential organ donors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6E70B3-8E64-774C-88B0-156A9BD8377B}"/>
              </a:ext>
            </a:extLst>
          </p:cNvPr>
          <p:cNvSpPr txBox="1"/>
          <p:nvPr/>
        </p:nvSpPr>
        <p:spPr>
          <a:xfrm>
            <a:off x="5006813" y="3325056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6,421 referred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1A3B80-36DD-6639-379C-C531ECE9121A}"/>
              </a:ext>
            </a:extLst>
          </p:cNvPr>
          <p:cNvSpPr/>
          <p:nvPr/>
        </p:nvSpPr>
        <p:spPr>
          <a:xfrm>
            <a:off x="156128" y="2403720"/>
            <a:ext cx="33013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Corneal Donors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2,154		cornea only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215		DBD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220		DCD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297E78-5808-F54E-76C9-A35866EB5DD4}"/>
              </a:ext>
            </a:extLst>
          </p:cNvPr>
          <p:cNvSpPr/>
          <p:nvPr/>
        </p:nvSpPr>
        <p:spPr>
          <a:xfrm>
            <a:off x="4263250" y="5643161"/>
            <a:ext cx="3899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DBD 772			DCD 738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A3817C-1A36-FDA1-5B17-E5CFC4A8540A}"/>
              </a:ext>
            </a:extLst>
          </p:cNvPr>
          <p:cNvSpPr txBox="1"/>
          <p:nvPr/>
        </p:nvSpPr>
        <p:spPr>
          <a:xfrm>
            <a:off x="18500" y="6418902"/>
            <a:ext cx="6122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DD SIM 2024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DEC2B0-57DD-ED8F-A2EA-7037E8F1CCCF}"/>
              </a:ext>
            </a:extLst>
          </p:cNvPr>
          <p:cNvSpPr/>
          <p:nvPr/>
        </p:nvSpPr>
        <p:spPr bwMode="auto">
          <a:xfrm>
            <a:off x="0" y="6273800"/>
            <a:ext cx="12192000" cy="600064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87674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254029" y="1091147"/>
            <a:ext cx="2457036" cy="936253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the past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rgbClr val="E0119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D03F13C7-A3E2-89B9-8288-6802B0552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291" y="2027400"/>
            <a:ext cx="3490512" cy="4404694"/>
          </a:xfrm>
          <a:prstGeom prst="rect">
            <a:avLst/>
          </a:prstGeom>
        </p:spPr>
      </p:pic>
      <p:pic>
        <p:nvPicPr>
          <p:cNvPr id="13" name="Picture 12" descr="image-1182-orig.jpg">
            <a:extLst>
              <a:ext uri="{FF2B5EF4-FFF2-40B4-BE49-F238E27FC236}">
                <a16:creationId xmlns:a16="http://schemas.microsoft.com/office/drawing/2014/main" id="{A33B271D-D501-1376-A609-B4B83020B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92" y="2711746"/>
            <a:ext cx="3304032" cy="2231136"/>
          </a:xfrm>
          <a:prstGeom prst="rect">
            <a:avLst/>
          </a:prstGeom>
        </p:spPr>
      </p:pic>
      <p:pic>
        <p:nvPicPr>
          <p:cNvPr id="14" name="Picture 6" descr="donor_card_edited-1.jpg">
            <a:extLst>
              <a:ext uri="{FF2B5EF4-FFF2-40B4-BE49-F238E27FC236}">
                <a16:creationId xmlns:a16="http://schemas.microsoft.com/office/drawing/2014/main" id="{007100FA-965C-A393-23C8-9AF0526D654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412" y="2843575"/>
            <a:ext cx="3216668" cy="1967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E5B32E-7EFE-32FD-47F6-7E65FAE80071}"/>
              </a:ext>
            </a:extLst>
          </p:cNvPr>
          <p:cNvSpPr txBox="1">
            <a:spLocks/>
          </p:cNvSpPr>
          <p:nvPr/>
        </p:nvSpPr>
        <p:spPr>
          <a:xfrm>
            <a:off x="3012824" y="0"/>
            <a:ext cx="4939447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</p:spTree>
    <p:extLst>
      <p:ext uri="{BB962C8B-B14F-4D97-AF65-F5344CB8AC3E}">
        <p14:creationId xmlns:p14="http://schemas.microsoft.com/office/powerpoint/2010/main" val="2195247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796786-44E2-DA29-99BF-6A935A04D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74E716FE-649D-4012-6F3D-BAC824B15D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3179763" cy="887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52D8AB7-4D7E-2358-681E-3EFD3AE42AE2}"/>
              </a:ext>
            </a:extLst>
          </p:cNvPr>
          <p:cNvGraphicFramePr>
            <a:graphicFrameLocks/>
          </p:cNvGraphicFramePr>
          <p:nvPr/>
        </p:nvGraphicFramePr>
        <p:xfrm>
          <a:off x="291548" y="1046923"/>
          <a:ext cx="11691240" cy="560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51A4329-B27D-94CA-3531-BF7526E677DB}"/>
              </a:ext>
            </a:extLst>
          </p:cNvPr>
          <p:cNvSpPr txBox="1">
            <a:spLocks/>
          </p:cNvSpPr>
          <p:nvPr/>
        </p:nvSpPr>
        <p:spPr>
          <a:xfrm>
            <a:off x="3912954" y="-44637"/>
            <a:ext cx="4170872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CAA61-1A20-E164-79C1-4E52746738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1763B4-C366-4DC7-E3C0-A4CA7A311149}"/>
              </a:ext>
            </a:extLst>
          </p:cNvPr>
          <p:cNvSpPr txBox="1"/>
          <p:nvPr/>
        </p:nvSpPr>
        <p:spPr>
          <a:xfrm>
            <a:off x="1589881" y="1934335"/>
            <a:ext cx="173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 waiting list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22A567-2B5B-568A-E046-00205C9616E2}"/>
              </a:ext>
            </a:extLst>
          </p:cNvPr>
          <p:cNvSpPr txBox="1"/>
          <p:nvPr/>
        </p:nvSpPr>
        <p:spPr>
          <a:xfrm>
            <a:off x="1589881" y="3744835"/>
            <a:ext cx="2173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Deceased donors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B0BB0-B416-B12E-ABB5-D501CEC5A7FA}"/>
              </a:ext>
            </a:extLst>
          </p:cNvPr>
          <p:cNvSpPr/>
          <p:nvPr/>
        </p:nvSpPr>
        <p:spPr>
          <a:xfrm>
            <a:off x="6632550" y="975005"/>
            <a:ext cx="4453305" cy="280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3D6477-8537-3D85-1D46-98D0DFBE818E}"/>
              </a:ext>
            </a:extLst>
          </p:cNvPr>
          <p:cNvSpPr/>
          <p:nvPr/>
        </p:nvSpPr>
        <p:spPr>
          <a:xfrm>
            <a:off x="4342400" y="759163"/>
            <a:ext cx="2379690" cy="280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E42E8C1-D34F-C516-D844-4E7FAAE0F87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755" y="3615246"/>
            <a:ext cx="1521230" cy="213282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87E7E4E-C2E7-64EF-E49D-6D449B60BDBE}"/>
              </a:ext>
            </a:extLst>
          </p:cNvPr>
          <p:cNvSpPr txBox="1"/>
          <p:nvPr/>
        </p:nvSpPr>
        <p:spPr>
          <a:xfrm>
            <a:off x="4389121" y="3744835"/>
            <a:ext cx="96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2008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3C3AE1B6-ADC0-0EAD-351E-EF309128B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646" y="4114167"/>
            <a:ext cx="3548546" cy="1191816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usual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part of end of life care.”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ED5884-9CC7-E26B-0EDC-C761512406BF}"/>
              </a:ext>
            </a:extLst>
          </p:cNvPr>
          <p:cNvSpPr txBox="1"/>
          <p:nvPr/>
        </p:nvSpPr>
        <p:spPr>
          <a:xfrm>
            <a:off x="4252864" y="1937378"/>
            <a:ext cx="1736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50% increase in donors over 5 years</a:t>
            </a:r>
          </a:p>
        </p:txBody>
      </p:sp>
    </p:spTree>
    <p:extLst>
      <p:ext uri="{BB962C8B-B14F-4D97-AF65-F5344CB8AC3E}">
        <p14:creationId xmlns:p14="http://schemas.microsoft.com/office/powerpoint/2010/main" val="334237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"/>
        </p:bldSub>
      </p:bldGraphic>
      <p:bldP spid="8" grpId="0"/>
      <p:bldP spid="9" grpId="0"/>
      <p:bldP spid="21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ubtitle 2">
            <a:extLst>
              <a:ext uri="{FF2B5EF4-FFF2-40B4-BE49-F238E27FC236}">
                <a16:creationId xmlns:a16="http://schemas.microsoft.com/office/drawing/2014/main" id="{423CBA81-8092-4FF4-AD43-7F9833B2BD8C}"/>
              </a:ext>
            </a:extLst>
          </p:cNvPr>
          <p:cNvSpPr txBox="1">
            <a:spLocks/>
          </p:cNvSpPr>
          <p:nvPr/>
        </p:nvSpPr>
        <p:spPr bwMode="auto">
          <a:xfrm>
            <a:off x="1524000" y="0"/>
            <a:ext cx="1216152" cy="109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E0119D"/>
              </a:buClr>
              <a:buFont typeface="Arial" panose="020B0604020202020204" pitchFamily="34" charset="0"/>
              <a:buNone/>
              <a:defRPr sz="3500" kern="1200">
                <a:solidFill>
                  <a:srgbClr val="0091C9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E0119D"/>
              </a:buClr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E0119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3500" b="0" i="0" u="none" strike="noStrike" kern="1200" cap="none" spc="0" normalizeH="0" baseline="0" noProof="0">
              <a:ln>
                <a:noFill/>
              </a:ln>
              <a:solidFill>
                <a:srgbClr val="0091C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Date Placeholder 1">
            <a:extLst>
              <a:ext uri="{FF2B5EF4-FFF2-40B4-BE49-F238E27FC236}">
                <a16:creationId xmlns:a16="http://schemas.microsoft.com/office/drawing/2014/main" id="{DF043C89-FA78-4168-BB8D-72F93B358A6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2120429" y="629521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8" descr="A close up of a logo&#10;&#10;Description generated with high confidence">
            <a:extLst>
              <a:ext uri="{FF2B5EF4-FFF2-40B4-BE49-F238E27FC236}">
                <a16:creationId xmlns:a16="http://schemas.microsoft.com/office/drawing/2014/main" id="{4D04BF39-7B43-46B6-B37D-17A9553B6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903" y="1202135"/>
            <a:ext cx="3510805" cy="5458205"/>
          </a:xfrm>
          <a:prstGeom prst="rect">
            <a:avLst/>
          </a:prstGeom>
        </p:spPr>
      </p:pic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16A02F8D-7C9C-4C3C-9414-45A119778423}"/>
              </a:ext>
            </a:extLst>
          </p:cNvPr>
          <p:cNvSpPr/>
          <p:nvPr/>
        </p:nvSpPr>
        <p:spPr>
          <a:xfrm>
            <a:off x="7294352" y="5886455"/>
            <a:ext cx="292963" cy="266330"/>
          </a:xfrm>
          <a:prstGeom prst="star5">
            <a:avLst/>
          </a:prstGeom>
          <a:solidFill>
            <a:srgbClr val="D81E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8B47BB83-5438-4B74-82B5-071DE264550B}"/>
              </a:ext>
            </a:extLst>
          </p:cNvPr>
          <p:cNvSpPr/>
          <p:nvPr/>
        </p:nvSpPr>
        <p:spPr>
          <a:xfrm>
            <a:off x="6018439" y="5620125"/>
            <a:ext cx="292963" cy="266330"/>
          </a:xfrm>
          <a:prstGeom prst="star5">
            <a:avLst/>
          </a:prstGeom>
          <a:solidFill>
            <a:srgbClr val="D81E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3A07EA08-E1AE-4FE2-83C7-0B84A2DAA421}"/>
              </a:ext>
            </a:extLst>
          </p:cNvPr>
          <p:cNvSpPr/>
          <p:nvPr/>
        </p:nvSpPr>
        <p:spPr>
          <a:xfrm>
            <a:off x="6584733" y="2889634"/>
            <a:ext cx="292963" cy="266330"/>
          </a:xfrm>
          <a:prstGeom prst="star5">
            <a:avLst/>
          </a:prstGeom>
          <a:solidFill>
            <a:srgbClr val="D81E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212DDA-4B4A-415D-B4AE-0ADFD6F35307}"/>
              </a:ext>
            </a:extLst>
          </p:cNvPr>
          <p:cNvCxnSpPr>
            <a:cxnSpLocks/>
          </p:cNvCxnSpPr>
          <p:nvPr/>
        </p:nvCxnSpPr>
        <p:spPr>
          <a:xfrm flipH="1">
            <a:off x="7086536" y="2296862"/>
            <a:ext cx="854851" cy="5927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311DD14-4806-44AD-989F-40D3D0800795}"/>
              </a:ext>
            </a:extLst>
          </p:cNvPr>
          <p:cNvCxnSpPr>
            <a:cxnSpLocks/>
            <a:stCxn id="51" idx="1"/>
          </p:cNvCxnSpPr>
          <p:nvPr/>
        </p:nvCxnSpPr>
        <p:spPr>
          <a:xfrm flipH="1">
            <a:off x="7675806" y="5438362"/>
            <a:ext cx="1030856" cy="7608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DFBBD5A-73D4-48BB-9604-068A3E658902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6261353" y="3569544"/>
            <a:ext cx="1680034" cy="21911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19">
            <a:extLst>
              <a:ext uri="{FF2B5EF4-FFF2-40B4-BE49-F238E27FC236}">
                <a16:creationId xmlns:a16="http://schemas.microsoft.com/office/drawing/2014/main" id="{37734F5F-9363-4307-9D35-9598C3243AB7}"/>
              </a:ext>
            </a:extLst>
          </p:cNvPr>
          <p:cNvSpPr txBox="1"/>
          <p:nvPr/>
        </p:nvSpPr>
        <p:spPr>
          <a:xfrm>
            <a:off x="7941387" y="2969379"/>
            <a:ext cx="398251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</a:p>
        </p:txBody>
      </p:sp>
      <p:sp>
        <p:nvSpPr>
          <p:cNvPr id="48" name="TextBox 20">
            <a:extLst>
              <a:ext uri="{FF2B5EF4-FFF2-40B4-BE49-F238E27FC236}">
                <a16:creationId xmlns:a16="http://schemas.microsoft.com/office/drawing/2014/main" id="{9EFD03F6-BE1E-41B2-870F-6EC515B4EB64}"/>
              </a:ext>
            </a:extLst>
          </p:cNvPr>
          <p:cNvSpPr txBox="1"/>
          <p:nvPr/>
        </p:nvSpPr>
        <p:spPr>
          <a:xfrm>
            <a:off x="7941387" y="1285299"/>
            <a:ext cx="398251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Scotland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</a:p>
        </p:txBody>
      </p:sp>
      <p:sp>
        <p:nvSpPr>
          <p:cNvPr id="51" name="TextBox 23">
            <a:extLst>
              <a:ext uri="{FF2B5EF4-FFF2-40B4-BE49-F238E27FC236}">
                <a16:creationId xmlns:a16="http://schemas.microsoft.com/office/drawing/2014/main" id="{6B250309-299C-4204-B9A6-2FCB1080D32C}"/>
              </a:ext>
            </a:extLst>
          </p:cNvPr>
          <p:cNvSpPr txBox="1"/>
          <p:nvPr/>
        </p:nvSpPr>
        <p:spPr>
          <a:xfrm>
            <a:off x="8706662" y="4653532"/>
            <a:ext cx="3384400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England*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Funding: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85%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675E597-3D2D-41B4-8BD3-ED159D2A6260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3824345" y="4022323"/>
            <a:ext cx="1423112" cy="16155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22">
            <a:extLst>
              <a:ext uri="{FF2B5EF4-FFF2-40B4-BE49-F238E27FC236}">
                <a16:creationId xmlns:a16="http://schemas.microsoft.com/office/drawing/2014/main" id="{0A023D41-88F5-4439-8900-DB519151C46E}"/>
              </a:ext>
            </a:extLst>
          </p:cNvPr>
          <p:cNvSpPr txBox="1"/>
          <p:nvPr/>
        </p:nvSpPr>
        <p:spPr>
          <a:xfrm>
            <a:off x="256116" y="5037733"/>
            <a:ext cx="3568229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Northern Ireland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Funding: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3%</a:t>
            </a:r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62CCA7AB-EB49-4372-88F7-A23C4C5A696F}"/>
              </a:ext>
            </a:extLst>
          </p:cNvPr>
          <p:cNvSpPr/>
          <p:nvPr/>
        </p:nvSpPr>
        <p:spPr>
          <a:xfrm>
            <a:off x="5334794" y="3542949"/>
            <a:ext cx="318781" cy="250774"/>
          </a:xfrm>
          <a:prstGeom prst="star5">
            <a:avLst/>
          </a:prstGeom>
          <a:solidFill>
            <a:srgbClr val="D81E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Department of Health">
            <a:extLst>
              <a:ext uri="{FF2B5EF4-FFF2-40B4-BE49-F238E27FC236}">
                <a16:creationId xmlns:a16="http://schemas.microsoft.com/office/drawing/2014/main" id="{60157C13-98E1-43F2-838E-2ABD7C10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6" y="5289546"/>
            <a:ext cx="2640094" cy="59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Glogo2013">
            <a:extLst>
              <a:ext uri="{FF2B5EF4-FFF2-40B4-BE49-F238E27FC236}">
                <a16:creationId xmlns:a16="http://schemas.microsoft.com/office/drawing/2014/main" id="{896E1F62-5A59-4DB0-A3B1-AA3CF9E4D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968" y="3214167"/>
            <a:ext cx="2632018" cy="70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6" descr="Scottish Government">
            <a:extLst>
              <a:ext uri="{FF2B5EF4-FFF2-40B4-BE49-F238E27FC236}">
                <a16:creationId xmlns:a16="http://schemas.microsoft.com/office/drawing/2014/main" id="{AAA4C2A9-1B0B-43D3-9432-42A12B08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AutoShape 8" descr="Scottish Government">
            <a:extLst>
              <a:ext uri="{FF2B5EF4-FFF2-40B4-BE49-F238E27FC236}">
                <a16:creationId xmlns:a16="http://schemas.microsoft.com/office/drawing/2014/main" id="{022A1FD9-D8AD-434B-9DA5-477EE65FAF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12" name="Picture 16" descr="Social care - gov.scot">
            <a:extLst>
              <a:ext uri="{FF2B5EF4-FFF2-40B4-BE49-F238E27FC236}">
                <a16:creationId xmlns:a16="http://schemas.microsoft.com/office/drawing/2014/main" id="{3449E938-E1E0-4DF2-9F88-A0E81EAFA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251" y="1593969"/>
            <a:ext cx="3159416" cy="59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Department of Health and Social Care - Wikipedia">
            <a:extLst>
              <a:ext uri="{FF2B5EF4-FFF2-40B4-BE49-F238E27FC236}">
                <a16:creationId xmlns:a16="http://schemas.microsoft.com/office/drawing/2014/main" id="{BF992162-B590-4E61-B6B3-3BC544FC3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884" y="4941809"/>
            <a:ext cx="1283859" cy="100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6640D280-546A-4459-800F-F61328CB329C}"/>
              </a:ext>
            </a:extLst>
          </p:cNvPr>
          <p:cNvSpPr/>
          <p:nvPr/>
        </p:nvSpPr>
        <p:spPr>
          <a:xfrm>
            <a:off x="232802" y="879804"/>
            <a:ext cx="4425910" cy="36592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81" tIns="71981" rIns="71981" bIns="71981" rtlCol="0" anchor="t" anchorCtr="0"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Need to know: </a:t>
            </a:r>
            <a:endParaRPr kumimoji="0" lang="en-GB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We are funded through the </a:t>
            </a: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4 UK Governments’ Health Departments*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, based on the Barnett formula. 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The </a:t>
            </a: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separation of donation and transplantation 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means that action in donation does not align the financial benefits of transplantation to our funders. 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Core funding has been broadly </a:t>
            </a:r>
            <a:r>
              <a:rPr kumimoji="0" lang="en-GB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flat since 2015</a:t>
            </a:r>
            <a:r>
              <a:rPr kumimoji="0" lang="en-GB" sz="13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.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 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Administrations have been willing to fund </a:t>
            </a: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opt-out and some incremental service developments.  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The relative size of England means that DHSC are critical to budget and operating model decisions. 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Multi-year settlements 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have been sought but not achieved.  </a:t>
            </a:r>
            <a:endParaRPr kumimoji="0" lang="en-GB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04578B-891F-382A-7F70-8CEDE076790A}"/>
              </a:ext>
            </a:extLst>
          </p:cNvPr>
          <p:cNvSpPr txBox="1"/>
          <p:nvPr/>
        </p:nvSpPr>
        <p:spPr>
          <a:xfrm>
            <a:off x="8748084" y="6629691"/>
            <a:ext cx="3504594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*NHS England also fund incremental transformations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E6AE33-0F64-F3F9-5977-50D71EDC85F1}"/>
              </a:ext>
            </a:extLst>
          </p:cNvPr>
          <p:cNvSpPr/>
          <p:nvPr/>
        </p:nvSpPr>
        <p:spPr>
          <a:xfrm>
            <a:off x="144328" y="54447"/>
            <a:ext cx="11946734" cy="796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50" b="1" i="1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Our funding arrangement is grant-in-aid; agreed yearly.</a:t>
            </a:r>
            <a:endParaRPr kumimoji="0" lang="en-GB" sz="2399" b="0" i="1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122" name="Picture 2" descr="460,096 Pie Stock Photos, Pictures &amp; Royalty-Free Images - iStock">
            <a:extLst>
              <a:ext uri="{FF2B5EF4-FFF2-40B4-BE49-F238E27FC236}">
                <a16:creationId xmlns:a16="http://schemas.microsoft.com/office/drawing/2014/main" id="{B1B8328E-74FB-AB79-2E2A-88C101CB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888" y="143985"/>
            <a:ext cx="1472668" cy="97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>
            <a:extLst>
              <a:ext uri="{FF2B5EF4-FFF2-40B4-BE49-F238E27FC236}">
                <a16:creationId xmlns:a16="http://schemas.microsoft.com/office/drawing/2014/main" id="{8D74BC2A-A4BA-4DE3-715B-58FCDFC7B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5008" y="941420"/>
            <a:ext cx="2851584" cy="96216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anchor="ctr" anchorCtr="1">
            <a:flatTx/>
          </a:bodyPr>
          <a:lstStyle/>
          <a:p>
            <a:pPr marL="0" marR="0" lvl="0" indent="0" algn="ctr" defTabSz="9143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 panose="020B0604020202020204" pitchFamily="34" charset="0"/>
              </a:rPr>
              <a:t>£ Funding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itchFamily="34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EC305-2901-9557-4595-C0A6BC7B4A2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8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5B990818-3F5B-B042-8A4D-C2B5C87C9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1865647"/>
            <a:ext cx="5053512" cy="2051203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All parts of the NHS must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embrace organ donation as a usual, not an unusual event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. … Each Trust should have an identified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clinical [lead]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and a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Trust donation committee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to help achieve this.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698585D-E9B2-D443-BE91-05F6471C0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5" y="1279336"/>
            <a:ext cx="5053511" cy="461665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4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C7B8129-D05A-9A43-A1D1-C8BE6BBA1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5" y="138557"/>
            <a:ext cx="9144000" cy="87189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Invest in People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People - the building block of our improvement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D5D31DB1-B4FE-8949-9EAD-7FDA5CC6E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4912858"/>
            <a:ext cx="5053513" cy="1651093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Additional [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nurses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],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embedded within critical care areas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, should be employed to ensure a comprehensive, highly skilled,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specialised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 and robust service. 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charset="0"/>
              <a:cs typeface="MS PGothic" charset="0"/>
            </a:endParaRP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4AF4B02A-D4F3-E64D-A654-6C25EC219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4357777"/>
            <a:ext cx="5053512" cy="461665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9</a:t>
            </a:r>
          </a:p>
        </p:txBody>
      </p:sp>
      <p:pic>
        <p:nvPicPr>
          <p:cNvPr id="14" name="Picture 13" descr="iStock_000010072314XSmall.jpg">
            <a:extLst>
              <a:ext uri="{FF2B5EF4-FFF2-40B4-BE49-F238E27FC236}">
                <a16:creationId xmlns:a16="http://schemas.microsoft.com/office/drawing/2014/main" id="{D3BAFA47-0328-2349-9225-EF58317E89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563" y="3921976"/>
            <a:ext cx="1239117" cy="1856485"/>
          </a:xfrm>
          <a:prstGeom prst="rect">
            <a:avLst/>
          </a:prstGeom>
        </p:spPr>
      </p:pic>
      <p:sp>
        <p:nvSpPr>
          <p:cNvPr id="16" name="Text Box 12">
            <a:extLst>
              <a:ext uri="{FF2B5EF4-FFF2-40B4-BE49-F238E27FC236}">
                <a16:creationId xmlns:a16="http://schemas.microsoft.com/office/drawing/2014/main" id="{E897A33E-3FBE-4C44-A8B0-D79D3EAB1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3951" y="3167299"/>
            <a:ext cx="2767744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Non-clinical Donation Committee Chair</a:t>
            </a:r>
          </a:p>
        </p:txBody>
      </p:sp>
      <p:pic>
        <p:nvPicPr>
          <p:cNvPr id="17" name="Picture 16" descr="iStock_000004801707XSmall.jpg">
            <a:extLst>
              <a:ext uri="{FF2B5EF4-FFF2-40B4-BE49-F238E27FC236}">
                <a16:creationId xmlns:a16="http://schemas.microsoft.com/office/drawing/2014/main" id="{B7FE55F0-C80E-E94B-AE7F-95C2BCB467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2205" y="1301892"/>
            <a:ext cx="1669001" cy="1884025"/>
          </a:xfrm>
          <a:prstGeom prst="rect">
            <a:avLst/>
          </a:prstGeom>
        </p:spPr>
      </p:pic>
      <p:sp>
        <p:nvSpPr>
          <p:cNvPr id="18" name="Text Box 12">
            <a:extLst>
              <a:ext uri="{FF2B5EF4-FFF2-40B4-BE49-F238E27FC236}">
                <a16:creationId xmlns:a16="http://schemas.microsoft.com/office/drawing/2014/main" id="{95FE6AED-AE3A-7247-87B7-9D33EB6C0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483" y="5821301"/>
            <a:ext cx="2212371" cy="9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Specialist Nurse for Organ Donation (SN-OD)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60C9AA33-B1EB-7B42-9D89-F2EC11C2F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524" y="3150669"/>
            <a:ext cx="2367987" cy="9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Clinical Lead for Organ Donation (CLOD)</a:t>
            </a:r>
          </a:p>
        </p:txBody>
      </p:sp>
      <p:pic>
        <p:nvPicPr>
          <p:cNvPr id="20" name="Picture 19" descr="iStock_000013328231XSmall.jpg">
            <a:extLst>
              <a:ext uri="{FF2B5EF4-FFF2-40B4-BE49-F238E27FC236}">
                <a16:creationId xmlns:a16="http://schemas.microsoft.com/office/drawing/2014/main" id="{AB584F06-2CD7-4E4A-8D9C-1B52887DFB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4552" y="1306772"/>
            <a:ext cx="1967387" cy="1884024"/>
          </a:xfrm>
          <a:prstGeom prst="rect">
            <a:avLst/>
          </a:prstGeom>
        </p:spPr>
      </p:pic>
      <p:pic>
        <p:nvPicPr>
          <p:cNvPr id="21" name="Picture 20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CA410EA5-7F79-7349-BB4F-81D38AD0F50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9530" y="4636401"/>
            <a:ext cx="2180825" cy="186278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B624C04-A835-AB4B-8A71-B5FD4CC86D67}"/>
              </a:ext>
            </a:extLst>
          </p:cNvPr>
          <p:cNvSpPr txBox="1"/>
          <p:nvPr/>
        </p:nvSpPr>
        <p:spPr>
          <a:xfrm>
            <a:off x="9810179" y="5558903"/>
            <a:ext cx="1239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8495B6-AE8E-71CB-1F69-5577BC01428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D7E10B-3933-FB73-939F-865E9BE66F35}"/>
              </a:ext>
            </a:extLst>
          </p:cNvPr>
          <p:cNvSpPr/>
          <p:nvPr/>
        </p:nvSpPr>
        <p:spPr>
          <a:xfrm>
            <a:off x="7132619" y="1092174"/>
            <a:ext cx="29674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2-4 hours / week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240 CLODs 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6E2C6B"/>
                </a:solidFill>
                <a:latin typeface="Arial" pitchFamily="-65" charset="0"/>
                <a:ea typeface=""/>
                <a:cs typeface=""/>
              </a:rPr>
              <a:t>Local, regional, national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Budget £2.3 million / year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charset="0"/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471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6FC8178-056C-4B44-A1F5-74C4EB6E1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200" y="21629"/>
            <a:ext cx="8813800" cy="96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189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377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566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754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l" defTabSz="6095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Framework of UK Practice</a:t>
            </a:r>
          </a:p>
        </p:txBody>
      </p:sp>
      <p:pic>
        <p:nvPicPr>
          <p:cNvPr id="8" name="Picture 3" descr="AoMRC1">
            <a:extLst>
              <a:ext uri="{FF2B5EF4-FFF2-40B4-BE49-F238E27FC236}">
                <a16:creationId xmlns:a16="http://schemas.microsoft.com/office/drawing/2014/main" id="{CB2DAEE3-F78A-9B4C-BC7A-B9703C4C8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858" y="145705"/>
            <a:ext cx="1896533" cy="266276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2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9" name="Picture 4" descr="legal guidance">
            <a:extLst>
              <a:ext uri="{FF2B5EF4-FFF2-40B4-BE49-F238E27FC236}">
                <a16:creationId xmlns:a16="http://schemas.microsoft.com/office/drawing/2014/main" id="{F4A4D2DF-92C9-1745-913A-D89A15ED0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66" y="822835"/>
            <a:ext cx="1943100" cy="27432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10" name="Picture 22" descr="GMC EoLC front">
            <a:extLst>
              <a:ext uri="{FF2B5EF4-FFF2-40B4-BE49-F238E27FC236}">
                <a16:creationId xmlns:a16="http://schemas.microsoft.com/office/drawing/2014/main" id="{7AC54B12-8582-964F-A8F3-1FBB62E4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871" y="1927145"/>
            <a:ext cx="2082800" cy="285961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2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1" name="Picture 6" descr="DCD doc.jpg                                                    00086142Macintosh HD                   7C2681A6:">
            <a:extLst>
              <a:ext uri="{FF2B5EF4-FFF2-40B4-BE49-F238E27FC236}">
                <a16:creationId xmlns:a16="http://schemas.microsoft.com/office/drawing/2014/main" id="{A17A8C7E-65F4-AC48-A670-0F472A72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8612" y="2851549"/>
            <a:ext cx="2097617" cy="29464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2" name="Picture 11" descr="Screen Shot 2011-12-15 at 11.35.15.png">
            <a:extLst>
              <a:ext uri="{FF2B5EF4-FFF2-40B4-BE49-F238E27FC236}">
                <a16:creationId xmlns:a16="http://schemas.microsoft.com/office/drawing/2014/main" id="{8593FFD2-4252-1F4C-B83F-71A4DB04CBA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840" y="4114267"/>
            <a:ext cx="1913467" cy="2715684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22" name="Picture 21" descr="Screen Shot 2012-05-17 at 20.45.58.png">
            <a:extLst>
              <a:ext uri="{FF2B5EF4-FFF2-40B4-BE49-F238E27FC236}">
                <a16:creationId xmlns:a16="http://schemas.microsoft.com/office/drawing/2014/main" id="{E93D3EC7-A138-D743-9A10-75FC251AA30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570" y="4093768"/>
            <a:ext cx="2103449" cy="2746737"/>
          </a:xfrm>
          <a:prstGeom prst="rect">
            <a:avLst/>
          </a:prstGeom>
          <a:ln w="28575">
            <a:solidFill>
              <a:schemeClr val="bg2"/>
            </a:solidFill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7" name="Picture 16" descr="Screen Shot 2011-12-15 at 11.27.25.png">
            <a:extLst>
              <a:ext uri="{FF2B5EF4-FFF2-40B4-BE49-F238E27FC236}">
                <a16:creationId xmlns:a16="http://schemas.microsoft.com/office/drawing/2014/main" id="{1FDD7AFE-C353-574D-B2A7-5AA6A203EF2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456" y="3952658"/>
            <a:ext cx="2061441" cy="2905343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4B107C-8026-CA4F-AE3B-58B50A9DE32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591" y="3922773"/>
            <a:ext cx="2061440" cy="2917731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1E1ED3-5194-B446-92C4-33D285142965}"/>
              </a:ext>
            </a:extLst>
          </p:cNvPr>
          <p:cNvSpPr txBox="1"/>
          <p:nvPr/>
        </p:nvSpPr>
        <p:spPr>
          <a:xfrm>
            <a:off x="11015936" y="3247277"/>
            <a:ext cx="117606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0E7E74-55E4-9A4F-989E-C35DCD0AA17F}"/>
              </a:ext>
            </a:extLst>
          </p:cNvPr>
          <p:cNvSpPr txBox="1"/>
          <p:nvPr/>
        </p:nvSpPr>
        <p:spPr>
          <a:xfrm>
            <a:off x="1017958" y="283934"/>
            <a:ext cx="1555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F04755-A5C8-D944-8325-6A9B66F2226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29470" y="1274255"/>
            <a:ext cx="7231606" cy="1631087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7" marR="0" lvl="0" indent="0" algn="just" defTabSz="60958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2261" algn="l"/>
                <a:tab pos="1051958" algn="l"/>
                <a:tab pos="1650959" algn="l"/>
                <a:tab pos="2249961" algn="l"/>
                <a:tab pos="2848962" algn="l"/>
                <a:tab pos="3447964" algn="l"/>
                <a:tab pos="4046965" algn="l"/>
                <a:tab pos="4645968" algn="l"/>
                <a:tab pos="5244969" algn="l"/>
                <a:tab pos="5843971" algn="l"/>
                <a:tab pos="6442972" algn="l"/>
                <a:tab pos="7041975" algn="l"/>
                <a:tab pos="7640976" algn="l"/>
                <a:tab pos="8239978" algn="l"/>
                <a:tab pos="8838979" algn="l"/>
                <a:tab pos="9437981" algn="l"/>
                <a:tab pos="10036982" algn="l"/>
                <a:tab pos="10635985" algn="l"/>
                <a:tab pos="11234986" algn="l"/>
                <a:tab pos="11833988" algn="l"/>
                <a:tab pos="12432989" algn="l"/>
              </a:tabLst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charset="0"/>
                <a:ea typeface="ＭＳ Ｐゴシック" charset="0"/>
                <a:cs typeface="Arial" charset="0"/>
              </a:rPr>
              <a:t>The ethical, legal and professional framework that underpins the deceased organ donation programme in the UK.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DB63B6-DC48-E443-9F37-9E2A9304C084}"/>
              </a:ext>
            </a:extLst>
          </p:cNvPr>
          <p:cNvSpPr txBox="1"/>
          <p:nvPr/>
        </p:nvSpPr>
        <p:spPr>
          <a:xfrm>
            <a:off x="-928048" y="-94624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83D683D6-23A5-A84D-B454-238229E6849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8909" y="3811929"/>
            <a:ext cx="2163257" cy="3046071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8A565C-52C9-8B0C-CCFA-2AAC36B965A4}"/>
              </a:ext>
            </a:extLst>
          </p:cNvPr>
          <p:cNvSpPr/>
          <p:nvPr/>
        </p:nvSpPr>
        <p:spPr>
          <a:xfrm>
            <a:off x="3378200" y="1104900"/>
            <a:ext cx="5270500" cy="51943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Graphical user interface, icon&#10;&#10;Description automatically generated">
            <a:extLst>
              <a:ext uri="{FF2B5EF4-FFF2-40B4-BE49-F238E27FC236}">
                <a16:creationId xmlns:a16="http://schemas.microsoft.com/office/drawing/2014/main" id="{694DDCD4-6436-114C-C631-FD5DF13D3AA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702" y="1755345"/>
            <a:ext cx="2116326" cy="2983864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2E67B98-DC9E-C8FA-DBD4-1F9915F330FA}"/>
              </a:ext>
            </a:extLst>
          </p:cNvPr>
          <p:cNvSpPr txBox="1">
            <a:spLocks/>
          </p:cNvSpPr>
          <p:nvPr/>
        </p:nvSpPr>
        <p:spPr>
          <a:xfrm>
            <a:off x="3928350" y="4824351"/>
            <a:ext cx="4335300" cy="1161955"/>
          </a:xfrm>
          <a:prstGeom prst="rect">
            <a:avLst/>
          </a:prstGeom>
          <a:solidFill>
            <a:srgbClr val="E0119D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 Professional, Ethical and Legal Framework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chemeClr val="bg1"/>
                </a:solidFill>
                <a:latin typeface="Calibri" panose="020F0502020204030204"/>
                <a:cs typeface="Times New Roman" panose="02020603050405020304" pitchFamily="18" charset="0"/>
              </a:rPr>
              <a:t>Available </a:t>
            </a:r>
            <a:r>
              <a:rPr lang="en-GB" sz="2400" b="1" dirty="0" err="1">
                <a:solidFill>
                  <a:schemeClr val="bg1"/>
                </a:solidFill>
                <a:latin typeface="Calibri" panose="020F0502020204030204"/>
                <a:cs typeface="Times New Roman" panose="02020603050405020304" pitchFamily="18" charset="0"/>
              </a:rPr>
              <a:t>www.odt.nhs.uk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4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 animBg="1"/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D6D75-FC4F-5AB7-F700-2BB417BD9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F9902B06-6101-9EBF-1647-9064891174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3179763" cy="887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F4BE04A-0F61-DE98-018C-F1ACDA95F963}"/>
              </a:ext>
            </a:extLst>
          </p:cNvPr>
          <p:cNvGraphicFramePr>
            <a:graphicFrameLocks/>
          </p:cNvGraphicFramePr>
          <p:nvPr/>
        </p:nvGraphicFramePr>
        <p:xfrm>
          <a:off x="291548" y="1046923"/>
          <a:ext cx="11691240" cy="560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6A2C3DB-34E5-DF44-4FBD-924A8D5B18E4}"/>
              </a:ext>
            </a:extLst>
          </p:cNvPr>
          <p:cNvSpPr txBox="1">
            <a:spLocks/>
          </p:cNvSpPr>
          <p:nvPr/>
        </p:nvSpPr>
        <p:spPr>
          <a:xfrm>
            <a:off x="3912954" y="-44637"/>
            <a:ext cx="4170872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C451B4-224D-DB0D-7073-24F5F5F941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730CFA-1E51-9A39-DEB5-D24F5573BFDD}"/>
              </a:ext>
            </a:extLst>
          </p:cNvPr>
          <p:cNvSpPr txBox="1"/>
          <p:nvPr/>
        </p:nvSpPr>
        <p:spPr>
          <a:xfrm>
            <a:off x="1589881" y="1934335"/>
            <a:ext cx="173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 waiting list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0E01CA-9563-6A07-A7EB-8CF223821EA6}"/>
              </a:ext>
            </a:extLst>
          </p:cNvPr>
          <p:cNvSpPr txBox="1"/>
          <p:nvPr/>
        </p:nvSpPr>
        <p:spPr>
          <a:xfrm>
            <a:off x="1589881" y="3744835"/>
            <a:ext cx="2173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Deceased donors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74779C18-EE0B-94D8-9D6D-B58DEC03C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205" y="4253766"/>
            <a:ext cx="2085655" cy="122586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usual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part of end of life care.”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8DDAB4FB-E963-00A9-9993-8C9B6687B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4258" y="5049037"/>
            <a:ext cx="3179763" cy="851297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 2020 Strategy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“A revolution in consent.”</a:t>
            </a:r>
          </a:p>
        </p:txBody>
      </p:sp>
      <p:pic>
        <p:nvPicPr>
          <p:cNvPr id="15" name="Picture 1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CE26416-02A3-8BD6-16FD-01B7DE19E7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741" y="4397348"/>
            <a:ext cx="1072002" cy="1502986"/>
          </a:xfrm>
          <a:prstGeom prst="rect">
            <a:avLst/>
          </a:prstGeom>
        </p:spPr>
      </p:pic>
      <p:pic>
        <p:nvPicPr>
          <p:cNvPr id="16" name="Picture 1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BF949BE0-82C2-CBE6-2C6F-9A5EA3399EC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449" y="2864295"/>
            <a:ext cx="1736035" cy="242780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8A9C67C-4C44-2869-40AC-0671D7234C9C}"/>
              </a:ext>
            </a:extLst>
          </p:cNvPr>
          <p:cNvSpPr txBox="1"/>
          <p:nvPr/>
        </p:nvSpPr>
        <p:spPr>
          <a:xfrm>
            <a:off x="4157142" y="4551501"/>
            <a:ext cx="96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2008</a:t>
            </a:r>
            <a:endParaRPr lang="en-GB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B120E9-9BE6-F575-84CC-1393C6DF433D}"/>
              </a:ext>
            </a:extLst>
          </p:cNvPr>
          <p:cNvSpPr txBox="1"/>
          <p:nvPr/>
        </p:nvSpPr>
        <p:spPr>
          <a:xfrm>
            <a:off x="7427410" y="3650587"/>
            <a:ext cx="1179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2013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45AC1E-1EEF-4E2E-7DDD-E5A7AC354BEE}"/>
              </a:ext>
            </a:extLst>
          </p:cNvPr>
          <p:cNvSpPr/>
          <p:nvPr/>
        </p:nvSpPr>
        <p:spPr>
          <a:xfrm>
            <a:off x="8866083" y="1046923"/>
            <a:ext cx="1736035" cy="280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19A172-B549-2318-BAA6-5781155EB856}"/>
              </a:ext>
            </a:extLst>
          </p:cNvPr>
          <p:cNvSpPr/>
          <p:nvPr/>
        </p:nvSpPr>
        <p:spPr>
          <a:xfrm>
            <a:off x="6633882" y="1178843"/>
            <a:ext cx="2639748" cy="159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B5EA0C-33B3-65E8-6591-5104D4B9C25E}"/>
              </a:ext>
            </a:extLst>
          </p:cNvPr>
          <p:cNvSpPr txBox="1"/>
          <p:nvPr/>
        </p:nvSpPr>
        <p:spPr>
          <a:xfrm>
            <a:off x="2383601" y="5598183"/>
            <a:ext cx="1558744" cy="369332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People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D4AE01-9EDA-0084-0FD9-CDAEBAB7EBD2}"/>
              </a:ext>
            </a:extLst>
          </p:cNvPr>
          <p:cNvSpPr txBox="1"/>
          <p:nvPr/>
        </p:nvSpPr>
        <p:spPr>
          <a:xfrm>
            <a:off x="2383601" y="6159494"/>
            <a:ext cx="1558744" cy="369332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Frameworks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A92000-BBE7-FC7A-BF17-29C89854D47C}"/>
              </a:ext>
            </a:extLst>
          </p:cNvPr>
          <p:cNvSpPr txBox="1"/>
          <p:nvPr/>
        </p:nvSpPr>
        <p:spPr>
          <a:xfrm>
            <a:off x="8494258" y="3465921"/>
            <a:ext cx="1558744" cy="369332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A47E6-F439-111E-5C7A-A67548CE51F8}"/>
              </a:ext>
            </a:extLst>
          </p:cNvPr>
          <p:cNvSpPr txBox="1"/>
          <p:nvPr/>
        </p:nvSpPr>
        <p:spPr>
          <a:xfrm>
            <a:off x="8494258" y="2611166"/>
            <a:ext cx="1558744" cy="646331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Collaborative Approach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00731E-07B6-1373-2762-EA485BABB841}"/>
              </a:ext>
            </a:extLst>
          </p:cNvPr>
          <p:cNvSpPr txBox="1"/>
          <p:nvPr/>
        </p:nvSpPr>
        <p:spPr>
          <a:xfrm>
            <a:off x="8494258" y="4029666"/>
            <a:ext cx="1558744" cy="646331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Marketing </a:t>
            </a:r>
          </a:p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and Media</a:t>
            </a:r>
          </a:p>
        </p:txBody>
      </p:sp>
    </p:spTree>
    <p:extLst>
      <p:ext uri="{BB962C8B-B14F-4D97-AF65-F5344CB8AC3E}">
        <p14:creationId xmlns:p14="http://schemas.microsoft.com/office/powerpoint/2010/main" val="2091842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"/>
        </p:bldSub>
      </p:bldGraphic>
      <p:bldP spid="8" grpId="0"/>
      <p:bldP spid="9" grpId="0"/>
      <p:bldP spid="10" grpId="0" animBg="1"/>
      <p:bldP spid="11" grpId="0" animBg="1"/>
      <p:bldP spid="25" grpId="0"/>
      <p:bldP spid="26" grpId="0"/>
      <p:bldP spid="5" grpId="0" animBg="1"/>
      <p:bldP spid="1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F66946E-7CD9-5742-84D3-EE6173CAF4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E636FE2-E31B-9346-BBCA-6C9BFEED024D}"/>
              </a:ext>
            </a:extLst>
          </p:cNvPr>
          <p:cNvSpPr>
            <a:spLocks/>
          </p:cNvSpPr>
          <p:nvPr/>
        </p:nvSpPr>
        <p:spPr bwMode="auto">
          <a:xfrm>
            <a:off x="252981" y="204889"/>
            <a:ext cx="960619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1435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3800" b="1" dirty="0">
                <a:solidFill>
                  <a:srgbClr val="E011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 Approach and Training</a:t>
            </a:r>
            <a:endParaRPr kumimoji="0" lang="en-GB" altLang="en-US" sz="3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8C805A6-43FE-7F63-534F-1ECD489CDCD9}"/>
              </a:ext>
            </a:extLst>
          </p:cNvPr>
          <p:cNvSpPr txBox="1">
            <a:spLocks/>
          </p:cNvSpPr>
          <p:nvPr/>
        </p:nvSpPr>
        <p:spPr bwMode="auto">
          <a:xfrm>
            <a:off x="167064" y="1053270"/>
            <a:ext cx="7757258" cy="504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77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</a:defRPr>
            </a:lvl2pPr>
            <a:lvl3pPr marL="447675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625475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89535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>
                <a:solidFill>
                  <a:schemeClr val="tx1"/>
                </a:solidFill>
                <a:latin typeface="+mn-lt"/>
              </a:defRPr>
            </a:lvl5pPr>
            <a:lvl6pPr marL="2619207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6pPr>
            <a:lvl7pPr marL="3095427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7pPr>
            <a:lvl8pPr marL="3571646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8pPr>
            <a:lvl9pPr marL="4047866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9pPr>
          </a:lstStyle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Specialist Nurse Training 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Deceased Donation Course for Intensive Care medicine Trainees (#DDSIM)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CLOD / </a:t>
            </a: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Chair Induction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 Organ Retrieval Masterclass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 and Infant Deceased Donation Course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 Leading Education Videos</a:t>
            </a:r>
          </a:p>
        </p:txBody>
      </p:sp>
      <p:pic>
        <p:nvPicPr>
          <p:cNvPr id="3" name="Picture 2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716A6BCE-D81A-031C-8AC5-4708C29F6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620" y="4745451"/>
            <a:ext cx="3550731" cy="16044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230309-356B-6E29-7BF5-93016ECD2C5A}"/>
              </a:ext>
            </a:extLst>
          </p:cNvPr>
          <p:cNvSpPr txBox="1"/>
          <p:nvPr/>
        </p:nvSpPr>
        <p:spPr>
          <a:xfrm>
            <a:off x="6376545" y="6182815"/>
            <a:ext cx="3755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Death using Neurological Criteria (awaiting update)</a:t>
            </a:r>
          </a:p>
        </p:txBody>
      </p:sp>
      <p:pic>
        <p:nvPicPr>
          <p:cNvPr id="6" name="Picture 5" descr="A person standing in front of a flat screen television&#10;&#10;Description automatically generated">
            <a:extLst>
              <a:ext uri="{FF2B5EF4-FFF2-40B4-BE49-F238E27FC236}">
                <a16:creationId xmlns:a16="http://schemas.microsoft.com/office/drawing/2014/main" id="{0EF51754-BEA7-803D-8FE9-559D033AA2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6445" y="2456831"/>
            <a:ext cx="4456798" cy="23040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A217D72-2E1C-732A-4EA1-E5AF2B8D99D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1620" y="3916781"/>
            <a:ext cx="2379005" cy="699190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5E478E3C-50AA-A9D3-0BC4-7AF3E908D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5514" y="5132641"/>
            <a:ext cx="2066486" cy="162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8AAF0C3E-DF41-15BB-B961-7EA4A9BFC4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235" y="1048201"/>
            <a:ext cx="4009823" cy="621844"/>
          </a:xfrm>
          <a:prstGeom prst="rect">
            <a:avLst/>
          </a:prstGeom>
        </p:spPr>
      </p:pic>
      <p:pic>
        <p:nvPicPr>
          <p:cNvPr id="11" name="Picture 10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D910652C-BD38-92B7-8356-220A4B9A1B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4062" y="911401"/>
            <a:ext cx="3354957" cy="1872697"/>
          </a:xfrm>
          <a:prstGeom prst="rect">
            <a:avLst/>
          </a:prstGeom>
          <a:noFill/>
          <a:ln w="3175" cap="flat" cmpd="sng" algn="ctr">
            <a:solidFill>
              <a:srgbClr val="6E2C6B"/>
            </a:solidFill>
            <a:prstDash val="solid"/>
          </a:ln>
          <a:effectLst/>
        </p:spPr>
      </p:pic>
    </p:spTree>
    <p:extLst>
      <p:ext uri="{BB962C8B-B14F-4D97-AF65-F5344CB8AC3E}">
        <p14:creationId xmlns:p14="http://schemas.microsoft.com/office/powerpoint/2010/main" val="1519465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11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981" y="900681"/>
            <a:ext cx="6774216" cy="33596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981" y="898875"/>
            <a:ext cx="6774216" cy="33596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69" y="897062"/>
            <a:ext cx="6694787" cy="33596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69" y="871285"/>
            <a:ext cx="6776003" cy="33806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70" y="838980"/>
            <a:ext cx="6853645" cy="34268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70" y="745369"/>
            <a:ext cx="6853645" cy="34953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478" y="729190"/>
            <a:ext cx="6717477" cy="3507197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596418" y="107519"/>
            <a:ext cx="4877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t>Hospital &amp; Public Promotion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478" y="616869"/>
            <a:ext cx="6717477" cy="3576687"/>
          </a:xfrm>
          <a:prstGeom prst="rect">
            <a:avLst/>
          </a:prstGeom>
        </p:spPr>
      </p:pic>
      <p:pic>
        <p:nvPicPr>
          <p:cNvPr id="13" name="Picture 12" descr="A picture containing person, holding, hand, fabric&#10;&#10;Description automatically generated">
            <a:extLst>
              <a:ext uri="{FF2B5EF4-FFF2-40B4-BE49-F238E27FC236}">
                <a16:creationId xmlns:a16="http://schemas.microsoft.com/office/drawing/2014/main" id="{E07F3197-DD6E-ED4C-8827-67F9D41AE0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28115" y="616868"/>
            <a:ext cx="4877532" cy="32545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919A12-43CB-2E45-BDD4-4FB252F99EBB}"/>
              </a:ext>
            </a:extLst>
          </p:cNvPr>
          <p:cNvSpPr txBox="1"/>
          <p:nvPr/>
        </p:nvSpPr>
        <p:spPr>
          <a:xfrm>
            <a:off x="7395711" y="216759"/>
            <a:ext cx="478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Order of St John Award for Organ Donation</a:t>
            </a:r>
          </a:p>
        </p:txBody>
      </p:sp>
      <p:pic>
        <p:nvPicPr>
          <p:cNvPr id="21" name="Picture 20" descr="A picture containing indoor, bunch, several&#10;&#10;Description automatically generated">
            <a:extLst>
              <a:ext uri="{FF2B5EF4-FFF2-40B4-BE49-F238E27FC236}">
                <a16:creationId xmlns:a16="http://schemas.microsoft.com/office/drawing/2014/main" id="{FFCD03AF-7572-4248-B254-5BA73217E31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5711" y="3537402"/>
            <a:ext cx="4542343" cy="30247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 descr="A picture containing text, ceiling&#10;&#10;Description automatically generated">
            <a:extLst>
              <a:ext uri="{FF2B5EF4-FFF2-40B4-BE49-F238E27FC236}">
                <a16:creationId xmlns:a16="http://schemas.microsoft.com/office/drawing/2014/main" id="{0D10F8FC-43E5-DF43-9829-A4AD826A11A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157" y="4428220"/>
            <a:ext cx="3041015" cy="2280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James Poster with Carol" descr="James Poster with Carol">
            <a:hlinkClick r:id="" action="ppaction://media"/>
            <a:extLst>
              <a:ext uri="{FF2B5EF4-FFF2-40B4-BE49-F238E27FC236}">
                <a16:creationId xmlns:a16="http://schemas.microsoft.com/office/drawing/2014/main" id="{7F858875-C119-C042-B4F4-64880345FF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6"/>
          <a:srcRect l="4144" t="11123" r="4705" b="16561"/>
          <a:stretch/>
        </p:blipFill>
        <p:spPr>
          <a:xfrm>
            <a:off x="3739619" y="4598224"/>
            <a:ext cx="3300579" cy="1963917"/>
          </a:xfrm>
          <a:prstGeom prst="rect">
            <a:avLst/>
          </a:prstGeom>
        </p:spPr>
      </p:pic>
      <p:pic>
        <p:nvPicPr>
          <p:cNvPr id="2" name="Picture 1" descr="Shape, circle&#10;&#10;Description automatically generated">
            <a:extLst>
              <a:ext uri="{FF2B5EF4-FFF2-40B4-BE49-F238E27FC236}">
                <a16:creationId xmlns:a16="http://schemas.microsoft.com/office/drawing/2014/main" id="{DDF0FE92-E488-E685-F312-8511CFC64E7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0" y="34596"/>
            <a:ext cx="817994" cy="74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2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2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3">
            <a:extLst>
              <a:ext uri="{FF2B5EF4-FFF2-40B4-BE49-F238E27FC236}">
                <a16:creationId xmlns:a16="http://schemas.microsoft.com/office/drawing/2014/main" id="{BEAD1203-FDA1-D64E-A550-A8C045A8BFB8}"/>
              </a:ext>
            </a:extLst>
          </p:cNvPr>
          <p:cNvSpPr/>
          <p:nvPr/>
        </p:nvSpPr>
        <p:spPr>
          <a:xfrm>
            <a:off x="256555" y="1108475"/>
            <a:ext cx="2785748" cy="3228336"/>
          </a:xfrm>
          <a:prstGeom prst="roundRect">
            <a:avLst/>
          </a:prstGeom>
          <a:noFill/>
          <a:ln w="38100">
            <a:solidFill>
              <a:srgbClr val="00A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B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Wales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B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December 2015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AB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Vote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Yes 		43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		  8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Abstain 	  2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AB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: Rounded Corners 4">
            <a:extLst>
              <a:ext uri="{FF2B5EF4-FFF2-40B4-BE49-F238E27FC236}">
                <a16:creationId xmlns:a16="http://schemas.microsoft.com/office/drawing/2014/main" id="{904DCA5A-F83C-C64A-86CF-F0497AB93569}"/>
              </a:ext>
            </a:extLst>
          </p:cNvPr>
          <p:cNvSpPr/>
          <p:nvPr/>
        </p:nvSpPr>
        <p:spPr>
          <a:xfrm>
            <a:off x="2444924" y="3434145"/>
            <a:ext cx="2604329" cy="322833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65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Scotland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March 2021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65B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Vote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Yes 		116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		    3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Abstain 	    2	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65B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: Rounded Corners 3">
            <a:extLst>
              <a:ext uri="{FF2B5EF4-FFF2-40B4-BE49-F238E27FC236}">
                <a16:creationId xmlns:a16="http://schemas.microsoft.com/office/drawing/2014/main" id="{FFCE2D8B-54E8-A542-B538-C9A6A1B19007}"/>
              </a:ext>
            </a:extLst>
          </p:cNvPr>
          <p:cNvSpPr/>
          <p:nvPr/>
        </p:nvSpPr>
        <p:spPr>
          <a:xfrm>
            <a:off x="4170349" y="1108474"/>
            <a:ext cx="4358711" cy="21750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‘Max and Keira’s Law’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May 2020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 members bill 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No one formally objected!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E00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: Rounded Corners 4">
            <a:extLst>
              <a:ext uri="{FF2B5EF4-FFF2-40B4-BE49-F238E27FC236}">
                <a16:creationId xmlns:a16="http://schemas.microsoft.com/office/drawing/2014/main" id="{DE7DDD9B-6995-3046-988D-31F3EFDF1D78}"/>
              </a:ext>
            </a:extLst>
          </p:cNvPr>
          <p:cNvSpPr/>
          <p:nvPr/>
        </p:nvSpPr>
        <p:spPr>
          <a:xfrm>
            <a:off x="5216518" y="4528655"/>
            <a:ext cx="3312542" cy="148164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Northern Ireland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Dáithí’s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Law’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June 2023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verbal dissent.</a:t>
            </a:r>
          </a:p>
        </p:txBody>
      </p:sp>
      <p:pic>
        <p:nvPicPr>
          <p:cNvPr id="12" name="Picture 11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45067E8B-BBCF-514F-82F5-6883A40783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9522" y="1853450"/>
            <a:ext cx="3763409" cy="2260412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A picture containing person, outdoor, person&#10;&#10;Description automatically generated">
            <a:extLst>
              <a:ext uri="{FF2B5EF4-FFF2-40B4-BE49-F238E27FC236}">
                <a16:creationId xmlns:a16="http://schemas.microsoft.com/office/drawing/2014/main" id="{890195B1-2B9D-8D48-B3A5-2EDDEFACCF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912" y="4342998"/>
            <a:ext cx="3176979" cy="2114677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66946E-7CD9-5742-84D3-EE6173CAF4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E636FE2-E31B-9346-BBCA-6C9BFEED024D}"/>
              </a:ext>
            </a:extLst>
          </p:cNvPr>
          <p:cNvSpPr>
            <a:spLocks/>
          </p:cNvSpPr>
          <p:nvPr/>
        </p:nvSpPr>
        <p:spPr bwMode="auto">
          <a:xfrm>
            <a:off x="252981" y="269541"/>
            <a:ext cx="960619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Deemed (Opt Out) Legislation in the UK</a:t>
            </a:r>
          </a:p>
        </p:txBody>
      </p:sp>
    </p:spTree>
    <p:extLst>
      <p:ext uri="{BB962C8B-B14F-4D97-AF65-F5344CB8AC3E}">
        <p14:creationId xmlns:p14="http://schemas.microsoft.com/office/powerpoint/2010/main" val="3682939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95BA0D8-C9D7-E442-4011-10B192E63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7150" y="1715759"/>
            <a:ext cx="2832634" cy="1919482"/>
          </a:xfrm>
          <a:prstGeom prst="rect">
            <a:avLst/>
          </a:prstGeom>
        </p:spPr>
      </p:pic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ABA56B45-5B5C-2D28-8215-38CD413353A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2871" y="4014234"/>
            <a:ext cx="2635032" cy="2410279"/>
          </a:xfrm>
          <a:prstGeom prst="rect">
            <a:avLst/>
          </a:prstGeom>
        </p:spPr>
      </p:pic>
      <p:pic>
        <p:nvPicPr>
          <p:cNvPr id="2050" name="Picture 2" descr="Specialist nurses in corridor">
            <a:extLst>
              <a:ext uri="{FF2B5EF4-FFF2-40B4-BE49-F238E27FC236}">
                <a16:creationId xmlns:a16="http://schemas.microsoft.com/office/drawing/2014/main" id="{8F012955-9004-54A0-DEDD-37B171B49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4836" y="1203748"/>
            <a:ext cx="3503368" cy="534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D5C1D5-C9B7-174D-D142-8209695723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877" y="1144049"/>
            <a:ext cx="4570365" cy="2579350"/>
          </a:xfrm>
          <a:prstGeom prst="rect">
            <a:avLst/>
          </a:prstGeom>
        </p:spPr>
      </p:pic>
      <p:pic>
        <p:nvPicPr>
          <p:cNvPr id="11" name="Picture 10" descr="A picture containing person, spectacles&#10;&#10;Description automatically generated">
            <a:extLst>
              <a:ext uri="{FF2B5EF4-FFF2-40B4-BE49-F238E27FC236}">
                <a16:creationId xmlns:a16="http://schemas.microsoft.com/office/drawing/2014/main" id="{DF7E30B5-4E9F-4C57-EF6A-9AF41431CA9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2571" y="3776301"/>
            <a:ext cx="5491018" cy="2886147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B7494F-1136-206A-BA9F-177D58769F51}"/>
              </a:ext>
            </a:extLst>
          </p:cNvPr>
          <p:cNvSpPr txBox="1">
            <a:spLocks/>
          </p:cNvSpPr>
          <p:nvPr/>
        </p:nvSpPr>
        <p:spPr bwMode="auto">
          <a:xfrm>
            <a:off x="3447559" y="889405"/>
            <a:ext cx="4069975" cy="93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4400" kern="0" dirty="0">
                <a:solidFill>
                  <a:srgbClr val="E0119D"/>
                </a:solidFill>
              </a:rPr>
              <a:t>the present</a:t>
            </a:r>
            <a:br>
              <a:rPr lang="en-GB" sz="4267" kern="0" dirty="0">
                <a:solidFill>
                  <a:srgbClr val="E0119D"/>
                </a:solidFill>
              </a:rPr>
            </a:br>
            <a:endParaRPr lang="en-GB" altLang="en-US" sz="4800" b="0" i="1" kern="0" dirty="0">
              <a:solidFill>
                <a:srgbClr val="E0119D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A23163-91DD-43F7-8FBA-3138B5DEF070}"/>
              </a:ext>
            </a:extLst>
          </p:cNvPr>
          <p:cNvSpPr txBox="1">
            <a:spLocks/>
          </p:cNvSpPr>
          <p:nvPr/>
        </p:nvSpPr>
        <p:spPr>
          <a:xfrm>
            <a:off x="3012824" y="0"/>
            <a:ext cx="4939447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</p:spTree>
    <p:extLst>
      <p:ext uri="{BB962C8B-B14F-4D97-AF65-F5344CB8AC3E}">
        <p14:creationId xmlns:p14="http://schemas.microsoft.com/office/powerpoint/2010/main" val="1854715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-1" y="18903"/>
          <a:ext cx="12191999" cy="625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Up Arrow 4"/>
          <p:cNvSpPr/>
          <p:nvPr/>
        </p:nvSpPr>
        <p:spPr>
          <a:xfrm>
            <a:off x="8281989" y="2328863"/>
            <a:ext cx="585787" cy="957263"/>
          </a:xfrm>
          <a:prstGeom prst="upArrow">
            <a:avLst/>
          </a:prstGeom>
          <a:solidFill>
            <a:srgbClr val="FFFF00"/>
          </a:solidFill>
          <a:ln>
            <a:solidFill>
              <a:srgbClr val="E01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					Renal Registry Data </a:t>
            </a:r>
          </a:p>
        </p:txBody>
      </p:sp>
    </p:spTree>
    <p:extLst>
      <p:ext uri="{BB962C8B-B14F-4D97-AF65-F5344CB8AC3E}">
        <p14:creationId xmlns:p14="http://schemas.microsoft.com/office/powerpoint/2010/main" val="2890039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193"/>
            <a:ext cx="12191999" cy="6248399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698429" y="1572081"/>
            <a:ext cx="4673244" cy="1227943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09585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NICE identified a potential net monetary benefit of £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62,983 from kidney transplantation compared to dialysis.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225092" y="3671944"/>
            <a:ext cx="5619917" cy="1613976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09585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Welsh government financial analysis concluded that an increase of one additional donor each year will, over a ten year period, have an estimated net present value of £3-5 million.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20A10B-C947-01BD-12F5-F05055130566}"/>
              </a:ext>
            </a:extLst>
          </p:cNvPr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The lifesaving impact of transplantation							Renal Registry Data </a:t>
            </a:r>
          </a:p>
        </p:txBody>
      </p:sp>
    </p:spTree>
    <p:extLst>
      <p:ext uri="{BB962C8B-B14F-4D97-AF65-F5344CB8AC3E}">
        <p14:creationId xmlns:p14="http://schemas.microsoft.com/office/powerpoint/2010/main" val="22547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957 L -0.24219 0.0095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08826" y="2456179"/>
            <a:ext cx="2549324" cy="267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 	87%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Living	94%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87%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83%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Living	94%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98577" y="2214354"/>
            <a:ext cx="2684604" cy="3596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Liver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84%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81%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Living	?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Pancreas only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</a:t>
            </a: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64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64%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5362" y="1023252"/>
            <a:ext cx="2627159" cy="2431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55%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51% (3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)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783231" y="2445988"/>
            <a:ext cx="2408769" cy="103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75%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</a:t>
            </a: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77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% (3 </a:t>
            </a: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Y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r)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70046" y="6268753"/>
            <a:ext cx="2188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charset="0"/>
                <a:cs typeface="Arial" charset="0"/>
              </a:rPr>
              <a:t>(2015/16 data)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234538" y="4868222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49%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227446" y="5881834"/>
            <a:ext cx="1739579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 charset="0"/>
                <a:cs typeface="Arial" charset="0"/>
              </a:rPr>
              <a:t>(2023/24 data)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89100" y="5046139"/>
            <a:ext cx="16113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DCD</a:t>
            </a: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Deceased Transplants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3235971" y="4868222"/>
            <a:ext cx="26846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      31%         38%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7055362" y="4950656"/>
            <a:ext cx="20372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24%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9682521" y="4940573"/>
            <a:ext cx="20372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27%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270" y="109288"/>
            <a:ext cx="1956493" cy="1956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333" y="104239"/>
            <a:ext cx="1880415" cy="18804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540" y="-243151"/>
            <a:ext cx="2607473" cy="26074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654" y="100189"/>
            <a:ext cx="2049959" cy="20499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4207" y="378758"/>
            <a:ext cx="1802247" cy="1802247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UK Transplant Outcomes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100399" y="6268753"/>
            <a:ext cx="29408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www.orgamites.com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230DC43-4213-5DCB-DB3F-1EDE4A079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49" y="2931620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28%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B318DD-15F5-8E01-0B3F-A1E86D260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0619" y="3044772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2.4%</a:t>
            </a:r>
          </a:p>
        </p:txBody>
      </p:sp>
    </p:spTree>
    <p:extLst>
      <p:ext uri="{BB962C8B-B14F-4D97-AF65-F5344CB8AC3E}">
        <p14:creationId xmlns:p14="http://schemas.microsoft.com/office/powerpoint/2010/main" val="105432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white text and a globe&#10;&#10;Description automatically generated">
            <a:extLst>
              <a:ext uri="{FF2B5EF4-FFF2-40B4-BE49-F238E27FC236}">
                <a16:creationId xmlns:a16="http://schemas.microsoft.com/office/drawing/2014/main" id="{F4AA8278-BC1F-3C01-0668-9225FDA8C8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146" y="192677"/>
            <a:ext cx="1905719" cy="749257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14786B-3781-F841-9FA1-14272C19F111}"/>
              </a:ext>
            </a:extLst>
          </p:cNvPr>
          <p:cNvGraphicFramePr>
            <a:graphicFrameLocks/>
          </p:cNvGraphicFramePr>
          <p:nvPr/>
        </p:nvGraphicFramePr>
        <p:xfrm>
          <a:off x="272469" y="192677"/>
          <a:ext cx="11647062" cy="647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41DFA5BD-ED4F-08F6-3DC9-D065BD39E7A1}"/>
              </a:ext>
            </a:extLst>
          </p:cNvPr>
          <p:cNvSpPr/>
          <p:nvPr/>
        </p:nvSpPr>
        <p:spPr>
          <a:xfrm>
            <a:off x="6622025" y="2924551"/>
            <a:ext cx="1076633" cy="219313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 descr="A silhouette of a kangaroo&#10;&#10;AI-generated content may be incorrect.">
            <a:extLst>
              <a:ext uri="{FF2B5EF4-FFF2-40B4-BE49-F238E27FC236}">
                <a16:creationId xmlns:a16="http://schemas.microsoft.com/office/drawing/2014/main" id="{0B01BE7C-1CA7-38C6-3FF1-AFBB6AAB5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9417" y="2187951"/>
            <a:ext cx="736600" cy="736600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8C3DC6-3D69-D6B2-C21F-C1ACCB0B497C}"/>
              </a:ext>
            </a:extLst>
          </p:cNvPr>
          <p:cNvSpPr txBox="1"/>
          <p:nvPr/>
        </p:nvSpPr>
        <p:spPr>
          <a:xfrm>
            <a:off x="8964513" y="2409294"/>
            <a:ext cx="1076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+3%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2024</a:t>
            </a:r>
          </a:p>
        </p:txBody>
      </p:sp>
    </p:spTree>
    <p:extLst>
      <p:ext uri="{BB962C8B-B14F-4D97-AF65-F5344CB8AC3E}">
        <p14:creationId xmlns:p14="http://schemas.microsoft.com/office/powerpoint/2010/main" val="146842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4.81481E-6 L -0.27812 0.57361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297" y="289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0" presetClass="path" presetSubtype="0" accel="50000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27812 0.57361 L -0.3302 0.0537 " pathEditMode="relative" rAng="0" ptsTypes="AA" p14:bounceEnd="50000">
                                          <p:cBhvr>
                                            <p:cTn id="1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-2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4.81481E-6 L -0.27812 0.57361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297" y="289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0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27812 0.57361 L -0.3302 0.0537 " pathEditMode="relative" rAng="0" ptsTypes="AA">
                                          <p:cBhvr>
                                            <p:cTn id="1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-25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9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6" name="Picture 25" descr="A picture containing dark, glass&#10;&#10;Description automatically generated">
            <a:extLst>
              <a:ext uri="{FF2B5EF4-FFF2-40B4-BE49-F238E27FC236}">
                <a16:creationId xmlns:a16="http://schemas.microsoft.com/office/drawing/2014/main" id="{5087DBF3-56C3-FD71-1A1F-693B2587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498" y="1875979"/>
            <a:ext cx="5117004" cy="457119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917EA45-40C2-8F24-40CB-4614CB4B351B}"/>
              </a:ext>
            </a:extLst>
          </p:cNvPr>
          <p:cNvSpPr txBox="1">
            <a:spLocks/>
          </p:cNvSpPr>
          <p:nvPr/>
        </p:nvSpPr>
        <p:spPr bwMode="auto">
          <a:xfrm>
            <a:off x="3997021" y="1091147"/>
            <a:ext cx="2971051" cy="93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4400" kern="0" dirty="0">
                <a:solidFill>
                  <a:srgbClr val="E0119D"/>
                </a:solidFill>
              </a:rPr>
              <a:t>the future</a:t>
            </a:r>
            <a:br>
              <a:rPr lang="en-GB" sz="4267" kern="0" dirty="0">
                <a:solidFill>
                  <a:srgbClr val="E0119D"/>
                </a:solidFill>
              </a:rPr>
            </a:br>
            <a:endParaRPr lang="en-GB" altLang="en-US" sz="4800" b="0" i="1" kern="0" dirty="0">
              <a:solidFill>
                <a:srgbClr val="E0119D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D4E0C5-17A7-912C-103D-59C1B1FD8385}"/>
              </a:ext>
            </a:extLst>
          </p:cNvPr>
          <p:cNvSpPr txBox="1">
            <a:spLocks/>
          </p:cNvSpPr>
          <p:nvPr/>
        </p:nvSpPr>
        <p:spPr>
          <a:xfrm>
            <a:off x="3012824" y="0"/>
            <a:ext cx="4939447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</p:spTree>
    <p:extLst>
      <p:ext uri="{BB962C8B-B14F-4D97-AF65-F5344CB8AC3E}">
        <p14:creationId xmlns:p14="http://schemas.microsoft.com/office/powerpoint/2010/main" val="2760171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D9CF58E-5BEA-7EDB-BB79-AAE9D6B8E0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3179763" cy="887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954123"/>
              </p:ext>
            </p:extLst>
          </p:nvPr>
        </p:nvGraphicFramePr>
        <p:xfrm>
          <a:off x="291548" y="1046923"/>
          <a:ext cx="11691240" cy="560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E170AB3-FE28-3AB3-127A-CD00F4B3A948}"/>
              </a:ext>
            </a:extLst>
          </p:cNvPr>
          <p:cNvSpPr txBox="1">
            <a:spLocks/>
          </p:cNvSpPr>
          <p:nvPr/>
        </p:nvSpPr>
        <p:spPr>
          <a:xfrm>
            <a:off x="3912954" y="-44637"/>
            <a:ext cx="4170872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52E6B9-F970-996F-6319-509FA966BC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004663-7C50-041E-B8FE-510EAB47DBB4}"/>
              </a:ext>
            </a:extLst>
          </p:cNvPr>
          <p:cNvSpPr txBox="1"/>
          <p:nvPr/>
        </p:nvSpPr>
        <p:spPr>
          <a:xfrm>
            <a:off x="1589881" y="1934335"/>
            <a:ext cx="173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 waiting list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39761A-D8BF-D958-D03D-AA40026DB809}"/>
              </a:ext>
            </a:extLst>
          </p:cNvPr>
          <p:cNvSpPr txBox="1"/>
          <p:nvPr/>
        </p:nvSpPr>
        <p:spPr>
          <a:xfrm>
            <a:off x="1589881" y="3744835"/>
            <a:ext cx="2173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Deceased donors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6BD0852-3A0B-7C5D-7752-5C3CB51A2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205" y="4253766"/>
            <a:ext cx="2085655" cy="122586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usual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part of end of life care.”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FA0CAAAD-947F-8757-BDD2-F890CA907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210" y="4671224"/>
            <a:ext cx="2550175" cy="6810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 2020 Strategy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“A revolution in consent.”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9A36DB-CEF9-5C35-C5C7-74C03D4904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7490" y="1301300"/>
            <a:ext cx="638190" cy="6381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9F4D8E9-A541-8018-F999-249DD62DD489}"/>
              </a:ext>
            </a:extLst>
          </p:cNvPr>
          <p:cNvSpPr txBox="1"/>
          <p:nvPr/>
        </p:nvSpPr>
        <p:spPr>
          <a:xfrm>
            <a:off x="8981163" y="905535"/>
            <a:ext cx="870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- 25%</a:t>
            </a:r>
          </a:p>
        </p:txBody>
      </p:sp>
      <p:pic>
        <p:nvPicPr>
          <p:cNvPr id="15" name="Picture 1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0918AFC-1F5B-1040-99F2-6EFF911B476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741" y="4397348"/>
            <a:ext cx="1072002" cy="1502986"/>
          </a:xfrm>
          <a:prstGeom prst="rect">
            <a:avLst/>
          </a:prstGeom>
        </p:spPr>
      </p:pic>
      <p:pic>
        <p:nvPicPr>
          <p:cNvPr id="16" name="Picture 1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CA42E07-EEBE-E3D3-0DED-548D46E052A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593" y="3111478"/>
            <a:ext cx="1153635" cy="161333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6D3D3BD-593E-FB45-0D72-37B1D5DA395A}"/>
              </a:ext>
            </a:extLst>
          </p:cNvPr>
          <p:cNvSpPr txBox="1"/>
          <p:nvPr/>
        </p:nvSpPr>
        <p:spPr>
          <a:xfrm>
            <a:off x="4157142" y="4551501"/>
            <a:ext cx="96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2008</a:t>
            </a:r>
            <a:endParaRPr lang="en-GB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7BC222-3A8B-A31F-9BB7-8B8FB192396C}"/>
              </a:ext>
            </a:extLst>
          </p:cNvPr>
          <p:cNvSpPr txBox="1"/>
          <p:nvPr/>
        </p:nvSpPr>
        <p:spPr>
          <a:xfrm>
            <a:off x="7011691" y="3604428"/>
            <a:ext cx="821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2013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D0C8DB-CFDF-3284-0FD2-B3A1A94E8E8D}"/>
              </a:ext>
            </a:extLst>
          </p:cNvPr>
          <p:cNvSpPr/>
          <p:nvPr/>
        </p:nvSpPr>
        <p:spPr>
          <a:xfrm>
            <a:off x="8866086" y="931701"/>
            <a:ext cx="1704958" cy="2813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ABF88CC8-551A-FF8E-1899-7E1B5F2BC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490" y="3604428"/>
            <a:ext cx="1325082" cy="40862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DEEMED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FE7FE8DE-4A95-C084-0C47-C94C9D86F5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8937" y="4145776"/>
            <a:ext cx="1153635" cy="1630702"/>
          </a:xfrm>
          <a:prstGeom prst="rect">
            <a:avLst/>
          </a:prstGeom>
        </p:spPr>
      </p:pic>
      <p:sp>
        <p:nvSpPr>
          <p:cNvPr id="18" name="Text Box 3">
            <a:extLst>
              <a:ext uri="{FF2B5EF4-FFF2-40B4-BE49-F238E27FC236}">
                <a16:creationId xmlns:a16="http://schemas.microsoft.com/office/drawing/2014/main" id="{A70AFF81-6CBB-5DB3-C7A3-FD31B195E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0453" y="5337470"/>
            <a:ext cx="2832786" cy="6810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Meeting the Need, 2030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“Transplants and donation.”</a:t>
            </a:r>
          </a:p>
        </p:txBody>
      </p:sp>
    </p:spTree>
    <p:extLst>
      <p:ext uri="{BB962C8B-B14F-4D97-AF65-F5344CB8AC3E}">
        <p14:creationId xmlns:p14="http://schemas.microsoft.com/office/powerpoint/2010/main" val="750563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"/>
        </p:bldSub>
      </p:bldGraphic>
      <p:bldP spid="8" grpId="0"/>
      <p:bldP spid="9" grpId="0"/>
      <p:bldP spid="10" grpId="0" animBg="1"/>
      <p:bldP spid="11" grpId="0" animBg="1"/>
      <p:bldP spid="14" grpId="0"/>
      <p:bldP spid="25" grpId="0"/>
      <p:bldP spid="26" grpId="0"/>
      <p:bldP spid="27" grpId="0" animBg="1"/>
      <p:bldP spid="6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780D1-2A0E-DB6B-6D06-928ADE9A5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6250A64-F3C4-4DE1-C666-152D664EB485}"/>
              </a:ext>
            </a:extLst>
          </p:cNvPr>
          <p:cNvGraphicFramePr>
            <a:graphicFrameLocks noGrp="1"/>
          </p:cNvGraphicFramePr>
          <p:nvPr/>
        </p:nvGraphicFramePr>
        <p:xfrm>
          <a:off x="573437" y="449451"/>
          <a:ext cx="11003795" cy="58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759">
                  <a:extLst>
                    <a:ext uri="{9D8B030D-6E8A-4147-A177-3AD203B41FA5}">
                      <a16:colId xmlns:a16="http://schemas.microsoft.com/office/drawing/2014/main" val="2630787534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3063766684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3186810376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3129376487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3626408833"/>
                    </a:ext>
                  </a:extLst>
                </a:gridCol>
              </a:tblGrid>
              <a:tr h="1286359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Current year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01.04.2024- 31.03.25</a:t>
                      </a: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Previous year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01.04.2023-31.03.24</a:t>
                      </a: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% Change</a:t>
                      </a: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% Change to same period 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pre-COVID year</a:t>
                      </a: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343832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676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772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-12.4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-28.5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02230435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DCD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727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738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-1.5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+15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370399181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 anchor="ctr"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bg1"/>
                          </a:solidFill>
                        </a:rPr>
                        <a:t>1403</a:t>
                      </a:r>
                    </a:p>
                  </a:txBody>
                  <a:tcPr anchor="ctr" anchorCtr="1"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bg1"/>
                          </a:solidFill>
                        </a:rPr>
                        <a:t>1510</a:t>
                      </a:r>
                    </a:p>
                  </a:txBody>
                  <a:tcPr anchor="ctr" anchorCtr="1"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-7.0</a:t>
                      </a:r>
                    </a:p>
                  </a:txBody>
                  <a:tcPr anchor="ctr" anchorCtr="1"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-11.2</a:t>
                      </a:r>
                    </a:p>
                  </a:txBody>
                  <a:tcPr anchor="ctr" anchorCtr="1">
                    <a:solidFill>
                      <a:srgbClr val="E011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901223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/>
                        <a:t>Transplants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/>
                        <a:t>3587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/>
                        <a:t>3715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-3.4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-4.7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90000621"/>
                  </a:ext>
                </a:extLst>
              </a:tr>
              <a:tr h="493826">
                <a:tc>
                  <a:txBody>
                    <a:bodyPr/>
                    <a:lstStyle/>
                    <a:p>
                      <a:pPr algn="l"/>
                      <a:endParaRPr lang="en-GB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/>
                    </a:p>
                  </a:txBody>
                  <a:tcPr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200460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Waiting 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8071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7355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+8.6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507139987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DCC97FB7-DB6C-C4FA-A14B-F6536DDEA3A2}"/>
              </a:ext>
            </a:extLst>
          </p:cNvPr>
          <p:cNvSpPr/>
          <p:nvPr/>
        </p:nvSpPr>
        <p:spPr>
          <a:xfrm>
            <a:off x="7670800" y="3234267"/>
            <a:ext cx="1354667" cy="98213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0D757D7-17CA-29E4-771B-C94830735E47}"/>
              </a:ext>
            </a:extLst>
          </p:cNvPr>
          <p:cNvSpPr/>
          <p:nvPr/>
        </p:nvSpPr>
        <p:spPr>
          <a:xfrm>
            <a:off x="3183466" y="5426416"/>
            <a:ext cx="1354667" cy="98213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189BB71-E87E-FC97-59D4-B9B08416AC60}"/>
              </a:ext>
            </a:extLst>
          </p:cNvPr>
          <p:cNvSpPr/>
          <p:nvPr/>
        </p:nvSpPr>
        <p:spPr>
          <a:xfrm>
            <a:off x="3183466" y="1778001"/>
            <a:ext cx="1354667" cy="165099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4F4E3F-8A91-0BAB-B7F6-63735D9A3E83}"/>
              </a:ext>
            </a:extLst>
          </p:cNvPr>
          <p:cNvSpPr txBox="1"/>
          <p:nvPr/>
        </p:nvSpPr>
        <p:spPr>
          <a:xfrm>
            <a:off x="3183466" y="6408549"/>
            <a:ext cx="2570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Worst ever</a:t>
            </a:r>
          </a:p>
        </p:txBody>
      </p:sp>
    </p:spTree>
    <p:extLst>
      <p:ext uri="{BB962C8B-B14F-4D97-AF65-F5344CB8AC3E}">
        <p14:creationId xmlns:p14="http://schemas.microsoft.com/office/powerpoint/2010/main" val="316226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A1133-5794-13E2-F3EE-4CF0B0873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C61E4FB-5597-A1EB-40BA-C233759ACD4F}"/>
              </a:ext>
            </a:extLst>
          </p:cNvPr>
          <p:cNvGraphicFramePr>
            <a:graphicFrameLocks noGrp="1"/>
          </p:cNvGraphicFramePr>
          <p:nvPr/>
        </p:nvGraphicFramePr>
        <p:xfrm>
          <a:off x="573437" y="449451"/>
          <a:ext cx="11003795" cy="58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759">
                  <a:extLst>
                    <a:ext uri="{9D8B030D-6E8A-4147-A177-3AD203B41FA5}">
                      <a16:colId xmlns:a16="http://schemas.microsoft.com/office/drawing/2014/main" val="2630787534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3063766684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3186810376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3129376487"/>
                    </a:ext>
                  </a:extLst>
                </a:gridCol>
                <a:gridCol w="2200759">
                  <a:extLst>
                    <a:ext uri="{9D8B030D-6E8A-4147-A177-3AD203B41FA5}">
                      <a16:colId xmlns:a16="http://schemas.microsoft.com/office/drawing/2014/main" val="3626408833"/>
                    </a:ext>
                  </a:extLst>
                </a:gridCol>
              </a:tblGrid>
              <a:tr h="1286359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Current year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01.04.2024- 31.03.25</a:t>
                      </a: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Previous year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01.04.2023-31.03.24</a:t>
                      </a: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% Change</a:t>
                      </a: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% Change to same period 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pre-COVID year</a:t>
                      </a:r>
                    </a:p>
                  </a:txBody>
                  <a:tcPr anchor="ctr" anchorCtr="1">
                    <a:solidFill>
                      <a:srgbClr val="6E2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343832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676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772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-12.4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-28.5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02230435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DCD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727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738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-1.5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+15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370399181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 anchor="ctr"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bg1"/>
                          </a:solidFill>
                        </a:rPr>
                        <a:t>1403</a:t>
                      </a:r>
                    </a:p>
                  </a:txBody>
                  <a:tcPr anchor="ctr" anchorCtr="1"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bg1"/>
                          </a:solidFill>
                        </a:rPr>
                        <a:t>1510</a:t>
                      </a:r>
                    </a:p>
                  </a:txBody>
                  <a:tcPr anchor="ctr" anchorCtr="1"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-7.0</a:t>
                      </a:r>
                    </a:p>
                  </a:txBody>
                  <a:tcPr anchor="ctr" anchorCtr="1">
                    <a:solidFill>
                      <a:srgbClr val="E011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-11.2</a:t>
                      </a:r>
                    </a:p>
                  </a:txBody>
                  <a:tcPr anchor="ctr" anchorCtr="1">
                    <a:solidFill>
                      <a:srgbClr val="E011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901223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/>
                        <a:t>Transplants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/>
                        <a:t>3587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/>
                        <a:t>3715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-3.4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-4.7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90000621"/>
                  </a:ext>
                </a:extLst>
              </a:tr>
              <a:tr h="493826">
                <a:tc>
                  <a:txBody>
                    <a:bodyPr/>
                    <a:lstStyle/>
                    <a:p>
                      <a:pPr algn="l"/>
                      <a:endParaRPr lang="en-GB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/>
                    </a:p>
                  </a:txBody>
                  <a:tcPr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200460"/>
                  </a:ext>
                </a:extLst>
              </a:tr>
              <a:tr h="814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Waiting 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8071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7355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+8.6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507139987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DA5DA1A2-0625-D5CD-AAB2-8406A2AF638D}"/>
              </a:ext>
            </a:extLst>
          </p:cNvPr>
          <p:cNvSpPr/>
          <p:nvPr/>
        </p:nvSpPr>
        <p:spPr>
          <a:xfrm>
            <a:off x="7670800" y="3234267"/>
            <a:ext cx="1354667" cy="98213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BBF0AD1-AA53-2357-8345-241634C5D16B}"/>
              </a:ext>
            </a:extLst>
          </p:cNvPr>
          <p:cNvSpPr/>
          <p:nvPr/>
        </p:nvSpPr>
        <p:spPr>
          <a:xfrm>
            <a:off x="3183466" y="5426416"/>
            <a:ext cx="1354667" cy="98213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161189-925B-D752-D28C-84B6CB3DCFF8}"/>
              </a:ext>
            </a:extLst>
          </p:cNvPr>
          <p:cNvSpPr/>
          <p:nvPr/>
        </p:nvSpPr>
        <p:spPr>
          <a:xfrm>
            <a:off x="3183466" y="1778001"/>
            <a:ext cx="1354667" cy="165099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7D6E02-B49A-43F4-98D9-8D25704F3315}"/>
              </a:ext>
            </a:extLst>
          </p:cNvPr>
          <p:cNvSpPr txBox="1"/>
          <p:nvPr/>
        </p:nvSpPr>
        <p:spPr>
          <a:xfrm>
            <a:off x="3183466" y="6408549"/>
            <a:ext cx="2570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Worst ever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59D46E-8B2A-2715-FF00-BBAF66CDA306}"/>
              </a:ext>
            </a:extLst>
          </p:cNvPr>
          <p:cNvSpPr txBox="1"/>
          <p:nvPr/>
        </p:nvSpPr>
        <p:spPr>
          <a:xfrm>
            <a:off x="5100277" y="1778001"/>
            <a:ext cx="6664336" cy="4392692"/>
          </a:xfrm>
          <a:prstGeom prst="roundRect">
            <a:avLst/>
          </a:prstGeom>
          <a:solidFill>
            <a:srgbClr val="E0119D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DBD leads to less donors than DCD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DBD consent/authorisation = 68% DCD consent/authorisation = 53% (DBD +15% vs DCD)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DBD donors can donate up to a higher age, meaning eligibility is higher in DBD.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DBD 2.9 transplants per donor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DCD 2.2 transplants per donor</a:t>
            </a:r>
          </a:p>
        </p:txBody>
      </p:sp>
    </p:spTree>
    <p:extLst>
      <p:ext uri="{BB962C8B-B14F-4D97-AF65-F5344CB8AC3E}">
        <p14:creationId xmlns:p14="http://schemas.microsoft.com/office/powerpoint/2010/main" val="3927915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AA5FEF-C212-980A-8CAB-35CF8C332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3D4C19-3BA0-60EB-4844-E2738D5A21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1026" name="Picture 2" descr="80+ Man Digging Hole Drawing Stock Illustrations, Royalty-Free Vector  Graphics &amp; Clip Art - iStock">
            <a:extLst>
              <a:ext uri="{FF2B5EF4-FFF2-40B4-BE49-F238E27FC236}">
                <a16:creationId xmlns:a16="http://schemas.microsoft.com/office/drawing/2014/main" id="{32BB3A8E-77EC-8784-35F1-2AAFF9FB7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08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46FF69C3-E752-A2F7-50EA-03A94D6631A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737006" y="1281663"/>
            <a:ext cx="5849718" cy="829972"/>
          </a:xfrm>
        </p:spPr>
        <p:txBody>
          <a:bodyPr/>
          <a:lstStyle/>
          <a:p>
            <a:pPr eaLnBrk="1" hangingPunct="1"/>
            <a:r>
              <a:rPr lang="en-GB" sz="4000" dirty="0">
                <a:solidFill>
                  <a:srgbClr val="E0119D"/>
                </a:solidFill>
              </a:rPr>
              <a:t>the ladder out</a:t>
            </a:r>
            <a:br>
              <a:rPr lang="en-GB" sz="4000" dirty="0">
                <a:solidFill>
                  <a:srgbClr val="E0119D"/>
                </a:solidFill>
              </a:rPr>
            </a:br>
            <a:br>
              <a:rPr lang="en-GB" sz="3200" dirty="0">
                <a:solidFill>
                  <a:srgbClr val="E0119D"/>
                </a:solidFill>
              </a:rPr>
            </a:br>
            <a:endParaRPr lang="en-GB" altLang="en-US" sz="3600" b="0" i="1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2AB208-AD02-75C3-D832-E433D2E1598F}"/>
              </a:ext>
            </a:extLst>
          </p:cNvPr>
          <p:cNvSpPr txBox="1">
            <a:spLocks/>
          </p:cNvSpPr>
          <p:nvPr/>
        </p:nvSpPr>
        <p:spPr bwMode="auto">
          <a:xfrm>
            <a:off x="5737006" y="2403540"/>
            <a:ext cx="6208712" cy="364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1" u="none" strike="noStrike" kern="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April: 		pathway improvement 				workshop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1" u="none" strike="noStrike" kern="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1" u="none" strike="noStrike" kern="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June: 		International Donation 				Actions Forum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1" u="none" strike="noStrike" kern="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1" u="none" strike="noStrike" kern="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Autumn: 	Level meetings</a:t>
            </a:r>
            <a:b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GB" altLang="en-US" sz="36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7" name="Picture 6" descr="A pink ladder on a black background&#10;&#10;AI-generated content may be incorrect.">
            <a:extLst>
              <a:ext uri="{FF2B5EF4-FFF2-40B4-BE49-F238E27FC236}">
                <a16:creationId xmlns:a16="http://schemas.microsoft.com/office/drawing/2014/main" id="{BD3E4724-C653-AD15-7B82-77042364D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5523" y="571499"/>
            <a:ext cx="2857500" cy="36455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317C6B-8968-D9B3-99C3-91F27DF1D9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66" r="14764" b="32217"/>
          <a:stretch/>
        </p:blipFill>
        <p:spPr>
          <a:xfrm>
            <a:off x="2414866" y="178710"/>
            <a:ext cx="1549591" cy="1374988"/>
          </a:xfrm>
          <a:prstGeom prst="rect">
            <a:avLst/>
          </a:prstGeom>
        </p:spPr>
      </p:pic>
      <p:pic>
        <p:nvPicPr>
          <p:cNvPr id="11" name="Picture 10" descr="A green check mark on a black background&#10;&#10;AI-generated content may be incorrect.">
            <a:extLst>
              <a:ext uri="{FF2B5EF4-FFF2-40B4-BE49-F238E27FC236}">
                <a16:creationId xmlns:a16="http://schemas.microsoft.com/office/drawing/2014/main" id="{922E5FA2-2757-0C55-06BD-247EB48499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1506" y="2216986"/>
            <a:ext cx="8255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2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6453" y="150745"/>
            <a:ext cx="10818688" cy="829972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2859C878-4A15-C8F5-BC0F-7F40F7DC1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04" y="1119907"/>
            <a:ext cx="3594668" cy="5081184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8930" y="2179976"/>
            <a:ext cx="3039936" cy="2193768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554" y="2604194"/>
            <a:ext cx="1114822" cy="10197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8893270" y="4370408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142441-58DF-22BA-0D7F-76D649D7ED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4653" y="1960062"/>
            <a:ext cx="2382075" cy="24136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752483-4668-7F3F-4855-0ADE2C5DB200}"/>
              </a:ext>
            </a:extLst>
          </p:cNvPr>
          <p:cNvSpPr txBox="1"/>
          <p:nvPr/>
        </p:nvSpPr>
        <p:spPr>
          <a:xfrm>
            <a:off x="4836177" y="4367071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Utilisation</a:t>
            </a:r>
          </a:p>
        </p:txBody>
      </p:sp>
    </p:spTree>
    <p:extLst>
      <p:ext uri="{BB962C8B-B14F-4D97-AF65-F5344CB8AC3E}">
        <p14:creationId xmlns:p14="http://schemas.microsoft.com/office/powerpoint/2010/main" val="2959914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4C9B855-211A-6391-BF6A-05421FF7A1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66" r="6727" b="16536"/>
          <a:stretch/>
        </p:blipFill>
        <p:spPr>
          <a:xfrm>
            <a:off x="-35222" y="0"/>
            <a:ext cx="4696869" cy="344516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8392164-29B8-9D62-A6BA-330035426A93}"/>
              </a:ext>
            </a:extLst>
          </p:cNvPr>
          <p:cNvSpPr txBox="1"/>
          <p:nvPr/>
        </p:nvSpPr>
        <p:spPr>
          <a:xfrm>
            <a:off x="6823329" y="469307"/>
            <a:ext cx="1611388" cy="648549"/>
          </a:xfrm>
          <a:prstGeom prst="roundRect">
            <a:avLst/>
          </a:prstGeom>
          <a:gradFill flip="none" rotWithShape="1">
            <a:gsLst>
              <a:gs pos="77000">
                <a:srgbClr val="9CDC57"/>
              </a:gs>
              <a:gs pos="12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 extrusionH="76200">
            <a:bevelT/>
            <a:extrusionClr>
              <a:schemeClr val="tx1"/>
            </a:extrusionClr>
          </a:sp3d>
        </p:spPr>
        <p:txBody>
          <a:bodyPr wrap="square" rtlCol="0" anchor="ctr" anchorCtr="1">
            <a:noAutofit/>
          </a:bodyPr>
          <a:lstStyle>
            <a:defPPr>
              <a:defRPr lang="en-US"/>
            </a:defPPr>
            <a:lvl1pPr marR="0" lvl="0" indent="0" defTabSz="914377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Retrieval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5EB0DA-E8C2-415A-25D0-F03BCF9A47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FA3DFDE-BFD0-C55A-3A02-C1BECEC5814C}"/>
              </a:ext>
            </a:extLst>
          </p:cNvPr>
          <p:cNvSpPr txBox="1"/>
          <p:nvPr/>
        </p:nvSpPr>
        <p:spPr>
          <a:xfrm>
            <a:off x="551322" y="4942143"/>
            <a:ext cx="1125562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99% of attended DBD donors and 76% of DCD donors attended (3 hours wait), proceeded to donation                  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(UK wait of 3 hrs one of the longest internationally)</a:t>
            </a:r>
            <a:endParaRPr kumimoji="0" lang="en-GB" sz="3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455B48-A252-2A61-3D96-C184D64C38BE}"/>
              </a:ext>
            </a:extLst>
          </p:cNvPr>
          <p:cNvSpPr txBox="1"/>
          <p:nvPr/>
        </p:nvSpPr>
        <p:spPr>
          <a:xfrm>
            <a:off x="3479806" y="2306565"/>
            <a:ext cx="832714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16 NORS teams in total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 abdominal, 6 CT NORS teams.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 abdominal, 3 CT NORS teams available to retrieve at any time.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F431292-CB41-78A5-6A92-98E9469C1C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36"/>
          <a:stretch/>
        </p:blipFill>
        <p:spPr bwMode="auto">
          <a:xfrm>
            <a:off x="3237997" y="819017"/>
            <a:ext cx="3016529" cy="173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139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9" descr="iStock_cardiac death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1505" y="2113247"/>
            <a:ext cx="2914735" cy="1639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4"/>
          <p:cNvSpPr txBox="1">
            <a:spLocks noChangeArrowheads="1"/>
          </p:cNvSpPr>
          <p:nvPr/>
        </p:nvSpPr>
        <p:spPr bwMode="auto">
          <a:xfrm>
            <a:off x="5080631" y="3877017"/>
            <a:ext cx="32646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UK,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Australia, Belgium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Netherlands, Spain, USA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Cape Town (1967)</a:t>
            </a:r>
          </a:p>
        </p:txBody>
      </p:sp>
      <p:pic>
        <p:nvPicPr>
          <p:cNvPr id="7" name="Transmedic Hear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016" y="2037281"/>
            <a:ext cx="5066739" cy="2837375"/>
          </a:xfrm>
          <a:prstGeom prst="roundRect">
            <a:avLst>
              <a:gd name="adj" fmla="val 5783"/>
            </a:avLst>
          </a:prstGeom>
          <a:ln>
            <a:noFill/>
          </a:ln>
          <a:effectLst/>
          <a:scene3d>
            <a:camera prst="perspectiveRight"/>
            <a:lightRig rig="twoPt" dir="t">
              <a:rot lat="0" lon="0" rev="10200000"/>
            </a:lightRig>
          </a:scene3d>
          <a:sp3d contourW="6350">
            <a:bevelT w="165100" h="31750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160699" y="5032022"/>
            <a:ext cx="2550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Image from YouTube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436045" y="5291973"/>
            <a:ext cx="472815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DCD →27% UK Heart Tx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0" y="6247051"/>
            <a:ext cx="12192000" cy="610949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Challenge in DCD: minimise / overcome warm ischaemic damage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2821" y="991378"/>
            <a:ext cx="9304867" cy="1155700"/>
          </a:xfrm>
        </p:spPr>
        <p:txBody>
          <a:bodyPr/>
          <a:lstStyle/>
          <a:p>
            <a:r>
              <a:rPr lang="en-GB" sz="4800" dirty="0"/>
              <a:t>DCD heart retrieval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ECD837-0845-3D42-B9AB-22A37AEA82C8}"/>
              </a:ext>
            </a:extLst>
          </p:cNvPr>
          <p:cNvSpPr/>
          <p:nvPr/>
        </p:nvSpPr>
        <p:spPr bwMode="auto">
          <a:xfrm>
            <a:off x="0" y="-1"/>
            <a:ext cx="3238864" cy="1018391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Organ </a:t>
            </a:r>
          </a:p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RECOVERY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1A34D2-220F-6248-9C15-666798928AD3}"/>
              </a:ext>
            </a:extLst>
          </p:cNvPr>
          <p:cNvSpPr/>
          <p:nvPr/>
        </p:nvSpPr>
        <p:spPr>
          <a:xfrm>
            <a:off x="763100" y="1105423"/>
            <a:ext cx="1481496" cy="584775"/>
          </a:xfrm>
          <a:prstGeom prst="rect">
            <a:avLst/>
          </a:prstGeom>
          <a:solidFill>
            <a:srgbClr val="E0119D"/>
          </a:solidFill>
        </p:spPr>
        <p:txBody>
          <a:bodyPr wrap="non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 situ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79472A-E700-9548-8028-06529AE49A04}"/>
              </a:ext>
            </a:extLst>
          </p:cNvPr>
          <p:cNvSpPr/>
          <p:nvPr/>
        </p:nvSpPr>
        <p:spPr>
          <a:xfrm>
            <a:off x="8439548" y="1704331"/>
            <a:ext cx="3626133" cy="4196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Ex-situ machine perfusion for extracorporeal preservation of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livers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for transplantation 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Interventional procedures guidance </a:t>
            </a: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Published: 16 January 2019 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nice.org.uk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/guidance/ipg636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ABBEAF59-EBD9-2143-AE77-BC31E53544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72030" y="1105423"/>
            <a:ext cx="2937" cy="4346896"/>
          </a:xfrm>
          <a:prstGeom prst="line">
            <a:avLst/>
          </a:prstGeom>
          <a:noFill/>
          <a:ln w="28575">
            <a:solidFill>
              <a:srgbClr val="6E2C6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531648-6DEE-0442-B25C-0D855AD72A7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877" y="118653"/>
            <a:ext cx="1806601" cy="1668597"/>
          </a:xfrm>
          <a:prstGeom prst="rect">
            <a:avLst/>
          </a:prstGeom>
        </p:spPr>
      </p:pic>
      <p:sp>
        <p:nvSpPr>
          <p:cNvPr id="15" name="AutoShape 5">
            <a:extLst>
              <a:ext uri="{FF2B5EF4-FFF2-40B4-BE49-F238E27FC236}">
                <a16:creationId xmlns:a16="http://schemas.microsoft.com/office/drawing/2014/main" id="{AEE4DAC8-9E9E-F440-ACC1-399592903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9749" y="230771"/>
            <a:ext cx="2981427" cy="9366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noFill/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anchor="ctr" anchorCtr="1">
            <a:flatTx/>
          </a:bodyPr>
          <a:lstStyle/>
          <a:p>
            <a:pPr marL="0" marR="0" lvl="0" indent="0" algn="ctr" defTabSz="9143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 panose="020B0604020202020204" pitchFamily="34" charset="0"/>
              </a:rPr>
              <a:t>Technology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AEDBA0-3CC7-3E61-94A8-32549CE2962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38922" y="118653"/>
            <a:ext cx="1179956" cy="11956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70DD4B-4985-814C-674F-CE0BE2194F6D}"/>
              </a:ext>
            </a:extLst>
          </p:cNvPr>
          <p:cNvSpPr txBox="1"/>
          <p:nvPr/>
        </p:nvSpPr>
        <p:spPr>
          <a:xfrm>
            <a:off x="10838922" y="1314265"/>
            <a:ext cx="117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Utilisation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425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4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2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  <p:bldP spid="3" grpId="0"/>
      <p:bldP spid="13" grpId="0" animBg="1"/>
      <p:bldP spid="8" grpId="0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7356" y="2345953"/>
            <a:ext cx="2888123" cy="216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4697357" y="4500117"/>
            <a:ext cx="34714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Borderline liver &amp; pancreas </a:t>
            </a:r>
          </a:p>
        </p:txBody>
      </p:sp>
      <p:pic>
        <p:nvPicPr>
          <p:cNvPr id="19" name="Picture 18" descr="IMG_1131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5482">
            <a:off x="1300019" y="2118375"/>
            <a:ext cx="2790912" cy="37221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 fov="1500000">
              <a:rot lat="21066928" lon="21243537" rev="194569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Picture 1037" descr="extracorporea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4797">
            <a:off x="8577061" y="1844049"/>
            <a:ext cx="2988539" cy="33323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 fov="1500000">
              <a:rot lat="21066928" lon="21243537" rev="194569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6084" y="9461"/>
            <a:ext cx="6360421" cy="1155700"/>
          </a:xfrm>
        </p:spPr>
        <p:txBody>
          <a:bodyPr/>
          <a:lstStyle/>
          <a:p>
            <a:r>
              <a:rPr lang="en-GB" sz="4267" dirty="0"/>
              <a:t>Normothermic Regional Perfusion (NRP)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F41B7A-8361-3D4B-9FAC-B66B4D64FBC6}"/>
              </a:ext>
            </a:extLst>
          </p:cNvPr>
          <p:cNvSpPr/>
          <p:nvPr/>
        </p:nvSpPr>
        <p:spPr>
          <a:xfrm>
            <a:off x="4697356" y="5330211"/>
            <a:ext cx="7095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MT"/>
                <a:ea typeface="+mn-ea"/>
                <a:cs typeface="Arial" panose="020B0604020202020204" pitchFamily="34" charset="0"/>
              </a:rPr>
              <a:t>~ 16% increased risk ischaemic cholangiopathy </a:t>
            </a:r>
          </a:p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MT"/>
                <a:ea typeface="+mn-ea"/>
                <a:cs typeface="Arial" panose="020B0604020202020204" pitchFamily="34" charset="0"/>
              </a:rPr>
              <a:t>for every 1 additional minute warm ischaemia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M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396106-5053-6C49-9C1D-5BFDB2E95CD3}"/>
              </a:ext>
            </a:extLst>
          </p:cNvPr>
          <p:cNvSpPr/>
          <p:nvPr/>
        </p:nvSpPr>
        <p:spPr bwMode="auto">
          <a:xfrm>
            <a:off x="0" y="-1"/>
            <a:ext cx="3238864" cy="1018391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Organ </a:t>
            </a:r>
          </a:p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RECOVERY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3BA850-F407-6B40-8CF3-D756DA151AF2}"/>
              </a:ext>
            </a:extLst>
          </p:cNvPr>
          <p:cNvSpPr/>
          <p:nvPr/>
        </p:nvSpPr>
        <p:spPr>
          <a:xfrm>
            <a:off x="808787" y="1105423"/>
            <a:ext cx="1390124" cy="584775"/>
          </a:xfrm>
          <a:prstGeom prst="rect">
            <a:avLst/>
          </a:prstGeom>
          <a:solidFill>
            <a:srgbClr val="E0119D"/>
          </a:solidFill>
        </p:spPr>
        <p:txBody>
          <a:bodyPr wrap="non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situ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FF5B86F-52E2-1A49-998D-696B181F475E}"/>
              </a:ext>
            </a:extLst>
          </p:cNvPr>
          <p:cNvSpPr/>
          <p:nvPr/>
        </p:nvSpPr>
        <p:spPr bwMode="auto">
          <a:xfrm>
            <a:off x="10041333" y="2529675"/>
            <a:ext cx="1053884" cy="1012311"/>
          </a:xfrm>
          <a:prstGeom prst="ellipse">
            <a:avLst/>
          </a:prstGeom>
          <a:noFill/>
          <a:ln w="63500" cap="flat" cmpd="sng" algn="ctr">
            <a:solidFill>
              <a:srgbClr val="6E2C6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DA4282-A1F5-594F-B1B6-17A420D5E88B}"/>
              </a:ext>
            </a:extLst>
          </p:cNvPr>
          <p:cNvSpPr/>
          <p:nvPr/>
        </p:nvSpPr>
        <p:spPr bwMode="auto">
          <a:xfrm>
            <a:off x="0" y="6247051"/>
            <a:ext cx="12192000" cy="610949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Challenge in DCD: minimise / overcome warm ischaemic damage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A130A9-706E-4769-B227-67430C2E2A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38922" y="118653"/>
            <a:ext cx="1179956" cy="11956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63AB8-EBCC-0BF0-9232-5D01A509F300}"/>
              </a:ext>
            </a:extLst>
          </p:cNvPr>
          <p:cNvSpPr txBox="1"/>
          <p:nvPr/>
        </p:nvSpPr>
        <p:spPr>
          <a:xfrm>
            <a:off x="10838922" y="1314265"/>
            <a:ext cx="117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Utilisation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A205DEE-82B1-DE0B-8235-8600A9FD7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475" y="1074785"/>
            <a:ext cx="695627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DCD 31% UK Liver Tx </a:t>
            </a: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(&gt; 40% with NRP)</a:t>
            </a:r>
          </a:p>
        </p:txBody>
      </p:sp>
    </p:spTree>
    <p:extLst>
      <p:ext uri="{BB962C8B-B14F-4D97-AF65-F5344CB8AC3E}">
        <p14:creationId xmlns:p14="http://schemas.microsoft.com/office/powerpoint/2010/main" val="3742168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529" y="357245"/>
            <a:ext cx="1350477" cy="974571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618" y="603995"/>
            <a:ext cx="444874" cy="406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314048" y="1331816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1A3A9-596B-949A-2CAE-CD2DF2A397AD}"/>
              </a:ext>
            </a:extLst>
          </p:cNvPr>
          <p:cNvSpPr/>
          <p:nvPr/>
        </p:nvSpPr>
        <p:spPr>
          <a:xfrm>
            <a:off x="246282" y="1907184"/>
            <a:ext cx="108728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“Living and deceased donation will become an expected part of care, where clinically appropriate, for all in society.”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4D8ED1-199A-B9D5-E0CD-C0E8A6134614}"/>
              </a:ext>
            </a:extLst>
          </p:cNvPr>
          <p:cNvSpPr/>
          <p:nvPr/>
        </p:nvSpPr>
        <p:spPr>
          <a:xfrm>
            <a:off x="246282" y="3183459"/>
            <a:ext cx="646677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our intensive care and emergency departments, the consideration of organ donation is now a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usual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 of end of life care.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need to take the next step.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usual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1D80372-96D6-50B1-999E-39AAFBA09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3350" y="3941792"/>
            <a:ext cx="2805754" cy="2655032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009386-B403-7198-F923-107F5DBC1614}"/>
              </a:ext>
            </a:extLst>
          </p:cNvPr>
          <p:cNvSpPr/>
          <p:nvPr/>
        </p:nvSpPr>
        <p:spPr>
          <a:xfrm>
            <a:off x="7482282" y="3059668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 donation becomes 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societal norm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044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4C9F8B2-97BD-CD9B-E006-8FDCD8936722}"/>
              </a:ext>
            </a:extLst>
          </p:cNvPr>
          <p:cNvSpPr txBox="1"/>
          <p:nvPr/>
        </p:nvSpPr>
        <p:spPr>
          <a:xfrm>
            <a:off x="8655551" y="2239115"/>
            <a:ext cx="3139440" cy="400110"/>
          </a:xfrm>
          <a:prstGeom prst="rect">
            <a:avLst/>
          </a:prstGeom>
          <a:noFill/>
          <a:ln w="38100">
            <a:solidFill>
              <a:srgbClr val="6E2C6B"/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prstClr val="black"/>
                </a:solidFill>
              </a:rPr>
              <a:t>DCD 15% lower than DBD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08695AA-FD77-BA23-7B07-E9BB8E98E2C1}"/>
              </a:ext>
            </a:extLst>
          </p:cNvPr>
          <p:cNvSpPr>
            <a:spLocks/>
          </p:cNvSpPr>
          <p:nvPr/>
        </p:nvSpPr>
        <p:spPr bwMode="auto">
          <a:xfrm>
            <a:off x="-60473" y="325888"/>
            <a:ext cx="12252473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UK Consent/Authorisation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3BF18-E0AA-AE8E-AF63-B108D29A4CA7}"/>
              </a:ext>
            </a:extLst>
          </p:cNvPr>
          <p:cNvSpPr txBox="1"/>
          <p:nvPr/>
        </p:nvSpPr>
        <p:spPr>
          <a:xfrm>
            <a:off x="8655551" y="2818265"/>
            <a:ext cx="3139440" cy="1323439"/>
          </a:xfrm>
          <a:prstGeom prst="rect">
            <a:avLst/>
          </a:prstGeom>
          <a:noFill/>
          <a:ln w="38100">
            <a:solidFill>
              <a:srgbClr val="6E2C6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en-GB" dirty="0"/>
              <a:t>173 families overruled expressed opt-in</a:t>
            </a:r>
          </a:p>
          <a:p>
            <a:r>
              <a:rPr lang="en-GB" dirty="0"/>
              <a:t>  29 DBD</a:t>
            </a:r>
          </a:p>
          <a:p>
            <a:r>
              <a:rPr lang="en-GB" dirty="0"/>
              <a:t>144 DCD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EFFD3E-C8F5-57D9-5288-EA8C4F192C41}"/>
              </a:ext>
            </a:extLst>
          </p:cNvPr>
          <p:cNvSpPr txBox="1"/>
          <p:nvPr/>
        </p:nvSpPr>
        <p:spPr>
          <a:xfrm>
            <a:off x="7894664" y="4271469"/>
            <a:ext cx="3900327" cy="1692771"/>
          </a:xfrm>
          <a:prstGeom prst="rect">
            <a:avLst/>
          </a:prstGeom>
          <a:noFill/>
          <a:ln w="38100">
            <a:solidFill>
              <a:srgbClr val="6E2C6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2000" b="1">
                <a:solidFill>
                  <a:prstClr val="black"/>
                </a:solidFill>
              </a:defRPr>
            </a:lvl1pPr>
          </a:lstStyle>
          <a:p>
            <a:pPr marL="0" marR="0" lvl="0" indent="0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Deemed Consent / Authorisation</a:t>
            </a:r>
          </a:p>
          <a:p>
            <a:pPr marL="0" marR="0" lvl="0" indent="0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= 48%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(DBD 58%, DCD 43%)</a:t>
            </a:r>
          </a:p>
          <a:p>
            <a:pPr defTabSz="609570">
              <a:defRPr/>
            </a:pPr>
            <a:r>
              <a:rPr lang="en-GB" sz="2000" b="0" dirty="0"/>
              <a:t>Before deemed legislation, was 50:50 families agreeing if we didn’t know what the person wanted.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61DEA0-8FB1-6E11-5314-22D15B8005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1240" y="261175"/>
            <a:ext cx="2024477" cy="5655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BF93600-5724-B474-D292-4BBA795A168A}"/>
              </a:ext>
            </a:extLst>
          </p:cNvPr>
          <p:cNvSpPr>
            <a:spLocks/>
          </p:cNvSpPr>
          <p:nvPr/>
        </p:nvSpPr>
        <p:spPr bwMode="auto">
          <a:xfrm>
            <a:off x="8655551" y="1715052"/>
            <a:ext cx="313944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en-US" sz="3200" b="1" dirty="0">
                <a:solidFill>
                  <a:srgbClr val="6E2C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2024/25</a:t>
            </a:r>
            <a:endParaRPr kumimoji="0" lang="en-GB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EFED9-FAB0-EF17-732D-68FF6E00BE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524"/>
          <a:stretch/>
        </p:blipFill>
        <p:spPr>
          <a:xfrm>
            <a:off x="0" y="1022801"/>
            <a:ext cx="7817557" cy="5248011"/>
          </a:xfrm>
          <a:prstGeom prst="rect">
            <a:avLst/>
          </a:prstGeom>
          <a:ln>
            <a:noFill/>
          </a:ln>
        </p:spPr>
      </p:pic>
      <p:pic>
        <p:nvPicPr>
          <p:cNvPr id="21" name="Picture 20" descr="A graph of growth in blue and yellow&#10;&#10;AI-generated content may be incorrect.">
            <a:extLst>
              <a:ext uri="{FF2B5EF4-FFF2-40B4-BE49-F238E27FC236}">
                <a16:creationId xmlns:a16="http://schemas.microsoft.com/office/drawing/2014/main" id="{7E0ED442-ACDA-B77C-E09D-4F6C825904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404" t="6739" b="73133"/>
          <a:stretch/>
        </p:blipFill>
        <p:spPr>
          <a:xfrm>
            <a:off x="6359369" y="826718"/>
            <a:ext cx="2296182" cy="103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83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14">
            <a:extLst>
              <a:ext uri="{FF2B5EF4-FFF2-40B4-BE49-F238E27FC236}">
                <a16:creationId xmlns:a16="http://schemas.microsoft.com/office/drawing/2014/main" id="{B114F458-224F-F340-84B8-B08A7F087A62}"/>
              </a:ext>
            </a:extLst>
          </p:cNvPr>
          <p:cNvSpPr txBox="1"/>
          <p:nvPr/>
        </p:nvSpPr>
        <p:spPr>
          <a:xfrm>
            <a:off x="100720" y="109165"/>
            <a:ext cx="1449621" cy="37930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endParaRPr kumimoji="0" lang="en-GB" sz="14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F9F35-FA22-C244-EF86-36C5A223100A}"/>
              </a:ext>
            </a:extLst>
          </p:cNvPr>
          <p:cNvSpPr txBox="1"/>
          <p:nvPr/>
        </p:nvSpPr>
        <p:spPr>
          <a:xfrm>
            <a:off x="1550341" y="356268"/>
            <a:ext cx="9193024" cy="53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Ethnicity Differences Report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D2B0D5-85D2-8F6E-DF31-05F17B653D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21" y="-21737"/>
            <a:ext cx="2696978" cy="17979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22C2DA-C428-4F4C-8D3F-786DB06F0F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1240" y="261175"/>
            <a:ext cx="2024477" cy="5655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34AF63-52E5-6427-C0A3-451444E000F4}"/>
              </a:ext>
            </a:extLst>
          </p:cNvPr>
          <p:cNvSpPr/>
          <p:nvPr/>
        </p:nvSpPr>
        <p:spPr>
          <a:xfrm>
            <a:off x="2596484" y="1661256"/>
            <a:ext cx="7131716" cy="456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FFCE0D-CF16-0395-C5CC-11AF625E59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361"/>
          <a:stretch/>
        </p:blipFill>
        <p:spPr>
          <a:xfrm>
            <a:off x="494534" y="1907150"/>
            <a:ext cx="2696978" cy="4532559"/>
          </a:xfrm>
          <a:prstGeom prst="rect">
            <a:avLst/>
          </a:prstGeom>
        </p:spPr>
      </p:pic>
      <p:pic>
        <p:nvPicPr>
          <p:cNvPr id="8" name="Picture 7" descr="A graph with pink columns&#10;&#10;AI-generated content may be incorrect.">
            <a:extLst>
              <a:ext uri="{FF2B5EF4-FFF2-40B4-BE49-F238E27FC236}">
                <a16:creationId xmlns:a16="http://schemas.microsoft.com/office/drawing/2014/main" id="{04FADD78-4AB3-ACA9-F026-98368DFA8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5109" y="1204736"/>
            <a:ext cx="9036170" cy="49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687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aph with numbers and a line&#10;&#10;AI-generated content may be incorrect.">
            <a:extLst>
              <a:ext uri="{FF2B5EF4-FFF2-40B4-BE49-F238E27FC236}">
                <a16:creationId xmlns:a16="http://schemas.microsoft.com/office/drawing/2014/main" id="{F0487B0A-744A-9321-ED47-FBABD5958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14" y="1084815"/>
            <a:ext cx="7211454" cy="4418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E0CA7F-F98B-4EB7-A6C1-ED1C099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83" y="178015"/>
            <a:ext cx="12192000" cy="968711"/>
          </a:xfrm>
        </p:spPr>
        <p:txBody>
          <a:bodyPr>
            <a:noAutofit/>
          </a:bodyPr>
          <a:lstStyle/>
          <a:p>
            <a:pPr algn="l"/>
            <a: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  <a:t>Paediatrics (&lt;18yrs)</a:t>
            </a:r>
            <a:b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</a:br>
            <a: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  <a:t>1 April 2014 – 31 March 2024 </a:t>
            </a:r>
          </a:p>
        </p:txBody>
      </p:sp>
      <p:pic>
        <p:nvPicPr>
          <p:cNvPr id="5" name="Picture 4" descr="A group of stuffed animals&#10;&#10;Description automatically generated with low confidence">
            <a:extLst>
              <a:ext uri="{FF2B5EF4-FFF2-40B4-BE49-F238E27FC236}">
                <a16:creationId xmlns:a16="http://schemas.microsoft.com/office/drawing/2014/main" id="{BD47EBAC-8B6D-3B42-A34A-E70C46E1C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60" y="314595"/>
            <a:ext cx="3611043" cy="5126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AutoShape 5">
            <a:extLst>
              <a:ext uri="{FF2B5EF4-FFF2-40B4-BE49-F238E27FC236}">
                <a16:creationId xmlns:a16="http://schemas.microsoft.com/office/drawing/2014/main" id="{FE76EFF2-948F-BE44-A984-ABB0E110F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1995" y="5773257"/>
            <a:ext cx="2851584" cy="96216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000"/>
            </a:extrusionClr>
          </a:sp3d>
        </p:spPr>
        <p:txBody>
          <a:bodyPr anchor="ctr" anchorCtr="1">
            <a:flatTx/>
          </a:bodyPr>
          <a:lstStyle/>
          <a:p>
            <a:pPr marL="0" marR="0" lvl="0" indent="0" algn="ctr" defTabSz="9143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 panose="020B0604020202020204" pitchFamily="34" charset="0"/>
              </a:rPr>
              <a:t>Paediatrics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2F2FB66-0A09-C92C-BCCC-7632FDAE8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526" y="5600337"/>
            <a:ext cx="4056097" cy="1123712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UK PICU mortality (&lt; 16 years)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2004 – 5.5 %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2021 – 3.5 %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0ADF741-2071-AFC8-B124-486262928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50" y="5407396"/>
            <a:ext cx="3858640" cy="132802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 average age of deaths in PICU is 1 years old.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 average age of proceeding donors is 12 years old.</a:t>
            </a:r>
          </a:p>
        </p:txBody>
      </p:sp>
    </p:spTree>
    <p:extLst>
      <p:ext uri="{BB962C8B-B14F-4D97-AF65-F5344CB8AC3E}">
        <p14:creationId xmlns:p14="http://schemas.microsoft.com/office/powerpoint/2010/main" val="292197758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015" y="221264"/>
            <a:ext cx="9873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1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future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24AE5805-2FB8-9B4F-AFF7-84C1EE46B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04" y="1119907"/>
            <a:ext cx="3594668" cy="5081184"/>
          </a:xfrm>
          <a:prstGeom prst="rect">
            <a:avLst/>
          </a:prstGeom>
          <a:noFill/>
          <a:ln w="3175" cap="flat" cmpd="sng" algn="ctr">
            <a:solidFill>
              <a:srgbClr val="6E2C6B"/>
            </a:solidFill>
            <a:prstDash val="solid"/>
          </a:ln>
          <a:effectLst/>
        </p:spPr>
      </p:pic>
      <p:sp>
        <p:nvSpPr>
          <p:cNvPr id="12" name="Rectangle: Rounded Corners 10">
            <a:extLst>
              <a:ext uri="{FF2B5EF4-FFF2-40B4-BE49-F238E27FC236}">
                <a16:creationId xmlns:a16="http://schemas.microsoft.com/office/drawing/2014/main" id="{73EC157C-B205-1E4E-BBEF-5158A1F1A9D6}"/>
              </a:ext>
            </a:extLst>
          </p:cNvPr>
          <p:cNvSpPr/>
          <p:nvPr/>
        </p:nvSpPr>
        <p:spPr>
          <a:xfrm>
            <a:off x="5159223" y="1523069"/>
            <a:ext cx="3109707" cy="1348928"/>
          </a:xfrm>
          <a:prstGeom prst="roundRect">
            <a:avLst/>
          </a:prstGeom>
          <a:noFill/>
          <a:ln w="38100" cap="flat" cmpd="sng" algn="ctr">
            <a:solidFill>
              <a:srgbClr val="6E2C6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world leading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 donation and transplantation system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CD66BC-A855-E544-A6F6-B57C31CBA74E}"/>
              </a:ext>
            </a:extLst>
          </p:cNvPr>
          <p:cNvSpPr/>
          <p:nvPr/>
        </p:nvSpPr>
        <p:spPr>
          <a:xfrm>
            <a:off x="4221890" y="1794884"/>
            <a:ext cx="571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b="1" i="1" u="none" strike="noStrike" kern="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</a:t>
            </a:r>
            <a:endParaRPr kumimoji="0" lang="en-GB" sz="5000" b="0" i="1" u="none" strike="noStrike" kern="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71203D1-5847-ACAD-F53F-02C70937AD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479" y="2647747"/>
            <a:ext cx="6734798" cy="3786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A528A8-556B-43DF-F3FC-72A0FDBA9424}"/>
              </a:ext>
            </a:extLst>
          </p:cNvPr>
          <p:cNvSpPr txBox="1"/>
          <p:nvPr/>
        </p:nvSpPr>
        <p:spPr>
          <a:xfrm>
            <a:off x="6714076" y="6452070"/>
            <a:ext cx="5477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www.nhsbt.nhs.uk</a:t>
            </a:r>
            <a:r>
              <a:rPr lang="en-GB" dirty="0">
                <a:solidFill>
                  <a:schemeClr val="bg1"/>
                </a:solidFill>
              </a:rPr>
              <a:t>/commonwealth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A15FFC-8D5C-2A5A-9A90-795E064D27C5}"/>
              </a:ext>
            </a:extLst>
          </p:cNvPr>
          <p:cNvCxnSpPr/>
          <p:nvPr/>
        </p:nvCxnSpPr>
        <p:spPr bwMode="auto">
          <a:xfrm>
            <a:off x="328403" y="900768"/>
            <a:ext cx="11574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E0119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08218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4" name="Picture 23" descr="A picture containing person, indoor, hospital room&#10;&#10;Description automatically generated">
            <a:extLst>
              <a:ext uri="{FF2B5EF4-FFF2-40B4-BE49-F238E27FC236}">
                <a16:creationId xmlns:a16="http://schemas.microsoft.com/office/drawing/2014/main" id="{27C86F0D-8B84-5ED4-82CD-55A5E4800F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0481" y="1613146"/>
            <a:ext cx="2511972" cy="312350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405657D-7F29-BEF6-F064-FEF37A096D0F}"/>
              </a:ext>
            </a:extLst>
          </p:cNvPr>
          <p:cNvSpPr/>
          <p:nvPr/>
        </p:nvSpPr>
        <p:spPr>
          <a:xfrm>
            <a:off x="2162522" y="4847432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Leadership in holding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Moment of Honour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60E75-FA1D-B235-54FA-C025DDC80BD1}"/>
              </a:ext>
            </a:extLst>
          </p:cNvPr>
          <p:cNvSpPr txBox="1"/>
          <p:nvPr/>
        </p:nvSpPr>
        <p:spPr>
          <a:xfrm>
            <a:off x="2718812" y="5598282"/>
            <a:ext cx="4150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https://www.odt.nhs.uk/deceased-donation/best-practice-guidance/end-of-life-care/</a:t>
            </a:r>
            <a:r>
              <a:rPr lang="en-GB" dirty="0"/>
              <a:t> </a:t>
            </a:r>
          </a:p>
        </p:txBody>
      </p:sp>
      <p:pic>
        <p:nvPicPr>
          <p:cNvPr id="1026" name="Picture 2" descr="SIGNET logo">
            <a:extLst>
              <a:ext uri="{FF2B5EF4-FFF2-40B4-BE49-F238E27FC236}">
                <a16:creationId xmlns:a16="http://schemas.microsoft.com/office/drawing/2014/main" id="{209630D0-BE73-83AF-9900-22F45A3EE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613" y="4875048"/>
            <a:ext cx="4388471" cy="10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31A6420-3802-1986-03D8-91658B664B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0090" y="1754257"/>
            <a:ext cx="4773155" cy="1874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C458F1-7201-0A65-DCCD-8204424C309F}"/>
              </a:ext>
            </a:extLst>
          </p:cNvPr>
          <p:cNvSpPr/>
          <p:nvPr/>
        </p:nvSpPr>
        <p:spPr>
          <a:xfrm>
            <a:off x="6868812" y="3702065"/>
            <a:ext cx="48644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Trainee Representatives in Organ Donation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TRODs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FF32E338-9E47-0995-A42C-575DC3C3A85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282" y="116576"/>
            <a:ext cx="1350477" cy="974571"/>
          </a:xfrm>
          <a:prstGeom prst="rect">
            <a:avLst/>
          </a:prstGeom>
        </p:spPr>
      </p:pic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7FDB30A3-F6CD-DF0C-8399-879C0858C2A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71" y="363326"/>
            <a:ext cx="444874" cy="4069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FC4599-E6BC-D1AF-0B96-2387D8E84BCC}"/>
              </a:ext>
            </a:extLst>
          </p:cNvPr>
          <p:cNvSpPr txBox="1"/>
          <p:nvPr/>
        </p:nvSpPr>
        <p:spPr>
          <a:xfrm>
            <a:off x="146801" y="1091147"/>
            <a:ext cx="1549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C0AE5-82F3-F647-229F-B4F10F244D36}"/>
              </a:ext>
            </a:extLst>
          </p:cNvPr>
          <p:cNvSpPr txBox="1"/>
          <p:nvPr/>
        </p:nvSpPr>
        <p:spPr>
          <a:xfrm>
            <a:off x="1696240" y="6354"/>
            <a:ext cx="5768669" cy="53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initiatives you can help with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6E2C6B"/>
                </a:solidFill>
                <a:latin typeface="Arial"/>
              </a:rPr>
              <a:t>(apart from putting into practice what you learn over the next two days)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" name="Picture 14" descr="A book cover with red lines&#10;&#10;Description automatically generated">
            <a:extLst>
              <a:ext uri="{FF2B5EF4-FFF2-40B4-BE49-F238E27FC236}">
                <a16:creationId xmlns:a16="http://schemas.microsoft.com/office/drawing/2014/main" id="{368F1ECC-0A5C-20EF-7701-1EABF81483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4884" y="2224810"/>
            <a:ext cx="2183293" cy="30960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37A79B-B6A5-7237-AFDC-7BB9DBDF3B59}"/>
              </a:ext>
            </a:extLst>
          </p:cNvPr>
          <p:cNvSpPr txBox="1"/>
          <p:nvPr/>
        </p:nvSpPr>
        <p:spPr>
          <a:xfrm>
            <a:off x="1527179" y="2305541"/>
            <a:ext cx="89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59827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" grpId="0"/>
      <p:bldP spid="16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night, lit, dark&#10;&#10;Description automatically generated">
            <a:extLst>
              <a:ext uri="{FF2B5EF4-FFF2-40B4-BE49-F238E27FC236}">
                <a16:creationId xmlns:a16="http://schemas.microsoft.com/office/drawing/2014/main" id="{C00FCD2A-EB93-524C-99D0-FAFB154316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4" y="-3919"/>
            <a:ext cx="2833844" cy="3000892"/>
          </a:xfrm>
          <a:prstGeom prst="rect">
            <a:avLst/>
          </a:prstGeom>
        </p:spPr>
      </p:pic>
      <p:pic>
        <p:nvPicPr>
          <p:cNvPr id="6" name="Picture 5" descr="A picture containing outdoor, building, night, street&#10;&#10;Description automatically generated">
            <a:extLst>
              <a:ext uri="{FF2B5EF4-FFF2-40B4-BE49-F238E27FC236}">
                <a16:creationId xmlns:a16="http://schemas.microsoft.com/office/drawing/2014/main" id="{96B9ABFA-0679-5745-A787-35756CA540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028949"/>
            <a:ext cx="6780295" cy="3829051"/>
          </a:xfrm>
          <a:prstGeom prst="rect">
            <a:avLst/>
          </a:prstGeom>
        </p:spPr>
      </p:pic>
      <p:pic>
        <p:nvPicPr>
          <p:cNvPr id="14" name="Picture 13" descr="A picture containing purple&#10;&#10;Description automatically generated">
            <a:extLst>
              <a:ext uri="{FF2B5EF4-FFF2-40B4-BE49-F238E27FC236}">
                <a16:creationId xmlns:a16="http://schemas.microsoft.com/office/drawing/2014/main" id="{2E0D806D-F796-C944-86FB-EA6593E41B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081" y="3070969"/>
            <a:ext cx="6667500" cy="3761631"/>
          </a:xfrm>
          <a:prstGeom prst="rect">
            <a:avLst/>
          </a:prstGeom>
        </p:spPr>
      </p:pic>
      <p:pic>
        <p:nvPicPr>
          <p:cNvPr id="10" name="Picture 9" descr="A picture containing indoor, purple, lit, light&#10;&#10;Description automatically generated">
            <a:extLst>
              <a:ext uri="{FF2B5EF4-FFF2-40B4-BE49-F238E27FC236}">
                <a16:creationId xmlns:a16="http://schemas.microsoft.com/office/drawing/2014/main" id="{E61351EB-BEDE-384F-8734-811486BD9C6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4525" y="-228183"/>
            <a:ext cx="3780270" cy="3761631"/>
          </a:xfrm>
          <a:prstGeom prst="rect">
            <a:avLst/>
          </a:prstGeom>
        </p:spPr>
      </p:pic>
      <p:pic>
        <p:nvPicPr>
          <p:cNvPr id="3" name="Picture 2" descr="A group of horses with pink lights&#10;&#10;Description automatically generated">
            <a:extLst>
              <a:ext uri="{FF2B5EF4-FFF2-40B4-BE49-F238E27FC236}">
                <a16:creationId xmlns:a16="http://schemas.microsoft.com/office/drawing/2014/main" id="{8B5C1C67-869B-3C3D-71AD-A75165FB65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8818" y="-3919"/>
            <a:ext cx="5900467" cy="353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923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f66BG4qJFwlG1RnSxsy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f66BG4qJFwlG1RnSxsy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heme/theme1.xml><?xml version="1.0" encoding="utf-8"?>
<a:theme xmlns:a="http://schemas.openxmlformats.org/drawingml/2006/main" name="5_NHSBT_presentation_style_v2">
  <a:themeElements>
    <a:clrScheme name="3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3_NHSBT_presentation_style_v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charset="0"/>
            <a:cs typeface="Arial" charset="0"/>
          </a:defRPr>
        </a:defPPr>
      </a:lstStyle>
    </a:lnDef>
  </a:objectDefaults>
  <a:extraClrSchemeLst>
    <a:extraClrScheme>
      <a:clrScheme name="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NHSBT_presentation_style_v2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13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7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5_NHSBT_presentation_style_v2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13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0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c0cc31-d152-4c57-a5dc-d92704ab078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E4FD055F0D6243AEEF3D40D96D6A0C" ma:contentTypeVersion="18" ma:contentTypeDescription="Create a new document." ma:contentTypeScope="" ma:versionID="e7353ba98b9380984c071ef0795febd1">
  <xsd:schema xmlns:xsd="http://www.w3.org/2001/XMLSchema" xmlns:xs="http://www.w3.org/2001/XMLSchema" xmlns:p="http://schemas.microsoft.com/office/2006/metadata/properties" xmlns:ns3="6dc0cc31-d152-4c57-a5dc-d92704ab0787" xmlns:ns4="1184d4b9-0856-4329-917a-a00dd4be4299" targetNamespace="http://schemas.microsoft.com/office/2006/metadata/properties" ma:root="true" ma:fieldsID="89ca07fa10dd114da7a3a163a8e36d47" ns3:_="" ns4:_="">
    <xsd:import namespace="6dc0cc31-d152-4c57-a5dc-d92704ab0787"/>
    <xsd:import namespace="1184d4b9-0856-4329-917a-a00dd4be42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0cc31-d152-4c57-a5dc-d92704ab0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4d4b9-0856-4329-917a-a00dd4be42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032EA0-6C43-4D88-B190-3174EB0A18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CFEF4D-8D09-4482-A01E-FA1026565BB7}">
  <ds:schemaRefs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184d4b9-0856-4329-917a-a00dd4be4299"/>
    <ds:schemaRef ds:uri="http://purl.org/dc/terms/"/>
    <ds:schemaRef ds:uri="http://www.w3.org/XML/1998/namespace"/>
    <ds:schemaRef ds:uri="http://purl.org/dc/elements/1.1/"/>
    <ds:schemaRef ds:uri="http://schemas.microsoft.com/office/2006/metadata/properties"/>
    <ds:schemaRef ds:uri="6dc0cc31-d152-4c57-a5dc-d92704ab078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B3A28C2-CBCA-4653-8F91-8F19D7C12B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0cc31-d152-4c57-a5dc-d92704ab0787"/>
    <ds:schemaRef ds:uri="1184d4b9-0856-4329-917a-a00dd4be42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14579</TotalTime>
  <Words>2104</Words>
  <Application>Microsoft Office PowerPoint</Application>
  <PresentationFormat>Widescreen</PresentationFormat>
  <Paragraphs>455</Paragraphs>
  <Slides>33</Slides>
  <Notes>29</Notes>
  <HiddenSlides>0</HiddenSlides>
  <MMClips>2</MMClips>
  <ScaleCrop>false</ScaleCrop>
  <HeadingPairs>
    <vt:vector size="4" baseType="variant">
      <vt:variant>
        <vt:lpstr>Theme</vt:lpstr>
      </vt:variant>
      <vt:variant>
        <vt:i4>23</vt:i4>
      </vt:variant>
      <vt:variant>
        <vt:lpstr>Slide Titles</vt:lpstr>
      </vt:variant>
      <vt:variant>
        <vt:i4>33</vt:i4>
      </vt:variant>
    </vt:vector>
  </HeadingPairs>
  <TitlesOfParts>
    <vt:vector size="56" baseType="lpstr">
      <vt:lpstr>5_NHSBT_presentation_style_v2</vt:lpstr>
      <vt:lpstr>2_Default Design</vt:lpstr>
      <vt:lpstr>3_Default Design</vt:lpstr>
      <vt:lpstr>2_NHSBT_presentation_style_v2</vt:lpstr>
      <vt:lpstr>3_NHSBT_presentation_style_v2</vt:lpstr>
      <vt:lpstr>4_NHSBT_presentation_style_v2</vt:lpstr>
      <vt:lpstr>6_NHSBT_presentation_style_v2</vt:lpstr>
      <vt:lpstr>7_NHSBT_presentation_style_v2</vt:lpstr>
      <vt:lpstr>8_NHSBT_presentation_style_v2</vt:lpstr>
      <vt:lpstr>4_Default Design</vt:lpstr>
      <vt:lpstr>1_Office Theme</vt:lpstr>
      <vt:lpstr>1_default</vt:lpstr>
      <vt:lpstr>9_NHSBT_presentation_style_v2</vt:lpstr>
      <vt:lpstr>2_Office Theme</vt:lpstr>
      <vt:lpstr>14_NHSBT_presentation_style_v2</vt:lpstr>
      <vt:lpstr>5_Default Design</vt:lpstr>
      <vt:lpstr>7_Office Theme</vt:lpstr>
      <vt:lpstr>6_Default Design</vt:lpstr>
      <vt:lpstr>7_Default Design</vt:lpstr>
      <vt:lpstr>2_Custom Design</vt:lpstr>
      <vt:lpstr>3_Office Theme</vt:lpstr>
      <vt:lpstr>15_NHSBT_presentation_style_v2</vt:lpstr>
      <vt:lpstr>10_NHSBT_presentation_style_v2</vt:lpstr>
      <vt:lpstr>Deceased Donation in Context  past, present and future </vt:lpstr>
      <vt:lpstr>PowerPoint Presentation</vt:lpstr>
      <vt:lpstr>Donation in UK, 2023/24</vt:lpstr>
      <vt:lpstr>the past </vt:lpstr>
      <vt:lpstr>Our journey</vt:lpstr>
      <vt:lpstr>PowerPoint Presentation</vt:lpstr>
      <vt:lpstr>PowerPoint Presentation</vt:lpstr>
      <vt:lpstr>PowerPoint Presentation</vt:lpstr>
      <vt:lpstr>Our journey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journey</vt:lpstr>
      <vt:lpstr>PowerPoint Presentation</vt:lpstr>
      <vt:lpstr>PowerPoint Presentation</vt:lpstr>
      <vt:lpstr>the ladder out  </vt:lpstr>
      <vt:lpstr>future </vt:lpstr>
      <vt:lpstr>PowerPoint Presentation</vt:lpstr>
      <vt:lpstr>DCD heart retrieval</vt:lpstr>
      <vt:lpstr>Normothermic Regional Perfusion (NRP)</vt:lpstr>
      <vt:lpstr>PowerPoint Presentation</vt:lpstr>
      <vt:lpstr>PowerPoint Presentation</vt:lpstr>
      <vt:lpstr>PowerPoint Presentation</vt:lpstr>
      <vt:lpstr>Paediatrics (&lt;18yrs) 1 April 2014 – 31 March 2024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Gardiner</dc:creator>
  <cp:lastModifiedBy>Jill Featherstone</cp:lastModifiedBy>
  <cp:revision>290</cp:revision>
  <dcterms:created xsi:type="dcterms:W3CDTF">2014-03-03T07:34:55Z</dcterms:created>
  <dcterms:modified xsi:type="dcterms:W3CDTF">2025-05-09T13:15:20Z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0x0101007BE4FD055F0D6243AEEF3D40D96D6A0C</vt:lpwstr>
  </property>
</Properties>
</file>