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tags/tag38.xml" ContentType="application/vnd.openxmlformats-officedocument.presentationml.tags+xml"/>
  <Override PartName="/ppt/notesSlides/notesSlide40.xml" ContentType="application/vnd.openxmlformats-officedocument.presentationml.notesSlide+xml"/>
  <Override PartName="/ppt/tags/tag39.xml" ContentType="application/vnd.openxmlformats-officedocument.presentationml.tags+xml"/>
  <Override PartName="/ppt/notesSlides/notesSlide41.xml" ContentType="application/vnd.openxmlformats-officedocument.presentationml.notesSlide+xml"/>
  <Override PartName="/ppt/tags/tag40.xml" ContentType="application/vnd.openxmlformats-officedocument.presentationml.tags+xml"/>
  <Override PartName="/ppt/notesSlides/notesSlide42.xml" ContentType="application/vnd.openxmlformats-officedocument.presentationml.notesSlide+xml"/>
  <Override PartName="/ppt/tags/tag41.xml" ContentType="application/vnd.openxmlformats-officedocument.presentationml.tags+xml"/>
  <Override PartName="/ppt/notesSlides/notesSlide43.xml" ContentType="application/vnd.openxmlformats-officedocument.presentationml.notesSlide+xml"/>
  <Override PartName="/ppt/tags/tag42.xml" ContentType="application/vnd.openxmlformats-officedocument.presentationml.tags+xml"/>
  <Override PartName="/ppt/notesSlides/notesSlide44.xml" ContentType="application/vnd.openxmlformats-officedocument.presentationml.notesSlide+xml"/>
  <Override PartName="/ppt/tags/tag43.xml" ContentType="application/vnd.openxmlformats-officedocument.presentationml.tags+xml"/>
  <Override PartName="/ppt/notesSlides/notesSlide45.xml" ContentType="application/vnd.openxmlformats-officedocument.presentationml.notesSlide+xml"/>
  <Override PartName="/ppt/tags/tag44.xml" ContentType="application/vnd.openxmlformats-officedocument.presentationml.tags+xml"/>
  <Override PartName="/ppt/notesSlides/notesSlide46.xml" ContentType="application/vnd.openxmlformats-officedocument.presentationml.notesSlide+xml"/>
  <Override PartName="/ppt/tags/tag45.xml" ContentType="application/vnd.openxmlformats-officedocument.presentationml.tags+xml"/>
  <Override PartName="/ppt/notesSlides/notesSlide47.xml" ContentType="application/vnd.openxmlformats-officedocument.presentationml.notesSlide+xml"/>
  <Override PartName="/ppt/tags/tag46.xml" ContentType="application/vnd.openxmlformats-officedocument.presentationml.tags+xml"/>
  <Override PartName="/ppt/notesSlides/notesSlide48.xml" ContentType="application/vnd.openxmlformats-officedocument.presentationml.notesSlide+xml"/>
  <Override PartName="/ppt/tags/tag47.xml" ContentType="application/vnd.openxmlformats-officedocument.presentationml.tags+xml"/>
  <Override PartName="/ppt/notesSlides/notesSlide49.xml" ContentType="application/vnd.openxmlformats-officedocument.presentationml.notesSlide+xml"/>
  <Override PartName="/ppt/tags/tag48.xml" ContentType="application/vnd.openxmlformats-officedocument.presentationml.tags+xml"/>
  <Override PartName="/ppt/notesSlides/notesSlide50.xml" ContentType="application/vnd.openxmlformats-officedocument.presentationml.notesSlide+xml"/>
  <Override PartName="/ppt/tags/tag49.xml" ContentType="application/vnd.openxmlformats-officedocument.presentationml.tags+xml"/>
  <Override PartName="/ppt/notesSlides/notesSlide51.xml" ContentType="application/vnd.openxmlformats-officedocument.presentationml.notesSlide+xml"/>
  <Override PartName="/ppt/tags/tag50.xml" ContentType="application/vnd.openxmlformats-officedocument.presentationml.tags+xml"/>
  <Override PartName="/ppt/notesSlides/notesSlide52.xml" ContentType="application/vnd.openxmlformats-officedocument.presentationml.notesSlide+xml"/>
  <Override PartName="/ppt/tags/tag51.xml" ContentType="application/vnd.openxmlformats-officedocument.presentationml.tags+xml"/>
  <Override PartName="/ppt/notesSlides/notesSlide53.xml" ContentType="application/vnd.openxmlformats-officedocument.presentationml.notesSlide+xml"/>
  <Override PartName="/ppt/tags/tag52.xml" ContentType="application/vnd.openxmlformats-officedocument.presentationml.tags+xml"/>
  <Override PartName="/ppt/notesSlides/notesSlide54.xml" ContentType="application/vnd.openxmlformats-officedocument.presentationml.notesSlide+xml"/>
  <Override PartName="/ppt/tags/tag53.xml" ContentType="application/vnd.openxmlformats-officedocument.presentationml.tags+xml"/>
  <Override PartName="/ppt/notesSlides/notesSlide55.xml" ContentType="application/vnd.openxmlformats-officedocument.presentationml.notesSlide+xml"/>
  <Override PartName="/ppt/tags/tag54.xml" ContentType="application/vnd.openxmlformats-officedocument.presentationml.tags+xml"/>
  <Override PartName="/ppt/notesSlides/notesSlide56.xml" ContentType="application/vnd.openxmlformats-officedocument.presentationml.notesSlide+xml"/>
  <Override PartName="/ppt/tags/tag55.xml" ContentType="application/vnd.openxmlformats-officedocument.presentationml.tags+xml"/>
  <Override PartName="/ppt/notesSlides/notesSlide57.xml" ContentType="application/vnd.openxmlformats-officedocument.presentationml.notesSlide+xml"/>
  <Override PartName="/ppt/tags/tag56.xml" ContentType="application/vnd.openxmlformats-officedocument.presentationml.tags+xml"/>
  <Override PartName="/ppt/notesSlides/notesSlide58.xml" ContentType="application/vnd.openxmlformats-officedocument.presentationml.notesSlide+xml"/>
  <Override PartName="/ppt/tags/tag57.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4"/>
    <p:sldMasterId id="2147483669" r:id="rId5"/>
    <p:sldMasterId id="2147483681" r:id="rId6"/>
  </p:sldMasterIdLst>
  <p:notesMasterIdLst>
    <p:notesMasterId r:id="rId74"/>
  </p:notesMasterIdLst>
  <p:handoutMasterIdLst>
    <p:handoutMasterId r:id="rId75"/>
  </p:handoutMasterIdLst>
  <p:sldIdLst>
    <p:sldId id="744" r:id="rId7"/>
    <p:sldId id="745" r:id="rId8"/>
    <p:sldId id="754" r:id="rId9"/>
    <p:sldId id="831" r:id="rId10"/>
    <p:sldId id="812" r:id="rId11"/>
    <p:sldId id="813" r:id="rId12"/>
    <p:sldId id="747" r:id="rId13"/>
    <p:sldId id="817" r:id="rId14"/>
    <p:sldId id="818" r:id="rId15"/>
    <p:sldId id="828" r:id="rId16"/>
    <p:sldId id="827" r:id="rId17"/>
    <p:sldId id="829" r:id="rId18"/>
    <p:sldId id="821" r:id="rId19"/>
    <p:sldId id="830" r:id="rId20"/>
    <p:sldId id="799" r:id="rId21"/>
    <p:sldId id="801" r:id="rId22"/>
    <p:sldId id="822" r:id="rId23"/>
    <p:sldId id="823" r:id="rId24"/>
    <p:sldId id="824" r:id="rId25"/>
    <p:sldId id="825" r:id="rId26"/>
    <p:sldId id="826" r:id="rId27"/>
    <p:sldId id="816" r:id="rId28"/>
    <p:sldId id="815" r:id="rId29"/>
    <p:sldId id="755" r:id="rId30"/>
    <p:sldId id="748" r:id="rId31"/>
    <p:sldId id="756" r:id="rId32"/>
    <p:sldId id="749" r:id="rId33"/>
    <p:sldId id="757" r:id="rId34"/>
    <p:sldId id="750" r:id="rId35"/>
    <p:sldId id="758" r:id="rId36"/>
    <p:sldId id="785" r:id="rId37"/>
    <p:sldId id="786" r:id="rId38"/>
    <p:sldId id="751" r:id="rId39"/>
    <p:sldId id="759" r:id="rId40"/>
    <p:sldId id="752" r:id="rId41"/>
    <p:sldId id="760" r:id="rId42"/>
    <p:sldId id="753" r:id="rId43"/>
    <p:sldId id="814" r:id="rId44"/>
    <p:sldId id="761" r:id="rId45"/>
    <p:sldId id="767" r:id="rId46"/>
    <p:sldId id="762" r:id="rId47"/>
    <p:sldId id="768" r:id="rId48"/>
    <p:sldId id="763" r:id="rId49"/>
    <p:sldId id="769" r:id="rId50"/>
    <p:sldId id="788" r:id="rId51"/>
    <p:sldId id="764" r:id="rId52"/>
    <p:sldId id="770" r:id="rId53"/>
    <p:sldId id="792" r:id="rId54"/>
    <p:sldId id="766" r:id="rId55"/>
    <p:sldId id="789" r:id="rId56"/>
    <p:sldId id="791" r:id="rId57"/>
    <p:sldId id="811" r:id="rId58"/>
    <p:sldId id="793" r:id="rId59"/>
    <p:sldId id="771" r:id="rId60"/>
    <p:sldId id="794" r:id="rId61"/>
    <p:sldId id="796" r:id="rId62"/>
    <p:sldId id="802" r:id="rId63"/>
    <p:sldId id="803" r:id="rId64"/>
    <p:sldId id="804" r:id="rId65"/>
    <p:sldId id="775" r:id="rId66"/>
    <p:sldId id="783" r:id="rId67"/>
    <p:sldId id="743" r:id="rId68"/>
    <p:sldId id="807" r:id="rId69"/>
    <p:sldId id="805" r:id="rId70"/>
    <p:sldId id="806" r:id="rId71"/>
    <p:sldId id="808" r:id="rId72"/>
    <p:sldId id="809" r:id="rId73"/>
  </p:sldIdLst>
  <p:sldSz cx="12192000" cy="6858000"/>
  <p:notesSz cx="6797675" cy="9926638"/>
  <p:custDataLst>
    <p:tags r:id="rId76"/>
  </p:custDataLst>
  <p:kinsoku lang="ja-JP" invalStChars="、。，．・：；？！゛゜ヽヾゝゞ々ー’”）〕］｝〉》」』】°‰′″℃￠％ぁぃぅぇぉっゃゅょゎァィゥェォッャュョヮヵヶ!%),.:;?]}｡｣､･ｧｨｩｪｫｬｭｮｯｰﾞﾟ" invalEndChars="‘“（〔［｛〈《「『【￥＄$([\{｢￡"/>
  <p:defaultTextStyle>
    <a:defPPr>
      <a:defRPr lang="en-GB"/>
    </a:defPPr>
    <a:lvl1pPr algn="l" rtl="0" fontAlgn="base">
      <a:spcBef>
        <a:spcPct val="0"/>
      </a:spcBef>
      <a:spcAft>
        <a:spcPct val="0"/>
      </a:spcAft>
      <a:defRPr sz="2400" b="1" kern="1200">
        <a:solidFill>
          <a:schemeClr val="tx1"/>
        </a:solidFill>
        <a:latin typeface="Arial" pitchFamily="-65" charset="0"/>
        <a:ea typeface="+mn-ea"/>
        <a:cs typeface="+mn-cs"/>
      </a:defRPr>
    </a:lvl1pPr>
    <a:lvl2pPr marL="457200" algn="l" rtl="0" fontAlgn="base">
      <a:spcBef>
        <a:spcPct val="0"/>
      </a:spcBef>
      <a:spcAft>
        <a:spcPct val="0"/>
      </a:spcAft>
      <a:defRPr sz="2400" b="1" kern="1200">
        <a:solidFill>
          <a:schemeClr val="tx1"/>
        </a:solidFill>
        <a:latin typeface="Arial" pitchFamily="-65" charset="0"/>
        <a:ea typeface="+mn-ea"/>
        <a:cs typeface="+mn-cs"/>
      </a:defRPr>
    </a:lvl2pPr>
    <a:lvl3pPr marL="914400" algn="l" rtl="0" fontAlgn="base">
      <a:spcBef>
        <a:spcPct val="0"/>
      </a:spcBef>
      <a:spcAft>
        <a:spcPct val="0"/>
      </a:spcAft>
      <a:defRPr sz="2400" b="1" kern="1200">
        <a:solidFill>
          <a:schemeClr val="tx1"/>
        </a:solidFill>
        <a:latin typeface="Arial" pitchFamily="-65" charset="0"/>
        <a:ea typeface="+mn-ea"/>
        <a:cs typeface="+mn-cs"/>
      </a:defRPr>
    </a:lvl3pPr>
    <a:lvl4pPr marL="1371600" algn="l" rtl="0" fontAlgn="base">
      <a:spcBef>
        <a:spcPct val="0"/>
      </a:spcBef>
      <a:spcAft>
        <a:spcPct val="0"/>
      </a:spcAft>
      <a:defRPr sz="2400" b="1" kern="1200">
        <a:solidFill>
          <a:schemeClr val="tx1"/>
        </a:solidFill>
        <a:latin typeface="Arial" pitchFamily="-65" charset="0"/>
        <a:ea typeface="+mn-ea"/>
        <a:cs typeface="+mn-cs"/>
      </a:defRPr>
    </a:lvl4pPr>
    <a:lvl5pPr marL="1828800" algn="l" rtl="0" fontAlgn="base">
      <a:spcBef>
        <a:spcPct val="0"/>
      </a:spcBef>
      <a:spcAft>
        <a:spcPct val="0"/>
      </a:spcAft>
      <a:defRPr sz="2400" b="1" kern="1200">
        <a:solidFill>
          <a:schemeClr val="tx1"/>
        </a:solidFill>
        <a:latin typeface="Arial" pitchFamily="-65" charset="0"/>
        <a:ea typeface="+mn-ea"/>
        <a:cs typeface="+mn-cs"/>
      </a:defRPr>
    </a:lvl5pPr>
    <a:lvl6pPr marL="2286000" algn="l" defTabSz="457200" rtl="0" eaLnBrk="1" latinLnBrk="0" hangingPunct="1">
      <a:defRPr sz="2400" b="1" kern="1200">
        <a:solidFill>
          <a:schemeClr val="tx1"/>
        </a:solidFill>
        <a:latin typeface="Arial" pitchFamily="-65" charset="0"/>
        <a:ea typeface="+mn-ea"/>
        <a:cs typeface="+mn-cs"/>
      </a:defRPr>
    </a:lvl6pPr>
    <a:lvl7pPr marL="2743200" algn="l" defTabSz="457200" rtl="0" eaLnBrk="1" latinLnBrk="0" hangingPunct="1">
      <a:defRPr sz="2400" b="1" kern="1200">
        <a:solidFill>
          <a:schemeClr val="tx1"/>
        </a:solidFill>
        <a:latin typeface="Arial" pitchFamily="-65" charset="0"/>
        <a:ea typeface="+mn-ea"/>
        <a:cs typeface="+mn-cs"/>
      </a:defRPr>
    </a:lvl7pPr>
    <a:lvl8pPr marL="3200400" algn="l" defTabSz="457200" rtl="0" eaLnBrk="1" latinLnBrk="0" hangingPunct="1">
      <a:defRPr sz="2400" b="1" kern="1200">
        <a:solidFill>
          <a:schemeClr val="tx1"/>
        </a:solidFill>
        <a:latin typeface="Arial" pitchFamily="-65" charset="0"/>
        <a:ea typeface="+mn-ea"/>
        <a:cs typeface="+mn-cs"/>
      </a:defRPr>
    </a:lvl8pPr>
    <a:lvl9pPr marL="3657600" algn="l" defTabSz="457200" rtl="0" eaLnBrk="1" latinLnBrk="0" hangingPunct="1">
      <a:defRPr sz="2400" b="1" kern="1200">
        <a:solidFill>
          <a:schemeClr val="tx1"/>
        </a:solidFill>
        <a:latin typeface="Arial" pitchFamily="-65"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AFEF"/>
    <a:srgbClr val="FAF9F6"/>
    <a:srgbClr val="0066CC"/>
    <a:srgbClr val="AC0C78"/>
    <a:srgbClr val="F08F00"/>
    <a:srgbClr val="0080FF"/>
    <a:srgbClr val="66CCFF"/>
    <a:srgbClr val="FF0000"/>
    <a:srgbClr val="E3FB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7" autoAdjust="0"/>
    <p:restoredTop sz="93944"/>
  </p:normalViewPr>
  <p:slideViewPr>
    <p:cSldViewPr>
      <p:cViewPr varScale="1">
        <p:scale>
          <a:sx n="92" d="100"/>
          <a:sy n="92" d="100"/>
        </p:scale>
        <p:origin x="108" y="21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ags" Target="tags/tag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2545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06463" y="4730750"/>
            <a:ext cx="4984750" cy="4486275"/>
          </a:xfrm>
          <a:prstGeom prst="rect">
            <a:avLst/>
          </a:prstGeom>
          <a:noFill/>
          <a:ln w="12700">
            <a:noFill/>
            <a:miter lim="800000"/>
            <a:headEnd/>
            <a:tailEnd/>
          </a:ln>
          <a:effectLst/>
        </p:spPr>
        <p:txBody>
          <a:bodyPr vert="horz" wrap="square" lIns="90750" tIns="44579" rIns="90750" bIns="44579"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339" name="Rectangle 3"/>
          <p:cNvSpPr>
            <a:spLocks noGrp="1" noRot="1" noChangeAspect="1" noChangeArrowheads="1" noTextEdit="1"/>
          </p:cNvSpPr>
          <p:nvPr>
            <p:ph type="sldImg" idx="2"/>
          </p:nvPr>
        </p:nvSpPr>
        <p:spPr bwMode="auto">
          <a:xfrm>
            <a:off x="307975" y="862013"/>
            <a:ext cx="6183313" cy="34798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775629283"/>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65" charset="-128"/>
        <a:cs typeface="ＭＳ Ｐゴシック" pitchFamily="-65" charset="-128"/>
      </a:defRPr>
    </a:lvl1pPr>
    <a:lvl2pPr marL="4572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2pPr>
    <a:lvl3pPr marL="9144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3pPr>
    <a:lvl4pPr marL="13716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4pPr>
    <a:lvl5pPr marL="18288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51560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71679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82CFC-15A3-EC52-3EE7-6D9F738FF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A91FE-DDF5-4200-BC7B-EAD2C872C6F1}"/>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22EBB6D7-1D76-C586-55C8-C61C04C535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2381C6-C316-81EA-7951-E32015557B25}"/>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1002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8D283-50F8-8B5E-351B-8F6A3C5660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74B53-C6CF-BD77-E3DD-E476D5655414}"/>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08B51989-3F4F-00BE-4E98-A3B4FB4433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7C29AE-EA0D-01C3-9C21-7D1C7ECD9B4A}"/>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48605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42A90-AAC0-5CB6-EB81-3A46E2EBE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E28BE-DCA1-9B01-0A61-92ADF69C1832}"/>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3D17FBDF-2431-F6D8-C61F-08974EAFD8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A16F11-071A-E87C-34A3-0A526800A841}"/>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989224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03876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96030-5958-5DB7-3FAE-17CA2FEF6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F8DAC-A6B8-91BB-6776-CA7C7C3D2EB3}"/>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D9277F1E-F063-B872-423A-CF3E39762C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94EA5F-7E49-BCEE-7806-E044DDCD9C90}"/>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623639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BBFD8-5A40-3D2E-3092-FDB27B069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13F03-834D-E812-88B1-7E0BA5C7C0F2}"/>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4E48024A-D331-19D8-8D55-DC37C538E9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213234-5DC8-92B5-C2AA-B2C176E68F54}"/>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4047910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AA1CB-30EA-0EBB-BA89-CD19E829F2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F4A80-2512-1DB7-C1DF-92F2E362EE7B}"/>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4D03E44F-0504-E19C-902B-75885D1667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80D23A-9BD0-97F4-2080-A304C32A8ECE}"/>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886426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271F0-5887-B7A8-55AB-B4DC9AAA3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C7B98-480B-27DA-8FE2-9DBA56C14F6B}"/>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6862563D-6EE3-4D43-5BE2-7B100A1539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C9E22C-D88F-D39B-E633-B3EA1999BA4C}"/>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501734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CA489-6C4E-617F-4FD5-3BDF19A04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0ADB6-AE8A-5701-8073-BA82E8644985}"/>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6893107A-8D74-068F-3AC2-BD67F1C3AF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539C6A-ECF9-CB35-6B07-8F4AD0045707}"/>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288196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D6FA8-6185-3FF8-DD6E-3C5F827CA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D7374-6ECC-E8CB-FFEE-A346F4EE5294}"/>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869BCB5E-728F-1D3A-4ABF-B5E30D7321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7C4637-3E6B-A456-0189-2F79FCF98DAC}"/>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13</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59030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20600-82B6-C42A-A8BB-ADC35D6F0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C6F5A-77D0-4ECB-55CB-EAA31768877E}"/>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710727FC-68C0-CCDD-41D1-ECCA1D8DB7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C38D45-C3FA-83CD-1055-2050E6AE5C6B}"/>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14</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4079692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426776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16</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705163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9ACE0-1905-D3F0-0B88-C64B0CEC0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F6A852-3019-B8E2-362F-014B5F9DC7EF}"/>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FE3F46C0-9327-9B79-762A-4ED9042C8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6DCDC8-418B-448D-115B-6E3493F9400A}"/>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17</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906644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DF369-8C38-687B-3182-3D92C9F7F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A378D-B01A-B02A-8D05-2D5E89B50A69}"/>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67AD27F9-0A3A-A17C-B606-11EB6B5B48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D48FA1-738B-4ABB-F309-181959468DE1}"/>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18</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971224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B4A3-0353-06A5-3344-6DC7F0E8D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A2EE8-2B0B-34A6-B01B-AE1E722C0268}"/>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E55AEDC5-2C52-AC6B-D173-AEC94BD026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CFB08B-C60F-7D09-4541-EFE70922119B}"/>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454755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A0534-CA21-5CB0-7B1B-3FC333131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EBA9F-613D-D209-B0AF-0ECA8771B916}"/>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DA8643C9-1447-1096-7E12-2D3319AB1B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17899E-DC78-D96A-C3B5-028337A33573}"/>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20</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561771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5E4AA-A680-2F53-DDC2-BBF0FA654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81859-98EA-0701-A97D-B19CBF5EE81E}"/>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319BE330-5212-2FFE-B708-17F152CFD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986BB7-36B6-A3E8-2C56-7A542BD56525}"/>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362963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84D7C-A2E5-992A-578A-3BE5BA998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564F8-0786-C13D-5B85-44B1720CF17E}"/>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1891AF0B-9D82-47BF-17E9-CCAB3975ED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9AD758-3B60-541D-C808-0159B5C4DCF9}"/>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546575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1B39-64DF-2228-D432-DEB6FA2121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1CEFB-C154-41CF-1A21-1C131C5BF871}"/>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0BC5D0E4-498E-3021-4E3D-33888F96BA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43B329-80F5-64EA-78F0-D19C3B88EC82}"/>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84836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0167792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17095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6623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517138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646053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057069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23202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582139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719010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88299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721144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78866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83945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839001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E4672-316C-9DF1-AB7D-E123DAAF3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D6841-7C36-BEB7-7512-0866CD6C4B81}"/>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73DCAD1B-5496-A0D9-509F-209A792BF4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A6CCE8-854D-B034-BE34-D6B3DE2F48AE}"/>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38</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522108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55878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86142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23945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078591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4983841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2634386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45</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966425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759408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7955807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492164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8913571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8643463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7610912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53</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7885596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7170441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30780924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5234046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3660151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3393123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123303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181786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4849091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365704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F6F09-28E6-7300-0E56-B7DCD6FF5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50422-A35A-163E-85F7-602FAC553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288A3-EDE5-4093-14BF-29B34C9F170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8166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41839326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defTabSz="457200" fontAlgn="auto">
              <a:spcBef>
                <a:spcPts val="0"/>
              </a:spcBef>
              <a:spcAft>
                <a:spcPts val="0"/>
              </a:spcAft>
            </a:pPr>
            <a:fld id="{0746C4DC-1657-459F-9B15-22AF9EDB39F7}" type="datetime1">
              <a:rPr lang="en-US" sz="1800" b="0" smtClean="0">
                <a:solidFill>
                  <a:prstClr val="black">
                    <a:tint val="75000"/>
                  </a:prstClr>
                </a:solidFill>
                <a:latin typeface="Calibri"/>
              </a:rPr>
              <a:t>4/14/2025</a:t>
            </a:fld>
            <a:endParaRPr lang="en-US" sz="1800" b="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ea typeface="Arial"/>
                <a:cs typeface="Arial"/>
              </a:rPr>
              <a:t>Copyright© NHS Blood and Transplant, Professional Development Team 2025</a:t>
            </a:r>
            <a:endParaRPr lang="en-US">
              <a:solidFill>
                <a:prstClr val="black">
                  <a:tint val="75000"/>
                </a:prstClr>
              </a:solidFill>
              <a:latin typeface="Calibri"/>
              <a:ea typeface="Arial"/>
              <a:cs typeface="Aria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defTabSz="457200" fontAlgn="auto">
              <a:spcBef>
                <a:spcPts val="0"/>
              </a:spcBef>
              <a:spcAft>
                <a:spcPts val="0"/>
              </a:spcAft>
            </a:pPr>
            <a:fld id="{B61D5CA3-67EA-3641-82E3-8884F86FB5AF}" type="slidenum">
              <a:rPr lang="en-US" sz="1800" b="0" smtClean="0">
                <a:solidFill>
                  <a:prstClr val="black">
                    <a:tint val="75000"/>
                  </a:prstClr>
                </a:solidFill>
                <a:latin typeface="Calibri"/>
              </a:rPr>
              <a:pPr defTabSz="457200" fontAlgn="auto">
                <a:spcBef>
                  <a:spcPts val="0"/>
                </a:spcBef>
                <a:spcAft>
                  <a:spcPts val="0"/>
                </a:spcAft>
              </a:pPr>
              <a:t>‹#›</a:t>
            </a:fld>
            <a:endParaRPr lang="en-US" sz="1800" b="0">
              <a:solidFill>
                <a:prstClr val="black">
                  <a:tint val="75000"/>
                </a:prstClr>
              </a:solidFill>
              <a:latin typeface="Calibri"/>
            </a:endParaRPr>
          </a:p>
        </p:txBody>
      </p:sp>
    </p:spTree>
    <p:extLst>
      <p:ext uri="{BB962C8B-B14F-4D97-AF65-F5344CB8AC3E}">
        <p14:creationId xmlns:p14="http://schemas.microsoft.com/office/powerpoint/2010/main" val="2087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A24E895C-CC91-4056-A8BA-35F2A7CDBB74}" type="datetime1">
              <a:rPr lang="en-US" smtClean="0">
                <a:solidFill>
                  <a:prstClr val="black">
                    <a:tint val="75000"/>
                  </a:prstClr>
                </a:solidFill>
              </a:rPr>
              <a:t>4/14/2025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61C1E4E-9825-4A13-A4A5-21416300CA93}" type="datetime1">
              <a:rPr lang="en-US" smtClean="0">
                <a:solidFill>
                  <a:prstClr val="black">
                    <a:tint val="75000"/>
                  </a:prstClr>
                </a:solidFill>
              </a:rPr>
              <a:t>4/14/2025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B49996-80D4-4EFC-8597-7BA3F7D9763F}" type="datetime1">
              <a:rPr lang="en-US" smtClean="0">
                <a:solidFill>
                  <a:prstClr val="black">
                    <a:tint val="75000"/>
                  </a:prstClr>
                </a:solidFill>
              </a:rPr>
              <a:t>4/14/2025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BF03497-DCBC-4CDF-B087-808D0B2D468D}" type="datetime1">
              <a:rPr lang="en-US" smtClean="0">
                <a:solidFill>
                  <a:prstClr val="black">
                    <a:tint val="75000"/>
                  </a:prstClr>
                </a:solidFill>
              </a:rPr>
              <a:t>4/14/2025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E62E1A4D-5CB1-47E7-86B3-C11D5BA61EFD}" type="datetime1">
              <a:rPr lang="en-US" smtClean="0">
                <a:solidFill>
                  <a:prstClr val="black">
                    <a:tint val="75000"/>
                  </a:prstClr>
                </a:solidFill>
              </a:rPr>
              <a:t>4/14/2025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E14D75F0-E137-4DA7-96A5-5C05512C41A6}" type="datetime1">
              <a:rPr lang="en-US" smtClean="0">
                <a:solidFill>
                  <a:prstClr val="black">
                    <a:tint val="75000"/>
                  </a:prstClr>
                </a:solidFill>
              </a:rPr>
              <a:t>4/14/2025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64CF6-ACE3-47C7-ABAF-91977AD02CFB}" type="datetime1">
              <a:rPr lang="en-US" smtClean="0">
                <a:solidFill>
                  <a:prstClr val="black">
                    <a:tint val="75000"/>
                  </a:prstClr>
                </a:solidFill>
              </a:rPr>
              <a:t>4/14/2025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8479E0D-E15C-40E6-9A68-5269BCEA3E0B}" type="datetime1">
              <a:rPr lang="en-US" smtClean="0">
                <a:solidFill>
                  <a:prstClr val="black">
                    <a:tint val="75000"/>
                  </a:prstClr>
                </a:solidFill>
              </a:rPr>
              <a:t>4/14/2025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E566B86-4063-4D58-BE99-1378FE70334A}" type="datetime1">
              <a:rPr lang="en-US" smtClean="0">
                <a:solidFill>
                  <a:prstClr val="black">
                    <a:tint val="75000"/>
                  </a:prstClr>
                </a:solidFill>
              </a:rPr>
              <a:t>4/14/2025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A1BBBC8-CB06-410B-BBD5-D1A918F908B4}" type="datetime1">
              <a:rPr lang="en-US" smtClean="0">
                <a:solidFill>
                  <a:prstClr val="black">
                    <a:tint val="75000"/>
                  </a:prstClr>
                </a:solidFill>
              </a:rPr>
              <a:t>4/14/2025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6D7E5B2-27A2-404D-BD65-3661F91A2526}" type="datetime1">
              <a:rPr lang="en-US" smtClean="0">
                <a:solidFill>
                  <a:prstClr val="black">
                    <a:tint val="75000"/>
                  </a:prstClr>
                </a:solidFill>
              </a:rPr>
              <a:t>4/14/2025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1984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6272214"/>
            <a:ext cx="12192000" cy="612775"/>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r>
              <a:rPr lang="en-GB" b="0">
                <a:solidFill>
                  <a:srgbClr val="FFFFFF"/>
                </a:solidFill>
                <a:latin typeface="Arial" pitchFamily="-106" charset="0"/>
                <a:ea typeface="Arial" pitchFamily="-106" charset="0"/>
                <a:cs typeface="Arial" pitchFamily="-106" charset="0"/>
              </a:rPr>
              <a:t>Copyright© NHS Blood and Transplant, Professional Development Team 2025</a:t>
            </a:r>
            <a:endParaRPr lang="en-GB" b="0" dirty="0">
              <a:solidFill>
                <a:srgbClr val="FFFFFF"/>
              </a:solidFill>
              <a:latin typeface="Arial" pitchFamily="-106" charset="0"/>
              <a:ea typeface="Arial" pitchFamily="-106" charset="0"/>
              <a:cs typeface="Arial" pitchFamily="-106" charset="0"/>
            </a:endParaRPr>
          </a:p>
        </p:txBody>
      </p:sp>
    </p:spTree>
    <p:extLst>
      <p:ext uri="{BB962C8B-B14F-4D97-AF65-F5344CB8AC3E}">
        <p14:creationId xmlns:p14="http://schemas.microsoft.com/office/powerpoint/2010/main" val="282294859"/>
      </p:ext>
    </p:extLst>
  </p:cSld>
  <p:clrMap bg1="lt1" tx1="dk1" bg2="lt2" tx2="dk2" accent1="accent1" accent2="accent2" accent3="accent3" accent4="accent4" accent5="accent5" accent6="accent6" hlink="hlink" folHlink="folHlink"/>
  <p:sldLayoutIdLst>
    <p:sldLayoutId id="2147483666" r:id="rId1"/>
    <p:sldLayoutId id="2147483667" r:id="rId2"/>
  </p:sldLayoutIdLst>
  <p:transition spd="slow">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B9930C5F-64AC-4E53-BDB4-513DC120AFEF}" type="datetime1">
              <a:rPr lang="en-US" b="0" smtClean="0">
                <a:solidFill>
                  <a:prstClr val="black">
                    <a:tint val="75000"/>
                  </a:prstClr>
                </a:solidFill>
                <a:latin typeface="Calibri"/>
              </a:rPr>
              <a:t>4/14/2025</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GB" b="0">
                <a:solidFill>
                  <a:prstClr val="black">
                    <a:tint val="75000"/>
                  </a:prstClr>
                </a:solidFill>
                <a:latin typeface="Calibri"/>
              </a:rPr>
              <a:t>Copyright© NHS Blood and Transplant, Professional Development Team 2025</a:t>
            </a: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7280B8B-3FF0-8E43-AD8C-87DCD77D533A}" type="slidenum">
              <a:rPr lang="en-US" b="0" smtClean="0">
                <a:solidFill>
                  <a:prstClr val="black">
                    <a:tint val="75000"/>
                  </a:prstClr>
                </a:solidFill>
                <a:latin typeface="Calibri"/>
              </a:rPr>
              <a:pPr defTabSz="457200" fontAlgn="auto">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143969687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hangingPunct="0">
              <a:spcBef>
                <a:spcPct val="50000"/>
              </a:spcBef>
              <a:defRPr/>
            </a:pPr>
            <a:endParaRPr lang="en-GB" sz="1600">
              <a:solidFill>
                <a:srgbClr val="FFFFFF"/>
              </a:solidFill>
            </a:endParaRPr>
          </a:p>
          <a:p>
            <a:pPr eaLnBrk="0" hangingPunct="0">
              <a:spcBef>
                <a:spcPct val="50000"/>
              </a:spcBef>
              <a:defRPr/>
            </a:pPr>
            <a:endParaRPr lang="en-GB" sz="1600">
              <a:solidFill>
                <a:srgbClr val="FFFFFF"/>
              </a:solidFill>
            </a:endParaRPr>
          </a:p>
        </p:txBody>
      </p:sp>
    </p:spTree>
    <p:extLst>
      <p:ext uri="{BB962C8B-B14F-4D97-AF65-F5344CB8AC3E}">
        <p14:creationId xmlns:p14="http://schemas.microsoft.com/office/powerpoint/2010/main" val="167677244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0.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0.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0.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0.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tags" Target="../tags/tag15.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0.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0.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0.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0.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0.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0.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0.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0.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0.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0.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0.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0.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0.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0.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0.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0.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0.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0.xml"/><Relationship Id="rId1" Type="http://schemas.openxmlformats.org/officeDocument/2006/relationships/tags" Target="../tags/tag3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0.xml"/><Relationship Id="rId1" Type="http://schemas.openxmlformats.org/officeDocument/2006/relationships/tags" Target="../tags/tag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0.xml"/><Relationship Id="rId1" Type="http://schemas.openxmlformats.org/officeDocument/2006/relationships/tags" Target="../tags/tag3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0.xml"/><Relationship Id="rId1" Type="http://schemas.openxmlformats.org/officeDocument/2006/relationships/tags" Target="../tags/tag3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0.xml"/><Relationship Id="rId1" Type="http://schemas.openxmlformats.org/officeDocument/2006/relationships/tags" Target="../tags/tag3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0.xml"/><Relationship Id="rId1" Type="http://schemas.openxmlformats.org/officeDocument/2006/relationships/tags" Target="../tags/tag39.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0.xml"/><Relationship Id="rId1" Type="http://schemas.openxmlformats.org/officeDocument/2006/relationships/tags" Target="../tags/tag40.xml"/></Relationships>
</file>

<file path=ppt/slides/_rels/slide44.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41.xml"/><Relationship Id="rId6" Type="http://schemas.openxmlformats.org/officeDocument/2006/relationships/image" Target="../media/image7.png"/><Relationship Id="rId5" Type="http://schemas.openxmlformats.org/officeDocument/2006/relationships/notesSlide" Target="../notesSlides/notesSlide43.xml"/><Relationship Id="rId4"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0.xml"/><Relationship Id="rId1" Type="http://schemas.openxmlformats.org/officeDocument/2006/relationships/tags" Target="../tags/tag4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0.xml"/><Relationship Id="rId1" Type="http://schemas.openxmlformats.org/officeDocument/2006/relationships/tags" Target="../tags/tag4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0.xml"/><Relationship Id="rId1" Type="http://schemas.openxmlformats.org/officeDocument/2006/relationships/tags" Target="../tags/tag44.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0.xml"/><Relationship Id="rId1" Type="http://schemas.openxmlformats.org/officeDocument/2006/relationships/tags" Target="../tags/tag4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0.xml"/><Relationship Id="rId1" Type="http://schemas.openxmlformats.org/officeDocument/2006/relationships/tags" Target="../tags/tag4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0.xml"/><Relationship Id="rId1" Type="http://schemas.openxmlformats.org/officeDocument/2006/relationships/tags" Target="../tags/tag4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0.xml"/><Relationship Id="rId1" Type="http://schemas.openxmlformats.org/officeDocument/2006/relationships/tags" Target="../tags/tag48.xml"/><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0.xml"/><Relationship Id="rId1" Type="http://schemas.openxmlformats.org/officeDocument/2006/relationships/tags" Target="../tags/tag49.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0.xml"/><Relationship Id="rId1" Type="http://schemas.openxmlformats.org/officeDocument/2006/relationships/tags" Target="../tags/tag50.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0.xml"/><Relationship Id="rId1" Type="http://schemas.openxmlformats.org/officeDocument/2006/relationships/tags" Target="../tags/tag51.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0.xml"/><Relationship Id="rId1" Type="http://schemas.openxmlformats.org/officeDocument/2006/relationships/tags" Target="../tags/tag5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0.xml"/><Relationship Id="rId1" Type="http://schemas.openxmlformats.org/officeDocument/2006/relationships/tags" Target="../tags/tag53.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0.xml"/><Relationship Id="rId1" Type="http://schemas.openxmlformats.org/officeDocument/2006/relationships/tags" Target="../tags/tag5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0.xml"/><Relationship Id="rId1" Type="http://schemas.openxmlformats.org/officeDocument/2006/relationships/tags" Target="../tags/tag55.xml"/><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0.xml"/><Relationship Id="rId1" Type="http://schemas.openxmlformats.org/officeDocument/2006/relationships/tags" Target="../tags/tag5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0.xml"/><Relationship Id="rId1" Type="http://schemas.openxmlformats.org/officeDocument/2006/relationships/tags" Target="../tags/tag57.xml"/></Relationships>
</file>

<file path=ppt/slides/_rels/slide6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622" y="541516"/>
            <a:ext cx="6624583" cy="5787094"/>
          </a:xfrm>
          <a:prstGeom prst="rect">
            <a:avLst/>
          </a:prstGeom>
        </p:spPr>
      </p:pic>
      <p:sp>
        <p:nvSpPr>
          <p:cNvPr id="3" name="Footer Placeholder 2">
            <a:extLst>
              <a:ext uri="{FF2B5EF4-FFF2-40B4-BE49-F238E27FC236}">
                <a16:creationId xmlns:a16="http://schemas.microsoft.com/office/drawing/2014/main" id="{86CC7A1C-E496-A018-665B-FE1BA28EE378}"/>
              </a:ext>
            </a:extLst>
          </p:cNvPr>
          <p:cNvSpPr>
            <a:spLocks noGrp="1"/>
          </p:cNvSpPr>
          <p:nvPr>
            <p:ph type="ftr" sz="quarter" idx="11"/>
          </p:nvPr>
        </p:nvSpPr>
        <p:spPr/>
        <p:txBody>
          <a:bodyPr/>
          <a:lstStyle/>
          <a:p>
            <a:r>
              <a:rPr lang="en-GB" sz="800" b="0" dirty="0">
                <a:solidFill>
                  <a:prstClr val="black">
                    <a:tint val="75000"/>
                  </a:prstClr>
                </a:solidFill>
              </a:rPr>
              <a:t>Copyright© NHS Blood and Transplant, Professional Development Team 2025</a:t>
            </a:r>
            <a:endParaRPr lang="en-US" sz="800" b="0" dirty="0">
              <a:solidFill>
                <a:prstClr val="black">
                  <a:tint val="75000"/>
                </a:prstClr>
              </a:solidFill>
            </a:endParaRPr>
          </a:p>
        </p:txBody>
      </p:sp>
    </p:spTree>
    <p:extLst>
      <p:ext uri="{BB962C8B-B14F-4D97-AF65-F5344CB8AC3E}">
        <p14:creationId xmlns:p14="http://schemas.microsoft.com/office/powerpoint/2010/main" val="1287160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871864" y="260648"/>
            <a:ext cx="6138044" cy="6120680"/>
          </a:xfrm>
          <a:prstGeom prst="rect">
            <a:avLst/>
          </a:prstGeom>
        </p:spPr>
        <p:txBody>
          <a:bodyPr wrap="square">
            <a:noAutofit/>
          </a:bodyPr>
          <a:lstStyle/>
          <a:p>
            <a:pPr algn="ctr"/>
            <a:r>
              <a:rPr lang="en-GB" sz="4000" i="1" dirty="0">
                <a:latin typeface="Arial" pitchFamily="-84" charset="0"/>
                <a:ea typeface="ＭＳ Ｐゴシック" pitchFamily="-84" charset="-128"/>
                <a:cs typeface="ＭＳ Ｐゴシック" pitchFamily="-84" charset="-128"/>
              </a:rPr>
              <a:t>Updated 2025</a:t>
            </a:r>
          </a:p>
          <a:p>
            <a:pPr algn="ctr"/>
            <a:r>
              <a:rPr lang="en-GB" sz="4000" dirty="0">
                <a:latin typeface="Arial" pitchFamily="-84" charset="0"/>
                <a:ea typeface="ＭＳ Ｐゴシック" pitchFamily="-84" charset="-128"/>
                <a:cs typeface="ＭＳ Ｐゴシック" pitchFamily="-84" charset="-128"/>
              </a:rPr>
              <a:t>Pitfalls in Diagnosing Death using Neurological Criteria</a:t>
            </a:r>
          </a:p>
          <a:p>
            <a:endParaRPr lang="en-GB" sz="2800" dirty="0">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pPr algn="ctr"/>
            <a:endParaRPr lang="en-GB" dirty="0">
              <a:solidFill>
                <a:srgbClr val="FF0000"/>
              </a:solidFill>
              <a:latin typeface="Arial" pitchFamily="-84" charset="0"/>
              <a:ea typeface="ＭＳ Ｐゴシック" pitchFamily="-84" charset="-128"/>
              <a:cs typeface="ＭＳ Ｐゴシック" pitchFamily="-84" charset="-128"/>
            </a:endParaRPr>
          </a:p>
          <a:p>
            <a:pPr algn="ctr"/>
            <a:r>
              <a:rPr lang="en-GB" sz="4000" dirty="0">
                <a:solidFill>
                  <a:srgbClr val="FF0000"/>
                </a:solidFill>
                <a:latin typeface="Arial" pitchFamily="-84" charset="0"/>
                <a:ea typeface="ＭＳ Ｐゴシック" pitchFamily="-84" charset="-128"/>
                <a:cs typeface="ＭＳ Ｐゴシック" pitchFamily="-84" charset="-128"/>
              </a:rPr>
              <a:t>Dead</a:t>
            </a:r>
            <a:r>
              <a:rPr lang="en-GB" sz="4000" dirty="0">
                <a:solidFill>
                  <a:schemeClr val="bg1"/>
                </a:solidFill>
                <a:latin typeface="Arial" pitchFamily="-84" charset="0"/>
                <a:ea typeface="ＭＳ Ｐゴシック" pitchFamily="-84" charset="-128"/>
                <a:cs typeface="ＭＳ Ｐゴシック" pitchFamily="-84" charset="-128"/>
              </a:rPr>
              <a:t> </a:t>
            </a:r>
            <a:r>
              <a:rPr lang="en-GB" sz="4000" dirty="0">
                <a:latin typeface="Arial" pitchFamily="-84" charset="0"/>
                <a:ea typeface="ＭＳ Ｐゴシック" pitchFamily="-84" charset="-128"/>
                <a:cs typeface="ＭＳ Ｐゴシック" pitchFamily="-84" charset="-128"/>
              </a:rPr>
              <a:t>or</a:t>
            </a:r>
            <a:r>
              <a:rPr lang="en-GB" sz="4000" dirty="0">
                <a:solidFill>
                  <a:srgbClr val="3366FF"/>
                </a:solidFill>
                <a:latin typeface="Arial" pitchFamily="-84" charset="0"/>
                <a:ea typeface="ＭＳ Ｐゴシック" pitchFamily="-84" charset="-128"/>
                <a:cs typeface="ＭＳ Ｐゴシック" pitchFamily="-84" charset="-128"/>
              </a:rPr>
              <a:t> </a:t>
            </a:r>
            <a:r>
              <a:rPr lang="en-GB" sz="4000" dirty="0">
                <a:solidFill>
                  <a:srgbClr val="008000"/>
                </a:solidFill>
                <a:latin typeface="Arial" pitchFamily="-84" charset="0"/>
                <a:ea typeface="ＭＳ Ｐゴシック" pitchFamily="-84" charset="-128"/>
                <a:cs typeface="ＭＳ Ｐゴシック" pitchFamily="-84" charset="-128"/>
              </a:rPr>
              <a:t>Not Dead </a:t>
            </a:r>
            <a:r>
              <a:rPr lang="en-GB" sz="4000" dirty="0">
                <a:latin typeface="Arial" pitchFamily="-84" charset="0"/>
                <a:ea typeface="ＭＳ Ｐゴシック" pitchFamily="-84" charset="-128"/>
                <a:cs typeface="ＭＳ Ｐゴシック" pitchFamily="-84" charset="-128"/>
              </a:rPr>
              <a:t>Quiz</a:t>
            </a:r>
            <a:endParaRPr lang="en-GB" sz="4000" dirty="0"/>
          </a:p>
        </p:txBody>
      </p:sp>
      <p:pic>
        <p:nvPicPr>
          <p:cNvPr id="8" name="Picture 7" descr="iStock_000000082218XSmall.jpg"/>
          <p:cNvPicPr>
            <a:picLocks noChangeAspect="1"/>
          </p:cNvPicPr>
          <p:nvPr/>
        </p:nvPicPr>
        <p:blipFill>
          <a:blip r:embed="rId3"/>
          <a:stretch>
            <a:fillRect/>
          </a:stretch>
        </p:blipFill>
        <p:spPr>
          <a:xfrm>
            <a:off x="6860766" y="2996952"/>
            <a:ext cx="2160240" cy="2424489"/>
          </a:xfrm>
          <a:prstGeom prst="rect">
            <a:avLst/>
          </a:prstGeom>
          <a:effectLst>
            <a:outerShdw blurRad="50800" dist="38100" dir="2700000" algn="tl" rotWithShape="0">
              <a:prstClr val="black">
                <a:alpha val="40000"/>
              </a:prstClr>
            </a:outerShdw>
          </a:effectLst>
        </p:spPr>
      </p:pic>
      <p:pic>
        <p:nvPicPr>
          <p:cNvPr id="2" name="Picture 1" descr="A book cover with red lines&#10;&#10;Description automatically generated">
            <a:extLst>
              <a:ext uri="{FF2B5EF4-FFF2-40B4-BE49-F238E27FC236}">
                <a16:creationId xmlns:a16="http://schemas.microsoft.com/office/drawing/2014/main" id="{7C088746-084F-334A-B11D-884EB1B799A9}"/>
              </a:ext>
            </a:extLst>
          </p:cNvPr>
          <p:cNvPicPr>
            <a:picLocks noChangeAspect="1"/>
          </p:cNvPicPr>
          <p:nvPr/>
        </p:nvPicPr>
        <p:blipFill>
          <a:blip r:embed="rId4"/>
          <a:stretch>
            <a:fillRect/>
          </a:stretch>
        </p:blipFill>
        <p:spPr>
          <a:xfrm>
            <a:off x="623392" y="736918"/>
            <a:ext cx="3721130" cy="52767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86533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a:extLst>
              <a:ext uri="{FF2B5EF4-FFF2-40B4-BE49-F238E27FC236}">
                <a16:creationId xmlns:a16="http://schemas.microsoft.com/office/drawing/2014/main" id="{C8D6ACD8-4CA3-1B57-2A5F-52A0D4AD4A0F}"/>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Question Types</a:t>
            </a:r>
            <a:endParaRPr lang="nl-NL" sz="3200" b="0" kern="0" dirty="0">
              <a:solidFill>
                <a:schemeClr val="tx1"/>
              </a:solidFill>
              <a:ea typeface="MS PGothic" pitchFamily="34" charset="-128"/>
              <a:cs typeface="MS PGothic" pitchFamily="34" charset="-128"/>
            </a:endParaRPr>
          </a:p>
        </p:txBody>
      </p:sp>
      <p:sp>
        <p:nvSpPr>
          <p:cNvPr id="8" name="TPAnswers">
            <a:extLst>
              <a:ext uri="{FF2B5EF4-FFF2-40B4-BE49-F238E27FC236}">
                <a16:creationId xmlns:a16="http://schemas.microsoft.com/office/drawing/2014/main" id="{1277FA43-8C3C-8224-58AF-531BD4033066}"/>
              </a:ext>
            </a:extLst>
          </p:cNvPr>
          <p:cNvSpPr txBox="1">
            <a:spLocks/>
          </p:cNvSpPr>
          <p:nvPr>
            <p:custDataLst>
              <p:tags r:id="rId1"/>
            </p:custDataLst>
          </p:nvPr>
        </p:nvSpPr>
        <p:spPr>
          <a:xfrm>
            <a:off x="767408" y="1554766"/>
            <a:ext cx="10657184" cy="1480182"/>
          </a:xfrm>
          <a:prstGeom prst="roundRect">
            <a:avLst/>
          </a:prstGeom>
          <a:ln>
            <a:solidFill>
              <a:schemeClr val="tx1"/>
            </a:solidFill>
          </a:ln>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spcAft>
                <a:spcPts val="0"/>
              </a:spcAft>
              <a:buClr>
                <a:srgbClr val="FF0000"/>
              </a:buClr>
              <a:buNone/>
            </a:pPr>
            <a:r>
              <a:rPr lang="en-GB" sz="2000" kern="0" dirty="0">
                <a:solidFill>
                  <a:srgbClr val="000000"/>
                </a:solidFill>
                <a:ea typeface="MS PGothic" pitchFamily="34" charset="-128"/>
                <a:cs typeface="MS PGothic" pitchFamily="34" charset="-128"/>
              </a:rPr>
              <a:t>Type 1 – </a:t>
            </a:r>
            <a:r>
              <a:rPr lang="en-GB" sz="2000" b="0" kern="0" dirty="0">
                <a:solidFill>
                  <a:schemeClr val="tx1"/>
                </a:solidFill>
                <a:ea typeface="MS PGothic" pitchFamily="34" charset="-128"/>
                <a:cs typeface="MS PGothic" pitchFamily="34" charset="-128"/>
              </a:rPr>
              <a:t>asks if it is safe to proceed with clinical testing (without ancillary investigations).</a:t>
            </a:r>
          </a:p>
          <a:p>
            <a:pPr marL="0" indent="0">
              <a:spcAft>
                <a:spcPts val="0"/>
              </a:spcAft>
              <a:buClr>
                <a:srgbClr val="FF0000"/>
              </a:buClr>
              <a:buNone/>
            </a:pPr>
            <a:endParaRPr lang="en-GB" sz="1100" b="0" kern="0" dirty="0">
              <a:solidFill>
                <a:schemeClr val="tx1"/>
              </a:solidFill>
              <a:ea typeface="MS PGothic" pitchFamily="34" charset="-128"/>
              <a:cs typeface="MS PGothic" pitchFamily="34" charset="-128"/>
            </a:endParaRPr>
          </a:p>
          <a:p>
            <a:pPr marL="457200" marR="0" lvl="0" indent="-457200" algn="l" defTabSz="914400" rtl="0" eaLnBrk="0" fontAlgn="base" latinLnBrk="0" hangingPunct="0">
              <a:lnSpc>
                <a:spcPct val="100000"/>
              </a:lnSpc>
              <a:spcBef>
                <a:spcPct val="20000"/>
              </a:spcBef>
              <a:spcAft>
                <a:spcPts val="0"/>
              </a:spcAft>
              <a:buClr>
                <a:schemeClr val="tx1"/>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chemeClr val="tx1"/>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cs typeface="+mn-cs"/>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a:p>
            <a:pPr marL="0" indent="0">
              <a:spcAft>
                <a:spcPts val="0"/>
              </a:spcAft>
              <a:buClr>
                <a:srgbClr val="FF0000"/>
              </a:buClr>
              <a:buNone/>
            </a:pPr>
            <a:endParaRPr lang="en-GB" sz="2000" kern="0" dirty="0">
              <a:solidFill>
                <a:srgbClr val="000000"/>
              </a:solidFill>
              <a:ea typeface="MS PGothic" pitchFamily="34" charset="-128"/>
              <a:cs typeface="MS PGothic" pitchFamily="34" charset="-128"/>
            </a:endParaRPr>
          </a:p>
        </p:txBody>
      </p:sp>
      <p:sp>
        <p:nvSpPr>
          <p:cNvPr id="4" name="TPAnswers">
            <a:extLst>
              <a:ext uri="{FF2B5EF4-FFF2-40B4-BE49-F238E27FC236}">
                <a16:creationId xmlns:a16="http://schemas.microsoft.com/office/drawing/2014/main" id="{DE4F3CA8-0735-F4F4-4F91-885F71B5E3C9}"/>
              </a:ext>
            </a:extLst>
          </p:cNvPr>
          <p:cNvSpPr txBox="1">
            <a:spLocks/>
          </p:cNvSpPr>
          <p:nvPr>
            <p:custDataLst>
              <p:tags r:id="rId2"/>
            </p:custDataLst>
          </p:nvPr>
        </p:nvSpPr>
        <p:spPr>
          <a:xfrm>
            <a:off x="767408" y="3708378"/>
            <a:ext cx="10657184" cy="1480182"/>
          </a:xfrm>
          <a:prstGeom prst="roundRect">
            <a:avLst/>
          </a:prstGeom>
          <a:ln>
            <a:solidFill>
              <a:schemeClr val="tx1"/>
            </a:solidFill>
          </a:ln>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spcAft>
                <a:spcPts val="0"/>
              </a:spcAft>
              <a:buClr>
                <a:srgbClr val="FF0000"/>
              </a:buClr>
              <a:buNone/>
            </a:pPr>
            <a:r>
              <a:rPr lang="en-GB" sz="2000" kern="0" dirty="0">
                <a:solidFill>
                  <a:srgbClr val="000000"/>
                </a:solidFill>
                <a:ea typeface="MS PGothic" pitchFamily="34" charset="-128"/>
                <a:cs typeface="MS PGothic" pitchFamily="34" charset="-128"/>
              </a:rPr>
              <a:t>Type 2 – </a:t>
            </a:r>
            <a:r>
              <a:rPr lang="en-GB" sz="2000" b="0" kern="0" dirty="0">
                <a:solidFill>
                  <a:schemeClr val="tx1"/>
                </a:solidFill>
                <a:ea typeface="MS PGothic" pitchFamily="34" charset="-128"/>
                <a:cs typeface="MS PGothic" pitchFamily="34" charset="-128"/>
              </a:rPr>
              <a:t>asks if neurological criteria can be conceptually true in this circumstance.</a:t>
            </a:r>
          </a:p>
          <a:p>
            <a:pPr marL="0" indent="0">
              <a:spcAft>
                <a:spcPts val="0"/>
              </a:spcAft>
              <a:buClr>
                <a:srgbClr val="FF0000"/>
              </a:buClr>
              <a:buNone/>
            </a:pPr>
            <a:endParaRPr lang="en-GB" sz="1100" kern="0" dirty="0">
              <a:solidFill>
                <a:srgbClr val="000000"/>
              </a:solidFill>
              <a:ea typeface="MS PGothic" pitchFamily="34" charset="-128"/>
              <a:cs typeface="MS PGothic" pitchFamily="34" charset="-128"/>
            </a:endParaRPr>
          </a:p>
          <a:p>
            <a:pPr marL="457200" indent="-457200">
              <a:spcAft>
                <a:spcPts val="0"/>
              </a:spcAft>
              <a:buClr>
                <a:schemeClr val="tx1"/>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chemeClr val="tx1"/>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859121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8B3AC-75DB-1374-92F6-3A22DEEE8D58}"/>
            </a:ext>
          </a:extLst>
        </p:cNvPr>
        <p:cNvGrpSpPr/>
        <p:nvPr/>
      </p:nvGrpSpPr>
      <p:grpSpPr>
        <a:xfrm>
          <a:off x="0" y="0"/>
          <a:ext cx="0" cy="0"/>
          <a:chOff x="0" y="0"/>
          <a:chExt cx="0" cy="0"/>
        </a:xfrm>
      </p:grpSpPr>
      <p:sp>
        <p:nvSpPr>
          <p:cNvPr id="2" name="TPQuestion">
            <a:extLst>
              <a:ext uri="{FF2B5EF4-FFF2-40B4-BE49-F238E27FC236}">
                <a16:creationId xmlns:a16="http://schemas.microsoft.com/office/drawing/2014/main" id="{E96CBD1D-F66E-0269-AC7C-B2D3DAE1E511}"/>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Example Question</a:t>
            </a:r>
            <a:endParaRPr lang="nl-NL" sz="3200" b="0" kern="0" dirty="0">
              <a:solidFill>
                <a:schemeClr val="tx1"/>
              </a:solidFill>
              <a:ea typeface="MS PGothic" pitchFamily="34" charset="-128"/>
              <a:cs typeface="MS PGothic" pitchFamily="34" charset="-128"/>
            </a:endParaRPr>
          </a:p>
        </p:txBody>
      </p:sp>
      <p:sp>
        <p:nvSpPr>
          <p:cNvPr id="8" name="TPAnswers">
            <a:extLst>
              <a:ext uri="{FF2B5EF4-FFF2-40B4-BE49-F238E27FC236}">
                <a16:creationId xmlns:a16="http://schemas.microsoft.com/office/drawing/2014/main" id="{D10A3674-4E79-698A-69B6-FA35B0E8A977}"/>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9" name="Rectangle 8">
            <a:extLst>
              <a:ext uri="{FF2B5EF4-FFF2-40B4-BE49-F238E27FC236}">
                <a16:creationId xmlns:a16="http://schemas.microsoft.com/office/drawing/2014/main" id="{19FFF6EB-E69F-217D-66DF-0FCE33B4B630}"/>
              </a:ext>
            </a:extLst>
          </p:cNvPr>
          <p:cNvSpPr/>
          <p:nvPr/>
        </p:nvSpPr>
        <p:spPr>
          <a:xfrm>
            <a:off x="1752701" y="1506203"/>
            <a:ext cx="8784976"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During clinical testing, the patient blinks to command.</a:t>
            </a:r>
          </a:p>
        </p:txBody>
      </p:sp>
    </p:spTree>
    <p:extLst>
      <p:ext uri="{BB962C8B-B14F-4D97-AF65-F5344CB8AC3E}">
        <p14:creationId xmlns:p14="http://schemas.microsoft.com/office/powerpoint/2010/main" val="23736985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AE8D0-8E16-0C4D-7DE5-3A0CB58FD44D}"/>
            </a:ext>
          </a:extLst>
        </p:cNvPr>
        <p:cNvGrpSpPr/>
        <p:nvPr/>
      </p:nvGrpSpPr>
      <p:grpSpPr>
        <a:xfrm>
          <a:off x="0" y="0"/>
          <a:ext cx="0" cy="0"/>
          <a:chOff x="0" y="0"/>
          <a:chExt cx="0" cy="0"/>
        </a:xfrm>
      </p:grpSpPr>
      <p:sp>
        <p:nvSpPr>
          <p:cNvPr id="2" name="TPQuestion">
            <a:extLst>
              <a:ext uri="{FF2B5EF4-FFF2-40B4-BE49-F238E27FC236}">
                <a16:creationId xmlns:a16="http://schemas.microsoft.com/office/drawing/2014/main" id="{926A61B6-1190-F17A-E29A-D77A0A640498}"/>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Example Question</a:t>
            </a:r>
            <a:endParaRPr lang="nl-NL" sz="3200" b="0" kern="0" dirty="0">
              <a:solidFill>
                <a:schemeClr val="tx1"/>
              </a:solidFill>
              <a:ea typeface="MS PGothic" pitchFamily="34" charset="-128"/>
              <a:cs typeface="MS PGothic" pitchFamily="34" charset="-128"/>
            </a:endParaRPr>
          </a:p>
        </p:txBody>
      </p:sp>
      <p:sp>
        <p:nvSpPr>
          <p:cNvPr id="8" name="TPAnswers">
            <a:extLst>
              <a:ext uri="{FF2B5EF4-FFF2-40B4-BE49-F238E27FC236}">
                <a16:creationId xmlns:a16="http://schemas.microsoft.com/office/drawing/2014/main" id="{E2CE1548-62C8-6FFD-0BA3-527126B23490}"/>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9" name="Rectangle 8">
            <a:extLst>
              <a:ext uri="{FF2B5EF4-FFF2-40B4-BE49-F238E27FC236}">
                <a16:creationId xmlns:a16="http://schemas.microsoft.com/office/drawing/2014/main" id="{9B888F3C-28A0-49E1-1121-9865830C1CD0}"/>
              </a:ext>
            </a:extLst>
          </p:cNvPr>
          <p:cNvSpPr/>
          <p:nvPr/>
        </p:nvSpPr>
        <p:spPr>
          <a:xfrm>
            <a:off x="1752701" y="1506203"/>
            <a:ext cx="8784976"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During clinical testing, the patient blinks to command.</a:t>
            </a:r>
          </a:p>
        </p:txBody>
      </p:sp>
      <p:sp>
        <p:nvSpPr>
          <p:cNvPr id="3" name="Vertical Text Placeholder 7">
            <a:extLst>
              <a:ext uri="{FF2B5EF4-FFF2-40B4-BE49-F238E27FC236}">
                <a16:creationId xmlns:a16="http://schemas.microsoft.com/office/drawing/2014/main" id="{210F499D-F3B8-4C49-9327-C3CE5DE47D44}"/>
              </a:ext>
            </a:extLst>
          </p:cNvPr>
          <p:cNvSpPr txBox="1">
            <a:spLocks/>
          </p:cNvSpPr>
          <p:nvPr/>
        </p:nvSpPr>
        <p:spPr bwMode="auto">
          <a:xfrm>
            <a:off x="191344" y="3933056"/>
            <a:ext cx="11809312" cy="1152128"/>
          </a:xfrm>
          <a:prstGeom prst="roundRect">
            <a:avLst/>
          </a:prstGeom>
          <a:solidFill>
            <a:srgbClr val="008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sz="3200" dirty="0">
                <a:solidFill>
                  <a:srgbClr val="FAF9F6"/>
                </a:solidFill>
                <a:ea typeface="Batang" pitchFamily="18" charset="-127"/>
                <a:cs typeface="Batang" pitchFamily="18" charset="-127"/>
              </a:rPr>
              <a:t>Not Dead</a:t>
            </a:r>
          </a:p>
          <a:p>
            <a:pPr marL="342900" lvl="1" indent="-342900" algn="ctr" defTabSz="457200">
              <a:spcBef>
                <a:spcPct val="20000"/>
              </a:spcBef>
            </a:pPr>
            <a:r>
              <a:rPr lang="en-GB" sz="2800" dirty="0">
                <a:solidFill>
                  <a:srgbClr val="FAF9F6"/>
                </a:solidFill>
                <a:ea typeface="Batang" pitchFamily="18" charset="-127"/>
                <a:cs typeface="Batang" pitchFamily="18" charset="-127"/>
              </a:rPr>
              <a:t>Patient may be locked in.</a:t>
            </a:r>
            <a:endParaRPr lang="en-GB" sz="3200" dirty="0">
              <a:solidFill>
                <a:srgbClr val="FAF9F6"/>
              </a:solidFill>
              <a:ea typeface="Batang" pitchFamily="18" charset="-127"/>
              <a:cs typeface="Batang" pitchFamily="18" charset="-127"/>
            </a:endParaRPr>
          </a:p>
        </p:txBody>
      </p:sp>
    </p:spTree>
    <p:extLst>
      <p:ext uri="{BB962C8B-B14F-4D97-AF65-F5344CB8AC3E}">
        <p14:creationId xmlns:p14="http://schemas.microsoft.com/office/powerpoint/2010/main" val="2559480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F9746-1FBE-634D-86CE-3FCCF63E858E}"/>
            </a:ext>
          </a:extLst>
        </p:cNvPr>
        <p:cNvGrpSpPr/>
        <p:nvPr/>
      </p:nvGrpSpPr>
      <p:grpSpPr>
        <a:xfrm>
          <a:off x="0" y="0"/>
          <a:ext cx="0" cy="0"/>
          <a:chOff x="0" y="0"/>
          <a:chExt cx="0" cy="0"/>
        </a:xfrm>
      </p:grpSpPr>
      <p:pic>
        <p:nvPicPr>
          <p:cNvPr id="8" name="Picture 7" descr="iStock_000000082218XSmall.jpg">
            <a:extLst>
              <a:ext uri="{FF2B5EF4-FFF2-40B4-BE49-F238E27FC236}">
                <a16:creationId xmlns:a16="http://schemas.microsoft.com/office/drawing/2014/main" id="{2BF978F3-9EB5-6E56-823F-9D2FC98436A2}"/>
              </a:ext>
            </a:extLst>
          </p:cNvPr>
          <p:cNvPicPr>
            <a:picLocks noChangeAspect="1"/>
          </p:cNvPicPr>
          <p:nvPr/>
        </p:nvPicPr>
        <p:blipFill>
          <a:blip r:embed="rId3"/>
          <a:stretch>
            <a:fillRect/>
          </a:stretch>
        </p:blipFill>
        <p:spPr>
          <a:xfrm>
            <a:off x="6485818" y="1918566"/>
            <a:ext cx="3570621" cy="4007393"/>
          </a:xfrm>
          <a:prstGeom prst="rect">
            <a:avLst/>
          </a:prstGeom>
          <a:effectLst>
            <a:outerShdw blurRad="50800" dist="38100" dir="2700000" algn="tl" rotWithShape="0">
              <a:prstClr val="black">
                <a:alpha val="40000"/>
              </a:prstClr>
            </a:outerShdw>
          </a:effectLst>
        </p:spPr>
      </p:pic>
      <p:pic>
        <p:nvPicPr>
          <p:cNvPr id="2" name="Picture 1" descr="A book cover with red lines&#10;&#10;Description automatically generated">
            <a:extLst>
              <a:ext uri="{FF2B5EF4-FFF2-40B4-BE49-F238E27FC236}">
                <a16:creationId xmlns:a16="http://schemas.microsoft.com/office/drawing/2014/main" id="{8C5CD439-0C10-E9A4-A787-54258541AD07}"/>
              </a:ext>
            </a:extLst>
          </p:cNvPr>
          <p:cNvPicPr>
            <a:picLocks noChangeAspect="1"/>
          </p:cNvPicPr>
          <p:nvPr/>
        </p:nvPicPr>
        <p:blipFill>
          <a:blip r:embed="rId4"/>
          <a:stretch>
            <a:fillRect/>
          </a:stretch>
        </p:blipFill>
        <p:spPr>
          <a:xfrm>
            <a:off x="1246257" y="585638"/>
            <a:ext cx="3769623" cy="53455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
        <p:nvSpPr>
          <p:cNvPr id="3" name="TextBox 2">
            <a:extLst>
              <a:ext uri="{FF2B5EF4-FFF2-40B4-BE49-F238E27FC236}">
                <a16:creationId xmlns:a16="http://schemas.microsoft.com/office/drawing/2014/main" id="{E0934BC9-C144-FC83-F34C-077A391A9E73}"/>
              </a:ext>
            </a:extLst>
          </p:cNvPr>
          <p:cNvSpPr txBox="1"/>
          <p:nvPr/>
        </p:nvSpPr>
        <p:spPr>
          <a:xfrm>
            <a:off x="6485818" y="585638"/>
            <a:ext cx="3568206" cy="929842"/>
          </a:xfrm>
          <a:prstGeom prst="rect">
            <a:avLst/>
          </a:prstGeom>
          <a:solidFill>
            <a:srgbClr val="00AFEF"/>
          </a:solidFill>
          <a:ln>
            <a:solidFill>
              <a:schemeClr val="tx1"/>
            </a:solidFill>
          </a:ln>
        </p:spPr>
        <p:txBody>
          <a:bodyPr wrap="square" anchor="ctr" anchorCtr="0">
            <a:noAutofit/>
          </a:bodyPr>
          <a:lstStyle/>
          <a:p>
            <a:pPr marL="15875" marR="3810" algn="ctr">
              <a:lnSpc>
                <a:spcPts val="1405"/>
              </a:lnSpc>
              <a:spcBef>
                <a:spcPts val="700"/>
              </a:spcBef>
            </a:pPr>
            <a:endParaRPr lang="en-US" sz="2800" b="1" dirty="0">
              <a:solidFill>
                <a:srgbClr val="AC0C78"/>
              </a:solidFill>
              <a:effectLst/>
              <a:latin typeface="+mj-lt"/>
              <a:ea typeface="Cambria" panose="02040503050406030204" pitchFamily="18" charset="0"/>
              <a:cs typeface="Cambria" panose="02040503050406030204" pitchFamily="18" charset="0"/>
            </a:endParaRPr>
          </a:p>
          <a:p>
            <a:pPr marL="15875" marR="3810" algn="ctr">
              <a:lnSpc>
                <a:spcPts val="1405"/>
              </a:lnSpc>
              <a:spcBef>
                <a:spcPts val="700"/>
              </a:spcBef>
            </a:pPr>
            <a:r>
              <a:rPr lang="en-US" sz="2800" b="1" dirty="0">
                <a:effectLst/>
                <a:latin typeface="+mj-lt"/>
                <a:ea typeface="Cambria" panose="02040503050406030204" pitchFamily="18" charset="0"/>
                <a:cs typeface="Cambria" panose="02040503050406030204" pitchFamily="18" charset="0"/>
              </a:rPr>
              <a:t>Preconditions</a:t>
            </a:r>
            <a:endParaRPr lang="en-GB" sz="2000" dirty="0">
              <a:effectLst/>
              <a:latin typeface="+mj-lt"/>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168015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4D377E-3B29-5C86-C2F2-F3FE2E0A5B17}"/>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algn="ctr">
              <a:lnSpc>
                <a:spcPts val="1405"/>
              </a:lnSpc>
              <a:spcBef>
                <a:spcPts val="700"/>
              </a:spcBef>
            </a:pPr>
            <a:endParaRPr lang="en-US" sz="2800" b="1" dirty="0">
              <a:solidFill>
                <a:srgbClr val="AC0C78"/>
              </a:solidFill>
              <a:effectLst/>
              <a:latin typeface="+mj-lt"/>
              <a:ea typeface="Cambria" panose="02040503050406030204" pitchFamily="18" charset="0"/>
              <a:cs typeface="Cambria" panose="02040503050406030204" pitchFamily="18" charset="0"/>
            </a:endParaRPr>
          </a:p>
          <a:p>
            <a:pPr marL="15875" marR="3810" algn="ctr">
              <a:lnSpc>
                <a:spcPts val="1405"/>
              </a:lnSpc>
              <a:spcBef>
                <a:spcPts val="700"/>
              </a:spcBef>
            </a:pPr>
            <a:r>
              <a:rPr lang="en-US" sz="2800" b="1" dirty="0">
                <a:effectLst/>
                <a:latin typeface="+mj-lt"/>
                <a:ea typeface="Cambria" panose="02040503050406030204" pitchFamily="18" charset="0"/>
                <a:cs typeface="Cambria" panose="02040503050406030204" pitchFamily="18" charset="0"/>
              </a:rPr>
              <a:t>Precondition </a:t>
            </a:r>
            <a:r>
              <a:rPr lang="en-US" sz="2800" b="1" spc="-50" dirty="0">
                <a:effectLst/>
                <a:latin typeface="+mj-lt"/>
                <a:ea typeface="Cambria" panose="02040503050406030204" pitchFamily="18" charset="0"/>
                <a:cs typeface="Cambria" panose="02040503050406030204" pitchFamily="18" charset="0"/>
              </a:rPr>
              <a:t>1</a:t>
            </a:r>
            <a:endParaRPr lang="en-GB" sz="2000" dirty="0">
              <a:effectLst/>
              <a:latin typeface="+mj-lt"/>
              <a:ea typeface="Cambria" panose="02040503050406030204" pitchFamily="18" charset="0"/>
              <a:cs typeface="Cambria" panose="02040503050406030204" pitchFamily="18" charset="0"/>
            </a:endParaRPr>
          </a:p>
          <a:p>
            <a:pPr algn="ctr"/>
            <a:r>
              <a:rPr lang="en-US" sz="2000" b="1" dirty="0">
                <a:effectLst/>
                <a:latin typeface="+mj-lt"/>
                <a:ea typeface="Cambria" panose="02040503050406030204" pitchFamily="18" charset="0"/>
                <a:cs typeface="Cambria" panose="02040503050406030204" pitchFamily="18" charset="0"/>
              </a:rPr>
              <a:t>Aetiology</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severe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enough</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to</a:t>
            </a:r>
            <a:r>
              <a:rPr lang="en-US" sz="2000" b="1" spc="-3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cause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permanent</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cessation</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of</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brainstem</a:t>
            </a:r>
            <a:r>
              <a:rPr lang="en-US" sz="2000" b="1" spc="5" dirty="0">
                <a:effectLst/>
                <a:latin typeface="+mj-lt"/>
                <a:ea typeface="Cambria" panose="02040503050406030204" pitchFamily="18" charset="0"/>
                <a:cs typeface="Cambria" panose="02040503050406030204" pitchFamily="18" charset="0"/>
              </a:rPr>
              <a:t> </a:t>
            </a:r>
            <a:r>
              <a:rPr lang="en-US" sz="2000" b="1" spc="-10" dirty="0">
                <a:effectLst/>
                <a:latin typeface="+mj-lt"/>
                <a:ea typeface="Cambria" panose="02040503050406030204" pitchFamily="18" charset="0"/>
                <a:cs typeface="Cambria" panose="02040503050406030204" pitchFamily="18" charset="0"/>
              </a:rPr>
              <a:t>function</a:t>
            </a:r>
            <a:r>
              <a:rPr lang="en-GB" sz="2000" dirty="0">
                <a:effectLst/>
                <a:latin typeface="+mj-lt"/>
              </a:rPr>
              <a:t> </a:t>
            </a:r>
            <a:endParaRPr lang="en-GB" sz="2000" dirty="0">
              <a:latin typeface="+mj-lt"/>
            </a:endParaRPr>
          </a:p>
        </p:txBody>
      </p:sp>
      <p:sp>
        <p:nvSpPr>
          <p:cNvPr id="9" name="TPQuestion">
            <a:extLst>
              <a:ext uri="{FF2B5EF4-FFF2-40B4-BE49-F238E27FC236}">
                <a16:creationId xmlns:a16="http://schemas.microsoft.com/office/drawing/2014/main" id="{E030617F-468F-E18F-AA39-1F700940BAD4}"/>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Question 1</a:t>
            </a:r>
            <a:endParaRPr lang="nl-NL" sz="3200" b="0" kern="0" dirty="0">
              <a:solidFill>
                <a:schemeClr val="tx1"/>
              </a:solidFill>
              <a:ea typeface="MS PGothic" pitchFamily="34" charset="-128"/>
              <a:cs typeface="MS PGothic" pitchFamily="34" charset="-128"/>
            </a:endParaRPr>
          </a:p>
        </p:txBody>
      </p:sp>
      <p:sp>
        <p:nvSpPr>
          <p:cNvPr id="11" name="Content Placeholder 4">
            <a:extLst>
              <a:ext uri="{FF2B5EF4-FFF2-40B4-BE49-F238E27FC236}">
                <a16:creationId xmlns:a16="http://schemas.microsoft.com/office/drawing/2014/main" id="{5132A635-F8C7-F20B-1F83-DA33E5DA3E0A}"/>
              </a:ext>
            </a:extLst>
          </p:cNvPr>
          <p:cNvSpPr txBox="1">
            <a:spLocks/>
          </p:cNvSpPr>
          <p:nvPr/>
        </p:nvSpPr>
        <p:spPr>
          <a:xfrm>
            <a:off x="1337538" y="1468688"/>
            <a:ext cx="964907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000" kern="0" dirty="0">
                <a:solidFill>
                  <a:srgbClr val="000000"/>
                </a:solidFill>
                <a:ea typeface="MS PGothic" pitchFamily="34" charset="-128"/>
                <a:cs typeface="MS PGothic" pitchFamily="34" charset="-128"/>
              </a:rPr>
              <a:t>CT demonstrates overwhelming cerebral oedema and coning. The clinical diagnosis is </a:t>
            </a:r>
            <a:r>
              <a:rPr lang="en-GB" sz="2000" kern="0" dirty="0" err="1">
                <a:solidFill>
                  <a:srgbClr val="000000"/>
                </a:solidFill>
                <a:ea typeface="MS PGothic" pitchFamily="34" charset="-128"/>
                <a:cs typeface="MS PGothic" pitchFamily="34" charset="-128"/>
              </a:rPr>
              <a:t>meningo</a:t>
            </a:r>
            <a:r>
              <a:rPr lang="en-GB" sz="2000" kern="0" dirty="0">
                <a:solidFill>
                  <a:srgbClr val="000000"/>
                </a:solidFill>
                <a:ea typeface="MS PGothic" pitchFamily="34" charset="-128"/>
                <a:cs typeface="MS PGothic" pitchFamily="34" charset="-128"/>
              </a:rPr>
              <a:t>-encephalitis but the exact microbiological organism is not known.</a:t>
            </a:r>
          </a:p>
          <a:p>
            <a:pPr marL="0" indent="0">
              <a:buNone/>
            </a:pPr>
            <a:endParaRPr lang="en-GB" sz="2400" kern="0" dirty="0">
              <a:solidFill>
                <a:srgbClr val="000000"/>
              </a:solidFill>
              <a:ea typeface="MS PGothic" pitchFamily="34" charset="-128"/>
              <a:cs typeface="MS PGothic" pitchFamily="34" charset="-128"/>
            </a:endParaRPr>
          </a:p>
        </p:txBody>
      </p:sp>
      <p:sp>
        <p:nvSpPr>
          <p:cNvPr id="2" name="TPAnswers">
            <a:extLst>
              <a:ext uri="{FF2B5EF4-FFF2-40B4-BE49-F238E27FC236}">
                <a16:creationId xmlns:a16="http://schemas.microsoft.com/office/drawing/2014/main" id="{E9DB0FEE-AF7B-848E-B785-4EA3217DB06C}"/>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2114723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C205B-7584-98BA-0D07-C786D617D6C5}"/>
            </a:ext>
          </a:extLst>
        </p:cNvPr>
        <p:cNvGrpSpPr/>
        <p:nvPr/>
      </p:nvGrpSpPr>
      <p:grpSpPr>
        <a:xfrm>
          <a:off x="0" y="0"/>
          <a:ext cx="0" cy="0"/>
          <a:chOff x="0" y="0"/>
          <a:chExt cx="0" cy="0"/>
        </a:xfrm>
      </p:grpSpPr>
      <p:sp>
        <p:nvSpPr>
          <p:cNvPr id="4" name="Content Placeholder 4">
            <a:extLst>
              <a:ext uri="{FF2B5EF4-FFF2-40B4-BE49-F238E27FC236}">
                <a16:creationId xmlns:a16="http://schemas.microsoft.com/office/drawing/2014/main" id="{E02DF07E-B67F-A113-9FF2-315F47F79038}"/>
              </a:ext>
            </a:extLst>
          </p:cNvPr>
          <p:cNvSpPr txBox="1">
            <a:spLocks/>
          </p:cNvSpPr>
          <p:nvPr/>
        </p:nvSpPr>
        <p:spPr>
          <a:xfrm>
            <a:off x="1337538" y="1468688"/>
            <a:ext cx="964907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000" kern="0" dirty="0">
                <a:solidFill>
                  <a:srgbClr val="000000"/>
                </a:solidFill>
                <a:ea typeface="MS PGothic" pitchFamily="34" charset="-128"/>
                <a:cs typeface="MS PGothic" pitchFamily="34" charset="-128"/>
              </a:rPr>
              <a:t>CT demonstrates overwhelming cerebral oedema and coning. The clinical diagnosis is </a:t>
            </a:r>
            <a:r>
              <a:rPr lang="en-GB" sz="2000" kern="0" dirty="0" err="1">
                <a:solidFill>
                  <a:srgbClr val="000000"/>
                </a:solidFill>
                <a:ea typeface="MS PGothic" pitchFamily="34" charset="-128"/>
                <a:cs typeface="MS PGothic" pitchFamily="34" charset="-128"/>
              </a:rPr>
              <a:t>meningo</a:t>
            </a:r>
            <a:r>
              <a:rPr lang="en-GB" sz="2000" kern="0" dirty="0">
                <a:solidFill>
                  <a:srgbClr val="000000"/>
                </a:solidFill>
                <a:ea typeface="MS PGothic" pitchFamily="34" charset="-128"/>
                <a:cs typeface="MS PGothic" pitchFamily="34" charset="-128"/>
              </a:rPr>
              <a:t>-encephalitis but the exact microbiological organism is not known.</a:t>
            </a:r>
          </a:p>
          <a:p>
            <a:pPr marL="0" indent="0">
              <a:buNone/>
            </a:pPr>
            <a:endParaRPr lang="en-GB" sz="2400" kern="0" dirty="0">
              <a:solidFill>
                <a:srgbClr val="000000"/>
              </a:solidFill>
              <a:ea typeface="MS PGothic" pitchFamily="34" charset="-128"/>
              <a:cs typeface="MS PGothic" pitchFamily="34" charset="-128"/>
            </a:endParaRPr>
          </a:p>
        </p:txBody>
      </p:sp>
      <p:sp>
        <p:nvSpPr>
          <p:cNvPr id="2" name="TPQuestion">
            <a:extLst>
              <a:ext uri="{FF2B5EF4-FFF2-40B4-BE49-F238E27FC236}">
                <a16:creationId xmlns:a16="http://schemas.microsoft.com/office/drawing/2014/main" id="{DB155BC3-50E8-E3B6-442F-7B11D830233A}"/>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Question 1</a:t>
            </a:r>
            <a:endParaRPr lang="nl-NL" sz="3200" b="0" kern="0" dirty="0">
              <a:solidFill>
                <a:schemeClr val="tx1"/>
              </a:solidFill>
              <a:ea typeface="MS PGothic" pitchFamily="34" charset="-128"/>
              <a:cs typeface="MS PGothic" pitchFamily="34" charset="-128"/>
            </a:endParaRPr>
          </a:p>
        </p:txBody>
      </p:sp>
      <p:sp>
        <p:nvSpPr>
          <p:cNvPr id="5" name="TextBox 4">
            <a:extLst>
              <a:ext uri="{FF2B5EF4-FFF2-40B4-BE49-F238E27FC236}">
                <a16:creationId xmlns:a16="http://schemas.microsoft.com/office/drawing/2014/main" id="{32C18D06-538A-7B81-312B-4098180347B2}"/>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algn="ctr">
              <a:lnSpc>
                <a:spcPts val="1405"/>
              </a:lnSpc>
              <a:spcBef>
                <a:spcPts val="700"/>
              </a:spcBef>
            </a:pPr>
            <a:endParaRPr lang="en-US" sz="2800" b="1" dirty="0">
              <a:solidFill>
                <a:srgbClr val="AC0C78"/>
              </a:solidFill>
              <a:effectLst/>
              <a:latin typeface="+mj-lt"/>
              <a:ea typeface="Cambria" panose="02040503050406030204" pitchFamily="18" charset="0"/>
              <a:cs typeface="Cambria" panose="02040503050406030204" pitchFamily="18" charset="0"/>
            </a:endParaRPr>
          </a:p>
          <a:p>
            <a:pPr marL="15875" marR="3810" algn="ctr">
              <a:lnSpc>
                <a:spcPts val="1405"/>
              </a:lnSpc>
              <a:spcBef>
                <a:spcPts val="700"/>
              </a:spcBef>
            </a:pPr>
            <a:r>
              <a:rPr lang="en-US" sz="2800" b="1" dirty="0">
                <a:effectLst/>
                <a:latin typeface="+mj-lt"/>
                <a:ea typeface="Cambria" panose="02040503050406030204" pitchFamily="18" charset="0"/>
                <a:cs typeface="Cambria" panose="02040503050406030204" pitchFamily="18" charset="0"/>
              </a:rPr>
              <a:t>Precondition </a:t>
            </a:r>
            <a:r>
              <a:rPr lang="en-US" sz="2800" b="1" spc="-50" dirty="0">
                <a:effectLst/>
                <a:latin typeface="+mj-lt"/>
                <a:ea typeface="Cambria" panose="02040503050406030204" pitchFamily="18" charset="0"/>
                <a:cs typeface="Cambria" panose="02040503050406030204" pitchFamily="18" charset="0"/>
              </a:rPr>
              <a:t>1</a:t>
            </a:r>
            <a:endParaRPr lang="en-GB" sz="2000" dirty="0">
              <a:effectLst/>
              <a:latin typeface="+mj-lt"/>
              <a:ea typeface="Cambria" panose="02040503050406030204" pitchFamily="18" charset="0"/>
              <a:cs typeface="Cambria" panose="02040503050406030204" pitchFamily="18" charset="0"/>
            </a:endParaRPr>
          </a:p>
          <a:p>
            <a:pPr algn="ctr"/>
            <a:r>
              <a:rPr lang="en-US" sz="2000" b="1" dirty="0">
                <a:effectLst/>
                <a:latin typeface="+mj-lt"/>
                <a:ea typeface="Cambria" panose="02040503050406030204" pitchFamily="18" charset="0"/>
                <a:cs typeface="Cambria" panose="02040503050406030204" pitchFamily="18" charset="0"/>
              </a:rPr>
              <a:t>Aetiology</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severe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enough</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to</a:t>
            </a:r>
            <a:r>
              <a:rPr lang="en-US" sz="2000" b="1" spc="-3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cause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permanent</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cessation</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of</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brainstem</a:t>
            </a:r>
            <a:r>
              <a:rPr lang="en-US" sz="2000" b="1" spc="5" dirty="0">
                <a:effectLst/>
                <a:latin typeface="+mj-lt"/>
                <a:ea typeface="Cambria" panose="02040503050406030204" pitchFamily="18" charset="0"/>
                <a:cs typeface="Cambria" panose="02040503050406030204" pitchFamily="18" charset="0"/>
              </a:rPr>
              <a:t> </a:t>
            </a:r>
            <a:r>
              <a:rPr lang="en-US" sz="2000" b="1" spc="-10" dirty="0">
                <a:effectLst/>
                <a:latin typeface="+mj-lt"/>
                <a:ea typeface="Cambria" panose="02040503050406030204" pitchFamily="18" charset="0"/>
                <a:cs typeface="Cambria" panose="02040503050406030204" pitchFamily="18" charset="0"/>
              </a:rPr>
              <a:t>function</a:t>
            </a:r>
            <a:r>
              <a:rPr lang="en-GB" sz="2000" dirty="0">
                <a:effectLst/>
                <a:latin typeface="+mj-lt"/>
              </a:rPr>
              <a:t> </a:t>
            </a:r>
            <a:endParaRPr lang="en-GB" sz="2000" dirty="0">
              <a:latin typeface="+mj-lt"/>
            </a:endParaRPr>
          </a:p>
        </p:txBody>
      </p:sp>
      <p:sp>
        <p:nvSpPr>
          <p:cNvPr id="7" name="Vertical Text Placeholder 7">
            <a:extLst>
              <a:ext uri="{FF2B5EF4-FFF2-40B4-BE49-F238E27FC236}">
                <a16:creationId xmlns:a16="http://schemas.microsoft.com/office/drawing/2014/main" id="{ED27F91F-C0D8-BA41-A406-B38EB7A73D8B}"/>
              </a:ext>
            </a:extLst>
          </p:cNvPr>
          <p:cNvSpPr txBox="1">
            <a:spLocks/>
          </p:cNvSpPr>
          <p:nvPr/>
        </p:nvSpPr>
        <p:spPr bwMode="auto">
          <a:xfrm>
            <a:off x="194502" y="3486309"/>
            <a:ext cx="11809312" cy="1152128"/>
          </a:xfrm>
          <a:prstGeom prst="roundRect">
            <a:avLst/>
          </a:prstGeom>
          <a:solidFill>
            <a:srgbClr val="FF0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Dead</a:t>
            </a:r>
          </a:p>
          <a:p>
            <a:pPr marL="342900" lvl="1" indent="-342900" algn="ctr" defTabSz="457200">
              <a:spcBef>
                <a:spcPct val="20000"/>
              </a:spcBef>
            </a:pPr>
            <a:r>
              <a:rPr lang="en-GB" sz="2000" dirty="0">
                <a:solidFill>
                  <a:srgbClr val="FAF9F6"/>
                </a:solidFill>
                <a:ea typeface="Batang" pitchFamily="18" charset="-127"/>
                <a:cs typeface="Batang" pitchFamily="18" charset="-127"/>
              </a:rPr>
              <a:t>This is a safe diagnosis provided both doctors are satisfied that the mechanism of cerebral oedema is consistent with the permanent cessation of brainstem function. </a:t>
            </a:r>
            <a:endParaRPr lang="en-GB" dirty="0">
              <a:solidFill>
                <a:srgbClr val="FAF9F6"/>
              </a:solidFill>
              <a:ea typeface="Batang" pitchFamily="18" charset="-127"/>
              <a:cs typeface="Batang" pitchFamily="18" charset="-127"/>
            </a:endParaRPr>
          </a:p>
        </p:txBody>
      </p:sp>
      <p:sp>
        <p:nvSpPr>
          <p:cNvPr id="9" name="Vertical Text Placeholder 7">
            <a:extLst>
              <a:ext uri="{FF2B5EF4-FFF2-40B4-BE49-F238E27FC236}">
                <a16:creationId xmlns:a16="http://schemas.microsoft.com/office/drawing/2014/main" id="{95C51740-FD16-8C68-87CF-BDE2A876F24D}"/>
              </a:ext>
            </a:extLst>
          </p:cNvPr>
          <p:cNvSpPr txBox="1">
            <a:spLocks/>
          </p:cNvSpPr>
          <p:nvPr/>
        </p:nvSpPr>
        <p:spPr bwMode="auto">
          <a:xfrm>
            <a:off x="194502" y="4782453"/>
            <a:ext cx="11809312" cy="174289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There should be no doubt that the patient's condition is due to devastating brain injury of known aetiology or mechanism. (Code 6.14) </a:t>
            </a:r>
          </a:p>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Specifically, the diagnosis of death using neurological criteria requires that the patient has an established devastating brain injury, the nature and severity of which is recognised to result in the permanent cessation of brainstem function. (Code 6.15)</a:t>
            </a:r>
          </a:p>
        </p:txBody>
      </p:sp>
      <p:sp>
        <p:nvSpPr>
          <p:cNvPr id="3" name="TPAnswers">
            <a:extLst>
              <a:ext uri="{FF2B5EF4-FFF2-40B4-BE49-F238E27FC236}">
                <a16:creationId xmlns:a16="http://schemas.microsoft.com/office/drawing/2014/main" id="{B3023448-BDEE-99E4-ECD4-56674C27986B}"/>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296381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B1CC4-EFD7-7336-DEEF-4D452E8163E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A770E34-7BDE-A51C-F96D-C2095308D0A3}"/>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CC5D684B-0DDF-EA8E-4A73-1934C98104FF}"/>
              </a:ext>
            </a:extLst>
          </p:cNvPr>
          <p:cNvSpPr txBox="1">
            <a:spLocks/>
          </p:cNvSpPr>
          <p:nvPr/>
        </p:nvSpPr>
        <p:spPr>
          <a:xfrm>
            <a:off x="1508067" y="1474173"/>
            <a:ext cx="10159062" cy="112495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hypoxic brain injury was admitted to ICU at midnight with no observed brainstem reflexes or spontaneous breathing.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It is now the next day at 1400. </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F1F303AC-BBE0-DA9A-6F01-07AFFFA4A437}"/>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B8A4EE15-F152-87C4-B71D-A51C3ED7F965}"/>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1918215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159AB-4585-11EF-8836-AD2DFF995A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49DD10C-9592-4DE4-B311-9C32BCB2A1E1}"/>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A6AF69C9-47BF-AE9F-9EDE-CCB1E5EAD063}"/>
              </a:ext>
            </a:extLst>
          </p:cNvPr>
          <p:cNvSpPr txBox="1">
            <a:spLocks/>
          </p:cNvSpPr>
          <p:nvPr/>
        </p:nvSpPr>
        <p:spPr>
          <a:xfrm>
            <a:off x="1508067" y="1474173"/>
            <a:ext cx="10159062" cy="112495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hypoxic brain injury was admitted to ICU at midnight with no observed brainstem reflexes or spontaneous breathing.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It is now the next day at 1400. </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F480FB04-16EE-0FD5-3702-67A658A9A2A1}"/>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207212DD-6FEE-D1FC-FFCF-C589746B0CE8}"/>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B218A7A9-4464-0444-26B2-717B16B14BD8}"/>
              </a:ext>
            </a:extLst>
          </p:cNvPr>
          <p:cNvSpPr txBox="1">
            <a:spLocks/>
          </p:cNvSpPr>
          <p:nvPr/>
        </p:nvSpPr>
        <p:spPr bwMode="auto">
          <a:xfrm>
            <a:off x="191344" y="3573016"/>
            <a:ext cx="11809312" cy="929842"/>
          </a:xfrm>
          <a:prstGeom prst="roundRect">
            <a:avLst/>
          </a:prstGeom>
          <a:solidFill>
            <a:srgbClr val="008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Not Dead</a:t>
            </a:r>
          </a:p>
          <a:p>
            <a:pPr marL="342900" lvl="1" indent="-342900" algn="ctr" defTabSz="457200">
              <a:spcBef>
                <a:spcPct val="20000"/>
              </a:spcBef>
            </a:pPr>
            <a:r>
              <a:rPr lang="en-GB" sz="2000" dirty="0">
                <a:solidFill>
                  <a:srgbClr val="FAF9F6"/>
                </a:solidFill>
                <a:ea typeface="Batang" pitchFamily="18" charset="-127"/>
                <a:cs typeface="Batang" pitchFamily="18" charset="-127"/>
              </a:rPr>
              <a:t>Hypoxic brain injury requires 24 hours observation.</a:t>
            </a:r>
          </a:p>
        </p:txBody>
      </p:sp>
      <p:sp>
        <p:nvSpPr>
          <p:cNvPr id="3" name="Vertical Text Placeholder 7">
            <a:extLst>
              <a:ext uri="{FF2B5EF4-FFF2-40B4-BE49-F238E27FC236}">
                <a16:creationId xmlns:a16="http://schemas.microsoft.com/office/drawing/2014/main" id="{076F3F76-C606-11E0-58EF-AC375794B40F}"/>
              </a:ext>
            </a:extLst>
          </p:cNvPr>
          <p:cNvSpPr txBox="1">
            <a:spLocks/>
          </p:cNvSpPr>
          <p:nvPr/>
        </p:nvSpPr>
        <p:spPr bwMode="auto">
          <a:xfrm>
            <a:off x="191344" y="4643744"/>
            <a:ext cx="11809312" cy="156285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Neurological criteria should not be applied until at least 6-hours following the loss of the last observed brainstem reflex or spontaneous breath.  (Code 6.22)</a:t>
            </a:r>
          </a:p>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Extend to 24-hours in cases of acute hypoxic-ischaemic encephalopathy or post cardiorespiratory arrest. (Code 6.23)</a:t>
            </a:r>
          </a:p>
        </p:txBody>
      </p:sp>
    </p:spTree>
    <p:extLst>
      <p:ext uri="{BB962C8B-B14F-4D97-AF65-F5344CB8AC3E}">
        <p14:creationId xmlns:p14="http://schemas.microsoft.com/office/powerpoint/2010/main" val="7313604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7878D-323E-BF24-0C8C-5FD734B5B5E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19B4074-1D10-1E5E-9036-A2AC5E07A9D7}"/>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9C850AE2-8F17-BAD0-E6B3-BE8CAB4A245F}"/>
              </a:ext>
            </a:extLst>
          </p:cNvPr>
          <p:cNvSpPr txBox="1">
            <a:spLocks/>
          </p:cNvSpPr>
          <p:nvPr/>
        </p:nvSpPr>
        <p:spPr>
          <a:xfrm>
            <a:off x="1016469" y="1474172"/>
            <a:ext cx="10159062" cy="1594787"/>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intracranial haemorrhage has a temperature of </a:t>
            </a:r>
            <a:r>
              <a:rPr lang="en-GB" sz="2000" b="1" dirty="0">
                <a:solidFill>
                  <a:schemeClr val="tx1"/>
                </a:solidFill>
                <a:effectLst/>
                <a:latin typeface="Arial" panose="020B0604020202020204" pitchFamily="34" charset="0"/>
                <a:ea typeface="Times New Roman" panose="02020603050405020304" pitchFamily="18" charset="0"/>
              </a:rPr>
              <a:t>36.2°C. </a:t>
            </a:r>
          </a:p>
          <a:p>
            <a:pPr marL="0" indent="0">
              <a:spcBef>
                <a:spcPts val="0"/>
              </a:spcBef>
              <a:buNone/>
              <a:defRPr/>
            </a:pPr>
            <a:r>
              <a:rPr lang="en-GB" sz="2000" b="1" dirty="0">
                <a:solidFill>
                  <a:schemeClr val="tx1"/>
                </a:solidFill>
                <a:effectLst/>
                <a:latin typeface="Arial" panose="020B0604020202020204" pitchFamily="34" charset="0"/>
                <a:ea typeface="Times New Roman" panose="02020603050405020304" pitchFamily="18" charset="0"/>
              </a:rPr>
              <a:t>Over the last 24 hours there has been two periods of two hours each where the temperature was less than 36°C.</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C709A588-E7D9-710E-A567-F1C4F21A7E43}"/>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3</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079A4D88-3FE5-BDAD-F2FA-DCA54DD9C094}"/>
              </a:ext>
            </a:extLst>
          </p:cNvPr>
          <p:cNvSpPr txBox="1">
            <a:spLocks/>
          </p:cNvSpPr>
          <p:nvPr>
            <p:custDataLst>
              <p:tags r:id="rId1"/>
            </p:custDataLst>
          </p:nvPr>
        </p:nvSpPr>
        <p:spPr>
          <a:xfrm>
            <a:off x="1343472" y="2527836"/>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707240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513E3-9B09-4C15-1E11-08BA2259106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80BA587-515C-98A3-A156-4F032F517BE5}"/>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9" name="TPQuestion">
            <a:extLst>
              <a:ext uri="{FF2B5EF4-FFF2-40B4-BE49-F238E27FC236}">
                <a16:creationId xmlns:a16="http://schemas.microsoft.com/office/drawing/2014/main" id="{826766DF-2E6A-56BA-D6C6-6AEE2036CEBA}"/>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3</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3" name="Vertical Text Placeholder 7">
            <a:extLst>
              <a:ext uri="{FF2B5EF4-FFF2-40B4-BE49-F238E27FC236}">
                <a16:creationId xmlns:a16="http://schemas.microsoft.com/office/drawing/2014/main" id="{14820184-5E20-91E3-B449-C34C2FCE059C}"/>
              </a:ext>
            </a:extLst>
          </p:cNvPr>
          <p:cNvSpPr txBox="1">
            <a:spLocks/>
          </p:cNvSpPr>
          <p:nvPr/>
        </p:nvSpPr>
        <p:spPr bwMode="auto">
          <a:xfrm>
            <a:off x="191344" y="4581969"/>
            <a:ext cx="11809312" cy="208739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1800" dirty="0">
                <a:ea typeface="Batang" pitchFamily="18" charset="-127"/>
                <a:cs typeface="Batang" pitchFamily="18" charset="-127"/>
              </a:rPr>
              <a:t>Hypothermia can delay the return of brainstem function. (Code 6.24)</a:t>
            </a:r>
          </a:p>
          <a:p>
            <a:pPr marL="285750" lvl="1" indent="-285750" defTabSz="457200">
              <a:spcBef>
                <a:spcPct val="20000"/>
              </a:spcBef>
              <a:buFont typeface="Arial" panose="020B0604020202020204" pitchFamily="34" charset="0"/>
              <a:buChar char="•"/>
            </a:pPr>
            <a:r>
              <a:rPr lang="en-GB" sz="1800" dirty="0">
                <a:ea typeface="Batang" pitchFamily="18" charset="-127"/>
                <a:cs typeface="Batang" pitchFamily="18" charset="-127"/>
              </a:rPr>
              <a:t>In patients who are hypothermic, either therapeutic or accidental,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(Code 6.24)</a:t>
            </a:r>
          </a:p>
          <a:p>
            <a:pPr marL="285750" lvl="1" indent="-285750" defTabSz="457200">
              <a:spcBef>
                <a:spcPct val="20000"/>
              </a:spcBef>
              <a:buFont typeface="Arial" panose="020B0604020202020204" pitchFamily="34" charset="0"/>
              <a:buChar char="•"/>
            </a:pPr>
            <a:r>
              <a:rPr lang="en-GB" sz="1800" dirty="0">
                <a:ea typeface="Batang" pitchFamily="18" charset="-127"/>
                <a:cs typeface="Batang" pitchFamily="18" charset="-127"/>
              </a:rPr>
              <a:t>The core temperature should be greater than or equal to 36°C at the time of clinical testing. (Code 6.27)</a:t>
            </a:r>
          </a:p>
        </p:txBody>
      </p:sp>
      <p:sp>
        <p:nvSpPr>
          <p:cNvPr id="4" name="Vertical Text Placeholder 7">
            <a:extLst>
              <a:ext uri="{FF2B5EF4-FFF2-40B4-BE49-F238E27FC236}">
                <a16:creationId xmlns:a16="http://schemas.microsoft.com/office/drawing/2014/main" id="{A9894B29-A131-ACFD-640C-05D95183EA10}"/>
              </a:ext>
            </a:extLst>
          </p:cNvPr>
          <p:cNvSpPr txBox="1">
            <a:spLocks/>
          </p:cNvSpPr>
          <p:nvPr/>
        </p:nvSpPr>
        <p:spPr bwMode="auto">
          <a:xfrm>
            <a:off x="191344" y="3339949"/>
            <a:ext cx="11809312" cy="1152128"/>
          </a:xfrm>
          <a:prstGeom prst="roundRect">
            <a:avLst/>
          </a:prstGeom>
          <a:solidFill>
            <a:srgbClr val="FF0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Dead</a:t>
            </a:r>
          </a:p>
          <a:p>
            <a:pPr marL="342900" lvl="1" indent="-342900" algn="ctr" defTabSz="457200">
              <a:spcBef>
                <a:spcPct val="20000"/>
              </a:spcBef>
            </a:pPr>
            <a:r>
              <a:rPr lang="en-GB" sz="2000" dirty="0">
                <a:solidFill>
                  <a:srgbClr val="FAF9F6"/>
                </a:solidFill>
                <a:ea typeface="Batang" pitchFamily="18" charset="-127"/>
                <a:cs typeface="Batang" pitchFamily="18" charset="-127"/>
              </a:rPr>
              <a:t>There has been no significant periods of hypothermia over the </a:t>
            </a:r>
            <a:r>
              <a:rPr lang="en-GB" sz="2000" dirty="0" err="1">
                <a:solidFill>
                  <a:srgbClr val="FAF9F6"/>
                </a:solidFill>
                <a:ea typeface="Batang" pitchFamily="18" charset="-127"/>
                <a:cs typeface="Batang" pitchFamily="18" charset="-127"/>
              </a:rPr>
              <a:t>preceeding</a:t>
            </a:r>
            <a:r>
              <a:rPr lang="en-GB" sz="2000" dirty="0">
                <a:solidFill>
                  <a:srgbClr val="FAF9F6"/>
                </a:solidFill>
                <a:ea typeface="Batang" pitchFamily="18" charset="-127"/>
                <a:cs typeface="Batang" pitchFamily="18" charset="-127"/>
              </a:rPr>
              <a:t> 24 hours.</a:t>
            </a:r>
            <a:endParaRPr lang="en-GB" dirty="0">
              <a:solidFill>
                <a:srgbClr val="FAF9F6"/>
              </a:solidFill>
              <a:ea typeface="Batang" pitchFamily="18" charset="-127"/>
              <a:cs typeface="Batang" pitchFamily="18" charset="-127"/>
            </a:endParaRPr>
          </a:p>
        </p:txBody>
      </p:sp>
      <p:sp>
        <p:nvSpPr>
          <p:cNvPr id="6" name="Content Placeholder 4">
            <a:extLst>
              <a:ext uri="{FF2B5EF4-FFF2-40B4-BE49-F238E27FC236}">
                <a16:creationId xmlns:a16="http://schemas.microsoft.com/office/drawing/2014/main" id="{15C3207D-B9EA-286D-AE3C-58D7E4264906}"/>
              </a:ext>
            </a:extLst>
          </p:cNvPr>
          <p:cNvSpPr txBox="1">
            <a:spLocks/>
          </p:cNvSpPr>
          <p:nvPr/>
        </p:nvSpPr>
        <p:spPr>
          <a:xfrm>
            <a:off x="1016469" y="1474172"/>
            <a:ext cx="10159062" cy="1594787"/>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intracranial haemorrhage has a temperature of </a:t>
            </a:r>
            <a:r>
              <a:rPr lang="en-GB" sz="2000" b="1" dirty="0">
                <a:solidFill>
                  <a:schemeClr val="tx1"/>
                </a:solidFill>
                <a:effectLst/>
                <a:latin typeface="Arial" panose="020B0604020202020204" pitchFamily="34" charset="0"/>
                <a:ea typeface="Times New Roman" panose="02020603050405020304" pitchFamily="18" charset="0"/>
              </a:rPr>
              <a:t>36.2°C. </a:t>
            </a:r>
          </a:p>
          <a:p>
            <a:pPr marL="0" indent="0">
              <a:spcBef>
                <a:spcPts val="0"/>
              </a:spcBef>
              <a:buNone/>
              <a:defRPr/>
            </a:pPr>
            <a:r>
              <a:rPr lang="en-GB" sz="2000" b="1" dirty="0">
                <a:solidFill>
                  <a:schemeClr val="tx1"/>
                </a:solidFill>
                <a:effectLst/>
                <a:latin typeface="Arial" panose="020B0604020202020204" pitchFamily="34" charset="0"/>
                <a:ea typeface="Times New Roman" panose="02020603050405020304" pitchFamily="18" charset="0"/>
              </a:rPr>
              <a:t>Over the last 24 hours there has been two periods of two hours each where the temperature was less than 36°C.</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2" name="TPAnswers">
            <a:extLst>
              <a:ext uri="{FF2B5EF4-FFF2-40B4-BE49-F238E27FC236}">
                <a16:creationId xmlns:a16="http://schemas.microsoft.com/office/drawing/2014/main" id="{8C9AA06E-BE4F-AFD5-82E0-433B4FABC1D3}"/>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1378257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151C9-1BE1-513D-5BAA-736F90DEFC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4ED289-3A69-F8A2-EF29-7DC0702BDC34}"/>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3</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Exclusion of potentially reversible factors materially contributing to the coma or apnoea</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59E42AE5-E4A8-36C6-AEA6-75C790ECAF00}"/>
              </a:ext>
            </a:extLst>
          </p:cNvPr>
          <p:cNvSpPr txBox="1">
            <a:spLocks/>
          </p:cNvSpPr>
          <p:nvPr/>
        </p:nvSpPr>
        <p:spPr>
          <a:xfrm>
            <a:off x="1337538" y="1836654"/>
            <a:ext cx="9438982" cy="1129201"/>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The patient has cervical spinal cord injury.</a:t>
            </a: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3" name="TPQuestion">
            <a:extLst>
              <a:ext uri="{FF2B5EF4-FFF2-40B4-BE49-F238E27FC236}">
                <a16:creationId xmlns:a16="http://schemas.microsoft.com/office/drawing/2014/main" id="{0D275C09-7B65-E857-3785-6751FD2C4E52}"/>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4</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6" name="TPAnswers">
            <a:extLst>
              <a:ext uri="{FF2B5EF4-FFF2-40B4-BE49-F238E27FC236}">
                <a16:creationId xmlns:a16="http://schemas.microsoft.com/office/drawing/2014/main" id="{71BF0168-1FAA-7710-D29C-C02DF67EEA14}"/>
              </a:ext>
            </a:extLst>
          </p:cNvPr>
          <p:cNvSpPr txBox="1">
            <a:spLocks/>
          </p:cNvSpPr>
          <p:nvPr>
            <p:custDataLst>
              <p:tags r:id="rId1"/>
            </p:custDataLst>
          </p:nvPr>
        </p:nvSpPr>
        <p:spPr>
          <a:xfrm>
            <a:off x="1343472" y="2527836"/>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3298272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2D068-CF07-E20B-8966-C9614D2FCF9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E92B325-367F-1033-61F3-7E0BEE86DCF3}"/>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3</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Exclusion of potentially reversible factors materially contributing to the coma or apnoea</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0027A994-DED8-2A12-FBCB-1B7477388E29}"/>
              </a:ext>
            </a:extLst>
          </p:cNvPr>
          <p:cNvSpPr txBox="1">
            <a:spLocks/>
          </p:cNvSpPr>
          <p:nvPr/>
        </p:nvSpPr>
        <p:spPr>
          <a:xfrm>
            <a:off x="1337538" y="1836654"/>
            <a:ext cx="9438982" cy="1129201"/>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The patient has cervical spinal cord injury.</a:t>
            </a: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3" name="TPQuestion">
            <a:extLst>
              <a:ext uri="{FF2B5EF4-FFF2-40B4-BE49-F238E27FC236}">
                <a16:creationId xmlns:a16="http://schemas.microsoft.com/office/drawing/2014/main" id="{4F04177F-B127-4DC4-CC04-058D3C0A7D72}"/>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4</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6" name="TPAnswers">
            <a:extLst>
              <a:ext uri="{FF2B5EF4-FFF2-40B4-BE49-F238E27FC236}">
                <a16:creationId xmlns:a16="http://schemas.microsoft.com/office/drawing/2014/main" id="{6C247A27-4C80-33D0-F519-DF2259076B0F}"/>
              </a:ext>
            </a:extLst>
          </p:cNvPr>
          <p:cNvSpPr txBox="1">
            <a:spLocks/>
          </p:cNvSpPr>
          <p:nvPr>
            <p:custDataLst>
              <p:tags r:id="rId1"/>
            </p:custDataLst>
          </p:nvPr>
        </p:nvSpPr>
        <p:spPr>
          <a:xfrm>
            <a:off x="1343472" y="2527836"/>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7" name="Vertical Text Placeholder 7">
            <a:extLst>
              <a:ext uri="{FF2B5EF4-FFF2-40B4-BE49-F238E27FC236}">
                <a16:creationId xmlns:a16="http://schemas.microsoft.com/office/drawing/2014/main" id="{32FD49E4-E55A-EA51-5CC0-213FDC7FD6D9}"/>
              </a:ext>
            </a:extLst>
          </p:cNvPr>
          <p:cNvSpPr txBox="1">
            <a:spLocks/>
          </p:cNvSpPr>
          <p:nvPr/>
        </p:nvSpPr>
        <p:spPr bwMode="auto">
          <a:xfrm>
            <a:off x="191344" y="3573016"/>
            <a:ext cx="11809312" cy="929842"/>
          </a:xfrm>
          <a:prstGeom prst="roundRect">
            <a:avLst/>
          </a:prstGeom>
          <a:solidFill>
            <a:srgbClr val="008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Not Dead</a:t>
            </a:r>
          </a:p>
          <a:p>
            <a:pPr marL="342900" lvl="1" indent="-342900" algn="ctr" defTabSz="457200">
              <a:spcBef>
                <a:spcPct val="20000"/>
              </a:spcBef>
            </a:pPr>
            <a:r>
              <a:rPr lang="en-GB" sz="2000" dirty="0">
                <a:solidFill>
                  <a:srgbClr val="FAF9F6"/>
                </a:solidFill>
                <a:ea typeface="Batang" pitchFamily="18" charset="-127"/>
                <a:cs typeface="Batang" pitchFamily="18" charset="-127"/>
              </a:rPr>
              <a:t>Cer</a:t>
            </a:r>
          </a:p>
        </p:txBody>
      </p:sp>
      <p:sp>
        <p:nvSpPr>
          <p:cNvPr id="9" name="Vertical Text Placeholder 7">
            <a:extLst>
              <a:ext uri="{FF2B5EF4-FFF2-40B4-BE49-F238E27FC236}">
                <a16:creationId xmlns:a16="http://schemas.microsoft.com/office/drawing/2014/main" id="{90838AD3-BCEC-BB6A-48D7-EDD51D46FD8A}"/>
              </a:ext>
            </a:extLst>
          </p:cNvPr>
          <p:cNvSpPr txBox="1">
            <a:spLocks/>
          </p:cNvSpPr>
          <p:nvPr/>
        </p:nvSpPr>
        <p:spPr bwMode="auto">
          <a:xfrm>
            <a:off x="191344" y="4643744"/>
            <a:ext cx="11809312" cy="156285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Neurological criteria should not be applied until at least 6-hours following the loss of the last observed brainstem reflex or spontaneous breath.  (Code 6.22)</a:t>
            </a:r>
          </a:p>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Extend to 24-hours in cases of acute hypoxic-ischaemic encephalopathy or post cardiorespiratory arrest. (Code 6.23)</a:t>
            </a:r>
          </a:p>
        </p:txBody>
      </p:sp>
    </p:spTree>
    <p:extLst>
      <p:ext uri="{BB962C8B-B14F-4D97-AF65-F5344CB8AC3E}">
        <p14:creationId xmlns:p14="http://schemas.microsoft.com/office/powerpoint/2010/main" val="1926707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4" name="Rectangle 3"/>
          <p:cNvSpPr/>
          <p:nvPr/>
        </p:nvSpPr>
        <p:spPr>
          <a:xfrm>
            <a:off x="1743329" y="1383684"/>
            <a:ext cx="8686800" cy="577850"/>
          </a:xfrm>
          <a:prstGeom prst="rect">
            <a:avLst/>
          </a:prstGeom>
        </p:spPr>
        <p:txBody>
          <a:bodyPr wrap="square">
            <a:spAutoFit/>
          </a:bodyPr>
          <a:lstStyle/>
          <a:p>
            <a:pPr marL="0" marR="0" lvl="0" indent="0" algn="l" defTabSz="914400" rtl="0" eaLnBrk="0" fontAlgn="base" latinLnBrk="0" hangingPunct="0">
              <a:lnSpc>
                <a:spcPct val="150000"/>
              </a:lnSpc>
              <a:spcBef>
                <a:spcPts val="600"/>
              </a:spcBef>
              <a:spcAft>
                <a:spcPts val="1800"/>
              </a:spcAft>
              <a:buClr>
                <a:srgbClr val="FF0000"/>
              </a:buClr>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The patient has cervical spinal cord injury?</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rPr>
              <a:t>Question 13</a:t>
            </a:r>
            <a:endParaRPr kumimoji="0" lang="nl-NL"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endParaRPr>
          </a:p>
        </p:txBody>
      </p:sp>
      <p:sp>
        <p:nvSpPr>
          <p:cNvPr id="5" name="TPAnswers">
            <a:extLst>
              <a:ext uri="{FF2B5EF4-FFF2-40B4-BE49-F238E27FC236}">
                <a16:creationId xmlns:a16="http://schemas.microsoft.com/office/drawing/2014/main" id="{8D7988ED-252B-086F-3CF9-B4EBDC7C4EDC}"/>
              </a:ext>
            </a:extLst>
          </p:cNvPr>
          <p:cNvSpPr txBox="1">
            <a:spLocks/>
          </p:cNvSpPr>
          <p:nvPr>
            <p:custDataLst>
              <p:tags r:id="rId1"/>
            </p:custDataLst>
          </p:nvPr>
        </p:nvSpPr>
        <p:spPr>
          <a:xfrm>
            <a:off x="1775520" y="2052419"/>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NOT required?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required</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endPar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endParaRPr>
          </a:p>
        </p:txBody>
      </p:sp>
    </p:spTree>
    <p:extLst>
      <p:ext uri="{BB962C8B-B14F-4D97-AF65-F5344CB8AC3E}">
        <p14:creationId xmlns:p14="http://schemas.microsoft.com/office/powerpoint/2010/main" val="1967900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4" name="Rectangle 3"/>
          <p:cNvSpPr/>
          <p:nvPr/>
        </p:nvSpPr>
        <p:spPr>
          <a:xfrm>
            <a:off x="1743329" y="1383684"/>
            <a:ext cx="8686800" cy="577850"/>
          </a:xfrm>
          <a:prstGeom prst="rect">
            <a:avLst/>
          </a:prstGeom>
        </p:spPr>
        <p:txBody>
          <a:bodyPr wrap="square">
            <a:spAutoFit/>
          </a:bodyPr>
          <a:lstStyle/>
          <a:p>
            <a:pPr marL="0" marR="0" lvl="0" indent="0" algn="l" defTabSz="914400" rtl="0" eaLnBrk="0" fontAlgn="base" latinLnBrk="0" hangingPunct="0">
              <a:lnSpc>
                <a:spcPct val="150000"/>
              </a:lnSpc>
              <a:spcBef>
                <a:spcPts val="600"/>
              </a:spcBef>
              <a:spcAft>
                <a:spcPts val="1800"/>
              </a:spcAft>
              <a:buClr>
                <a:srgbClr val="FF0000"/>
              </a:buClr>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The patient has cervical spinal </a:t>
            </a:r>
            <a:r>
              <a:rPr kumimoji="0" lang="en-US" sz="2400" b="1" i="0" u="sng"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cord</a:t>
            </a:r>
            <a:r>
              <a:rPr kumimoji="0" lang="en-US" sz="2400" b="1" i="0" u="none"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 injury?</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rPr>
              <a:t>Question 13</a:t>
            </a:r>
            <a:endParaRPr kumimoji="0" lang="nl-NL"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endParaRPr>
          </a:p>
        </p:txBody>
      </p:sp>
      <p:sp>
        <p:nvSpPr>
          <p:cNvPr id="3" name="Vertical Text Placeholder 7">
            <a:extLst>
              <a:ext uri="{FF2B5EF4-FFF2-40B4-BE49-F238E27FC236}">
                <a16:creationId xmlns:a16="http://schemas.microsoft.com/office/drawing/2014/main" id="{6208F215-75F7-D93D-7BE1-D569AD01AAD8}"/>
              </a:ext>
            </a:extLst>
          </p:cNvPr>
          <p:cNvSpPr txBox="1">
            <a:spLocks/>
          </p:cNvSpPr>
          <p:nvPr/>
        </p:nvSpPr>
        <p:spPr bwMode="auto">
          <a:xfrm>
            <a:off x="886956" y="3697542"/>
            <a:ext cx="9721080" cy="1728192"/>
          </a:xfrm>
          <a:prstGeom prst="rect">
            <a:avLst/>
          </a:prstGeom>
          <a:noFill/>
          <a:ln w="9525">
            <a:noFill/>
            <a:miter lim="800000"/>
            <a:headEnd/>
            <a:tailEnd/>
          </a:ln>
        </p:spPr>
        <p:txBody>
          <a:bodyPr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8000"/>
                </a:solidFill>
                <a:effectLst/>
                <a:uLnTx/>
                <a:uFillTx/>
                <a:latin typeface="Arial" pitchFamily="-65" charset="0"/>
                <a:ea typeface="+mn-ea"/>
                <a:cs typeface="+mn-cs"/>
              </a:rPr>
              <a:t>Not Dead </a:t>
            </a: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apnoea test is invalid!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If spinal </a:t>
            </a:r>
            <a:r>
              <a:rPr kumimoji="0" lang="en-GB" sz="2400" b="1" i="0" u="sng" strike="noStrike" kern="1200" cap="none" spc="0" normalizeH="0" baseline="0" noProof="0" dirty="0">
                <a:ln>
                  <a:noFill/>
                </a:ln>
                <a:solidFill>
                  <a:srgbClr val="0070C0"/>
                </a:solidFill>
                <a:effectLst/>
                <a:uLnTx/>
                <a:uFillTx/>
                <a:latin typeface="Arial" pitchFamily="-65" charset="0"/>
                <a:ea typeface="+mn-ea"/>
                <a:cs typeface="+mn-cs"/>
              </a:rPr>
              <a:t>cord</a:t>
            </a: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injury = ancillary investigation.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Recent RCPCH safety alert.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a:t>
            </a:r>
            <a:endParaRPr kumimoji="0" lang="en-GB" sz="2400" b="1" i="0" u="none" strike="noStrike" kern="1200" cap="none" spc="0" normalizeH="0" baseline="0" noProof="0" dirty="0">
              <a:ln>
                <a:noFill/>
              </a:ln>
              <a:solidFill>
                <a:srgbClr val="008000"/>
              </a:solidFill>
              <a:effectLst/>
              <a:uLnTx/>
              <a:uFillTx/>
              <a:latin typeface="Arial" pitchFamily="-65"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If cervical </a:t>
            </a:r>
            <a:r>
              <a:rPr kumimoji="0" lang="en-GB" sz="2400" b="1" i="0" u="sng" strike="noStrike" kern="1200" cap="none" spc="0" normalizeH="0" baseline="0" noProof="0" dirty="0">
                <a:ln>
                  <a:noFill/>
                </a:ln>
                <a:solidFill>
                  <a:srgbClr val="0070C0"/>
                </a:solidFill>
                <a:effectLst/>
                <a:uLnTx/>
                <a:uFillTx/>
                <a:latin typeface="Arial" pitchFamily="-65" charset="0"/>
                <a:ea typeface="+mn-ea"/>
                <a:cs typeface="+mn-cs"/>
              </a:rPr>
              <a:t>spine</a:t>
            </a: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injury 3 options</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MRI to show no cord damage.</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Ancillary investigation.</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Don’t diagnose DNC.</a:t>
            </a:r>
          </a:p>
        </p:txBody>
      </p:sp>
      <p:pic>
        <p:nvPicPr>
          <p:cNvPr id="8" name="Graphic 7">
            <a:extLst>
              <a:ext uri="{FF2B5EF4-FFF2-40B4-BE49-F238E27FC236}">
                <a16:creationId xmlns:a16="http://schemas.microsoft.com/office/drawing/2014/main" id="{24394358-C387-37FE-D5F2-F19B5139B1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51870" y="3077257"/>
            <a:ext cx="3353174" cy="1451374"/>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30B2CF83-A09A-9E80-6466-3BB44AAE124E}"/>
              </a:ext>
            </a:extLst>
          </p:cNvPr>
          <p:cNvPicPr>
            <a:picLocks noChangeAspect="1"/>
          </p:cNvPicPr>
          <p:nvPr/>
        </p:nvPicPr>
        <p:blipFill>
          <a:blip r:embed="rId6"/>
          <a:stretch>
            <a:fillRect/>
          </a:stretch>
        </p:blipFill>
        <p:spPr>
          <a:xfrm>
            <a:off x="6269589" y="4602855"/>
            <a:ext cx="5900192" cy="1658579"/>
          </a:xfrm>
          <a:prstGeom prst="rect">
            <a:avLst/>
          </a:prstGeom>
        </p:spPr>
      </p:pic>
      <p:sp>
        <p:nvSpPr>
          <p:cNvPr id="11" name="TPAnswers">
            <a:extLst>
              <a:ext uri="{FF2B5EF4-FFF2-40B4-BE49-F238E27FC236}">
                <a16:creationId xmlns:a16="http://schemas.microsoft.com/office/drawing/2014/main" id="{EAF25449-F9AC-5557-B080-138D10ACDAEB}"/>
              </a:ext>
            </a:extLst>
          </p:cNvPr>
          <p:cNvSpPr txBox="1">
            <a:spLocks/>
          </p:cNvSpPr>
          <p:nvPr>
            <p:custDataLst>
              <p:tags r:id="rId1"/>
            </p:custDataLst>
          </p:nvPr>
        </p:nvSpPr>
        <p:spPr>
          <a:xfrm>
            <a:off x="1775520" y="2052419"/>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NOT required?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required</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endPar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endParaRPr>
          </a:p>
        </p:txBody>
      </p:sp>
    </p:spTree>
    <p:extLst>
      <p:ext uri="{BB962C8B-B14F-4D97-AF65-F5344CB8AC3E}">
        <p14:creationId xmlns:p14="http://schemas.microsoft.com/office/powerpoint/2010/main" val="3492550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0FF95-32D6-38BC-0C69-58604A761DF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09733259-60E7-B91C-4B71-87FA31CFC918}"/>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30CB955D-BD90-CB7C-DF57-794551704B1C}"/>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GB"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4</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Additional caution in uncommon circumstances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0530A5E7-B52C-C850-929A-1467EF12FA75}"/>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60429156-E31E-F959-6D44-A17A333A27C5}"/>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86E49E77-012C-F411-9C9E-58B1C045054A}"/>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115AAA5B-DEEA-BB4B-BB64-1F2A14997C1E}"/>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1531328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35C68-E91D-E0CE-16F8-4251870AB4F7}"/>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A047CFE-E116-13A9-E91F-575D3ABED439}"/>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0B8F4679-C54E-394D-32C0-B3FB4858A706}"/>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Ancillary investigations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2D06C7BC-6498-D106-835B-293A1DCF2E1E}"/>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7BC1D4EA-D495-8044-9B94-689EFA4BB707}"/>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AAAAC1DC-6AF0-D710-0540-E77A04E51D98}"/>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E571077A-99E8-A5BC-4522-50568AEE755A}"/>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820376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812EE-5B58-D194-39C3-B30E8F55AA88}"/>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13D5089-A97B-0FB5-6253-4EEA30D0F70A}"/>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7834BD3C-82BC-1424-4899-039D0F5A49EA}"/>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Clinical testing for the absence of brainstem reflexes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763F18EA-D248-CB67-5702-BB8FEB1A7C6E}"/>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E3A18727-015E-2CCD-3840-36A6F809881E}"/>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4904EC9E-C25A-9D30-CA06-A25A512A7DC7}"/>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4061410B-AF95-555B-996C-9F7F8E5D046E}"/>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8230720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7CC6-EEE2-76EE-62E3-90771C151296}"/>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232CF8A5-6ABC-D811-2FC8-34283244321B}"/>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A233BECD-1605-5837-AA0A-2BC877838B0D}"/>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The apnoea test</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A3388920-7CF5-B6B9-10FD-7BDB0FC25161}"/>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0E3E87E3-4022-A8EC-40B9-F59212418E1E}"/>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47205B0B-95F1-BA4E-328D-CD5136BB47CA}"/>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C81E778C-20A5-44FD-D617-5C62181061A7}"/>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3060291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22A69-DAE0-940E-6FED-6E4EFE71F3D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CD9C0A0-6919-2F90-52B4-6B086C48143A}"/>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A7D0F89C-BFA9-665A-CE1A-C1B2162CE324}"/>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Completion of diagnosis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49D7323A-881B-0B82-218C-477553111116}"/>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4B8CE3EC-87FE-B701-32CB-8AD73220C560}"/>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6DE81396-1BE0-D8B0-1F14-8B8BDEF9C2E4}"/>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F002866A-0A56-04DB-16AB-6DC58510AC80}"/>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2581724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CC271-76C5-440A-76F7-AF2CBEC14384}"/>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EC60575-1714-CBF1-E03D-23AB8966847B}"/>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Content Placeholder 4">
            <a:extLst>
              <a:ext uri="{FF2B5EF4-FFF2-40B4-BE49-F238E27FC236}">
                <a16:creationId xmlns:a16="http://schemas.microsoft.com/office/drawing/2014/main" id="{B5FB7A5F-71C9-DA69-CDD4-066C416714F7}"/>
              </a:ext>
            </a:extLst>
          </p:cNvPr>
          <p:cNvSpPr txBox="1">
            <a:spLocks/>
          </p:cNvSpPr>
          <p:nvPr/>
        </p:nvSpPr>
        <p:spPr>
          <a:xfrm>
            <a:off x="1343472" y="2044216"/>
            <a:ext cx="9865096"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400" kern="0" dirty="0">
                <a:solidFill>
                  <a:srgbClr val="000000"/>
                </a:solidFill>
                <a:ea typeface="MS PGothic" pitchFamily="34" charset="-128"/>
                <a:cs typeface="MS PGothic" pitchFamily="34" charset="-128"/>
              </a:rPr>
              <a:t>CT demonstrates overwhelming cerebral oedema and coning. The  clinical diagnosis is </a:t>
            </a:r>
            <a:r>
              <a:rPr lang="en-GB" sz="2400" kern="0" dirty="0" err="1">
                <a:solidFill>
                  <a:srgbClr val="000000"/>
                </a:solidFill>
                <a:ea typeface="MS PGothic" pitchFamily="34" charset="-128"/>
                <a:cs typeface="MS PGothic" pitchFamily="34" charset="-128"/>
              </a:rPr>
              <a:t>meningo</a:t>
            </a:r>
            <a:r>
              <a:rPr lang="en-GB" sz="2400" kern="0" dirty="0">
                <a:solidFill>
                  <a:srgbClr val="000000"/>
                </a:solidFill>
                <a:ea typeface="MS PGothic" pitchFamily="34" charset="-128"/>
                <a:cs typeface="MS PGothic" pitchFamily="34" charset="-128"/>
              </a:rPr>
              <a:t>-encephalitis but the exact microbiological organism is not known?</a:t>
            </a:r>
          </a:p>
          <a:p>
            <a:pPr marL="0" indent="0">
              <a:buNone/>
            </a:pPr>
            <a:endParaRPr lang="en-GB" sz="2400" kern="0" dirty="0">
              <a:solidFill>
                <a:srgbClr val="000000"/>
              </a:solidFill>
              <a:ea typeface="MS PGothic" pitchFamily="34" charset="-128"/>
              <a:cs typeface="MS PGothic" pitchFamily="34" charset="-128"/>
            </a:endParaRPr>
          </a:p>
          <a:p>
            <a:pPr marL="0" indent="0">
              <a:buNone/>
            </a:pPr>
            <a:r>
              <a:rPr lang="en-GB" sz="2400" kern="0" dirty="0">
                <a:solidFill>
                  <a:srgbClr val="000000"/>
                </a:solidFill>
                <a:ea typeface="MS PGothic" pitchFamily="34" charset="-128"/>
                <a:cs typeface="MS PGothic" pitchFamily="34" charset="-128"/>
              </a:rPr>
              <a:t>Answer: still ok if both doctors are satisfied that the mechanism of cerebral oedema is consistent with the permanent cessation of brainstem function. </a:t>
            </a:r>
          </a:p>
          <a:p>
            <a:pPr marL="0" indent="0">
              <a:buNone/>
            </a:pPr>
            <a:endParaRPr lang="en-GB" sz="2400" kern="0" dirty="0">
              <a:solidFill>
                <a:srgbClr val="000000"/>
              </a:solidFill>
              <a:ea typeface="MS PGothic" pitchFamily="34" charset="-128"/>
              <a:cs typeface="MS PGothic" pitchFamily="34" charset="-128"/>
            </a:endParaRPr>
          </a:p>
        </p:txBody>
      </p:sp>
      <p:sp>
        <p:nvSpPr>
          <p:cNvPr id="2" name="TPQuestion">
            <a:extLst>
              <a:ext uri="{FF2B5EF4-FFF2-40B4-BE49-F238E27FC236}">
                <a16:creationId xmlns:a16="http://schemas.microsoft.com/office/drawing/2014/main" id="{9EDA2E6C-1D21-DD08-0946-C031F05B39C5}"/>
              </a:ext>
            </a:extLst>
          </p:cNvPr>
          <p:cNvSpPr txBox="1">
            <a:spLocks/>
          </p:cNvSpPr>
          <p:nvPr/>
        </p:nvSpPr>
        <p:spPr>
          <a:xfrm>
            <a:off x="1524000" y="1406515"/>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3538414F-AE52-E8F9-E62A-073C8512C402}"/>
              </a:ext>
            </a:extLst>
          </p:cNvPr>
          <p:cNvSpPr txBox="1">
            <a:spLocks/>
          </p:cNvSpPr>
          <p:nvPr>
            <p:custDataLst>
              <p:tags r:id="rId1"/>
            </p:custDataLst>
          </p:nvPr>
        </p:nvSpPr>
        <p:spPr>
          <a:xfrm>
            <a:off x="1533841" y="50351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5" name="TextBox 4">
            <a:extLst>
              <a:ext uri="{FF2B5EF4-FFF2-40B4-BE49-F238E27FC236}">
                <a16:creationId xmlns:a16="http://schemas.microsoft.com/office/drawing/2014/main" id="{169CB34C-E753-3B61-012F-1DF3979B9E01}"/>
              </a:ext>
            </a:extLst>
          </p:cNvPr>
          <p:cNvSpPr txBox="1"/>
          <p:nvPr/>
        </p:nvSpPr>
        <p:spPr>
          <a:xfrm>
            <a:off x="527448" y="454728"/>
            <a:ext cx="11161240" cy="579646"/>
          </a:xfrm>
          <a:prstGeom prst="rect">
            <a:avLst/>
          </a:prstGeom>
          <a:noFill/>
        </p:spPr>
        <p:txBody>
          <a:bodyPr wrap="square">
            <a:spAutoFit/>
          </a:bodyPr>
          <a:lstStyle/>
          <a:p>
            <a:pPr marL="15875" marR="3810" algn="ctr">
              <a:lnSpc>
                <a:spcPts val="1405"/>
              </a:lnSpc>
              <a:spcBef>
                <a:spcPts val="700"/>
              </a:spcBef>
            </a:pPr>
            <a:r>
              <a:rPr lang="en-US" sz="2800" b="1" dirty="0">
                <a:solidFill>
                  <a:srgbClr val="0066CC"/>
                </a:solidFill>
                <a:effectLst/>
                <a:latin typeface="+mj-lt"/>
                <a:ea typeface="Cambria" panose="02040503050406030204" pitchFamily="18" charset="0"/>
                <a:cs typeface="Cambria" panose="02040503050406030204" pitchFamily="18" charset="0"/>
              </a:rPr>
              <a:t>Precondition </a:t>
            </a:r>
            <a:r>
              <a:rPr lang="en-US" sz="2800" b="1" spc="-50" dirty="0">
                <a:solidFill>
                  <a:srgbClr val="0066CC"/>
                </a:solidFill>
                <a:effectLst/>
                <a:latin typeface="+mj-lt"/>
                <a:ea typeface="Cambria" panose="02040503050406030204" pitchFamily="18" charset="0"/>
                <a:cs typeface="Cambria" panose="02040503050406030204" pitchFamily="18" charset="0"/>
              </a:rPr>
              <a:t>1</a:t>
            </a:r>
            <a:endParaRPr lang="en-GB" sz="2000" dirty="0">
              <a:solidFill>
                <a:srgbClr val="0066CC"/>
              </a:solidFill>
              <a:effectLst/>
              <a:latin typeface="+mj-lt"/>
              <a:ea typeface="Cambria" panose="02040503050406030204" pitchFamily="18" charset="0"/>
              <a:cs typeface="Cambria" panose="02040503050406030204" pitchFamily="18" charset="0"/>
            </a:endParaRPr>
          </a:p>
          <a:p>
            <a:pPr algn="ctr"/>
            <a:r>
              <a:rPr lang="en-US" sz="2000" b="1" dirty="0">
                <a:solidFill>
                  <a:srgbClr val="0066CC"/>
                </a:solidFill>
                <a:effectLst/>
                <a:latin typeface="+mj-lt"/>
                <a:ea typeface="Cambria" panose="02040503050406030204" pitchFamily="18" charset="0"/>
                <a:cs typeface="Cambria" panose="02040503050406030204" pitchFamily="18" charset="0"/>
              </a:rPr>
              <a:t>Aetiology</a:t>
            </a:r>
            <a:r>
              <a:rPr lang="en-US" sz="2000" b="1" spc="-1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severe</a:t>
            </a:r>
            <a:r>
              <a:rPr lang="en-US" sz="2000" b="1" spc="-2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enough</a:t>
            </a:r>
            <a:r>
              <a:rPr lang="en-US" sz="2000" b="1" spc="-25"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to</a:t>
            </a:r>
            <a:r>
              <a:rPr lang="en-US" sz="2000" b="1" spc="-35"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cause</a:t>
            </a:r>
            <a:r>
              <a:rPr lang="en-US" sz="2000" b="1" spc="-2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permanent</a:t>
            </a:r>
            <a:r>
              <a:rPr lang="en-US" sz="2000" b="1" spc="-2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cessation</a:t>
            </a:r>
            <a:r>
              <a:rPr lang="en-US" sz="2000" b="1" spc="-1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of</a:t>
            </a:r>
            <a:r>
              <a:rPr lang="en-US" sz="2000" b="1" spc="-25"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brainstem</a:t>
            </a:r>
            <a:r>
              <a:rPr lang="en-US" sz="2000" b="1" spc="5" dirty="0">
                <a:solidFill>
                  <a:srgbClr val="0066CC"/>
                </a:solidFill>
                <a:effectLst/>
                <a:latin typeface="+mj-lt"/>
                <a:ea typeface="Cambria" panose="02040503050406030204" pitchFamily="18" charset="0"/>
                <a:cs typeface="Cambria" panose="02040503050406030204" pitchFamily="18" charset="0"/>
              </a:rPr>
              <a:t> </a:t>
            </a:r>
            <a:r>
              <a:rPr lang="en-US" sz="2000" b="1" spc="-10" dirty="0">
                <a:solidFill>
                  <a:srgbClr val="0066CC"/>
                </a:solidFill>
                <a:effectLst/>
                <a:latin typeface="+mj-lt"/>
                <a:ea typeface="Cambria" panose="02040503050406030204" pitchFamily="18" charset="0"/>
                <a:cs typeface="Cambria" panose="02040503050406030204" pitchFamily="18" charset="0"/>
              </a:rPr>
              <a:t>function</a:t>
            </a:r>
            <a:r>
              <a:rPr lang="en-GB" sz="2000" dirty="0">
                <a:solidFill>
                  <a:srgbClr val="0066CC"/>
                </a:solidFill>
                <a:effectLst/>
                <a:latin typeface="+mj-lt"/>
              </a:rPr>
              <a:t> </a:t>
            </a:r>
            <a:endParaRPr lang="en-GB" sz="2000" dirty="0">
              <a:solidFill>
                <a:srgbClr val="0066CC"/>
              </a:solidFill>
              <a:latin typeface="+mj-lt"/>
            </a:endParaRPr>
          </a:p>
        </p:txBody>
      </p:sp>
    </p:spTree>
    <p:extLst>
      <p:ext uri="{BB962C8B-B14F-4D97-AF65-F5344CB8AC3E}">
        <p14:creationId xmlns:p14="http://schemas.microsoft.com/office/powerpoint/2010/main" val="879736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9645A-B405-63E9-5198-F661156E523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5CBEDE16-CD9F-AA96-5D71-0AD7B4A341F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Content Placeholder 4">
            <a:extLst>
              <a:ext uri="{FF2B5EF4-FFF2-40B4-BE49-F238E27FC236}">
                <a16:creationId xmlns:a16="http://schemas.microsoft.com/office/drawing/2014/main" id="{58BE01BF-08D9-09CE-B3CB-044684F91ED9}"/>
              </a:ext>
            </a:extLst>
          </p:cNvPr>
          <p:cNvSpPr txBox="1">
            <a:spLocks/>
          </p:cNvSpPr>
          <p:nvPr/>
        </p:nvSpPr>
        <p:spPr>
          <a:xfrm>
            <a:off x="1739008" y="1340768"/>
            <a:ext cx="892899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400" kern="0" dirty="0">
                <a:solidFill>
                  <a:srgbClr val="000000"/>
                </a:solidFill>
                <a:ea typeface="MS PGothic" pitchFamily="34" charset="-128"/>
                <a:cs typeface="MS PGothic" pitchFamily="34" charset="-128"/>
              </a:rPr>
              <a:t>The patient flexes their arm at the elbow following imposition of a painful stimulus to the nail bed on that side?</a:t>
            </a:r>
          </a:p>
        </p:txBody>
      </p:sp>
      <p:sp>
        <p:nvSpPr>
          <p:cNvPr id="2" name="TPQuestion">
            <a:extLst>
              <a:ext uri="{FF2B5EF4-FFF2-40B4-BE49-F238E27FC236}">
                <a16:creationId xmlns:a16="http://schemas.microsoft.com/office/drawing/2014/main" id="{9EB6B6C4-E506-325C-3DA9-38C88DB595EF}"/>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B9171E7F-D401-91F5-4D80-D2A155493FC1}"/>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138666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981200" y="4149080"/>
            <a:ext cx="8229600" cy="1149350"/>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 </a:t>
            </a:r>
            <a:r>
              <a:rPr lang="en-GB" dirty="0">
                <a:solidFill>
                  <a:srgbClr val="0070C0"/>
                </a:solidFill>
                <a:ea typeface="Batang" pitchFamily="18" charset="-127"/>
                <a:cs typeface="Batang" pitchFamily="18" charset="-127"/>
              </a:rPr>
              <a:t>- May represent a spinal reflex</a:t>
            </a:r>
            <a:endParaRPr lang="en-GB" sz="2000" dirty="0">
              <a:solidFill>
                <a:srgbClr val="0070C0"/>
              </a:solidFill>
              <a:ea typeface="Batang" pitchFamily="18" charset="-127"/>
              <a:cs typeface="Batang" pitchFamily="18" charset="-127"/>
            </a:endParaRPr>
          </a:p>
          <a:p>
            <a:pPr marL="342900" indent="-342900" defTabSz="457200">
              <a:spcBef>
                <a:spcPct val="20000"/>
              </a:spcBef>
              <a:buFont typeface="Arial" pitchFamily="-84" charset="0"/>
              <a:buChar char="•"/>
            </a:pPr>
            <a:endParaRPr lang="en-US" sz="2800" dirty="0">
              <a:solidFill>
                <a:srgbClr val="000000"/>
              </a:solidFill>
              <a:ea typeface="Batang" pitchFamily="18" charset="-127"/>
              <a:cs typeface="Batang" pitchFamily="18" charset="-127"/>
            </a:endParaRPr>
          </a:p>
        </p:txBody>
      </p:sp>
      <p:sp>
        <p:nvSpPr>
          <p:cNvPr id="8" name="Content Placeholder 4">
            <a:extLst>
              <a:ext uri="{FF2B5EF4-FFF2-40B4-BE49-F238E27FC236}">
                <a16:creationId xmlns:a16="http://schemas.microsoft.com/office/drawing/2014/main" id="{83C569C5-8F0D-978A-FE51-6429BEF11265}"/>
              </a:ext>
            </a:extLst>
          </p:cNvPr>
          <p:cNvSpPr txBox="1">
            <a:spLocks/>
          </p:cNvSpPr>
          <p:nvPr/>
        </p:nvSpPr>
        <p:spPr>
          <a:xfrm>
            <a:off x="1739008" y="1340768"/>
            <a:ext cx="892899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400" kern="0" dirty="0">
                <a:solidFill>
                  <a:srgbClr val="000000"/>
                </a:solidFill>
                <a:ea typeface="MS PGothic" pitchFamily="34" charset="-128"/>
                <a:cs typeface="MS PGothic" pitchFamily="34" charset="-128"/>
              </a:rPr>
              <a:t>The patient flexes their arm at the elbow following imposition of a painful stimulus to the nail bed on that side?</a:t>
            </a:r>
          </a:p>
        </p:txBody>
      </p:sp>
      <p:sp>
        <p:nvSpPr>
          <p:cNvPr id="10" name="TPQuestion">
            <a:extLst>
              <a:ext uri="{FF2B5EF4-FFF2-40B4-BE49-F238E27FC236}">
                <a16:creationId xmlns:a16="http://schemas.microsoft.com/office/drawing/2014/main" id="{1EC00184-880A-461E-737D-F20DC61E1C6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a:t>
            </a:r>
            <a:endParaRPr lang="nl-NL" sz="3200" b="0" kern="0" dirty="0">
              <a:ea typeface="MS PGothic" pitchFamily="34" charset="-128"/>
              <a:cs typeface="MS PGothic" pitchFamily="34" charset="-128"/>
            </a:endParaRPr>
          </a:p>
        </p:txBody>
      </p:sp>
      <p:sp>
        <p:nvSpPr>
          <p:cNvPr id="11" name="TPAnswers">
            <a:extLst>
              <a:ext uri="{FF2B5EF4-FFF2-40B4-BE49-F238E27FC236}">
                <a16:creationId xmlns:a16="http://schemas.microsoft.com/office/drawing/2014/main" id="{CC485851-4BCF-EAAD-06CD-2E3A8A3770BA}"/>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815648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35396" y="1189761"/>
            <a:ext cx="8964487"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ventilator registers the patient as making spontaneous respirations?</a:t>
            </a:r>
          </a:p>
        </p:txBody>
      </p:sp>
      <p:sp>
        <p:nvSpPr>
          <p:cNvPr id="6" name="TPQuestion">
            <a:extLst>
              <a:ext uri="{FF2B5EF4-FFF2-40B4-BE49-F238E27FC236}">
                <a16:creationId xmlns:a16="http://schemas.microsoft.com/office/drawing/2014/main" id="{E8BFB1C4-03A1-ABA2-8AA0-FB505471B2D6}"/>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2</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C4CA40B2-DB1A-C540-BDCD-6B2BD34813D6}"/>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327588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4125096"/>
            <a:ext cx="9144000" cy="1642443"/>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FF0000"/>
                </a:solidFill>
                <a:ea typeface="Batang" pitchFamily="18" charset="-127"/>
                <a:cs typeface="Batang" pitchFamily="18" charset="-127"/>
              </a:rPr>
              <a:t>Dead </a:t>
            </a: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May represent the heart beat creating flow that is triggering ventilation.</a:t>
            </a:r>
          </a:p>
        </p:txBody>
      </p:sp>
      <p:sp>
        <p:nvSpPr>
          <p:cNvPr id="2" name="Rectangle 1">
            <a:extLst>
              <a:ext uri="{FF2B5EF4-FFF2-40B4-BE49-F238E27FC236}">
                <a16:creationId xmlns:a16="http://schemas.microsoft.com/office/drawing/2014/main" id="{D600B7B9-F573-7698-1433-99D46105487B}"/>
              </a:ext>
            </a:extLst>
          </p:cNvPr>
          <p:cNvSpPr/>
          <p:nvPr/>
        </p:nvSpPr>
        <p:spPr>
          <a:xfrm>
            <a:off x="1735396" y="1189761"/>
            <a:ext cx="8964487"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ventilator registers the patient as making spontaneous respirations?</a:t>
            </a:r>
          </a:p>
        </p:txBody>
      </p:sp>
      <p:sp>
        <p:nvSpPr>
          <p:cNvPr id="8" name="TPQuestion">
            <a:extLst>
              <a:ext uri="{FF2B5EF4-FFF2-40B4-BE49-F238E27FC236}">
                <a16:creationId xmlns:a16="http://schemas.microsoft.com/office/drawing/2014/main" id="{26AF1DE6-7B56-1E50-AADA-9BB7DAE0C1B2}"/>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2</a:t>
            </a:r>
            <a:endParaRPr lang="nl-NL" sz="3200" b="0" kern="0" dirty="0">
              <a:ea typeface="MS PGothic" pitchFamily="34" charset="-128"/>
              <a:cs typeface="MS PGothic" pitchFamily="34" charset="-128"/>
            </a:endParaRPr>
          </a:p>
        </p:txBody>
      </p:sp>
      <p:sp>
        <p:nvSpPr>
          <p:cNvPr id="9" name="TPAnswers">
            <a:extLst>
              <a:ext uri="{FF2B5EF4-FFF2-40B4-BE49-F238E27FC236}">
                <a16:creationId xmlns:a16="http://schemas.microsoft.com/office/drawing/2014/main" id="{C2056114-E638-4151-0856-D3A1F9FF82F1}"/>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5049222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69799" y="1428970"/>
            <a:ext cx="8893678"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has a generalised tonic </a:t>
            </a:r>
            <a:r>
              <a:rPr lang="en-GB" dirty="0" err="1">
                <a:solidFill>
                  <a:srgbClr val="000000"/>
                </a:solidFill>
                <a:ea typeface="MS PGothic" pitchFamily="34" charset="-128"/>
                <a:cs typeface="MS PGothic" pitchFamily="34" charset="-128"/>
              </a:rPr>
              <a:t>clonic</a:t>
            </a:r>
            <a:r>
              <a:rPr lang="en-GB" dirty="0">
                <a:solidFill>
                  <a:srgbClr val="000000"/>
                </a:solidFill>
                <a:ea typeface="MS PGothic" pitchFamily="34" charset="-128"/>
                <a:cs typeface="MS PGothic" pitchFamily="34" charset="-128"/>
              </a:rPr>
              <a:t> seizure?</a:t>
            </a:r>
          </a:p>
        </p:txBody>
      </p:sp>
      <p:sp>
        <p:nvSpPr>
          <p:cNvPr id="2" name="TPQuestion">
            <a:extLst>
              <a:ext uri="{FF2B5EF4-FFF2-40B4-BE49-F238E27FC236}">
                <a16:creationId xmlns:a16="http://schemas.microsoft.com/office/drawing/2014/main" id="{65C57375-E4DD-8E82-B51A-5FE69EB1DC5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3</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EC4F78D3-85AF-D44D-2A1A-EC715CE947BC}"/>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745007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2833170"/>
            <a:ext cx="8229600" cy="3240361"/>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the patient must have intact neural connections to have a grand mal fit.</a:t>
            </a:r>
          </a:p>
        </p:txBody>
      </p:sp>
      <p:sp>
        <p:nvSpPr>
          <p:cNvPr id="2" name="Rectangle 1">
            <a:extLst>
              <a:ext uri="{FF2B5EF4-FFF2-40B4-BE49-F238E27FC236}">
                <a16:creationId xmlns:a16="http://schemas.microsoft.com/office/drawing/2014/main" id="{51E6EE0E-6696-C7E7-8337-88EA0E6D9670}"/>
              </a:ext>
            </a:extLst>
          </p:cNvPr>
          <p:cNvSpPr/>
          <p:nvPr/>
        </p:nvSpPr>
        <p:spPr>
          <a:xfrm>
            <a:off x="1769799" y="1428970"/>
            <a:ext cx="8893678"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has a generalised tonic </a:t>
            </a:r>
            <a:r>
              <a:rPr lang="en-GB" dirty="0" err="1">
                <a:solidFill>
                  <a:srgbClr val="000000"/>
                </a:solidFill>
                <a:ea typeface="MS PGothic" pitchFamily="34" charset="-128"/>
                <a:cs typeface="MS PGothic" pitchFamily="34" charset="-128"/>
              </a:rPr>
              <a:t>clonic</a:t>
            </a:r>
            <a:r>
              <a:rPr lang="en-GB" dirty="0">
                <a:solidFill>
                  <a:srgbClr val="000000"/>
                </a:solidFill>
                <a:ea typeface="MS PGothic" pitchFamily="34" charset="-128"/>
                <a:cs typeface="MS PGothic" pitchFamily="34" charset="-128"/>
              </a:rPr>
              <a:t> seizure?</a:t>
            </a:r>
          </a:p>
        </p:txBody>
      </p:sp>
      <p:sp>
        <p:nvSpPr>
          <p:cNvPr id="7" name="TPQuestion">
            <a:extLst>
              <a:ext uri="{FF2B5EF4-FFF2-40B4-BE49-F238E27FC236}">
                <a16:creationId xmlns:a16="http://schemas.microsoft.com/office/drawing/2014/main" id="{43602573-97B9-7A16-F8B8-2494017CE2E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3</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2C5FF2CA-434F-5D87-A8B1-558157EACB3F}"/>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659488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163897"/>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a:t>
            </a:r>
            <a:r>
              <a:rPr lang="en-GB" dirty="0" err="1">
                <a:solidFill>
                  <a:srgbClr val="000000"/>
                </a:solidFill>
                <a:ea typeface="MS PGothic" pitchFamily="34" charset="-128"/>
                <a:cs typeface="MS PGothic" pitchFamily="34" charset="-128"/>
              </a:rPr>
              <a:t>bpm</a:t>
            </a:r>
            <a:r>
              <a:rPr lang="en-GB" dirty="0">
                <a:solidFill>
                  <a:srgbClr val="000000"/>
                </a:solidFill>
                <a:ea typeface="MS PGothic" pitchFamily="34" charset="-128"/>
                <a:cs typeface="MS PGothic" pitchFamily="34" charset="-128"/>
              </a:rPr>
              <a:t> during apnoea testing?</a:t>
            </a:r>
          </a:p>
        </p:txBody>
      </p:sp>
      <p:sp>
        <p:nvSpPr>
          <p:cNvPr id="2" name="TPQuestion">
            <a:extLst>
              <a:ext uri="{FF2B5EF4-FFF2-40B4-BE49-F238E27FC236}">
                <a16:creationId xmlns:a16="http://schemas.microsoft.com/office/drawing/2014/main" id="{B782B689-F701-1F37-3F4B-CAE1419D494C}"/>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4</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297018BD-E4AD-A730-C447-DD19D41F3A30}"/>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473159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2924944"/>
            <a:ext cx="8229600"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C00000"/>
                </a:solidFill>
                <a:ea typeface="Batang" pitchFamily="18" charset="-127"/>
                <a:cs typeface="Batang" pitchFamily="18" charset="-127"/>
              </a:rPr>
              <a:t>Dead</a:t>
            </a:r>
            <a:r>
              <a:rPr lang="en-GB" dirty="0">
                <a:solidFill>
                  <a:srgbClr val="0070C0"/>
                </a:solidFill>
                <a:ea typeface="Batang" pitchFamily="18" charset="-127"/>
                <a:cs typeface="Batang" pitchFamily="18" charset="-127"/>
              </a:rPr>
              <a:t> - </a:t>
            </a:r>
            <a:r>
              <a:rPr lang="en-GB" dirty="0" err="1">
                <a:solidFill>
                  <a:srgbClr val="0070C0"/>
                </a:solidFill>
                <a:ea typeface="Batang" pitchFamily="18" charset="-127"/>
                <a:cs typeface="Batang" pitchFamily="18" charset="-127"/>
              </a:rPr>
              <a:t>Hypercarbia</a:t>
            </a:r>
            <a:r>
              <a:rPr lang="en-GB" dirty="0">
                <a:solidFill>
                  <a:srgbClr val="0070C0"/>
                </a:solidFill>
                <a:ea typeface="Batang" pitchFamily="18" charset="-127"/>
                <a:cs typeface="Batang" pitchFamily="18" charset="-127"/>
              </a:rPr>
              <a:t> (which occurs during apnoea testing) results in endogenous  adrenaline release.</a:t>
            </a:r>
          </a:p>
        </p:txBody>
      </p:sp>
      <p:sp>
        <p:nvSpPr>
          <p:cNvPr id="2" name="TPQuestion">
            <a:extLst>
              <a:ext uri="{FF2B5EF4-FFF2-40B4-BE49-F238E27FC236}">
                <a16:creationId xmlns:a16="http://schemas.microsoft.com/office/drawing/2014/main" id="{2E845822-8276-B55D-2F27-D0C664CDDCA0}"/>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4</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C310D07-3194-F763-B01E-588DF6578C1B}"/>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10" name="Rectangle 9">
            <a:extLst>
              <a:ext uri="{FF2B5EF4-FFF2-40B4-BE49-F238E27FC236}">
                <a16:creationId xmlns:a16="http://schemas.microsoft.com/office/drawing/2014/main" id="{D160C41C-759B-0FFD-34DD-9C190ABE6057}"/>
              </a:ext>
            </a:extLst>
          </p:cNvPr>
          <p:cNvSpPr/>
          <p:nvPr/>
        </p:nvSpPr>
        <p:spPr>
          <a:xfrm>
            <a:off x="1775520" y="1163897"/>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a:t>
            </a:r>
            <a:r>
              <a:rPr lang="en-GB" dirty="0" err="1">
                <a:solidFill>
                  <a:srgbClr val="000000"/>
                </a:solidFill>
                <a:ea typeface="MS PGothic" pitchFamily="34" charset="-128"/>
                <a:cs typeface="MS PGothic" pitchFamily="34" charset="-128"/>
              </a:rPr>
              <a:t>bpm</a:t>
            </a:r>
            <a:r>
              <a:rPr lang="en-GB" dirty="0">
                <a:solidFill>
                  <a:srgbClr val="000000"/>
                </a:solidFill>
                <a:ea typeface="MS PGothic" pitchFamily="34" charset="-128"/>
                <a:cs typeface="MS PGothic" pitchFamily="34" charset="-128"/>
              </a:rPr>
              <a:t> during apnoea testing?</a:t>
            </a:r>
          </a:p>
        </p:txBody>
      </p:sp>
    </p:spTree>
    <p:extLst>
      <p:ext uri="{BB962C8B-B14F-4D97-AF65-F5344CB8AC3E}">
        <p14:creationId xmlns:p14="http://schemas.microsoft.com/office/powerpoint/2010/main" val="1359701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163897"/>
            <a:ext cx="843528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bpm after injection of 2mg atropine?</a:t>
            </a:r>
          </a:p>
        </p:txBody>
      </p:sp>
      <p:sp>
        <p:nvSpPr>
          <p:cNvPr id="6" name="Vertical Text Placeholder 7"/>
          <p:cNvSpPr txBox="1">
            <a:spLocks/>
          </p:cNvSpPr>
          <p:nvPr/>
        </p:nvSpPr>
        <p:spPr bwMode="auto">
          <a:xfrm>
            <a:off x="1981200" y="2924944"/>
            <a:ext cx="8229600"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endParaRPr lang="en-GB" dirty="0">
              <a:solidFill>
                <a:srgbClr val="0070C0"/>
              </a:solidFill>
              <a:ea typeface="Batang" pitchFamily="18" charset="-127"/>
              <a:cs typeface="Batang" pitchFamily="18" charset="-127"/>
            </a:endParaRPr>
          </a:p>
        </p:txBody>
      </p:sp>
      <p:sp>
        <p:nvSpPr>
          <p:cNvPr id="2" name="TPQuestion">
            <a:extLst>
              <a:ext uri="{FF2B5EF4-FFF2-40B4-BE49-F238E27FC236}">
                <a16:creationId xmlns:a16="http://schemas.microsoft.com/office/drawing/2014/main" id="{B2D702CF-0C7D-FE35-332C-8F5A51A4E9FF}"/>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Bonus Question 4a</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112A391E-0F55-618E-9914-D14F98536E01}"/>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3489207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3116624"/>
            <a:ext cx="10153128"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the tachycardia is vagally mediated (Cranial Nerve X). Up to 3% increase may be seen secondary to limited local effects and is acceptable.</a:t>
            </a:r>
          </a:p>
        </p:txBody>
      </p:sp>
      <p:sp>
        <p:nvSpPr>
          <p:cNvPr id="2" name="Rectangle 1">
            <a:extLst>
              <a:ext uri="{FF2B5EF4-FFF2-40B4-BE49-F238E27FC236}">
                <a16:creationId xmlns:a16="http://schemas.microsoft.com/office/drawing/2014/main" id="{73167F29-BAFF-10FB-B00A-A8F86CED3680}"/>
              </a:ext>
            </a:extLst>
          </p:cNvPr>
          <p:cNvSpPr/>
          <p:nvPr/>
        </p:nvSpPr>
        <p:spPr>
          <a:xfrm>
            <a:off x="1775520" y="1163897"/>
            <a:ext cx="8542784"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bpm after injection of 2mg atropine?</a:t>
            </a:r>
          </a:p>
        </p:txBody>
      </p:sp>
      <p:sp>
        <p:nvSpPr>
          <p:cNvPr id="7" name="TPQuestion">
            <a:extLst>
              <a:ext uri="{FF2B5EF4-FFF2-40B4-BE49-F238E27FC236}">
                <a16:creationId xmlns:a16="http://schemas.microsoft.com/office/drawing/2014/main" id="{8935B8A8-0F65-D8E4-DF98-2CFFF751CB5C}"/>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Bonus Question 4a</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FAABB6FC-E898-9D25-38B4-2090C62F7D23}"/>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60813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22920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There is slow drift of one eye away from the ear in which cold water is injected?</a:t>
            </a:r>
          </a:p>
        </p:txBody>
      </p:sp>
      <p:sp>
        <p:nvSpPr>
          <p:cNvPr id="2" name="TPQuestion">
            <a:extLst>
              <a:ext uri="{FF2B5EF4-FFF2-40B4-BE49-F238E27FC236}">
                <a16:creationId xmlns:a16="http://schemas.microsoft.com/office/drawing/2014/main" id="{4D2E3C87-7BB2-5642-1410-74AD5ECE599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5</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A2D1AC53-5EA6-BD7C-2E35-A6685D9BEE73}"/>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37160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3284984"/>
            <a:ext cx="8229600" cy="273630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any eye movements in response to caloric testing signifies the presence of some reflex brain stem arc function.</a:t>
            </a:r>
          </a:p>
        </p:txBody>
      </p:sp>
      <p:sp>
        <p:nvSpPr>
          <p:cNvPr id="2" name="Rectangle 1">
            <a:extLst>
              <a:ext uri="{FF2B5EF4-FFF2-40B4-BE49-F238E27FC236}">
                <a16:creationId xmlns:a16="http://schemas.microsoft.com/office/drawing/2014/main" id="{35F89B26-8DB5-C3FD-9EB8-E02E4E21EBBC}"/>
              </a:ext>
            </a:extLst>
          </p:cNvPr>
          <p:cNvSpPr/>
          <p:nvPr/>
        </p:nvSpPr>
        <p:spPr>
          <a:xfrm>
            <a:off x="1775520" y="122920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There is slow drift of one eye away from the ear in which cold water is injected?</a:t>
            </a:r>
          </a:p>
        </p:txBody>
      </p:sp>
      <p:sp>
        <p:nvSpPr>
          <p:cNvPr id="7" name="TPQuestion">
            <a:extLst>
              <a:ext uri="{FF2B5EF4-FFF2-40B4-BE49-F238E27FC236}">
                <a16:creationId xmlns:a16="http://schemas.microsoft.com/office/drawing/2014/main" id="{547C4FBF-3526-02A3-4347-721E8C65DF28}"/>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5</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1A4F55FF-C880-C6E8-0CEA-C18B17341AD4}"/>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75394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506203"/>
            <a:ext cx="8686800"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sits up during apnoea testing?</a:t>
            </a:r>
          </a:p>
        </p:txBody>
      </p:sp>
      <p:sp>
        <p:nvSpPr>
          <p:cNvPr id="2" name="TPQuestion">
            <a:extLst>
              <a:ext uri="{FF2B5EF4-FFF2-40B4-BE49-F238E27FC236}">
                <a16:creationId xmlns:a16="http://schemas.microsoft.com/office/drawing/2014/main" id="{408F7C09-DCFF-EF64-86F6-F1DDD537DEF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6</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F09DCDD1-50DA-62B7-1226-684D6A71B28D}"/>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916342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3358380"/>
            <a:ext cx="8229600" cy="2880320"/>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FF0000"/>
                </a:solidFill>
                <a:ea typeface="Batang" pitchFamily="18" charset="-127"/>
                <a:cs typeface="Batang" pitchFamily="18" charset="-127"/>
              </a:rPr>
              <a:t>Dead</a:t>
            </a:r>
            <a:r>
              <a:rPr lang="en-GB" dirty="0">
                <a:solidFill>
                  <a:srgbClr val="0070C0"/>
                </a:solidFill>
                <a:ea typeface="Batang" pitchFamily="18" charset="-127"/>
                <a:cs typeface="Batang" pitchFamily="18" charset="-127"/>
              </a:rPr>
              <a:t> – The Lazarus Sign. </a:t>
            </a: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A spinal reaction to the acidosis which follows hypercarbia. Very unsettling and disturbing!</a:t>
            </a:r>
          </a:p>
        </p:txBody>
      </p:sp>
      <p:sp>
        <p:nvSpPr>
          <p:cNvPr id="2" name="Rectangle 1">
            <a:extLst>
              <a:ext uri="{FF2B5EF4-FFF2-40B4-BE49-F238E27FC236}">
                <a16:creationId xmlns:a16="http://schemas.microsoft.com/office/drawing/2014/main" id="{A2EFDFB8-4CF4-5532-B436-C1C8B2FE57FA}"/>
              </a:ext>
            </a:extLst>
          </p:cNvPr>
          <p:cNvSpPr/>
          <p:nvPr/>
        </p:nvSpPr>
        <p:spPr>
          <a:xfrm>
            <a:off x="1775520" y="1506203"/>
            <a:ext cx="8686800"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sits up during apnoea testing?</a:t>
            </a:r>
          </a:p>
        </p:txBody>
      </p:sp>
      <p:sp>
        <p:nvSpPr>
          <p:cNvPr id="7" name="TPQuestion">
            <a:extLst>
              <a:ext uri="{FF2B5EF4-FFF2-40B4-BE49-F238E27FC236}">
                <a16:creationId xmlns:a16="http://schemas.microsoft.com/office/drawing/2014/main" id="{AFAF1B95-3395-4E80-48FB-691AA8E369AD}"/>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6</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9D2C2FF0-6D0E-BF71-B21B-C5376C7FD2A0}"/>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349798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itle 1"/>
          <p:cNvSpPr txBox="1">
            <a:spLocks/>
          </p:cNvSpPr>
          <p:nvPr/>
        </p:nvSpPr>
        <p:spPr bwMode="auto">
          <a:xfrm>
            <a:off x="1920875" y="685800"/>
            <a:ext cx="8350250" cy="1519064"/>
          </a:xfrm>
          <a:prstGeom prst="rect">
            <a:avLst/>
          </a:prstGeom>
          <a:noFill/>
          <a:ln w="9525">
            <a:noFill/>
            <a:miter lim="800000"/>
            <a:headEnd/>
            <a:tailEnd/>
          </a:ln>
        </p:spPr>
        <p:txBody>
          <a:bodyPr lIns="0" tIns="0" rIns="0" bIns="0">
            <a:prstTxWarp prst="textNoShape">
              <a:avLst/>
            </a:prstTxWarp>
          </a:bodyPr>
          <a:lstStyle/>
          <a:p>
            <a:pPr algn="ctr" defTabSz="957263" eaLnBrk="0" hangingPunct="0"/>
            <a:r>
              <a:rPr lang="en-GB" sz="3200" dirty="0">
                <a:solidFill>
                  <a:srgbClr val="0066CC"/>
                </a:solidFill>
                <a:ea typeface="MS PGothic" pitchFamily="34" charset="-128"/>
                <a:cs typeface="MS PGothic" pitchFamily="34" charset="-128"/>
              </a:rPr>
              <a:t>How are you going?</a:t>
            </a:r>
            <a:endParaRPr lang="nl-NL" sz="3200" dirty="0">
              <a:solidFill>
                <a:srgbClr val="0066CC"/>
              </a:solidFill>
              <a:ea typeface="MS PGothic" pitchFamily="34" charset="-128"/>
              <a:cs typeface="MS PGothic" pitchFamily="34" charset="-128"/>
            </a:endParaRPr>
          </a:p>
        </p:txBody>
      </p:sp>
      <p:sp>
        <p:nvSpPr>
          <p:cNvPr id="4" name="Content Placeholder 2"/>
          <p:cNvSpPr txBox="1">
            <a:spLocks/>
          </p:cNvSpPr>
          <p:nvPr/>
        </p:nvSpPr>
        <p:spPr bwMode="auto">
          <a:xfrm>
            <a:off x="1920875" y="1143002"/>
            <a:ext cx="8350250" cy="2502023"/>
          </a:xfrm>
          <a:prstGeom prst="rect">
            <a:avLst/>
          </a:prstGeom>
          <a:noFill/>
          <a:ln w="9525">
            <a:noFill/>
            <a:miter lim="800000"/>
            <a:headEnd/>
            <a:tailEnd/>
          </a:ln>
        </p:spPr>
        <p:txBody>
          <a:bodyPr anchor="ctr">
            <a:prstTxWarp prst="textNoShape">
              <a:avLst/>
            </a:prstTxWarp>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These six questions were asked in the Australian JFICM exam 2008 and the pass rate was only 65%!</a:t>
            </a:r>
          </a:p>
        </p:txBody>
      </p:sp>
    </p:spTree>
    <p:extLst>
      <p:ext uri="{BB962C8B-B14F-4D97-AF65-F5344CB8AC3E}">
        <p14:creationId xmlns:p14="http://schemas.microsoft.com/office/powerpoint/2010/main" val="1554793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B6A24-4F29-E12C-278F-719B25F729F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7854521-17A6-9A96-A8C4-A131F0D7F5AE}"/>
              </a:ext>
            </a:extLst>
          </p:cNvPr>
          <p:cNvSpPr/>
          <p:nvPr/>
        </p:nvSpPr>
        <p:spPr>
          <a:xfrm>
            <a:off x="4871864" y="1241795"/>
            <a:ext cx="6138044" cy="113877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000" b="1" u="none" strike="noStrike" kern="1200" cap="none" spc="0" normalizeH="0" baseline="0" noProof="0" dirty="0">
                <a:ln>
                  <a:noFill/>
                </a:ln>
                <a:solidFill>
                  <a:srgbClr val="3366FF"/>
                </a:solidFill>
                <a:effectLst/>
                <a:uLnTx/>
                <a:uFillTx/>
                <a:latin typeface="Arial" pitchFamily="-84" charset="0"/>
                <a:ea typeface="ＭＳ Ｐゴシック" pitchFamily="-84" charset="-128"/>
                <a:cs typeface="ＭＳ Ｐゴシック" pitchFamily="-84" charset="-128"/>
              </a:rPr>
              <a:t>Preconditions</a:t>
            </a:r>
            <a:endParaRPr kumimoji="0" lang="en-GB" sz="2800" b="1" i="0" u="none" strike="noStrike" kern="1200" cap="none" spc="0" normalizeH="0" baseline="0" noProof="0" dirty="0">
              <a:ln>
                <a:noFill/>
              </a:ln>
              <a:solidFill>
                <a:srgbClr val="3366FF"/>
              </a:solidFill>
              <a:effectLst/>
              <a:uLnTx/>
              <a:uFillTx/>
              <a:latin typeface="Arial" pitchFamily="-84" charset="0"/>
              <a:ea typeface="ＭＳ Ｐゴシック" pitchFamily="-84" charset="-128"/>
              <a:cs typeface="ＭＳ Ｐゴシック" pitchFamily="-8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800" b="1" i="0" u="none" strike="noStrike" kern="1200" cap="none" spc="0" normalizeH="0" baseline="0" noProof="0" dirty="0">
              <a:ln>
                <a:noFill/>
              </a:ln>
              <a:solidFill>
                <a:srgbClr val="3366FF"/>
              </a:solidFill>
              <a:effectLst/>
              <a:uLnTx/>
              <a:uFillTx/>
              <a:latin typeface="Arial" pitchFamily="-84" charset="0"/>
              <a:ea typeface="ＭＳ Ｐゴシック" pitchFamily="-84" charset="-128"/>
              <a:cs typeface="ＭＳ Ｐゴシック" pitchFamily="-84" charset="-128"/>
            </a:endParaRPr>
          </a:p>
        </p:txBody>
      </p:sp>
      <p:sp>
        <p:nvSpPr>
          <p:cNvPr id="20" name="Rectangle 19">
            <a:extLst>
              <a:ext uri="{FF2B5EF4-FFF2-40B4-BE49-F238E27FC236}">
                <a16:creationId xmlns:a16="http://schemas.microsoft.com/office/drawing/2014/main" id="{B0380E41-6000-A639-C3BB-074D5868F876}"/>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8" name="Picture 7" descr="iStock_000000082218XSmall.jpg">
            <a:extLst>
              <a:ext uri="{FF2B5EF4-FFF2-40B4-BE49-F238E27FC236}">
                <a16:creationId xmlns:a16="http://schemas.microsoft.com/office/drawing/2014/main" id="{C9C34F36-A115-2711-A1F0-31F8D429D301}"/>
              </a:ext>
            </a:extLst>
          </p:cNvPr>
          <p:cNvPicPr>
            <a:picLocks noChangeAspect="1"/>
          </p:cNvPicPr>
          <p:nvPr/>
        </p:nvPicPr>
        <p:blipFill>
          <a:blip r:embed="rId3"/>
          <a:stretch>
            <a:fillRect/>
          </a:stretch>
        </p:blipFill>
        <p:spPr>
          <a:xfrm>
            <a:off x="6595077" y="2627979"/>
            <a:ext cx="2691618" cy="3020867"/>
          </a:xfrm>
          <a:prstGeom prst="rect">
            <a:avLst/>
          </a:prstGeom>
          <a:effectLst>
            <a:outerShdw blurRad="50800" dist="38100" dir="2700000" algn="tl" rotWithShape="0">
              <a:prstClr val="black">
                <a:alpha val="40000"/>
              </a:prstClr>
            </a:outerShdw>
          </a:effectLst>
        </p:spPr>
      </p:pic>
      <p:pic>
        <p:nvPicPr>
          <p:cNvPr id="2" name="Picture 1" descr="A book cover with red lines&#10;&#10;Description automatically generated">
            <a:extLst>
              <a:ext uri="{FF2B5EF4-FFF2-40B4-BE49-F238E27FC236}">
                <a16:creationId xmlns:a16="http://schemas.microsoft.com/office/drawing/2014/main" id="{FA2898BC-5554-F909-02B5-0C8DF0F22CA0}"/>
              </a:ext>
            </a:extLst>
          </p:cNvPr>
          <p:cNvPicPr>
            <a:picLocks noChangeAspect="1"/>
          </p:cNvPicPr>
          <p:nvPr/>
        </p:nvPicPr>
        <p:blipFill>
          <a:blip r:embed="rId4"/>
          <a:stretch>
            <a:fillRect/>
          </a:stretch>
        </p:blipFill>
        <p:spPr>
          <a:xfrm>
            <a:off x="623392" y="499966"/>
            <a:ext cx="3721130" cy="52767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420886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928457"/>
            <a:ext cx="8686800" cy="2308324"/>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an apnoea test on a mechanical ventilator after 20 seconds the patient starts to breathe and then continues to breathe steadily at 16 breaths per minute without variation over the next five minutes?</a:t>
            </a:r>
          </a:p>
        </p:txBody>
      </p:sp>
      <p:sp>
        <p:nvSpPr>
          <p:cNvPr id="2" name="TPQuestion">
            <a:extLst>
              <a:ext uri="{FF2B5EF4-FFF2-40B4-BE49-F238E27FC236}">
                <a16:creationId xmlns:a16="http://schemas.microsoft.com/office/drawing/2014/main" id="{6B064317-7922-6F8A-C5EF-3754A04CF08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7</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22657A93-7A08-18F6-3984-B50A51DB1CA5}"/>
              </a:ext>
            </a:extLst>
          </p:cNvPr>
          <p:cNvSpPr txBox="1">
            <a:spLocks/>
          </p:cNvSpPr>
          <p:nvPr>
            <p:custDataLst>
              <p:tags r:id="rId1"/>
            </p:custDataLst>
          </p:nvPr>
        </p:nvSpPr>
        <p:spPr>
          <a:xfrm>
            <a:off x="1775520" y="342900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67461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271464" y="4351163"/>
            <a:ext cx="8229600" cy="237626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FF0000"/>
                </a:solidFill>
                <a:ea typeface="Batang" pitchFamily="18" charset="-127"/>
                <a:cs typeface="Batang" pitchFamily="18" charset="-127"/>
              </a:rPr>
              <a:t>Dead</a:t>
            </a:r>
            <a:r>
              <a:rPr lang="en-GB" dirty="0">
                <a:solidFill>
                  <a:srgbClr val="0070C0"/>
                </a:solidFill>
                <a:ea typeface="Batang" pitchFamily="18" charset="-127"/>
                <a:cs typeface="Batang" pitchFamily="18" charset="-127"/>
              </a:rPr>
              <a:t> – ventilator apnoea ventilation has kicked in. Are you convinced not to do your apnoea tests still connected to the ventilator?</a:t>
            </a:r>
          </a:p>
          <a:p>
            <a:pPr lvl="1" defTabSz="457200">
              <a:lnSpc>
                <a:spcPct val="150000"/>
              </a:lnSpc>
              <a:spcBef>
                <a:spcPct val="20000"/>
              </a:spcBef>
              <a:tabLst>
                <a:tab pos="355600" algn="l"/>
              </a:tabLst>
            </a:pPr>
            <a:endParaRPr lang="en-GB" dirty="0">
              <a:solidFill>
                <a:srgbClr val="0070C0"/>
              </a:solidFill>
              <a:ea typeface="Batang" pitchFamily="18" charset="-127"/>
              <a:cs typeface="Batang" pitchFamily="18" charset="-127"/>
            </a:endParaRPr>
          </a:p>
        </p:txBody>
      </p:sp>
      <p:sp>
        <p:nvSpPr>
          <p:cNvPr id="2" name="Rectangle 1">
            <a:extLst>
              <a:ext uri="{FF2B5EF4-FFF2-40B4-BE49-F238E27FC236}">
                <a16:creationId xmlns:a16="http://schemas.microsoft.com/office/drawing/2014/main" id="{91CA0419-8825-CA80-E832-D791719E75C2}"/>
              </a:ext>
            </a:extLst>
          </p:cNvPr>
          <p:cNvSpPr/>
          <p:nvPr/>
        </p:nvSpPr>
        <p:spPr>
          <a:xfrm>
            <a:off x="1775520" y="928457"/>
            <a:ext cx="8686800" cy="2308324"/>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an </a:t>
            </a:r>
            <a:r>
              <a:rPr lang="en-US" dirty="0" err="1">
                <a:solidFill>
                  <a:srgbClr val="000000"/>
                </a:solidFill>
                <a:ea typeface="MS PGothic" pitchFamily="34" charset="-128"/>
                <a:cs typeface="MS PGothic" pitchFamily="34" charset="-128"/>
              </a:rPr>
              <a:t>apnoea</a:t>
            </a:r>
            <a:r>
              <a:rPr lang="en-US" dirty="0">
                <a:solidFill>
                  <a:srgbClr val="000000"/>
                </a:solidFill>
                <a:ea typeface="MS PGothic" pitchFamily="34" charset="-128"/>
                <a:cs typeface="MS PGothic" pitchFamily="34" charset="-128"/>
              </a:rPr>
              <a:t> test on a mechanical ventilator </a:t>
            </a:r>
            <a:r>
              <a:rPr lang="en-US" u="sng" dirty="0">
                <a:solidFill>
                  <a:srgbClr val="000000"/>
                </a:solidFill>
                <a:ea typeface="MS PGothic" pitchFamily="34" charset="-128"/>
                <a:cs typeface="MS PGothic" pitchFamily="34" charset="-128"/>
              </a:rPr>
              <a:t>after 20 seconds </a:t>
            </a:r>
            <a:r>
              <a:rPr lang="en-US" dirty="0">
                <a:solidFill>
                  <a:srgbClr val="000000"/>
                </a:solidFill>
                <a:ea typeface="MS PGothic" pitchFamily="34" charset="-128"/>
                <a:cs typeface="MS PGothic" pitchFamily="34" charset="-128"/>
              </a:rPr>
              <a:t>the patient starts to breathe and then continues to breathe steadily at </a:t>
            </a:r>
            <a:r>
              <a:rPr lang="en-US" u="sng" dirty="0">
                <a:solidFill>
                  <a:srgbClr val="000000"/>
                </a:solidFill>
                <a:ea typeface="MS PGothic" pitchFamily="34" charset="-128"/>
                <a:cs typeface="MS PGothic" pitchFamily="34" charset="-128"/>
              </a:rPr>
              <a:t>16 breaths per minute without variation </a:t>
            </a:r>
            <a:r>
              <a:rPr lang="en-US" dirty="0">
                <a:solidFill>
                  <a:srgbClr val="000000"/>
                </a:solidFill>
                <a:ea typeface="MS PGothic" pitchFamily="34" charset="-128"/>
                <a:cs typeface="MS PGothic" pitchFamily="34" charset="-128"/>
              </a:rPr>
              <a:t>over the next five minutes?</a:t>
            </a:r>
          </a:p>
        </p:txBody>
      </p:sp>
      <p:sp>
        <p:nvSpPr>
          <p:cNvPr id="7" name="TPQuestion">
            <a:extLst>
              <a:ext uri="{FF2B5EF4-FFF2-40B4-BE49-F238E27FC236}">
                <a16:creationId xmlns:a16="http://schemas.microsoft.com/office/drawing/2014/main" id="{E66DF9D7-3C52-194A-268A-D378E7B55C0A}"/>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7</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BFDFE250-6C8D-799A-FF2C-FEEB48D81D43}"/>
              </a:ext>
            </a:extLst>
          </p:cNvPr>
          <p:cNvSpPr txBox="1">
            <a:spLocks/>
          </p:cNvSpPr>
          <p:nvPr>
            <p:custDataLst>
              <p:tags r:id="rId1"/>
            </p:custDataLst>
          </p:nvPr>
        </p:nvSpPr>
        <p:spPr>
          <a:xfrm>
            <a:off x="1775520" y="342900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11040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13488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Supra-orbital painful stimulus leads to movement in one of the arms?</a:t>
            </a:r>
          </a:p>
        </p:txBody>
      </p:sp>
      <p:sp>
        <p:nvSpPr>
          <p:cNvPr id="2" name="TPQuestion">
            <a:extLst>
              <a:ext uri="{FF2B5EF4-FFF2-40B4-BE49-F238E27FC236}">
                <a16:creationId xmlns:a16="http://schemas.microsoft.com/office/drawing/2014/main" id="{2841E9F2-D4D7-F6CF-CC82-300906A83A0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8</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D06DD85D-6EC5-9AA1-C120-C204AD3EFF76}"/>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283251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271464" y="3244152"/>
            <a:ext cx="8686800" cy="3240360"/>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200" dirty="0">
                <a:solidFill>
                  <a:srgbClr val="008000"/>
                </a:solidFill>
                <a:ea typeface="Batang" pitchFamily="18" charset="-127"/>
                <a:cs typeface="Batang" pitchFamily="18" charset="-127"/>
              </a:rPr>
              <a:t>Not Dead</a:t>
            </a:r>
            <a:r>
              <a:rPr lang="en-GB" sz="2200" dirty="0">
                <a:solidFill>
                  <a:srgbClr val="0070C0"/>
                </a:solidFill>
                <a:ea typeface="Batang" pitchFamily="18" charset="-127"/>
                <a:cs typeface="Batang" pitchFamily="18" charset="-127"/>
              </a:rPr>
              <a:t> (debateable) – although one primarily looks for movement in the cranial nerve distribution one must actively ensure (by repetition) that this was a coincidental spinal reflex but until proven this may represent the patient is not dead.</a:t>
            </a:r>
          </a:p>
        </p:txBody>
      </p:sp>
      <p:sp>
        <p:nvSpPr>
          <p:cNvPr id="2" name="Rectangle 1">
            <a:extLst>
              <a:ext uri="{FF2B5EF4-FFF2-40B4-BE49-F238E27FC236}">
                <a16:creationId xmlns:a16="http://schemas.microsoft.com/office/drawing/2014/main" id="{41EEB20B-149E-8B6B-0B5B-9CC2B5650DCD}"/>
              </a:ext>
            </a:extLst>
          </p:cNvPr>
          <p:cNvSpPr/>
          <p:nvPr/>
        </p:nvSpPr>
        <p:spPr>
          <a:xfrm>
            <a:off x="1775520" y="113488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Supra-orbital painful stimulus leads to movement in one of the arms?</a:t>
            </a:r>
          </a:p>
        </p:txBody>
      </p:sp>
      <p:sp>
        <p:nvSpPr>
          <p:cNvPr id="7" name="TPQuestion">
            <a:extLst>
              <a:ext uri="{FF2B5EF4-FFF2-40B4-BE49-F238E27FC236}">
                <a16:creationId xmlns:a16="http://schemas.microsoft.com/office/drawing/2014/main" id="{622025C5-E5AA-1454-3759-E720DD0A65AA}"/>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8</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E59B7E4C-FCA9-EEC8-2E7E-DF91FF1B154D}"/>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868231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52600" y="1124744"/>
            <a:ext cx="8686800" cy="1131848"/>
          </a:xfrm>
          <a:prstGeom prst="rect">
            <a:avLst/>
          </a:prstGeom>
        </p:spPr>
        <p:txBody>
          <a:bodyPr wrap="square">
            <a:spAutoFit/>
          </a:bodyPr>
          <a:lstStyle/>
          <a:p>
            <a:pPr>
              <a:lnSpc>
                <a:spcPct val="150000"/>
              </a:lnSpc>
            </a:pPr>
            <a:r>
              <a:rPr lang="en-GB" dirty="0"/>
              <a:t>The patient is seen to shrug the shoulder when the arm is touched or when the head is rotated?</a:t>
            </a:r>
          </a:p>
        </p:txBody>
      </p:sp>
      <p:sp>
        <p:nvSpPr>
          <p:cNvPr id="2" name="TPQuestion">
            <a:extLst>
              <a:ext uri="{FF2B5EF4-FFF2-40B4-BE49-F238E27FC236}">
                <a16:creationId xmlns:a16="http://schemas.microsoft.com/office/drawing/2014/main" id="{6E2CA5B1-578F-EE74-5C48-C1717DD7097A}"/>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9</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FAC05A45-CFD7-6723-BC35-36529E062CEC}"/>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051870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538300" y="3254292"/>
            <a:ext cx="8686800" cy="3240360"/>
          </a:xfrm>
          <a:prstGeom prst="rect">
            <a:avLst/>
          </a:prstGeom>
          <a:noFill/>
          <a:ln w="9525">
            <a:noFill/>
            <a:miter lim="800000"/>
            <a:headEnd/>
            <a:tailEnd/>
          </a:ln>
        </p:spPr>
        <p:txBody>
          <a:bodyPr anchor="ctr">
            <a:prstTxWarp prst="textNoShape">
              <a:avLst/>
            </a:prstTxWarp>
          </a:bodyPr>
          <a:lstStyle/>
          <a:p>
            <a:r>
              <a:rPr lang="en-GB" dirty="0">
                <a:solidFill>
                  <a:srgbClr val="FF0000"/>
                </a:solidFill>
              </a:rPr>
              <a:t>Dead</a:t>
            </a:r>
            <a:r>
              <a:rPr lang="en-GB" dirty="0">
                <a:solidFill>
                  <a:srgbClr val="0070C0"/>
                </a:solidFill>
              </a:rPr>
              <a:t> (with care) – spinal roots also supply the neck muscles and the anatomical course of motor CN N XI is complicated arising in the spinal cord traversing up the foramen magnum (outside the brain stem) and then exiting as Cn N XI to supply the neck muscles.</a:t>
            </a:r>
          </a:p>
        </p:txBody>
      </p:sp>
      <p:sp>
        <p:nvSpPr>
          <p:cNvPr id="2" name="Rectangle 1">
            <a:extLst>
              <a:ext uri="{FF2B5EF4-FFF2-40B4-BE49-F238E27FC236}">
                <a16:creationId xmlns:a16="http://schemas.microsoft.com/office/drawing/2014/main" id="{5D9BA918-0DE5-0498-6DFA-4601001641EA}"/>
              </a:ext>
            </a:extLst>
          </p:cNvPr>
          <p:cNvSpPr/>
          <p:nvPr/>
        </p:nvSpPr>
        <p:spPr>
          <a:xfrm>
            <a:off x="1752600" y="1124744"/>
            <a:ext cx="8686800" cy="1131848"/>
          </a:xfrm>
          <a:prstGeom prst="rect">
            <a:avLst/>
          </a:prstGeom>
        </p:spPr>
        <p:txBody>
          <a:bodyPr wrap="square">
            <a:spAutoFit/>
          </a:bodyPr>
          <a:lstStyle/>
          <a:p>
            <a:pPr>
              <a:lnSpc>
                <a:spcPct val="150000"/>
              </a:lnSpc>
            </a:pPr>
            <a:r>
              <a:rPr lang="en-GB" dirty="0"/>
              <a:t>The patient is seen to shrug the shoulder when the arm is touched or when the head is rotated?</a:t>
            </a:r>
          </a:p>
        </p:txBody>
      </p:sp>
      <p:sp>
        <p:nvSpPr>
          <p:cNvPr id="7" name="TPQuestion">
            <a:extLst>
              <a:ext uri="{FF2B5EF4-FFF2-40B4-BE49-F238E27FC236}">
                <a16:creationId xmlns:a16="http://schemas.microsoft.com/office/drawing/2014/main" id="{3741F3EB-5786-FD89-A7FB-1AB6645AC38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9</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F5EF8B29-7209-CD12-AC4D-7DB46393F872}"/>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pic>
        <p:nvPicPr>
          <p:cNvPr id="9" name="BRAIN DEATH complex spinal reflex.mp4">
            <a:hlinkClick r:id="" action="ppaction://media"/>
            <a:extLst>
              <a:ext uri="{FF2B5EF4-FFF2-40B4-BE49-F238E27FC236}">
                <a16:creationId xmlns:a16="http://schemas.microsoft.com/office/drawing/2014/main" id="{2578F231-C639-D33D-B394-D732AD6D9340}"/>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9225100" y="3963033"/>
            <a:ext cx="2520280" cy="18902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222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86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3" name="Title 1"/>
          <p:cNvSpPr txBox="1">
            <a:spLocks/>
          </p:cNvSpPr>
          <p:nvPr/>
        </p:nvSpPr>
        <p:spPr bwMode="auto">
          <a:xfrm>
            <a:off x="1920875" y="685800"/>
            <a:ext cx="8350250" cy="1519064"/>
          </a:xfrm>
          <a:prstGeom prst="rect">
            <a:avLst/>
          </a:prstGeom>
          <a:noFill/>
          <a:ln w="9525">
            <a:noFill/>
            <a:miter lim="800000"/>
            <a:headEnd/>
            <a:tailEnd/>
          </a:ln>
        </p:spPr>
        <p:txBody>
          <a:bodyPr lIns="0" tIns="0" rIns="0" bIns="0">
            <a:prstTxWarp prst="textNoShape">
              <a:avLst/>
            </a:prstTxWarp>
          </a:body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rPr>
              <a:t>The next 4 questions are on the need for ancillary investigation.</a:t>
            </a:r>
            <a:endParaRPr kumimoji="0" lang="nl-NL"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endParaRPr>
          </a:p>
        </p:txBody>
      </p:sp>
      <p:sp>
        <p:nvSpPr>
          <p:cNvPr id="2" name="TPAnswers">
            <a:extLst>
              <a:ext uri="{FF2B5EF4-FFF2-40B4-BE49-F238E27FC236}">
                <a16:creationId xmlns:a16="http://schemas.microsoft.com/office/drawing/2014/main" id="{D53A26E2-42B5-9A4D-23C8-36C1FF224EF6}"/>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602038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66165B74-D1F5-AF33-BDB5-1ACF927E0BA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10</a:t>
            </a:r>
            <a:endParaRPr lang="nl-NL" sz="3200" b="0" kern="0" dirty="0">
              <a:ea typeface="MS PGothic" pitchFamily="34" charset="-128"/>
              <a:cs typeface="MS PGothic" pitchFamily="34" charset="-128"/>
            </a:endParaRPr>
          </a:p>
        </p:txBody>
      </p:sp>
      <p:sp>
        <p:nvSpPr>
          <p:cNvPr id="8" name="Rectangle 7">
            <a:extLst>
              <a:ext uri="{FF2B5EF4-FFF2-40B4-BE49-F238E27FC236}">
                <a16:creationId xmlns:a16="http://schemas.microsoft.com/office/drawing/2014/main" id="{76240187-43E0-C42D-BE9C-264659FB9B0E}"/>
              </a:ext>
            </a:extLst>
          </p:cNvPr>
          <p:cNvSpPr/>
          <p:nvPr/>
        </p:nvSpPr>
        <p:spPr>
          <a:xfrm>
            <a:off x="1763515" y="1290179"/>
            <a:ext cx="9554131" cy="577850"/>
          </a:xfrm>
          <a:prstGeom prst="rect">
            <a:avLst/>
          </a:prstGeom>
        </p:spPr>
        <p:txBody>
          <a:bodyPr wrap="square">
            <a:spAutoFit/>
          </a:bodyPr>
          <a:lstStyle/>
          <a:p>
            <a:pPr>
              <a:lnSpc>
                <a:spcPct val="150000"/>
              </a:lnSpc>
            </a:pPr>
            <a:r>
              <a:rPr lang="en-GB" dirty="0"/>
              <a:t>The patient has had a therapeutic decompressive craniectomy?</a:t>
            </a:r>
          </a:p>
        </p:txBody>
      </p:sp>
      <p:sp>
        <p:nvSpPr>
          <p:cNvPr id="12" name="TPAnswers">
            <a:extLst>
              <a:ext uri="{FF2B5EF4-FFF2-40B4-BE49-F238E27FC236}">
                <a16:creationId xmlns:a16="http://schemas.microsoft.com/office/drawing/2014/main" id="{4E51854D-15EE-B45F-9BBD-18FB4D6B7EB7}"/>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949097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479376" y="2987397"/>
            <a:ext cx="9721080" cy="2926150"/>
          </a:xfrm>
          <a:prstGeom prst="rect">
            <a:avLst/>
          </a:prstGeom>
          <a:noFill/>
          <a:ln w="9525">
            <a:noFill/>
            <a:miter lim="800000"/>
            <a:headEnd/>
            <a:tailEnd/>
          </a:ln>
        </p:spPr>
        <p:txBody>
          <a:bodyPr anchor="ctr">
            <a:prstTxWarp prst="textNoShape">
              <a:avLst/>
            </a:prstTxWarp>
          </a:bodyPr>
          <a:lstStyle/>
          <a:p>
            <a:r>
              <a:rPr lang="en-GB" dirty="0">
                <a:solidFill>
                  <a:srgbClr val="008000"/>
                </a:solidFill>
              </a:rPr>
              <a:t>Not Dead </a:t>
            </a:r>
            <a:r>
              <a:rPr lang="en-GB" dirty="0">
                <a:solidFill>
                  <a:srgbClr val="0070C0"/>
                </a:solidFill>
              </a:rPr>
              <a:t>– therapeutic decompressive craniectomy is a </a:t>
            </a:r>
            <a:r>
              <a:rPr lang="en-GB" dirty="0">
                <a:solidFill>
                  <a:srgbClr val="FF0000"/>
                </a:solidFill>
              </a:rPr>
              <a:t>Red Flag </a:t>
            </a:r>
            <a:r>
              <a:rPr lang="en-GB" dirty="0">
                <a:solidFill>
                  <a:srgbClr val="0070C0"/>
                </a:solidFill>
              </a:rPr>
              <a:t>and ancillary investigation (CT angiography) is advised.</a:t>
            </a:r>
            <a:endParaRPr lang="en-GB" dirty="0">
              <a:solidFill>
                <a:srgbClr val="008000"/>
              </a:solidFill>
            </a:endParaRPr>
          </a:p>
          <a:p>
            <a:endParaRPr lang="en-GB" dirty="0">
              <a:solidFill>
                <a:srgbClr val="0070C0"/>
              </a:solidFill>
            </a:endParaRPr>
          </a:p>
          <a:p>
            <a:r>
              <a:rPr lang="en-GB" sz="2000" dirty="0">
                <a:solidFill>
                  <a:srgbClr val="0070C0"/>
                </a:solidFill>
              </a:rPr>
              <a:t>Note 1. The quoted sensitivity of CTA is 85% for demonstrating absent cerebral blood in DNC. Sensitivity may well prove lower in patients who have had therapeutic decompressive craniectomy.</a:t>
            </a:r>
          </a:p>
          <a:p>
            <a:endParaRPr lang="en-GB" sz="2000" dirty="0">
              <a:solidFill>
                <a:srgbClr val="0070C0"/>
              </a:solidFill>
            </a:endParaRPr>
          </a:p>
          <a:p>
            <a:r>
              <a:rPr lang="en-GB" sz="2000" dirty="0">
                <a:solidFill>
                  <a:srgbClr val="0070C0"/>
                </a:solidFill>
              </a:rPr>
              <a:t>Note 2. The diagnosis of death in the UK is by concept FUNCTIONAL - the irreversible loss of the capacity to breathe combined with the irreversible loss of the capacity for consciousness. </a:t>
            </a:r>
          </a:p>
          <a:p>
            <a:r>
              <a:rPr lang="en-GB" sz="2000" dirty="0">
                <a:solidFill>
                  <a:srgbClr val="0070C0"/>
                </a:solidFill>
              </a:rPr>
              <a:t>Theoretically absent flow isn’t mandated – seek expert advice. </a:t>
            </a:r>
          </a:p>
          <a:p>
            <a:r>
              <a:rPr lang="en-GB" sz="2000" dirty="0">
                <a:solidFill>
                  <a:srgbClr val="0070C0"/>
                </a:solidFill>
              </a:rPr>
              <a:t>But if </a:t>
            </a:r>
            <a:r>
              <a:rPr lang="en-GB" sz="2000" dirty="0">
                <a:solidFill>
                  <a:srgbClr val="FF0000"/>
                </a:solidFill>
              </a:rPr>
              <a:t>Concern on Precondition / Red Flag </a:t>
            </a:r>
            <a:r>
              <a:rPr lang="en-GB" sz="2000" dirty="0">
                <a:solidFill>
                  <a:srgbClr val="0070C0"/>
                </a:solidFill>
              </a:rPr>
              <a:t>situation </a:t>
            </a:r>
            <a:r>
              <a:rPr lang="en-GB" sz="2000" dirty="0">
                <a:solidFill>
                  <a:srgbClr val="FF0000"/>
                </a:solidFill>
              </a:rPr>
              <a:t>FLOW = NO.</a:t>
            </a:r>
          </a:p>
          <a:p>
            <a:r>
              <a:rPr lang="en-GB" sz="2000" dirty="0"/>
              <a:t> </a:t>
            </a:r>
          </a:p>
        </p:txBody>
      </p:sp>
      <p:sp>
        <p:nvSpPr>
          <p:cNvPr id="7" name="TPQuestion">
            <a:extLst>
              <a:ext uri="{FF2B5EF4-FFF2-40B4-BE49-F238E27FC236}">
                <a16:creationId xmlns:a16="http://schemas.microsoft.com/office/drawing/2014/main" id="{20AD70D5-626D-EA04-69F8-A0B74D09DE60}"/>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10</a:t>
            </a:r>
            <a:endParaRPr lang="nl-NL" sz="3200" b="0" kern="0" dirty="0">
              <a:ea typeface="MS PGothic" pitchFamily="34" charset="-128"/>
              <a:cs typeface="MS PGothic" pitchFamily="34" charset="-128"/>
            </a:endParaRPr>
          </a:p>
        </p:txBody>
      </p:sp>
      <p:sp>
        <p:nvSpPr>
          <p:cNvPr id="9" name="Rectangle 8">
            <a:extLst>
              <a:ext uri="{FF2B5EF4-FFF2-40B4-BE49-F238E27FC236}">
                <a16:creationId xmlns:a16="http://schemas.microsoft.com/office/drawing/2014/main" id="{5EC0C0D4-F914-F080-2E8F-D554A57DFE59}"/>
              </a:ext>
            </a:extLst>
          </p:cNvPr>
          <p:cNvSpPr/>
          <p:nvPr/>
        </p:nvSpPr>
        <p:spPr>
          <a:xfrm>
            <a:off x="1775520" y="818618"/>
            <a:ext cx="9554131" cy="577850"/>
          </a:xfrm>
          <a:prstGeom prst="rect">
            <a:avLst/>
          </a:prstGeom>
        </p:spPr>
        <p:txBody>
          <a:bodyPr wrap="square">
            <a:spAutoFit/>
          </a:bodyPr>
          <a:lstStyle/>
          <a:p>
            <a:pPr>
              <a:lnSpc>
                <a:spcPct val="150000"/>
              </a:lnSpc>
            </a:pPr>
            <a:r>
              <a:rPr lang="en-GB" dirty="0"/>
              <a:t>The patient has had a therapeutic decompressive craniectomy?</a:t>
            </a:r>
          </a:p>
        </p:txBody>
      </p:sp>
      <p:pic>
        <p:nvPicPr>
          <p:cNvPr id="11" name="Picture 10" descr="A picture containing text, screenshot&#10;&#10;Description automatically generated">
            <a:extLst>
              <a:ext uri="{FF2B5EF4-FFF2-40B4-BE49-F238E27FC236}">
                <a16:creationId xmlns:a16="http://schemas.microsoft.com/office/drawing/2014/main" id="{E3699771-2A31-1948-EEE6-C4BCDEC8BB92}"/>
              </a:ext>
            </a:extLst>
          </p:cNvPr>
          <p:cNvPicPr>
            <a:picLocks noChangeAspect="1"/>
          </p:cNvPicPr>
          <p:nvPr/>
        </p:nvPicPr>
        <p:blipFill>
          <a:blip r:embed="rId4"/>
          <a:stretch>
            <a:fillRect/>
          </a:stretch>
        </p:blipFill>
        <p:spPr>
          <a:xfrm>
            <a:off x="10416480" y="2516874"/>
            <a:ext cx="1596543" cy="22554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PAnswers">
            <a:extLst>
              <a:ext uri="{FF2B5EF4-FFF2-40B4-BE49-F238E27FC236}">
                <a16:creationId xmlns:a16="http://schemas.microsoft.com/office/drawing/2014/main" id="{2A717CAF-51F0-419C-6654-0449793C7165}"/>
              </a:ext>
            </a:extLst>
          </p:cNvPr>
          <p:cNvSpPr txBox="1">
            <a:spLocks/>
          </p:cNvSpPr>
          <p:nvPr>
            <p:custDataLst>
              <p:tags r:id="rId1"/>
            </p:custDataLst>
          </p:nvPr>
        </p:nvSpPr>
        <p:spPr>
          <a:xfrm>
            <a:off x="1765684" y="1430625"/>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49236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801024" y="980728"/>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Due to left orbital trauma you can't visualise or observe the left eye?</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11</a:t>
            </a:r>
            <a:endParaRPr lang="nl-NL" sz="3200" b="0" kern="0" dirty="0">
              <a:ea typeface="MS PGothic" pitchFamily="34" charset="-128"/>
              <a:cs typeface="MS PGothic" pitchFamily="34" charset="-128"/>
            </a:endParaRPr>
          </a:p>
        </p:txBody>
      </p:sp>
      <p:sp>
        <p:nvSpPr>
          <p:cNvPr id="3" name="TPAnswers">
            <a:extLst>
              <a:ext uri="{FF2B5EF4-FFF2-40B4-BE49-F238E27FC236}">
                <a16:creationId xmlns:a16="http://schemas.microsoft.com/office/drawing/2014/main" id="{DC3A12B1-74C0-5613-D486-95DABA0EBCBC}"/>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343403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801024" y="980728"/>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Due to left orbital trauma you can't visualise or observe the left eye?</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11</a:t>
            </a:r>
            <a:endParaRPr lang="nl-NL" sz="3200" b="0" kern="0" dirty="0">
              <a:ea typeface="MS PGothic" pitchFamily="34" charset="-128"/>
              <a:cs typeface="MS PGothic" pitchFamily="34" charset="-128"/>
            </a:endParaRPr>
          </a:p>
        </p:txBody>
      </p:sp>
      <p:sp>
        <p:nvSpPr>
          <p:cNvPr id="8" name="Vertical Text Placeholder 7">
            <a:extLst>
              <a:ext uri="{FF2B5EF4-FFF2-40B4-BE49-F238E27FC236}">
                <a16:creationId xmlns:a16="http://schemas.microsoft.com/office/drawing/2014/main" id="{4B026484-9A95-746B-3DBC-A34751A29B6E}"/>
              </a:ext>
            </a:extLst>
          </p:cNvPr>
          <p:cNvSpPr txBox="1">
            <a:spLocks/>
          </p:cNvSpPr>
          <p:nvPr/>
        </p:nvSpPr>
        <p:spPr bwMode="auto">
          <a:xfrm>
            <a:off x="1271464" y="3140967"/>
            <a:ext cx="8229600" cy="3148627"/>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B050"/>
                </a:solidFill>
                <a:ea typeface="Batang" pitchFamily="18" charset="-127"/>
                <a:cs typeface="Batang" pitchFamily="18" charset="-127"/>
              </a:rPr>
              <a:t>Not dead </a:t>
            </a:r>
            <a:r>
              <a:rPr lang="en-GB" dirty="0">
                <a:solidFill>
                  <a:srgbClr val="FF0000"/>
                </a:solidFill>
                <a:ea typeface="Batang" pitchFamily="18" charset="-127"/>
                <a:cs typeface="Batang" pitchFamily="18" charset="-127"/>
              </a:rPr>
              <a:t>(but only from 01/01/2025)</a:t>
            </a:r>
            <a:endParaRPr lang="en-GB" dirty="0">
              <a:solidFill>
                <a:srgbClr val="0070C0"/>
              </a:solidFill>
              <a:ea typeface="Batang" pitchFamily="18" charset="-127"/>
              <a:cs typeface="Batang" pitchFamily="18" charset="-127"/>
            </a:endParaRP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2008 code - If both eyes were not visible clinical criteria alone would generally be considered inadequate.</a:t>
            </a: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2025 code – Need both eyes/ears</a:t>
            </a:r>
          </a:p>
        </p:txBody>
      </p:sp>
      <p:sp>
        <p:nvSpPr>
          <p:cNvPr id="9" name="TPAnswers">
            <a:extLst>
              <a:ext uri="{FF2B5EF4-FFF2-40B4-BE49-F238E27FC236}">
                <a16:creationId xmlns:a16="http://schemas.microsoft.com/office/drawing/2014/main" id="{058D52ED-7B33-4C35-CF88-43138ED60A56}"/>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00099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66165B74-D1F5-AF33-BDB5-1ACF927E0BA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12</a:t>
            </a:r>
            <a:endParaRPr lang="nl-NL" sz="3200" b="0" kern="0" dirty="0">
              <a:ea typeface="MS PGothic" pitchFamily="34" charset="-128"/>
              <a:cs typeface="MS PGothic" pitchFamily="34" charset="-128"/>
            </a:endParaRPr>
          </a:p>
        </p:txBody>
      </p:sp>
      <p:sp>
        <p:nvSpPr>
          <p:cNvPr id="8" name="Rectangle 7">
            <a:extLst>
              <a:ext uri="{FF2B5EF4-FFF2-40B4-BE49-F238E27FC236}">
                <a16:creationId xmlns:a16="http://schemas.microsoft.com/office/drawing/2014/main" id="{76240187-43E0-C42D-BE9C-264659FB9B0E}"/>
              </a:ext>
            </a:extLst>
          </p:cNvPr>
          <p:cNvSpPr/>
          <p:nvPr/>
        </p:nvSpPr>
        <p:spPr>
          <a:xfrm>
            <a:off x="1775520" y="1150646"/>
            <a:ext cx="9554131" cy="577850"/>
          </a:xfrm>
          <a:prstGeom prst="rect">
            <a:avLst/>
          </a:prstGeom>
        </p:spPr>
        <p:txBody>
          <a:bodyPr wrap="square">
            <a:spAutoFit/>
          </a:bodyPr>
          <a:lstStyle/>
          <a:p>
            <a:pPr>
              <a:lnSpc>
                <a:spcPct val="150000"/>
              </a:lnSpc>
            </a:pPr>
            <a:r>
              <a:rPr lang="en-GB" dirty="0"/>
              <a:t>The patient is on ECMO?</a:t>
            </a:r>
          </a:p>
        </p:txBody>
      </p:sp>
      <p:sp>
        <p:nvSpPr>
          <p:cNvPr id="5" name="TPAnswers">
            <a:extLst>
              <a:ext uri="{FF2B5EF4-FFF2-40B4-BE49-F238E27FC236}">
                <a16:creationId xmlns:a16="http://schemas.microsoft.com/office/drawing/2014/main" id="{ADF85062-6945-15F9-7984-BD20717D68ED}"/>
              </a:ext>
            </a:extLst>
          </p:cNvPr>
          <p:cNvSpPr txBox="1">
            <a:spLocks/>
          </p:cNvSpPr>
          <p:nvPr>
            <p:custDataLst>
              <p:tags r:id="rId1"/>
            </p:custDataLst>
          </p:nvPr>
        </p:nvSpPr>
        <p:spPr>
          <a:xfrm>
            <a:off x="1775520" y="1848263"/>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99734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66165B74-D1F5-AF33-BDB5-1ACF927E0BA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12</a:t>
            </a:r>
            <a:endParaRPr lang="nl-NL" sz="3200" b="0" kern="0" dirty="0">
              <a:ea typeface="MS PGothic" pitchFamily="34" charset="-128"/>
              <a:cs typeface="MS PGothic" pitchFamily="34" charset="-128"/>
            </a:endParaRPr>
          </a:p>
        </p:txBody>
      </p:sp>
      <p:sp>
        <p:nvSpPr>
          <p:cNvPr id="8" name="Rectangle 7">
            <a:extLst>
              <a:ext uri="{FF2B5EF4-FFF2-40B4-BE49-F238E27FC236}">
                <a16:creationId xmlns:a16="http://schemas.microsoft.com/office/drawing/2014/main" id="{76240187-43E0-C42D-BE9C-264659FB9B0E}"/>
              </a:ext>
            </a:extLst>
          </p:cNvPr>
          <p:cNvSpPr/>
          <p:nvPr/>
        </p:nvSpPr>
        <p:spPr>
          <a:xfrm>
            <a:off x="1775520" y="1150646"/>
            <a:ext cx="9554131" cy="577850"/>
          </a:xfrm>
          <a:prstGeom prst="rect">
            <a:avLst/>
          </a:prstGeom>
        </p:spPr>
        <p:txBody>
          <a:bodyPr wrap="square">
            <a:spAutoFit/>
          </a:bodyPr>
          <a:lstStyle/>
          <a:p>
            <a:pPr>
              <a:lnSpc>
                <a:spcPct val="150000"/>
              </a:lnSpc>
            </a:pPr>
            <a:r>
              <a:rPr lang="en-GB" dirty="0"/>
              <a:t>The patient is on ECMO?</a:t>
            </a:r>
          </a:p>
        </p:txBody>
      </p:sp>
      <p:sp>
        <p:nvSpPr>
          <p:cNvPr id="4" name="Vertical Text Placeholder 7">
            <a:extLst>
              <a:ext uri="{FF2B5EF4-FFF2-40B4-BE49-F238E27FC236}">
                <a16:creationId xmlns:a16="http://schemas.microsoft.com/office/drawing/2014/main" id="{8186EE00-C441-2D1C-25ED-28FF468658D4}"/>
              </a:ext>
            </a:extLst>
          </p:cNvPr>
          <p:cNvSpPr txBox="1">
            <a:spLocks/>
          </p:cNvSpPr>
          <p:nvPr/>
        </p:nvSpPr>
        <p:spPr bwMode="auto">
          <a:xfrm>
            <a:off x="563687" y="2803435"/>
            <a:ext cx="8686800" cy="3240360"/>
          </a:xfrm>
          <a:prstGeom prst="rect">
            <a:avLst/>
          </a:prstGeom>
          <a:noFill/>
          <a:ln w="9525">
            <a:noFill/>
            <a:miter lim="800000"/>
            <a:headEnd/>
            <a:tailEnd/>
          </a:ln>
        </p:spPr>
        <p:txBody>
          <a:bodyPr anchor="ctr">
            <a:prstTxWarp prst="textNoShape">
              <a:avLst/>
            </a:prstTxWarp>
          </a:bodyPr>
          <a:lstStyle/>
          <a:p>
            <a:r>
              <a:rPr lang="en-GB" dirty="0">
                <a:solidFill>
                  <a:srgbClr val="FF0000"/>
                </a:solidFill>
              </a:rPr>
              <a:t>Dead</a:t>
            </a:r>
            <a:r>
              <a:rPr lang="en-GB" dirty="0">
                <a:solidFill>
                  <a:srgbClr val="0070C0"/>
                </a:solidFill>
              </a:rPr>
              <a:t> – supplementary consensus guidance has been published. Apnoea Test needs adaption.</a:t>
            </a:r>
          </a:p>
          <a:p>
            <a:endParaRPr lang="en-GB" dirty="0">
              <a:solidFill>
                <a:srgbClr val="0070C0"/>
              </a:solidFill>
            </a:endParaRPr>
          </a:p>
          <a:p>
            <a:r>
              <a:rPr lang="en-GB" sz="2000" dirty="0">
                <a:solidFill>
                  <a:srgbClr val="0070C0"/>
                </a:solidFill>
              </a:rPr>
              <a:t>“Apnoea testing on ECMO requires maintenance of the extracorporeal blood flow with a membrane sweep gas FiO2 100% in order to preserve systemic oxygenation. The sweep gas flow rate can then be manipulated to achieve the starting PaCO2 and pH requirements. During testing, it is important to titrate the sweep gas flow downwards in small decrements to prevent rapid changes in PaCO2 and potential precipitation of further neurological injury.”</a:t>
            </a:r>
          </a:p>
        </p:txBody>
      </p:sp>
      <p:pic>
        <p:nvPicPr>
          <p:cNvPr id="6" name="Picture 5" descr="Graphical user interface, text, application, chat or text message&#10;&#10;Description automatically generated">
            <a:extLst>
              <a:ext uri="{FF2B5EF4-FFF2-40B4-BE49-F238E27FC236}">
                <a16:creationId xmlns:a16="http://schemas.microsoft.com/office/drawing/2014/main" id="{AA528154-95D0-16DB-66B9-A4EA4EC23880}"/>
              </a:ext>
            </a:extLst>
          </p:cNvPr>
          <p:cNvPicPr>
            <a:picLocks noChangeAspect="1"/>
          </p:cNvPicPr>
          <p:nvPr/>
        </p:nvPicPr>
        <p:blipFill>
          <a:blip r:embed="rId4"/>
          <a:stretch>
            <a:fillRect/>
          </a:stretch>
        </p:blipFill>
        <p:spPr>
          <a:xfrm>
            <a:off x="9348663" y="699409"/>
            <a:ext cx="2736850" cy="2012950"/>
          </a:xfrm>
          <a:prstGeom prst="rect">
            <a:avLst/>
          </a:prstGeom>
        </p:spPr>
      </p:pic>
      <p:sp>
        <p:nvSpPr>
          <p:cNvPr id="9" name="TextBox 8">
            <a:extLst>
              <a:ext uri="{FF2B5EF4-FFF2-40B4-BE49-F238E27FC236}">
                <a16:creationId xmlns:a16="http://schemas.microsoft.com/office/drawing/2014/main" id="{FC5BD639-378B-3337-92C4-086B454CA1FB}"/>
              </a:ext>
            </a:extLst>
          </p:cNvPr>
          <p:cNvSpPr txBox="1"/>
          <p:nvPr/>
        </p:nvSpPr>
        <p:spPr>
          <a:xfrm>
            <a:off x="9437390" y="2712359"/>
            <a:ext cx="2736851" cy="1815882"/>
          </a:xfrm>
          <a:prstGeom prst="rect">
            <a:avLst/>
          </a:prstGeom>
          <a:noFill/>
        </p:spPr>
        <p:txBody>
          <a:bodyPr wrap="square">
            <a:spAutoFit/>
          </a:bodyPr>
          <a:lstStyle/>
          <a:p>
            <a:r>
              <a:rPr lang="en-GB" sz="1600" dirty="0">
                <a:effectLst/>
                <a:latin typeface="TimesNewRomanPSMT"/>
              </a:rPr>
              <a:t>FICM</a:t>
            </a:r>
          </a:p>
          <a:p>
            <a:r>
              <a:rPr lang="en-GB" sz="1600" dirty="0">
                <a:latin typeface="TimesNewRomanPSMT"/>
              </a:rPr>
              <a:t>ICS </a:t>
            </a:r>
            <a:r>
              <a:rPr lang="en-GB" sz="1600" dirty="0">
                <a:effectLst/>
                <a:latin typeface="TimesNewRomanPSMT"/>
              </a:rPr>
              <a:t>Standards Committee NHS England Severe Respiratory Failure Network </a:t>
            </a:r>
          </a:p>
          <a:p>
            <a:endParaRPr lang="en-GB" sz="1600" dirty="0">
              <a:latin typeface="TimesNewRomanPSMT"/>
            </a:endParaRPr>
          </a:p>
          <a:p>
            <a:r>
              <a:rPr lang="en-GB" sz="1600" dirty="0">
                <a:latin typeface="TimesNewRomanPSMT"/>
              </a:rPr>
              <a:t>F</a:t>
            </a:r>
            <a:r>
              <a:rPr lang="en-GB" sz="1600" dirty="0">
                <a:effectLst/>
                <a:latin typeface="TimesNewRomanPSMT"/>
              </a:rPr>
              <a:t>or adults and children older than 16 years. </a:t>
            </a:r>
            <a:endParaRPr lang="en-GB" sz="1600" dirty="0">
              <a:effectLst/>
            </a:endParaRPr>
          </a:p>
        </p:txBody>
      </p:sp>
      <p:sp>
        <p:nvSpPr>
          <p:cNvPr id="10" name="TPAnswers">
            <a:extLst>
              <a:ext uri="{FF2B5EF4-FFF2-40B4-BE49-F238E27FC236}">
                <a16:creationId xmlns:a16="http://schemas.microsoft.com/office/drawing/2014/main" id="{4E235817-231E-43EC-874B-ADF05AB76C6D}"/>
              </a:ext>
            </a:extLst>
          </p:cNvPr>
          <p:cNvSpPr txBox="1">
            <a:spLocks/>
          </p:cNvSpPr>
          <p:nvPr>
            <p:custDataLst>
              <p:tags r:id="rId1"/>
            </p:custDataLst>
          </p:nvPr>
        </p:nvSpPr>
        <p:spPr>
          <a:xfrm>
            <a:off x="1775520" y="1848263"/>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2617140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ACC39D-5B4A-EA19-AB36-633BBEDC25DA}"/>
              </a:ext>
            </a:extLst>
          </p:cNvPr>
          <p:cNvPicPr>
            <a:picLocks noChangeAspect="1"/>
          </p:cNvPicPr>
          <p:nvPr/>
        </p:nvPicPr>
        <p:blipFill>
          <a:blip r:embed="rId2"/>
          <a:stretch>
            <a:fillRect/>
          </a:stretch>
        </p:blipFill>
        <p:spPr>
          <a:xfrm>
            <a:off x="1991544" y="14594"/>
            <a:ext cx="8226456" cy="6843406"/>
          </a:xfrm>
          <a:prstGeom prst="rect">
            <a:avLst/>
          </a:prstGeom>
        </p:spPr>
      </p:pic>
    </p:spTree>
    <p:extLst>
      <p:ext uri="{BB962C8B-B14F-4D97-AF65-F5344CB8AC3E}">
        <p14:creationId xmlns:p14="http://schemas.microsoft.com/office/powerpoint/2010/main" val="3948146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3" name="Title 1"/>
          <p:cNvSpPr txBox="1">
            <a:spLocks/>
          </p:cNvSpPr>
          <p:nvPr/>
        </p:nvSpPr>
        <p:spPr bwMode="auto">
          <a:xfrm>
            <a:off x="1920875" y="685800"/>
            <a:ext cx="8350250" cy="1519064"/>
          </a:xfrm>
          <a:prstGeom prst="rect">
            <a:avLst/>
          </a:prstGeom>
          <a:noFill/>
          <a:ln w="9525">
            <a:noFill/>
            <a:miter lim="800000"/>
            <a:headEnd/>
            <a:tailEnd/>
          </a:ln>
        </p:spPr>
        <p:txBody>
          <a:bodyPr lIns="0" tIns="0" rIns="0" bIns="0">
            <a:prstTxWarp prst="textNoShape">
              <a:avLst/>
            </a:prstTxWarp>
          </a:body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rPr>
              <a:t>The final 3 questions are on the validity of a diagnosis of DNC.</a:t>
            </a:r>
            <a:endParaRPr kumimoji="0" lang="nl-NL"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endParaRPr>
          </a:p>
        </p:txBody>
      </p:sp>
      <p:sp>
        <p:nvSpPr>
          <p:cNvPr id="4" name="TPAnswers">
            <a:extLst>
              <a:ext uri="{FF2B5EF4-FFF2-40B4-BE49-F238E27FC236}">
                <a16:creationId xmlns:a16="http://schemas.microsoft.com/office/drawing/2014/main" id="{42721DBC-B230-3D55-A0FA-FCA8682FB0FC}"/>
              </a:ext>
            </a:extLst>
          </p:cNvPr>
          <p:cNvSpPr txBox="1">
            <a:spLocks/>
          </p:cNvSpPr>
          <p:nvPr>
            <p:custDataLst>
              <p:tags r:id="rId1"/>
            </p:custDataLst>
          </p:nvPr>
        </p:nvSpPr>
        <p:spPr>
          <a:xfrm>
            <a:off x="1904167" y="2150077"/>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Tree>
    <p:extLst>
      <p:ext uri="{BB962C8B-B14F-4D97-AF65-F5344CB8AC3E}">
        <p14:creationId xmlns:p14="http://schemas.microsoft.com/office/powerpoint/2010/main" val="3629741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631504" y="980728"/>
            <a:ext cx="9036496" cy="1685846"/>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the second set of brain stem testing the second clinician finds the ears full of wax and can't visualise the drum?</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14</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606162" y="2998861"/>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Tree>
    <p:extLst>
      <p:ext uri="{BB962C8B-B14F-4D97-AF65-F5344CB8AC3E}">
        <p14:creationId xmlns:p14="http://schemas.microsoft.com/office/powerpoint/2010/main" val="210101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631504" y="980728"/>
            <a:ext cx="9036496" cy="1685846"/>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the second set of brain stem testing the second clinician finds the ears full of wax and can't visualise the drum?</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14</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606162" y="2998861"/>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Vertical Text Placeholder 7">
            <a:extLst>
              <a:ext uri="{FF2B5EF4-FFF2-40B4-BE49-F238E27FC236}">
                <a16:creationId xmlns:a16="http://schemas.microsoft.com/office/drawing/2014/main" id="{251176A6-9D2B-F869-F872-27087FC5685D}"/>
              </a:ext>
            </a:extLst>
          </p:cNvPr>
          <p:cNvSpPr txBox="1">
            <a:spLocks/>
          </p:cNvSpPr>
          <p:nvPr/>
        </p:nvSpPr>
        <p:spPr bwMode="auto">
          <a:xfrm>
            <a:off x="1191850" y="4080327"/>
            <a:ext cx="9584670" cy="2232248"/>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this finding may invalidate the first oculovestibular test and thus the first test may not be valid.</a:t>
            </a:r>
          </a:p>
          <a:p>
            <a:pPr lvl="1" defTabSz="457200">
              <a:lnSpc>
                <a:spcPct val="150000"/>
              </a:lnSpc>
              <a:spcBef>
                <a:spcPct val="20000"/>
              </a:spcBef>
              <a:tabLst>
                <a:tab pos="355600" algn="l"/>
              </a:tabLst>
            </a:pPr>
            <a:endParaRPr lang="en-GB" dirty="0">
              <a:solidFill>
                <a:srgbClr val="0070C0"/>
              </a:solidFill>
              <a:ea typeface="Batang" pitchFamily="18" charset="-127"/>
              <a:cs typeface="Batang" pitchFamily="18" charset="-127"/>
            </a:endParaRPr>
          </a:p>
        </p:txBody>
      </p:sp>
    </p:spTree>
    <p:extLst>
      <p:ext uri="{BB962C8B-B14F-4D97-AF65-F5344CB8AC3E}">
        <p14:creationId xmlns:p14="http://schemas.microsoft.com/office/powerpoint/2010/main" val="943151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15</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7752" y="2666727"/>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Rectangle 2">
            <a:extLst>
              <a:ext uri="{FF2B5EF4-FFF2-40B4-BE49-F238E27FC236}">
                <a16:creationId xmlns:a16="http://schemas.microsoft.com/office/drawing/2014/main" id="{475B6C69-A223-105A-DD3E-7C86B1A46189}"/>
              </a:ext>
            </a:extLst>
          </p:cNvPr>
          <p:cNvSpPr/>
          <p:nvPr/>
        </p:nvSpPr>
        <p:spPr>
          <a:xfrm>
            <a:off x="1577752" y="1124744"/>
            <a:ext cx="9036496" cy="1200328"/>
          </a:xfrm>
          <a:prstGeom prst="rect">
            <a:avLst/>
          </a:prstGeom>
        </p:spPr>
        <p:txBody>
          <a:bodyPr wrap="square">
            <a:spAutoFit/>
          </a:bodyPr>
          <a:lstStyle/>
          <a:p>
            <a:r>
              <a:rPr lang="en-GB" dirty="0"/>
              <a:t>After confirming death using neurological criteria the doctors remember that the patient suffered from myotonic dystrophy?</a:t>
            </a:r>
          </a:p>
        </p:txBody>
      </p:sp>
    </p:spTree>
    <p:extLst>
      <p:ext uri="{BB962C8B-B14F-4D97-AF65-F5344CB8AC3E}">
        <p14:creationId xmlns:p14="http://schemas.microsoft.com/office/powerpoint/2010/main" val="1628858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15</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7752" y="2666727"/>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Rectangle 2">
            <a:extLst>
              <a:ext uri="{FF2B5EF4-FFF2-40B4-BE49-F238E27FC236}">
                <a16:creationId xmlns:a16="http://schemas.microsoft.com/office/drawing/2014/main" id="{475B6C69-A223-105A-DD3E-7C86B1A46189}"/>
              </a:ext>
            </a:extLst>
          </p:cNvPr>
          <p:cNvSpPr/>
          <p:nvPr/>
        </p:nvSpPr>
        <p:spPr>
          <a:xfrm>
            <a:off x="1577752" y="1124744"/>
            <a:ext cx="9036496" cy="1200328"/>
          </a:xfrm>
          <a:prstGeom prst="rect">
            <a:avLst/>
          </a:prstGeom>
        </p:spPr>
        <p:txBody>
          <a:bodyPr wrap="square">
            <a:spAutoFit/>
          </a:bodyPr>
          <a:lstStyle/>
          <a:p>
            <a:r>
              <a:rPr lang="en-GB" dirty="0"/>
              <a:t>After confirming death using neurological criteria the doctors remember that the patient suffered from myotonic dystrophy?</a:t>
            </a:r>
          </a:p>
        </p:txBody>
      </p:sp>
      <p:sp>
        <p:nvSpPr>
          <p:cNvPr id="4" name="Vertical Text Placeholder 7">
            <a:extLst>
              <a:ext uri="{FF2B5EF4-FFF2-40B4-BE49-F238E27FC236}">
                <a16:creationId xmlns:a16="http://schemas.microsoft.com/office/drawing/2014/main" id="{693EBF51-0EDD-AE5A-8D3D-099BCF970247}"/>
              </a:ext>
            </a:extLst>
          </p:cNvPr>
          <p:cNvSpPr txBox="1">
            <a:spLocks/>
          </p:cNvSpPr>
          <p:nvPr/>
        </p:nvSpPr>
        <p:spPr bwMode="auto">
          <a:xfrm>
            <a:off x="1584133" y="3861047"/>
            <a:ext cx="8686800" cy="1872209"/>
          </a:xfrm>
          <a:prstGeom prst="rect">
            <a:avLst/>
          </a:prstGeom>
          <a:noFill/>
          <a:ln w="9525">
            <a:noFill/>
            <a:miter lim="800000"/>
            <a:headEnd/>
            <a:tailEnd/>
          </a:ln>
        </p:spPr>
        <p:txBody>
          <a:bodyPr anchor="ctr">
            <a:prstTxWarp prst="textNoShape">
              <a:avLst/>
            </a:prstTxWarp>
          </a:bodyPr>
          <a:lstStyle/>
          <a:p>
            <a:r>
              <a:rPr lang="en-GB" dirty="0">
                <a:solidFill>
                  <a:srgbClr val="008000"/>
                </a:solidFill>
              </a:rPr>
              <a:t>Not Dead </a:t>
            </a:r>
            <a:r>
              <a:rPr lang="en-GB" dirty="0">
                <a:solidFill>
                  <a:srgbClr val="0070C0"/>
                </a:solidFill>
              </a:rPr>
              <a:t>– may represent a confounder for having profound neuromuscular weakness. </a:t>
            </a:r>
          </a:p>
          <a:p>
            <a:r>
              <a:rPr lang="en-GB" dirty="0">
                <a:solidFill>
                  <a:srgbClr val="0070C0"/>
                </a:solidFill>
              </a:rPr>
              <a:t>True case from the UK. </a:t>
            </a:r>
          </a:p>
          <a:p>
            <a:r>
              <a:rPr lang="en-GB" dirty="0">
                <a:solidFill>
                  <a:srgbClr val="0070C0"/>
                </a:solidFill>
              </a:rPr>
              <a:t>‘Patients with any neuromuscular disorders’ is a </a:t>
            </a:r>
            <a:r>
              <a:rPr lang="en-GB" dirty="0">
                <a:solidFill>
                  <a:srgbClr val="FF0000"/>
                </a:solidFill>
              </a:rPr>
              <a:t>Red Flag.</a:t>
            </a:r>
          </a:p>
          <a:p>
            <a:r>
              <a:rPr lang="en-GB" dirty="0">
                <a:solidFill>
                  <a:srgbClr val="0070C0"/>
                </a:solidFill>
              </a:rPr>
              <a:t>A Red Flag means: consider the need to delay testing and/or perform ancillary investigations. Or seek advice.</a:t>
            </a:r>
          </a:p>
        </p:txBody>
      </p:sp>
    </p:spTree>
    <p:extLst>
      <p:ext uri="{BB962C8B-B14F-4D97-AF65-F5344CB8AC3E}">
        <p14:creationId xmlns:p14="http://schemas.microsoft.com/office/powerpoint/2010/main" val="2901618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16</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3088" y="2708920"/>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Rectangle 2">
            <a:extLst>
              <a:ext uri="{FF2B5EF4-FFF2-40B4-BE49-F238E27FC236}">
                <a16:creationId xmlns:a16="http://schemas.microsoft.com/office/drawing/2014/main" id="{475B6C69-A223-105A-DD3E-7C86B1A46189}"/>
              </a:ext>
            </a:extLst>
          </p:cNvPr>
          <p:cNvSpPr/>
          <p:nvPr/>
        </p:nvSpPr>
        <p:spPr>
          <a:xfrm>
            <a:off x="1582416" y="894580"/>
            <a:ext cx="9036496" cy="1938992"/>
          </a:xfrm>
          <a:prstGeom prst="rect">
            <a:avLst/>
          </a:prstGeom>
        </p:spPr>
        <p:txBody>
          <a:bodyPr wrap="square">
            <a:spAutoFit/>
          </a:bodyPr>
          <a:lstStyle/>
          <a:p>
            <a:r>
              <a:rPr lang="en-GB" dirty="0"/>
              <a:t>The 1</a:t>
            </a:r>
            <a:r>
              <a:rPr lang="en-GB" baseline="30000" dirty="0"/>
              <a:t>st</a:t>
            </a:r>
            <a:r>
              <a:rPr lang="en-GB" dirty="0"/>
              <a:t> set of tests are carried out and are in keeping with a diagnosis of death. However on the 2</a:t>
            </a:r>
            <a:r>
              <a:rPr lang="en-GB" baseline="30000" dirty="0"/>
              <a:t>nd</a:t>
            </a:r>
            <a:r>
              <a:rPr lang="en-GB" dirty="0"/>
              <a:t> set of tests the ABG for apnoea testing Sodium is 165, which sits outside the range for AoMRC guidance - upper limit of 160.</a:t>
            </a:r>
          </a:p>
          <a:p>
            <a:endParaRPr lang="en-GB" dirty="0"/>
          </a:p>
        </p:txBody>
      </p:sp>
    </p:spTree>
    <p:extLst>
      <p:ext uri="{BB962C8B-B14F-4D97-AF65-F5344CB8AC3E}">
        <p14:creationId xmlns:p14="http://schemas.microsoft.com/office/powerpoint/2010/main" val="1857124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16</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3088" y="2708920"/>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4" name="Vertical Text Placeholder 7">
            <a:extLst>
              <a:ext uri="{FF2B5EF4-FFF2-40B4-BE49-F238E27FC236}">
                <a16:creationId xmlns:a16="http://schemas.microsoft.com/office/drawing/2014/main" id="{F452AFDD-2FD3-10EF-E50C-19F87BFB5B5F}"/>
              </a:ext>
            </a:extLst>
          </p:cNvPr>
          <p:cNvSpPr txBox="1">
            <a:spLocks/>
          </p:cNvSpPr>
          <p:nvPr/>
        </p:nvSpPr>
        <p:spPr bwMode="auto">
          <a:xfrm>
            <a:off x="1573088" y="3501008"/>
            <a:ext cx="8843392" cy="1938992"/>
          </a:xfrm>
          <a:prstGeom prst="rect">
            <a:avLst/>
          </a:prstGeom>
          <a:noFill/>
          <a:ln w="9525">
            <a:noFill/>
            <a:miter lim="800000"/>
            <a:headEnd/>
            <a:tailEnd/>
          </a:ln>
        </p:spPr>
        <p:txBody>
          <a:bodyPr anchor="ctr">
            <a:prstTxWarp prst="textNoShape">
              <a:avLst/>
            </a:prstTxWarp>
          </a:bodyPr>
          <a:lstStyle/>
          <a:p>
            <a:r>
              <a:rPr lang="en-US" dirty="0">
                <a:solidFill>
                  <a:srgbClr val="FF0000"/>
                </a:solidFill>
              </a:rPr>
              <a:t>Dead </a:t>
            </a:r>
            <a:r>
              <a:rPr lang="en-US" dirty="0">
                <a:solidFill>
                  <a:srgbClr val="0070C0"/>
                </a:solidFill>
              </a:rPr>
              <a:t>(</a:t>
            </a:r>
            <a:r>
              <a:rPr lang="en-US" dirty="0">
                <a:solidFill>
                  <a:srgbClr val="008000"/>
                </a:solidFill>
              </a:rPr>
              <a:t>but</a:t>
            </a:r>
            <a:r>
              <a:rPr lang="en-US" dirty="0">
                <a:solidFill>
                  <a:srgbClr val="0070C0"/>
                </a:solidFill>
              </a:rPr>
              <a:t>….)– hypernatremia secondary to DI, secondary to raised ICP, secondary to massive SAH, is consequence of neurological death rather than the proximate cause.</a:t>
            </a:r>
          </a:p>
          <a:p>
            <a:r>
              <a:rPr lang="en-US" dirty="0">
                <a:solidFill>
                  <a:srgbClr val="0070C0"/>
                </a:solidFill>
              </a:rPr>
              <a:t>Variance from Code.</a:t>
            </a:r>
            <a:endParaRPr lang="en-GB" dirty="0">
              <a:solidFill>
                <a:srgbClr val="0070C0"/>
              </a:solidFill>
            </a:endParaRPr>
          </a:p>
          <a:p>
            <a:r>
              <a:rPr lang="en-GB" dirty="0">
                <a:solidFill>
                  <a:srgbClr val="0070C0"/>
                </a:solidFill>
              </a:rPr>
              <a:t> </a:t>
            </a:r>
          </a:p>
        </p:txBody>
      </p:sp>
      <p:pic>
        <p:nvPicPr>
          <p:cNvPr id="5" name="Picture 4" descr="Text&#10;&#10;Description automatically generated with medium confidence">
            <a:extLst>
              <a:ext uri="{FF2B5EF4-FFF2-40B4-BE49-F238E27FC236}">
                <a16:creationId xmlns:a16="http://schemas.microsoft.com/office/drawing/2014/main" id="{741D116B-6D25-990A-FFA7-C1700A5A7544}"/>
              </a:ext>
            </a:extLst>
          </p:cNvPr>
          <p:cNvPicPr>
            <a:picLocks noChangeAspect="1"/>
          </p:cNvPicPr>
          <p:nvPr/>
        </p:nvPicPr>
        <p:blipFill rotWithShape="1">
          <a:blip r:embed="rId4"/>
          <a:srcRect l="2022" t="3505" r="2970"/>
          <a:stretch/>
        </p:blipFill>
        <p:spPr>
          <a:xfrm>
            <a:off x="4727848" y="4831891"/>
            <a:ext cx="7338186" cy="17933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Vertical Text Placeholder 7">
            <a:extLst>
              <a:ext uri="{FF2B5EF4-FFF2-40B4-BE49-F238E27FC236}">
                <a16:creationId xmlns:a16="http://schemas.microsoft.com/office/drawing/2014/main" id="{5301FB56-FAF8-471F-602A-8D033401CDF4}"/>
              </a:ext>
            </a:extLst>
          </p:cNvPr>
          <p:cNvSpPr txBox="1">
            <a:spLocks/>
          </p:cNvSpPr>
          <p:nvPr/>
        </p:nvSpPr>
        <p:spPr bwMode="auto">
          <a:xfrm>
            <a:off x="4937242" y="5373635"/>
            <a:ext cx="7128792" cy="1650960"/>
          </a:xfrm>
          <a:prstGeom prst="rect">
            <a:avLst/>
          </a:prstGeom>
          <a:noFill/>
          <a:ln w="9525">
            <a:noFill/>
            <a:miter lim="800000"/>
            <a:headEnd/>
            <a:tailEnd/>
          </a:ln>
        </p:spPr>
        <p:txBody>
          <a:bodyPr anchor="ctr">
            <a:prstTxWarp prst="textNoShape">
              <a:avLst/>
            </a:prstTxWarp>
          </a:bodyPr>
          <a:lstStyle/>
          <a:p>
            <a:r>
              <a:rPr lang="en-GB" sz="2000" dirty="0">
                <a:solidFill>
                  <a:srgbClr val="0070C0"/>
                </a:solidFill>
              </a:rPr>
              <a:t>Tension in Code of Practice between guidance, but also legally accepted and represents the standard of care.</a:t>
            </a:r>
          </a:p>
          <a:p>
            <a:r>
              <a:rPr lang="en-GB" sz="2000" dirty="0">
                <a:solidFill>
                  <a:srgbClr val="0070C0"/>
                </a:solidFill>
              </a:rPr>
              <a:t> </a:t>
            </a:r>
          </a:p>
        </p:txBody>
      </p:sp>
      <p:sp>
        <p:nvSpPr>
          <p:cNvPr id="8" name="Rectangle 7">
            <a:extLst>
              <a:ext uri="{FF2B5EF4-FFF2-40B4-BE49-F238E27FC236}">
                <a16:creationId xmlns:a16="http://schemas.microsoft.com/office/drawing/2014/main" id="{AAFDB864-F20C-A394-B692-576A5E178489}"/>
              </a:ext>
            </a:extLst>
          </p:cNvPr>
          <p:cNvSpPr/>
          <p:nvPr/>
        </p:nvSpPr>
        <p:spPr>
          <a:xfrm>
            <a:off x="1582416" y="894580"/>
            <a:ext cx="9036496" cy="1938992"/>
          </a:xfrm>
          <a:prstGeom prst="rect">
            <a:avLst/>
          </a:prstGeom>
        </p:spPr>
        <p:txBody>
          <a:bodyPr wrap="square">
            <a:spAutoFit/>
          </a:bodyPr>
          <a:lstStyle/>
          <a:p>
            <a:r>
              <a:rPr lang="en-GB" dirty="0"/>
              <a:t>The 1</a:t>
            </a:r>
            <a:r>
              <a:rPr lang="en-GB" baseline="30000" dirty="0"/>
              <a:t>st</a:t>
            </a:r>
            <a:r>
              <a:rPr lang="en-GB" dirty="0"/>
              <a:t> set of tests are carried out and are in keeping with a diagnosis of death. However on the 2</a:t>
            </a:r>
            <a:r>
              <a:rPr lang="en-GB" baseline="30000" dirty="0"/>
              <a:t>nd</a:t>
            </a:r>
            <a:r>
              <a:rPr lang="en-GB" dirty="0"/>
              <a:t> set of tests the ABG for apnoea testing Sodium is 165, which sits outside the range for AoMRC guidance - upper limit of 160.</a:t>
            </a:r>
          </a:p>
          <a:p>
            <a:endParaRPr lang="en-GB" dirty="0"/>
          </a:p>
        </p:txBody>
      </p:sp>
    </p:spTree>
    <p:extLst>
      <p:ext uri="{BB962C8B-B14F-4D97-AF65-F5344CB8AC3E}">
        <p14:creationId xmlns:p14="http://schemas.microsoft.com/office/powerpoint/2010/main" val="271163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1981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dirty="0"/>
              <a:t>Question 17</a:t>
            </a:r>
          </a:p>
        </p:txBody>
      </p:sp>
      <p:sp>
        <p:nvSpPr>
          <p:cNvPr id="4" name="Rectangle 3"/>
          <p:cNvSpPr/>
          <p:nvPr/>
        </p:nvSpPr>
        <p:spPr>
          <a:xfrm>
            <a:off x="1703512" y="476673"/>
            <a:ext cx="8640960" cy="1200329"/>
          </a:xfrm>
          <a:prstGeom prst="rect">
            <a:avLst/>
          </a:prstGeom>
        </p:spPr>
        <p:txBody>
          <a:bodyPr wrap="square">
            <a:spAutoFit/>
          </a:bodyPr>
          <a:lstStyle/>
          <a:p>
            <a:r>
              <a:rPr lang="en-US" dirty="0"/>
              <a:t>A high quadriplegic (C2 level) man who is unable breathe spontaneously suffers a cardiorespiratory arrest and is left in a persistent vegetative state. </a:t>
            </a:r>
            <a:endParaRPr lang="en-GB" dirty="0"/>
          </a:p>
        </p:txBody>
      </p:sp>
      <p:sp>
        <p:nvSpPr>
          <p:cNvPr id="5" name="TPAnswers"/>
          <p:cNvSpPr txBox="1">
            <a:spLocks/>
          </p:cNvSpPr>
          <p:nvPr>
            <p:custDataLst>
              <p:tags r:id="rId1"/>
            </p:custDataLst>
          </p:nvPr>
        </p:nvSpPr>
        <p:spPr>
          <a:xfrm>
            <a:off x="1981200" y="1988840"/>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Is he </a:t>
            </a:r>
            <a:r>
              <a:rPr lang="en-GB" sz="2000" b="0" kern="0" dirty="0">
                <a:solidFill>
                  <a:srgbClr val="FF0000"/>
                </a:solidFill>
              </a:rPr>
              <a:t>Dead</a:t>
            </a:r>
          </a:p>
          <a:p>
            <a:pPr marL="457200" indent="-457200">
              <a:spcAft>
                <a:spcPts val="0"/>
              </a:spcAft>
              <a:buFont typeface="+mj-lt"/>
              <a:buAutoNum type="arabicPeriod"/>
            </a:pPr>
            <a:r>
              <a:rPr lang="en-GB" sz="2000" b="0" kern="0">
                <a:solidFill>
                  <a:srgbClr val="000000"/>
                </a:solidFill>
              </a:rPr>
              <a:t>Is he </a:t>
            </a:r>
            <a:r>
              <a:rPr lang="en-GB" sz="2000" b="0" ker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730498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1981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dirty="0"/>
              <a:t>Question 17</a:t>
            </a:r>
          </a:p>
        </p:txBody>
      </p:sp>
      <p:sp>
        <p:nvSpPr>
          <p:cNvPr id="4" name="Rectangle 3"/>
          <p:cNvSpPr/>
          <p:nvPr/>
        </p:nvSpPr>
        <p:spPr>
          <a:xfrm>
            <a:off x="1703512" y="476673"/>
            <a:ext cx="8640960" cy="1200329"/>
          </a:xfrm>
          <a:prstGeom prst="rect">
            <a:avLst/>
          </a:prstGeom>
        </p:spPr>
        <p:txBody>
          <a:bodyPr wrap="square">
            <a:spAutoFit/>
          </a:bodyPr>
          <a:lstStyle/>
          <a:p>
            <a:r>
              <a:rPr lang="en-US" dirty="0"/>
              <a:t>A high quadriplegic (C2 level) man who is unable breathe spontaneously suffers a cardiorespiratory arrest and is left in a persistent vegetative state. </a:t>
            </a:r>
            <a:endParaRPr lang="en-GB" dirty="0"/>
          </a:p>
        </p:txBody>
      </p:sp>
      <p:sp>
        <p:nvSpPr>
          <p:cNvPr id="5" name="TPAnswers"/>
          <p:cNvSpPr txBox="1">
            <a:spLocks/>
          </p:cNvSpPr>
          <p:nvPr>
            <p:custDataLst>
              <p:tags r:id="rId1"/>
            </p:custDataLst>
          </p:nvPr>
        </p:nvSpPr>
        <p:spPr>
          <a:xfrm>
            <a:off x="1981200" y="1988840"/>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a:solidFill>
                  <a:srgbClr val="000000"/>
                </a:solidFill>
              </a:rPr>
              <a:t>Is a brain stem death diagnosis still possible?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Is a brain stem death diagnosis NOT possible?</a:t>
            </a:r>
            <a:r>
              <a:rPr lang="en-GB" sz="2000" b="0" kern="0" dirty="0"/>
              <a:t> </a:t>
            </a:r>
            <a:r>
              <a:rPr lang="en-GB" sz="2000" b="0" kern="0" dirty="0">
                <a:solidFill>
                  <a:srgbClr val="008000"/>
                </a:solidFill>
              </a:rPr>
              <a:t>(Not Dead)</a:t>
            </a:r>
          </a:p>
        </p:txBody>
      </p:sp>
      <p:sp>
        <p:nvSpPr>
          <p:cNvPr id="6" name="Rectangle 5"/>
          <p:cNvSpPr/>
          <p:nvPr/>
        </p:nvSpPr>
        <p:spPr>
          <a:xfrm>
            <a:off x="1961046" y="3048555"/>
            <a:ext cx="8061365" cy="2677656"/>
          </a:xfrm>
          <a:prstGeom prst="rect">
            <a:avLst/>
          </a:prstGeom>
        </p:spPr>
        <p:txBody>
          <a:bodyPr wrap="square">
            <a:spAutoFit/>
          </a:bodyPr>
          <a:lstStyle/>
          <a:p>
            <a:pPr algn="just"/>
            <a:r>
              <a:rPr lang="en-US" dirty="0">
                <a:solidFill>
                  <a:srgbClr val="0070C0"/>
                </a:solidFill>
              </a:rPr>
              <a:t>Not dead - consciousness is manifested by two physiological components: arousal (wakefulness) and awareness. PVS patients have brain stem reflexes and show arousal. Arousal comes from the brain stem.</a:t>
            </a:r>
          </a:p>
          <a:p>
            <a:pPr algn="just"/>
            <a:endParaRPr lang="en-US" dirty="0">
              <a:solidFill>
                <a:srgbClr val="0070C0"/>
              </a:solidFill>
            </a:endParaRPr>
          </a:p>
          <a:p>
            <a:pPr algn="just"/>
            <a:r>
              <a:rPr lang="en-US" dirty="0">
                <a:solidFill>
                  <a:srgbClr val="0070C0"/>
                </a:solidFill>
              </a:rPr>
              <a:t>Critics of the British criteria claim we would consider them dead. They are incorrect in their understanding.</a:t>
            </a:r>
          </a:p>
        </p:txBody>
      </p:sp>
    </p:spTree>
    <p:extLst>
      <p:ext uri="{BB962C8B-B14F-4D97-AF65-F5344CB8AC3E}">
        <p14:creationId xmlns:p14="http://schemas.microsoft.com/office/powerpoint/2010/main" val="681059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43C5D6-997F-8D4A-90D5-5007CAAE9F1B}"/>
              </a:ext>
            </a:extLst>
          </p:cNvPr>
          <p:cNvSpPr/>
          <p:nvPr/>
        </p:nvSpPr>
        <p:spPr bwMode="auto">
          <a:xfrm>
            <a:off x="1667879" y="2725356"/>
            <a:ext cx="8748464" cy="1988840"/>
          </a:xfrm>
          <a:prstGeom prst="rect">
            <a:avLst/>
          </a:prstGeom>
          <a:solidFill>
            <a:schemeClr val="bg1"/>
          </a:solidFill>
          <a:ln w="9525" cap="flat" cmpd="sng" algn="ctr">
            <a:solidFill>
              <a:schemeClr val="bg1"/>
            </a:solid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106" charset="0"/>
              <a:ea typeface="Arial" pitchFamily="-106" charset="0"/>
              <a:cs typeface="Arial" pitchFamily="-106" charset="0"/>
            </a:endParaRPr>
          </a:p>
        </p:txBody>
      </p:sp>
      <p:pic>
        <p:nvPicPr>
          <p:cNvPr id="8" name="Picture 7">
            <a:extLst>
              <a:ext uri="{FF2B5EF4-FFF2-40B4-BE49-F238E27FC236}">
                <a16:creationId xmlns:a16="http://schemas.microsoft.com/office/drawing/2014/main" id="{B9E0D8AF-7B54-8042-9BA0-E63A01CDB364}"/>
              </a:ext>
            </a:extLst>
          </p:cNvPr>
          <p:cNvPicPr>
            <a:picLocks noChangeAspect="1"/>
          </p:cNvPicPr>
          <p:nvPr/>
        </p:nvPicPr>
        <p:blipFill>
          <a:blip r:embed="rId3"/>
          <a:stretch>
            <a:fillRect/>
          </a:stretch>
        </p:blipFill>
        <p:spPr>
          <a:xfrm>
            <a:off x="1705638" y="2780928"/>
            <a:ext cx="8672946" cy="1877695"/>
          </a:xfrm>
          <a:prstGeom prst="rect">
            <a:avLst/>
          </a:prstGeom>
          <a:ln w="57150">
            <a:solidFill>
              <a:sysClr val="windowText" lastClr="000000"/>
            </a:solidFill>
          </a:ln>
        </p:spPr>
      </p:pic>
      <p:sp>
        <p:nvSpPr>
          <p:cNvPr id="3" name="Footer Placeholder 2">
            <a:extLst>
              <a:ext uri="{FF2B5EF4-FFF2-40B4-BE49-F238E27FC236}">
                <a16:creationId xmlns:a16="http://schemas.microsoft.com/office/drawing/2014/main" id="{E1B9B5BE-1918-81F3-E321-EA0DE7FAD068}"/>
              </a:ext>
            </a:extLst>
          </p:cNvPr>
          <p:cNvSpPr>
            <a:spLocks noGrp="1"/>
          </p:cNvSpPr>
          <p:nvPr>
            <p:ph type="ftr" sz="quarter" idx="11"/>
          </p:nvPr>
        </p:nvSpPr>
        <p:spPr/>
        <p:txBody>
          <a:bodyPr/>
          <a:lstStyle/>
          <a:p>
            <a:r>
              <a:rPr lang="en-GB">
                <a:solidFill>
                  <a:prstClr val="black">
                    <a:tint val="75000"/>
                  </a:prstClr>
                </a:solidFill>
                <a:latin typeface="Calibri"/>
                <a:ea typeface="Arial"/>
                <a:cs typeface="Arial"/>
              </a:rPr>
              <a:t>Copyright© NHS Blood and Transplant, Professional Development Team 2025</a:t>
            </a:r>
            <a:endParaRPr lang="en-US">
              <a:solidFill>
                <a:prstClr val="black">
                  <a:tint val="75000"/>
                </a:prstClr>
              </a:solidFill>
              <a:latin typeface="Calibri"/>
              <a:ea typeface="Arial"/>
              <a:cs typeface="Arial"/>
            </a:endParaRPr>
          </a:p>
        </p:txBody>
      </p:sp>
    </p:spTree>
    <p:extLst>
      <p:ext uri="{BB962C8B-B14F-4D97-AF65-F5344CB8AC3E}">
        <p14:creationId xmlns:p14="http://schemas.microsoft.com/office/powerpoint/2010/main" val="796111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B0F9-993B-CD1E-F12B-5BA1D2DAA3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0151F3-23AD-3F1D-D8D7-922E220E9B07}"/>
              </a:ext>
            </a:extLst>
          </p:cNvPr>
          <p:cNvSpPr/>
          <p:nvPr/>
        </p:nvSpPr>
        <p:spPr bwMode="auto">
          <a:xfrm>
            <a:off x="1667879" y="2725356"/>
            <a:ext cx="8748464" cy="1988840"/>
          </a:xfrm>
          <a:prstGeom prst="rect">
            <a:avLst/>
          </a:prstGeom>
          <a:solidFill>
            <a:schemeClr val="bg1"/>
          </a:solidFill>
          <a:ln w="9525" cap="flat" cmpd="sng" algn="ctr">
            <a:solidFill>
              <a:schemeClr val="bg1"/>
            </a:solid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106" charset="0"/>
              <a:ea typeface="Arial" pitchFamily="-106" charset="0"/>
              <a:cs typeface="Arial" pitchFamily="-106" charset="0"/>
            </a:endParaRPr>
          </a:p>
        </p:txBody>
      </p:sp>
      <p:pic>
        <p:nvPicPr>
          <p:cNvPr id="8" name="Picture 7">
            <a:extLst>
              <a:ext uri="{FF2B5EF4-FFF2-40B4-BE49-F238E27FC236}">
                <a16:creationId xmlns:a16="http://schemas.microsoft.com/office/drawing/2014/main" id="{6197C7FC-2139-C663-9473-8E3A93700E1D}"/>
              </a:ext>
            </a:extLst>
          </p:cNvPr>
          <p:cNvPicPr>
            <a:picLocks noChangeAspect="1"/>
          </p:cNvPicPr>
          <p:nvPr/>
        </p:nvPicPr>
        <p:blipFill>
          <a:blip r:embed="rId3"/>
          <a:stretch>
            <a:fillRect/>
          </a:stretch>
        </p:blipFill>
        <p:spPr>
          <a:xfrm>
            <a:off x="1705638" y="2780928"/>
            <a:ext cx="8672946" cy="1877695"/>
          </a:xfrm>
          <a:prstGeom prst="rect">
            <a:avLst/>
          </a:prstGeom>
          <a:ln w="57150">
            <a:solidFill>
              <a:sysClr val="windowText" lastClr="000000"/>
            </a:solidFill>
          </a:ln>
        </p:spPr>
      </p:pic>
      <p:pic>
        <p:nvPicPr>
          <p:cNvPr id="1026" name="Picture 2" descr="Red Cross PNG Transparent Images Free Download | Vector ...">
            <a:extLst>
              <a:ext uri="{FF2B5EF4-FFF2-40B4-BE49-F238E27FC236}">
                <a16:creationId xmlns:a16="http://schemas.microsoft.com/office/drawing/2014/main" id="{19DECA8A-26E0-ED7A-7C2E-724702E10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3592" y="712935"/>
            <a:ext cx="6408712" cy="640871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5357C160-A91B-BC99-2AB4-6987A6C19A62}"/>
              </a:ext>
            </a:extLst>
          </p:cNvPr>
          <p:cNvSpPr>
            <a:spLocks noGrp="1"/>
          </p:cNvSpPr>
          <p:nvPr>
            <p:ph type="ftr" sz="quarter" idx="11"/>
          </p:nvPr>
        </p:nvSpPr>
        <p:spPr/>
        <p:txBody>
          <a:bodyPr/>
          <a:lstStyle/>
          <a:p>
            <a:r>
              <a:rPr lang="en-GB">
                <a:solidFill>
                  <a:prstClr val="black">
                    <a:tint val="75000"/>
                  </a:prstClr>
                </a:solidFill>
                <a:latin typeface="Calibri"/>
                <a:ea typeface="Arial"/>
                <a:cs typeface="Arial"/>
              </a:rPr>
              <a:t>Copyright© NHS Blood and Transplant, Professional Development Team 2025</a:t>
            </a:r>
            <a:endParaRPr lang="en-US">
              <a:solidFill>
                <a:prstClr val="black">
                  <a:tint val="75000"/>
                </a:prstClr>
              </a:solidFill>
              <a:latin typeface="Calibri"/>
              <a:ea typeface="Arial"/>
              <a:cs typeface="Arial"/>
            </a:endParaRPr>
          </a:p>
        </p:txBody>
      </p:sp>
    </p:spTree>
    <p:extLst>
      <p:ext uri="{BB962C8B-B14F-4D97-AF65-F5344CB8AC3E}">
        <p14:creationId xmlns:p14="http://schemas.microsoft.com/office/powerpoint/2010/main" val="38053968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1A38E7-62C1-3893-1AE4-E5FE621A32E0}"/>
              </a:ext>
            </a:extLst>
          </p:cNvPr>
          <p:cNvPicPr>
            <a:picLocks noChangeAspect="1"/>
          </p:cNvPicPr>
          <p:nvPr/>
        </p:nvPicPr>
        <p:blipFill>
          <a:blip r:embed="rId2"/>
          <a:stretch>
            <a:fillRect/>
          </a:stretch>
        </p:blipFill>
        <p:spPr>
          <a:xfrm>
            <a:off x="1053189" y="1484784"/>
            <a:ext cx="10011363" cy="3859801"/>
          </a:xfrm>
          <a:prstGeom prst="rect">
            <a:avLst/>
          </a:prstGeom>
        </p:spPr>
      </p:pic>
    </p:spTree>
    <p:extLst>
      <p:ext uri="{BB962C8B-B14F-4D97-AF65-F5344CB8AC3E}">
        <p14:creationId xmlns:p14="http://schemas.microsoft.com/office/powerpoint/2010/main" val="3055958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D2AEA8-2384-DBB3-7224-4570730BA354}"/>
              </a:ext>
            </a:extLst>
          </p:cNvPr>
          <p:cNvPicPr>
            <a:picLocks noChangeAspect="1"/>
          </p:cNvPicPr>
          <p:nvPr/>
        </p:nvPicPr>
        <p:blipFill>
          <a:blip r:embed="rId2"/>
          <a:stretch>
            <a:fillRect/>
          </a:stretch>
        </p:blipFill>
        <p:spPr>
          <a:xfrm>
            <a:off x="1631504" y="1296739"/>
            <a:ext cx="8640960" cy="4411573"/>
          </a:xfrm>
          <a:prstGeom prst="rect">
            <a:avLst/>
          </a:prstGeom>
        </p:spPr>
      </p:pic>
    </p:spTree>
    <p:extLst>
      <p:ext uri="{BB962C8B-B14F-4D97-AF65-F5344CB8AC3E}">
        <p14:creationId xmlns:p14="http://schemas.microsoft.com/office/powerpoint/2010/main" val="413607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8D461D-5D45-BF94-2865-FF516495C6CB}"/>
              </a:ext>
            </a:extLst>
          </p:cNvPr>
          <p:cNvPicPr>
            <a:picLocks noChangeAspect="1"/>
          </p:cNvPicPr>
          <p:nvPr/>
        </p:nvPicPr>
        <p:blipFill>
          <a:blip r:embed="rId2"/>
          <a:stretch>
            <a:fillRect/>
          </a:stretch>
        </p:blipFill>
        <p:spPr>
          <a:xfrm>
            <a:off x="1896" y="25536"/>
            <a:ext cx="5543638" cy="6858000"/>
          </a:xfrm>
          <a:prstGeom prst="rect">
            <a:avLst/>
          </a:prstGeom>
        </p:spPr>
      </p:pic>
      <p:pic>
        <p:nvPicPr>
          <p:cNvPr id="3" name="Picture 2">
            <a:extLst>
              <a:ext uri="{FF2B5EF4-FFF2-40B4-BE49-F238E27FC236}">
                <a16:creationId xmlns:a16="http://schemas.microsoft.com/office/drawing/2014/main" id="{FE7BB32F-4C10-541E-0640-84B5EEE587E8}"/>
              </a:ext>
            </a:extLst>
          </p:cNvPr>
          <p:cNvPicPr>
            <a:picLocks noChangeAspect="1"/>
          </p:cNvPicPr>
          <p:nvPr/>
        </p:nvPicPr>
        <p:blipFill>
          <a:blip r:embed="rId3"/>
          <a:stretch>
            <a:fillRect/>
          </a:stretch>
        </p:blipFill>
        <p:spPr>
          <a:xfrm>
            <a:off x="5574188" y="336550"/>
            <a:ext cx="6267028" cy="6184900"/>
          </a:xfrm>
          <a:prstGeom prst="rect">
            <a:avLst/>
          </a:prstGeom>
        </p:spPr>
      </p:pic>
    </p:spTree>
    <p:extLst>
      <p:ext uri="{BB962C8B-B14F-4D97-AF65-F5344CB8AC3E}">
        <p14:creationId xmlns:p14="http://schemas.microsoft.com/office/powerpoint/2010/main" val="203771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989ECA-8162-B01B-D991-85496F926E47}"/>
              </a:ext>
            </a:extLst>
          </p:cNvPr>
          <p:cNvPicPr>
            <a:picLocks noChangeAspect="1"/>
          </p:cNvPicPr>
          <p:nvPr/>
        </p:nvPicPr>
        <p:blipFill>
          <a:blip r:embed="rId2"/>
          <a:stretch>
            <a:fillRect/>
          </a:stretch>
        </p:blipFill>
        <p:spPr>
          <a:xfrm>
            <a:off x="1854243" y="548679"/>
            <a:ext cx="8418221" cy="5716303"/>
          </a:xfrm>
          <a:prstGeom prst="rect">
            <a:avLst/>
          </a:prstGeom>
        </p:spPr>
      </p:pic>
    </p:spTree>
    <p:extLst>
      <p:ext uri="{BB962C8B-B14F-4D97-AF65-F5344CB8AC3E}">
        <p14:creationId xmlns:p14="http://schemas.microsoft.com/office/powerpoint/2010/main" val="1759929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GRIDFONTSIZE" val="12"/>
  <p:tag name="SAVECSVWITHSESSION" val="True"/>
  <p:tag name="DELIMITERS" val="3.1"/>
  <p:tag name="TPSTANDARDS" val=""/>
  <p:tag name="BULLETTYPE" val="3"/>
  <p:tag name="STDCHART" val="1"/>
  <p:tag name="ANSWERNOWSTYLE" val="-1"/>
  <p:tag name="ANSWERNOWTEXT" val="Answer Now"/>
  <p:tag name="COUNTDOWN" val="False"/>
  <p:tag name="COUNTDOWNSTYLE" val="-1"/>
  <p:tag name="RESPCOUNTERSTYLE" val="-1"/>
  <p:tag name="RESPCOUNTERFORMAT" val="0"/>
  <p:tag name="COUNTDOWNSECONDS" val="10"/>
  <p:tag name="GRIDSTYLE" val="-1"/>
  <p:tag name="SHOWBARVISIBLE" val="True"/>
  <p:tag name="CSVFORMAT" val="0"/>
  <p:tag name="ENABLEPRESENTERVPAD" val="False"/>
  <p:tag name="DEFAULTPORT" val="1001"/>
  <p:tag name="REQUIREPASSWORD" val="False"/>
  <p:tag name="INPUTSOURCE" val="1"/>
  <p:tag name="NUMRESPONSES" val="1"/>
  <p:tag name="ALLOWDUPLICATES" val="False"/>
  <p:tag name="RESPTABLESTYLE" val="-1"/>
  <p:tag name="BACKUPSESSIONS" val="True"/>
  <p:tag name="BACKUPMAINTENANCE" val="7"/>
  <p:tag name="CHARTVALUEFORMAT" val="0%"/>
  <p:tag name="AUTOADVANCE" val="False"/>
  <p:tag name="REVIEWONLY" val="False"/>
  <p:tag name="ROTATIONINTERVAL" val="2"/>
  <p:tag name="AUTOUPDATEALIASES" val="True"/>
  <p:tag name="PARTICIPANTSINLEADERBOARD" val="5"/>
  <p:tag name="TEAMSINLEADERBOARD" val="5"/>
  <p:tag name="MAXRESPONDERS" val="5"/>
  <p:tag name="RACEANIMATIONSPEED" val="3"/>
  <p:tag name="RACEENDPOINTS" val="100"/>
  <p:tag name="RACERSMAXDISPLAYED" val="5"/>
  <p:tag name="SKIPREMAININGRACESLIDES" val="True"/>
  <p:tag name="BUBBLENAMEVISIBLE" val="True"/>
  <p:tag name="BUBBLESIZEVISIBLE" val="True"/>
  <p:tag name="BUBBLEGROUPING" val="3"/>
  <p:tag name="BUBBLEVALUEFORMAT" val="0.0"/>
  <p:tag name="DEFAULTNUMTEAMS" val="5"/>
  <p:tag name="USESCHEMECOLORS" val="True"/>
  <p:tag name="CUSTOMGRIDBACKCOLOR" val="-2830136"/>
  <p:tag name="CUSTOMCELLFORECOLOR" val="-16777216"/>
  <p:tag name="CUSTOMCELLBACKCOLOR1" val="-657956"/>
  <p:tag name="CUSTOMCELLBACKCOLOR2" val="-13395457"/>
  <p:tag name="CUSTOMCELLBACKCOLOR3" val="-268652"/>
  <p:tag name="CUSTOMCELLBACKCOLOR4" val="-8355712"/>
  <p:tag name="DISPLAYNAME" val="True"/>
  <p:tag name="DISPLAYDEVICENUMBER" val="True"/>
  <p:tag name="DISPLAYDEVICEID" val="True"/>
  <p:tag name="GRIDOPACITY" val="90"/>
  <p:tag name="AUTOSIZEGRID" val="True"/>
  <p:tag name="GRIDSIZE" val="{Width=800, Height=600}"/>
  <p:tag name="GRIDPOSITION" val="1"/>
  <p:tag name="GRIDROTATIONINTERVAL" val="2"/>
  <p:tag name="POLLINGCYCLE" val="2"/>
  <p:tag name="CHARTCOLORS" val="0"/>
  <p:tag name="CHARTLABELS" val="1"/>
  <p:tag name="CHARTCOLORINDICES" val="43,3,11,14,13,23,46,9,5,16,10,3"/>
  <p:tag name="RESETCHARTS" val="True"/>
  <p:tag name="INCLUDENONRESPONDERS" val="False"/>
  <p:tag name="UPDATENOTIFICATION" val="False"/>
  <p:tag name="MULTIRESPDIVISOR" val="1"/>
  <p:tag name="INCLUDEPPT" val="True"/>
  <p:tag name="ALLOWUSERFEEDBACK" val="True"/>
  <p:tag name="CORRECTPOINTVALUE" val="1"/>
  <p:tag name="INCORRECTPOINTVALUE" val="0"/>
  <p:tag name="REALTIMEBACKUP" val="False"/>
  <p:tag name="ADDINALWAYSLOADED" val="False"/>
  <p:tag name="USESECONDARYMONITOR" val="True"/>
  <p:tag name="ZEROBASED" val="False"/>
  <p:tag name="AUTOADJUSTPARTRANGE" val="True"/>
  <p:tag name="CHARTSCALE" val="True"/>
  <p:tag name="TPSAVEPATH" val="C:\Documents and Settings\clinicalskills\My Documents"/>
  <p:tag name="PRRESPONSE1" val="10"/>
  <p:tag name="PRRESPONSE2" val="9"/>
  <p:tag name="PRRESPONSE3" val="8"/>
  <p:tag name="PRRESPONSE4" val="7"/>
  <p:tag name="PRRESPONSE5" val="6"/>
  <p:tag name="PRRESPONSE6" val="5"/>
  <p:tag name="PRRESPONSE7" val="4"/>
  <p:tag name="PRRESPONSE8" val="3"/>
  <p:tag name="PRRESPONSE9" val="2"/>
  <p:tag name="PRRESPONSE10" val="1"/>
  <p:tag name="SHOWFLASHWARNING" val="True"/>
  <p:tag name="SHOWINSERTCHARTWARNING" val="True"/>
  <p:tag name="ALWAYSOPENPOLL" val="False"/>
  <p:tag name="COUNTDOWNLOCATION" val="1109,889"/>
  <p:tag name="LMSMANAGEMENTSYSTEM" val="0"/>
  <p:tag name="LMSSAVELMSINFO" val="False"/>
  <p:tag name="FIBDISPLAYKEYWORDS" val="True"/>
  <p:tag name="FIBDISPLAYRESULTS" val="True"/>
  <p:tag name="FIBINCLUDEOTHER" val="True"/>
  <p:tag name="FIBNUMRESULTS" val="5"/>
  <p:tag name="ADVANCEDSETTINGSVIEW" val="True"/>
  <p:tag name="LUIDIAENABLED" val="False"/>
  <p:tag name="POWERPOINTVERSION" val="14.0"/>
  <p:tag name="CHECKFORUPDATES" val="False"/>
  <p:tag name="TASKPANEKEY" val="2727d52d-cb47-4292-8901-944888e02441"/>
  <p:tag name="EXPANDSHOWBAR" val="False"/>
  <p:tag name="TPVERSION" val="5"/>
  <p:tag name="TPFULLVERSION" val="05030.07.02"/>
  <p:tag name="PPTVERSION" val="14"/>
  <p:tag name="TPOS" val="6"/>
</p:tagLst>
</file>

<file path=ppt/tags/tag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9.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0.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1.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2.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3.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4.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5.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6.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57.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heme/theme1.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6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6059BB9F-A43D-4E6D-A863-FBF7CD90A3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C712C0-561D-49C6-BBF0-B021E60B59BE}">
  <ds:schemaRefs>
    <ds:schemaRef ds:uri="http://schemas.microsoft.com/sharepoint/v3/contenttype/forms"/>
  </ds:schemaRefs>
</ds:datastoreItem>
</file>

<file path=customXml/itemProps3.xml><?xml version="1.0" encoding="utf-8"?>
<ds:datastoreItem xmlns:ds="http://schemas.openxmlformats.org/officeDocument/2006/customXml" ds:itemID="{0211CD38-BB98-4855-900D-5B9D9548E352}">
  <ds:schemaRefs>
    <ds:schemaRef ds:uri="http://purl.org/dc/elements/1.1/"/>
    <ds:schemaRef ds:uri="http://schemas.microsoft.com/office/2006/documentManagement/types"/>
    <ds:schemaRef ds:uri="6dc0cc31-d152-4c57-a5dc-d92704ab0787"/>
    <ds:schemaRef ds:uri="1184d4b9-0856-4329-917a-a00dd4be4299"/>
    <ds:schemaRef ds:uri="http://www.w3.org/XML/1998/namespace"/>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default</Template>
  <TotalTime>11907</TotalTime>
  <Pages>4</Pages>
  <Words>4832</Words>
  <Application>Microsoft Office PowerPoint</Application>
  <PresentationFormat>Widescreen</PresentationFormat>
  <Paragraphs>484</Paragraphs>
  <Slides>67</Slides>
  <Notes>61</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67</vt:i4>
      </vt:variant>
    </vt:vector>
  </HeadingPairs>
  <TitlesOfParts>
    <vt:vector size="76" baseType="lpstr">
      <vt:lpstr>Batang</vt:lpstr>
      <vt:lpstr>MS PGothic</vt:lpstr>
      <vt:lpstr>Arial</vt:lpstr>
      <vt:lpstr>Calibri</vt:lpstr>
      <vt:lpstr>Times New Roman</vt:lpstr>
      <vt:lpstr>TimesNewRomanPSMT</vt:lpstr>
      <vt:lpstr>3_Default Design</vt:lpstr>
      <vt:lpstr>2_Office Theme</vt:lpstr>
      <vt:lpstr>6_default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NHSBT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What Families Think: About Donation:  </dc:title>
  <dc:subject/>
  <dc:creator>Administrator</dc:creator>
  <cp:keywords/>
  <dc:description/>
  <cp:lastModifiedBy>Jill Featherstone</cp:lastModifiedBy>
  <cp:revision>177</cp:revision>
  <cp:lastPrinted>2006-07-10T12:54:06Z</cp:lastPrinted>
  <dcterms:created xsi:type="dcterms:W3CDTF">2013-01-30T12:04:27Z</dcterms:created>
  <dcterms:modified xsi:type="dcterms:W3CDTF">2025-04-14T16:19:33Z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