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699" r:id="rId8"/>
  </p:sldMasterIdLst>
  <p:notesMasterIdLst>
    <p:notesMasterId r:id="rId41"/>
  </p:notesMasterIdLst>
  <p:sldIdLst>
    <p:sldId id="416" r:id="rId9"/>
    <p:sldId id="422" r:id="rId10"/>
    <p:sldId id="480" r:id="rId11"/>
    <p:sldId id="483" r:id="rId12"/>
    <p:sldId id="481" r:id="rId13"/>
    <p:sldId id="259" r:id="rId14"/>
    <p:sldId id="262" r:id="rId15"/>
    <p:sldId id="521" r:id="rId16"/>
    <p:sldId id="523" r:id="rId17"/>
    <p:sldId id="524" r:id="rId18"/>
    <p:sldId id="267" r:id="rId19"/>
    <p:sldId id="484" r:id="rId20"/>
    <p:sldId id="485" r:id="rId21"/>
    <p:sldId id="269" r:id="rId22"/>
    <p:sldId id="486" r:id="rId23"/>
    <p:sldId id="487" r:id="rId24"/>
    <p:sldId id="488" r:id="rId25"/>
    <p:sldId id="271" r:id="rId26"/>
    <p:sldId id="519" r:id="rId27"/>
    <p:sldId id="489" r:id="rId28"/>
    <p:sldId id="525" r:id="rId29"/>
    <p:sldId id="490" r:id="rId30"/>
    <p:sldId id="526" r:id="rId31"/>
    <p:sldId id="491" r:id="rId32"/>
    <p:sldId id="283" r:id="rId33"/>
    <p:sldId id="492" r:id="rId34"/>
    <p:sldId id="493" r:id="rId35"/>
    <p:sldId id="520" r:id="rId36"/>
    <p:sldId id="494" r:id="rId37"/>
    <p:sldId id="495" r:id="rId38"/>
    <p:sldId id="496" r:id="rId39"/>
    <p:sldId id="296" r:id="rId4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3891"/>
    <a:srgbClr val="E0119D"/>
    <a:srgbClr val="725F54"/>
    <a:srgbClr val="B18A57"/>
    <a:srgbClr val="71A6DB"/>
    <a:srgbClr val="F18C55"/>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93FE17-CF6F-4F48-93B5-7503974090FE}" v="1" dt="2025-04-14T14:31:31.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6"/>
    <p:restoredTop sz="90000"/>
  </p:normalViewPr>
  <p:slideViewPr>
    <p:cSldViewPr snapToGrid="0" snapToObjects="1">
      <p:cViewPr varScale="1">
        <p:scale>
          <a:sx n="124" d="100"/>
          <a:sy n="124" d="100"/>
        </p:scale>
        <p:origin x="46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6/11/relationships/changesInfo" Target="changesInfos/changesInfo1.xml"/><Relationship Id="rId20" Type="http://schemas.openxmlformats.org/officeDocument/2006/relationships/slide" Target="slides/slide12.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Featherstone" userId="e58b2a2d-c416-4035-9228-cd30bb45c766" providerId="ADAL" clId="{0F93FE17-CF6F-4F48-93B5-7503974090FE}"/>
    <pc:docChg chg="custSel modSld">
      <pc:chgData name="Jill Featherstone" userId="e58b2a2d-c416-4035-9228-cd30bb45c766" providerId="ADAL" clId="{0F93FE17-CF6F-4F48-93B5-7503974090FE}" dt="2025-04-14T14:38:42.371" v="107" actId="1076"/>
      <pc:docMkLst>
        <pc:docMk/>
      </pc:docMkLst>
      <pc:sldChg chg="delSp modSp mod">
        <pc:chgData name="Jill Featherstone" userId="e58b2a2d-c416-4035-9228-cd30bb45c766" providerId="ADAL" clId="{0F93FE17-CF6F-4F48-93B5-7503974090FE}" dt="2025-04-14T14:34:03.091" v="34" actId="478"/>
        <pc:sldMkLst>
          <pc:docMk/>
          <pc:sldMk cId="755865131" sldId="259"/>
        </pc:sldMkLst>
        <pc:spChg chg="del mod">
          <ac:chgData name="Jill Featherstone" userId="e58b2a2d-c416-4035-9228-cd30bb45c766" providerId="ADAL" clId="{0F93FE17-CF6F-4F48-93B5-7503974090FE}" dt="2025-04-14T14:34:03.091" v="34" actId="478"/>
          <ac:spMkLst>
            <pc:docMk/>
            <pc:sldMk cId="755865131" sldId="259"/>
            <ac:spMk id="2" creationId="{3D36C94C-D01D-16A5-0097-C6A81F17DA8C}"/>
          </ac:spMkLst>
        </pc:spChg>
        <pc:picChg chg="mod">
          <ac:chgData name="Jill Featherstone" userId="e58b2a2d-c416-4035-9228-cd30bb45c766" providerId="ADAL" clId="{0F93FE17-CF6F-4F48-93B5-7503974090FE}" dt="2025-04-14T14:33:55.999" v="32" actId="1076"/>
          <ac:picMkLst>
            <pc:docMk/>
            <pc:sldMk cId="755865131" sldId="259"/>
            <ac:picMk id="5" creationId="{802ECDF6-0B9D-1D40-B69D-FACB8AB83080}"/>
          </ac:picMkLst>
        </pc:picChg>
      </pc:sldChg>
      <pc:sldChg chg="modSp mod">
        <pc:chgData name="Jill Featherstone" userId="e58b2a2d-c416-4035-9228-cd30bb45c766" providerId="ADAL" clId="{0F93FE17-CF6F-4F48-93B5-7503974090FE}" dt="2025-04-14T14:34:18.191" v="37" actId="1076"/>
        <pc:sldMkLst>
          <pc:docMk/>
          <pc:sldMk cId="230149992" sldId="262"/>
        </pc:sldMkLst>
        <pc:spChg chg="mod">
          <ac:chgData name="Jill Featherstone" userId="e58b2a2d-c416-4035-9228-cd30bb45c766" providerId="ADAL" clId="{0F93FE17-CF6F-4F48-93B5-7503974090FE}" dt="2025-04-14T14:34:18.191" v="37" actId="1076"/>
          <ac:spMkLst>
            <pc:docMk/>
            <pc:sldMk cId="230149992" sldId="262"/>
            <ac:spMk id="2" creationId="{11581156-A739-07C8-76B9-6E482F75FBC2}"/>
          </ac:spMkLst>
        </pc:spChg>
      </pc:sldChg>
      <pc:sldChg chg="modSp mod">
        <pc:chgData name="Jill Featherstone" userId="e58b2a2d-c416-4035-9228-cd30bb45c766" providerId="ADAL" clId="{0F93FE17-CF6F-4F48-93B5-7503974090FE}" dt="2025-04-14T14:35:02.691" v="49" actId="1076"/>
        <pc:sldMkLst>
          <pc:docMk/>
          <pc:sldMk cId="1623717767" sldId="267"/>
        </pc:sldMkLst>
        <pc:spChg chg="mod">
          <ac:chgData name="Jill Featherstone" userId="e58b2a2d-c416-4035-9228-cd30bb45c766" providerId="ADAL" clId="{0F93FE17-CF6F-4F48-93B5-7503974090FE}" dt="2025-04-14T14:35:02.691" v="49" actId="1076"/>
          <ac:spMkLst>
            <pc:docMk/>
            <pc:sldMk cId="1623717767" sldId="267"/>
            <ac:spMk id="2" creationId="{286D5D02-6626-871F-486D-CA7A436DEB86}"/>
          </ac:spMkLst>
        </pc:spChg>
      </pc:sldChg>
      <pc:sldChg chg="modSp mod">
        <pc:chgData name="Jill Featherstone" userId="e58b2a2d-c416-4035-9228-cd30bb45c766" providerId="ADAL" clId="{0F93FE17-CF6F-4F48-93B5-7503974090FE}" dt="2025-04-14T14:35:30.869" v="57" actId="404"/>
        <pc:sldMkLst>
          <pc:docMk/>
          <pc:sldMk cId="351859470" sldId="269"/>
        </pc:sldMkLst>
        <pc:spChg chg="mod">
          <ac:chgData name="Jill Featherstone" userId="e58b2a2d-c416-4035-9228-cd30bb45c766" providerId="ADAL" clId="{0F93FE17-CF6F-4F48-93B5-7503974090FE}" dt="2025-04-14T14:35:30.869" v="57" actId="404"/>
          <ac:spMkLst>
            <pc:docMk/>
            <pc:sldMk cId="351859470" sldId="269"/>
            <ac:spMk id="2" creationId="{F47B58F4-06C1-4906-AE42-3170A51073DF}"/>
          </ac:spMkLst>
        </pc:spChg>
      </pc:sldChg>
      <pc:sldChg chg="modSp mod">
        <pc:chgData name="Jill Featherstone" userId="e58b2a2d-c416-4035-9228-cd30bb45c766" providerId="ADAL" clId="{0F93FE17-CF6F-4F48-93B5-7503974090FE}" dt="2025-04-14T14:36:27.695" v="68" actId="1076"/>
        <pc:sldMkLst>
          <pc:docMk/>
          <pc:sldMk cId="1789419231" sldId="271"/>
        </pc:sldMkLst>
        <pc:spChg chg="mod">
          <ac:chgData name="Jill Featherstone" userId="e58b2a2d-c416-4035-9228-cd30bb45c766" providerId="ADAL" clId="{0F93FE17-CF6F-4F48-93B5-7503974090FE}" dt="2025-04-14T14:36:27.695" v="68" actId="1076"/>
          <ac:spMkLst>
            <pc:docMk/>
            <pc:sldMk cId="1789419231" sldId="271"/>
            <ac:spMk id="2" creationId="{2D40D511-325A-E1A9-4985-1EB6766205ED}"/>
          </ac:spMkLst>
        </pc:spChg>
      </pc:sldChg>
      <pc:sldChg chg="modSp mod">
        <pc:chgData name="Jill Featherstone" userId="e58b2a2d-c416-4035-9228-cd30bb45c766" providerId="ADAL" clId="{0F93FE17-CF6F-4F48-93B5-7503974090FE}" dt="2025-04-14T14:37:40.358" v="87" actId="1076"/>
        <pc:sldMkLst>
          <pc:docMk/>
          <pc:sldMk cId="1275344813" sldId="283"/>
        </pc:sldMkLst>
        <pc:spChg chg="mod">
          <ac:chgData name="Jill Featherstone" userId="e58b2a2d-c416-4035-9228-cd30bb45c766" providerId="ADAL" clId="{0F93FE17-CF6F-4F48-93B5-7503974090FE}" dt="2025-04-14T14:37:40.358" v="87" actId="1076"/>
          <ac:spMkLst>
            <pc:docMk/>
            <pc:sldMk cId="1275344813" sldId="283"/>
            <ac:spMk id="6" creationId="{48E742DC-33C3-1345-75E4-7A306E179E05}"/>
          </ac:spMkLst>
        </pc:spChg>
      </pc:sldChg>
      <pc:sldChg chg="modSp mod">
        <pc:chgData name="Jill Featherstone" userId="e58b2a2d-c416-4035-9228-cd30bb45c766" providerId="ADAL" clId="{0F93FE17-CF6F-4F48-93B5-7503974090FE}" dt="2025-04-14T14:38:42.371" v="107" actId="1076"/>
        <pc:sldMkLst>
          <pc:docMk/>
          <pc:sldMk cId="1572300487" sldId="296"/>
        </pc:sldMkLst>
        <pc:spChg chg="mod">
          <ac:chgData name="Jill Featherstone" userId="e58b2a2d-c416-4035-9228-cd30bb45c766" providerId="ADAL" clId="{0F93FE17-CF6F-4F48-93B5-7503974090FE}" dt="2025-04-14T14:38:42.371" v="107" actId="1076"/>
          <ac:spMkLst>
            <pc:docMk/>
            <pc:sldMk cId="1572300487" sldId="296"/>
            <ac:spMk id="2" creationId="{17E615C7-085D-AD02-8C6F-F4785ED940C3}"/>
          </ac:spMkLst>
        </pc:spChg>
      </pc:sldChg>
      <pc:sldChg chg="modSp mod">
        <pc:chgData name="Jill Featherstone" userId="e58b2a2d-c416-4035-9228-cd30bb45c766" providerId="ADAL" clId="{0F93FE17-CF6F-4F48-93B5-7503974090FE}" dt="2025-04-14T14:32:13.807" v="12" actId="14100"/>
        <pc:sldMkLst>
          <pc:docMk/>
          <pc:sldMk cId="3969984031" sldId="480"/>
        </pc:sldMkLst>
        <pc:spChg chg="mod">
          <ac:chgData name="Jill Featherstone" userId="e58b2a2d-c416-4035-9228-cd30bb45c766" providerId="ADAL" clId="{0F93FE17-CF6F-4F48-93B5-7503974090FE}" dt="2025-04-14T14:32:13.807" v="12" actId="14100"/>
          <ac:spMkLst>
            <pc:docMk/>
            <pc:sldMk cId="3969984031" sldId="480"/>
            <ac:spMk id="2" creationId="{35A6F691-6D62-8A54-F301-998C38CB94E8}"/>
          </ac:spMkLst>
        </pc:spChg>
      </pc:sldChg>
      <pc:sldChg chg="modSp mod">
        <pc:chgData name="Jill Featherstone" userId="e58b2a2d-c416-4035-9228-cd30bb45c766" providerId="ADAL" clId="{0F93FE17-CF6F-4F48-93B5-7503974090FE}" dt="2025-04-14T14:33:44.391" v="30" actId="255"/>
        <pc:sldMkLst>
          <pc:docMk/>
          <pc:sldMk cId="659259273" sldId="481"/>
        </pc:sldMkLst>
        <pc:spChg chg="mod">
          <ac:chgData name="Jill Featherstone" userId="e58b2a2d-c416-4035-9228-cd30bb45c766" providerId="ADAL" clId="{0F93FE17-CF6F-4F48-93B5-7503974090FE}" dt="2025-04-14T14:33:44.391" v="30" actId="255"/>
          <ac:spMkLst>
            <pc:docMk/>
            <pc:sldMk cId="659259273" sldId="481"/>
            <ac:spMk id="2" creationId="{724784D2-994B-9EE8-8314-B1B7E830A618}"/>
          </ac:spMkLst>
        </pc:spChg>
        <pc:spChg chg="mod">
          <ac:chgData name="Jill Featherstone" userId="e58b2a2d-c416-4035-9228-cd30bb45c766" providerId="ADAL" clId="{0F93FE17-CF6F-4F48-93B5-7503974090FE}" dt="2025-04-14T14:33:08.571" v="17" actId="1076"/>
          <ac:spMkLst>
            <pc:docMk/>
            <pc:sldMk cId="659259273" sldId="481"/>
            <ac:spMk id="10" creationId="{C548FFC3-79D3-BB4F-A6CE-CD689C7BC6CC}"/>
          </ac:spMkLst>
        </pc:spChg>
      </pc:sldChg>
      <pc:sldChg chg="modSp mod">
        <pc:chgData name="Jill Featherstone" userId="e58b2a2d-c416-4035-9228-cd30bb45c766" providerId="ADAL" clId="{0F93FE17-CF6F-4F48-93B5-7503974090FE}" dt="2025-04-14T14:32:28.190" v="14" actId="1076"/>
        <pc:sldMkLst>
          <pc:docMk/>
          <pc:sldMk cId="1732694336" sldId="483"/>
        </pc:sldMkLst>
        <pc:spChg chg="mod">
          <ac:chgData name="Jill Featherstone" userId="e58b2a2d-c416-4035-9228-cd30bb45c766" providerId="ADAL" clId="{0F93FE17-CF6F-4F48-93B5-7503974090FE}" dt="2025-04-14T14:32:28.190" v="14" actId="1076"/>
          <ac:spMkLst>
            <pc:docMk/>
            <pc:sldMk cId="1732694336" sldId="483"/>
            <ac:spMk id="2" creationId="{004E61A2-7698-A8E5-FAA8-98AEE2FE2725}"/>
          </ac:spMkLst>
        </pc:spChg>
        <pc:spChg chg="mod">
          <ac:chgData name="Jill Featherstone" userId="e58b2a2d-c416-4035-9228-cd30bb45c766" providerId="ADAL" clId="{0F93FE17-CF6F-4F48-93B5-7503974090FE}" dt="2025-04-14T14:32:22.171" v="13" actId="1076"/>
          <ac:spMkLst>
            <pc:docMk/>
            <pc:sldMk cId="1732694336" sldId="483"/>
            <ac:spMk id="14" creationId="{F021AE36-D0A1-2245-9346-EC10E941C1A0}"/>
          </ac:spMkLst>
        </pc:spChg>
      </pc:sldChg>
      <pc:sldChg chg="modSp mod">
        <pc:chgData name="Jill Featherstone" userId="e58b2a2d-c416-4035-9228-cd30bb45c766" providerId="ADAL" clId="{0F93FE17-CF6F-4F48-93B5-7503974090FE}" dt="2025-04-14T14:35:12.689" v="52" actId="1076"/>
        <pc:sldMkLst>
          <pc:docMk/>
          <pc:sldMk cId="3477924323" sldId="484"/>
        </pc:sldMkLst>
        <pc:spChg chg="mod">
          <ac:chgData name="Jill Featherstone" userId="e58b2a2d-c416-4035-9228-cd30bb45c766" providerId="ADAL" clId="{0F93FE17-CF6F-4F48-93B5-7503974090FE}" dt="2025-04-14T14:35:12.689" v="52" actId="1076"/>
          <ac:spMkLst>
            <pc:docMk/>
            <pc:sldMk cId="3477924323" sldId="484"/>
            <ac:spMk id="2" creationId="{0EE88FC7-FD4E-A797-E04F-F284DD37BC12}"/>
          </ac:spMkLst>
        </pc:spChg>
      </pc:sldChg>
      <pc:sldChg chg="modSp mod">
        <pc:chgData name="Jill Featherstone" userId="e58b2a2d-c416-4035-9228-cd30bb45c766" providerId="ADAL" clId="{0F93FE17-CF6F-4F48-93B5-7503974090FE}" dt="2025-04-14T14:35:24.307" v="55" actId="1076"/>
        <pc:sldMkLst>
          <pc:docMk/>
          <pc:sldMk cId="2339421089" sldId="485"/>
        </pc:sldMkLst>
        <pc:spChg chg="mod">
          <ac:chgData name="Jill Featherstone" userId="e58b2a2d-c416-4035-9228-cd30bb45c766" providerId="ADAL" clId="{0F93FE17-CF6F-4F48-93B5-7503974090FE}" dt="2025-04-14T14:35:24.307" v="55" actId="1076"/>
          <ac:spMkLst>
            <pc:docMk/>
            <pc:sldMk cId="2339421089" sldId="485"/>
            <ac:spMk id="2" creationId="{41FC7008-8EF6-F01E-954B-FAC2DD0A6726}"/>
          </ac:spMkLst>
        </pc:spChg>
      </pc:sldChg>
      <pc:sldChg chg="modSp mod">
        <pc:chgData name="Jill Featherstone" userId="e58b2a2d-c416-4035-9228-cd30bb45c766" providerId="ADAL" clId="{0F93FE17-CF6F-4F48-93B5-7503974090FE}" dt="2025-04-14T14:35:46.257" v="59" actId="404"/>
        <pc:sldMkLst>
          <pc:docMk/>
          <pc:sldMk cId="571630704" sldId="486"/>
        </pc:sldMkLst>
        <pc:spChg chg="mod">
          <ac:chgData name="Jill Featherstone" userId="e58b2a2d-c416-4035-9228-cd30bb45c766" providerId="ADAL" clId="{0F93FE17-CF6F-4F48-93B5-7503974090FE}" dt="2025-04-14T14:35:46.257" v="59" actId="404"/>
          <ac:spMkLst>
            <pc:docMk/>
            <pc:sldMk cId="571630704" sldId="486"/>
            <ac:spMk id="2" creationId="{9A0CCF67-3894-0AD8-29CF-8D34AD5D71BF}"/>
          </ac:spMkLst>
        </pc:spChg>
      </pc:sldChg>
      <pc:sldChg chg="modSp mod">
        <pc:chgData name="Jill Featherstone" userId="e58b2a2d-c416-4035-9228-cd30bb45c766" providerId="ADAL" clId="{0F93FE17-CF6F-4F48-93B5-7503974090FE}" dt="2025-04-14T14:35:55.022" v="62" actId="1076"/>
        <pc:sldMkLst>
          <pc:docMk/>
          <pc:sldMk cId="574494810" sldId="487"/>
        </pc:sldMkLst>
        <pc:spChg chg="mod">
          <ac:chgData name="Jill Featherstone" userId="e58b2a2d-c416-4035-9228-cd30bb45c766" providerId="ADAL" clId="{0F93FE17-CF6F-4F48-93B5-7503974090FE}" dt="2025-04-14T14:35:55.022" v="62" actId="1076"/>
          <ac:spMkLst>
            <pc:docMk/>
            <pc:sldMk cId="574494810" sldId="487"/>
            <ac:spMk id="2" creationId="{C4E4164F-184A-C833-2EF1-CD4837892CB0}"/>
          </ac:spMkLst>
        </pc:spChg>
      </pc:sldChg>
      <pc:sldChg chg="modSp mod">
        <pc:chgData name="Jill Featherstone" userId="e58b2a2d-c416-4035-9228-cd30bb45c766" providerId="ADAL" clId="{0F93FE17-CF6F-4F48-93B5-7503974090FE}" dt="2025-04-14T14:36:05.219" v="65" actId="1076"/>
        <pc:sldMkLst>
          <pc:docMk/>
          <pc:sldMk cId="2501087305" sldId="488"/>
        </pc:sldMkLst>
        <pc:spChg chg="mod">
          <ac:chgData name="Jill Featherstone" userId="e58b2a2d-c416-4035-9228-cd30bb45c766" providerId="ADAL" clId="{0F93FE17-CF6F-4F48-93B5-7503974090FE}" dt="2025-04-14T14:36:05.219" v="65" actId="1076"/>
          <ac:spMkLst>
            <pc:docMk/>
            <pc:sldMk cId="2501087305" sldId="488"/>
            <ac:spMk id="2" creationId="{9774CAEB-8D05-FB94-0FA7-C3BAB697017D}"/>
          </ac:spMkLst>
        </pc:spChg>
      </pc:sldChg>
      <pc:sldChg chg="modSp mod">
        <pc:chgData name="Jill Featherstone" userId="e58b2a2d-c416-4035-9228-cd30bb45c766" providerId="ADAL" clId="{0F93FE17-CF6F-4F48-93B5-7503974090FE}" dt="2025-04-14T14:36:44.671" v="71" actId="1076"/>
        <pc:sldMkLst>
          <pc:docMk/>
          <pc:sldMk cId="3550849440" sldId="489"/>
        </pc:sldMkLst>
        <pc:spChg chg="mod">
          <ac:chgData name="Jill Featherstone" userId="e58b2a2d-c416-4035-9228-cd30bb45c766" providerId="ADAL" clId="{0F93FE17-CF6F-4F48-93B5-7503974090FE}" dt="2025-04-14T14:36:44.671" v="71" actId="1076"/>
          <ac:spMkLst>
            <pc:docMk/>
            <pc:sldMk cId="3550849440" sldId="489"/>
            <ac:spMk id="3" creationId="{BEE165C2-1CDE-09AA-A961-1D940617E28D}"/>
          </ac:spMkLst>
        </pc:spChg>
      </pc:sldChg>
      <pc:sldChg chg="modSp mod">
        <pc:chgData name="Jill Featherstone" userId="e58b2a2d-c416-4035-9228-cd30bb45c766" providerId="ADAL" clId="{0F93FE17-CF6F-4F48-93B5-7503974090FE}" dt="2025-04-14T14:37:05.826" v="76" actId="1076"/>
        <pc:sldMkLst>
          <pc:docMk/>
          <pc:sldMk cId="1304736826" sldId="490"/>
        </pc:sldMkLst>
        <pc:spChg chg="mod">
          <ac:chgData name="Jill Featherstone" userId="e58b2a2d-c416-4035-9228-cd30bb45c766" providerId="ADAL" clId="{0F93FE17-CF6F-4F48-93B5-7503974090FE}" dt="2025-04-14T14:37:05.826" v="76" actId="1076"/>
          <ac:spMkLst>
            <pc:docMk/>
            <pc:sldMk cId="1304736826" sldId="490"/>
            <ac:spMk id="2" creationId="{4E71A775-65F6-B9EF-D2A8-7C0D7A69C536}"/>
          </ac:spMkLst>
        </pc:spChg>
      </pc:sldChg>
      <pc:sldChg chg="modSp mod">
        <pc:chgData name="Jill Featherstone" userId="e58b2a2d-c416-4035-9228-cd30bb45c766" providerId="ADAL" clId="{0F93FE17-CF6F-4F48-93B5-7503974090FE}" dt="2025-04-14T14:37:23.337" v="82" actId="1076"/>
        <pc:sldMkLst>
          <pc:docMk/>
          <pc:sldMk cId="3534398619" sldId="491"/>
        </pc:sldMkLst>
        <pc:spChg chg="mod">
          <ac:chgData name="Jill Featherstone" userId="e58b2a2d-c416-4035-9228-cd30bb45c766" providerId="ADAL" clId="{0F93FE17-CF6F-4F48-93B5-7503974090FE}" dt="2025-04-14T14:37:23.337" v="82" actId="1076"/>
          <ac:spMkLst>
            <pc:docMk/>
            <pc:sldMk cId="3534398619" sldId="491"/>
            <ac:spMk id="2" creationId="{1A9DDD0F-AA52-9622-8F0A-C811A719A36B}"/>
          </ac:spMkLst>
        </pc:spChg>
      </pc:sldChg>
      <pc:sldChg chg="modSp mod">
        <pc:chgData name="Jill Featherstone" userId="e58b2a2d-c416-4035-9228-cd30bb45c766" providerId="ADAL" clId="{0F93FE17-CF6F-4F48-93B5-7503974090FE}" dt="2025-04-14T14:37:50.600" v="90" actId="1076"/>
        <pc:sldMkLst>
          <pc:docMk/>
          <pc:sldMk cId="3902306384" sldId="492"/>
        </pc:sldMkLst>
        <pc:spChg chg="mod">
          <ac:chgData name="Jill Featherstone" userId="e58b2a2d-c416-4035-9228-cd30bb45c766" providerId="ADAL" clId="{0F93FE17-CF6F-4F48-93B5-7503974090FE}" dt="2025-04-14T14:37:50.600" v="90" actId="1076"/>
          <ac:spMkLst>
            <pc:docMk/>
            <pc:sldMk cId="3902306384" sldId="492"/>
            <ac:spMk id="2" creationId="{E2B88CEC-7815-0566-4A5A-A493A8CAE112}"/>
          </ac:spMkLst>
        </pc:spChg>
      </pc:sldChg>
      <pc:sldChg chg="modSp mod">
        <pc:chgData name="Jill Featherstone" userId="e58b2a2d-c416-4035-9228-cd30bb45c766" providerId="ADAL" clId="{0F93FE17-CF6F-4F48-93B5-7503974090FE}" dt="2025-04-14T14:37:56.303" v="92" actId="404"/>
        <pc:sldMkLst>
          <pc:docMk/>
          <pc:sldMk cId="1779404130" sldId="493"/>
        </pc:sldMkLst>
        <pc:spChg chg="mod">
          <ac:chgData name="Jill Featherstone" userId="e58b2a2d-c416-4035-9228-cd30bb45c766" providerId="ADAL" clId="{0F93FE17-CF6F-4F48-93B5-7503974090FE}" dt="2025-04-14T14:37:56.303" v="92" actId="404"/>
          <ac:spMkLst>
            <pc:docMk/>
            <pc:sldMk cId="1779404130" sldId="493"/>
            <ac:spMk id="9" creationId="{1C54DC9A-E173-6E41-4DFF-33DC97DC981B}"/>
          </ac:spMkLst>
        </pc:spChg>
      </pc:sldChg>
      <pc:sldChg chg="modSp mod">
        <pc:chgData name="Jill Featherstone" userId="e58b2a2d-c416-4035-9228-cd30bb45c766" providerId="ADAL" clId="{0F93FE17-CF6F-4F48-93B5-7503974090FE}" dt="2025-04-14T14:38:17.278" v="99" actId="1076"/>
        <pc:sldMkLst>
          <pc:docMk/>
          <pc:sldMk cId="491131056" sldId="494"/>
        </pc:sldMkLst>
        <pc:spChg chg="mod">
          <ac:chgData name="Jill Featherstone" userId="e58b2a2d-c416-4035-9228-cd30bb45c766" providerId="ADAL" clId="{0F93FE17-CF6F-4F48-93B5-7503974090FE}" dt="2025-04-14T14:38:17.278" v="99" actId="1076"/>
          <ac:spMkLst>
            <pc:docMk/>
            <pc:sldMk cId="491131056" sldId="494"/>
            <ac:spMk id="9" creationId="{BA54BEB4-1DF3-3E2E-6C85-2D726EBF8A87}"/>
          </ac:spMkLst>
        </pc:spChg>
      </pc:sldChg>
      <pc:sldChg chg="modSp mod">
        <pc:chgData name="Jill Featherstone" userId="e58b2a2d-c416-4035-9228-cd30bb45c766" providerId="ADAL" clId="{0F93FE17-CF6F-4F48-93B5-7503974090FE}" dt="2025-04-14T14:38:24.205" v="101" actId="404"/>
        <pc:sldMkLst>
          <pc:docMk/>
          <pc:sldMk cId="3866757680" sldId="495"/>
        </pc:sldMkLst>
        <pc:spChg chg="mod">
          <ac:chgData name="Jill Featherstone" userId="e58b2a2d-c416-4035-9228-cd30bb45c766" providerId="ADAL" clId="{0F93FE17-CF6F-4F48-93B5-7503974090FE}" dt="2025-04-14T14:38:24.205" v="101" actId="404"/>
          <ac:spMkLst>
            <pc:docMk/>
            <pc:sldMk cId="3866757680" sldId="495"/>
            <ac:spMk id="2" creationId="{6CC947DC-A240-A784-4FD6-4181E4C8E94E}"/>
          </ac:spMkLst>
        </pc:spChg>
      </pc:sldChg>
      <pc:sldChg chg="modSp mod">
        <pc:chgData name="Jill Featherstone" userId="e58b2a2d-c416-4035-9228-cd30bb45c766" providerId="ADAL" clId="{0F93FE17-CF6F-4F48-93B5-7503974090FE}" dt="2025-04-14T14:38:33.667" v="104" actId="1076"/>
        <pc:sldMkLst>
          <pc:docMk/>
          <pc:sldMk cId="1546647780" sldId="496"/>
        </pc:sldMkLst>
        <pc:spChg chg="mod">
          <ac:chgData name="Jill Featherstone" userId="e58b2a2d-c416-4035-9228-cd30bb45c766" providerId="ADAL" clId="{0F93FE17-CF6F-4F48-93B5-7503974090FE}" dt="2025-04-14T14:38:33.667" v="104" actId="1076"/>
          <ac:spMkLst>
            <pc:docMk/>
            <pc:sldMk cId="1546647780" sldId="496"/>
            <ac:spMk id="2" creationId="{0C2D0F11-A8C9-78E0-AE63-01554AFBD412}"/>
          </ac:spMkLst>
        </pc:spChg>
      </pc:sldChg>
      <pc:sldChg chg="modSp mod">
        <pc:chgData name="Jill Featherstone" userId="e58b2a2d-c416-4035-9228-cd30bb45c766" providerId="ADAL" clId="{0F93FE17-CF6F-4F48-93B5-7503974090FE}" dt="2025-04-14T14:38:04.200" v="94" actId="404"/>
        <pc:sldMkLst>
          <pc:docMk/>
          <pc:sldMk cId="565577266" sldId="520"/>
        </pc:sldMkLst>
        <pc:spChg chg="mod">
          <ac:chgData name="Jill Featherstone" userId="e58b2a2d-c416-4035-9228-cd30bb45c766" providerId="ADAL" clId="{0F93FE17-CF6F-4F48-93B5-7503974090FE}" dt="2025-04-14T14:38:04.200" v="94" actId="404"/>
          <ac:spMkLst>
            <pc:docMk/>
            <pc:sldMk cId="565577266" sldId="520"/>
            <ac:spMk id="9" creationId="{3FDF2411-04F2-3308-9442-A879F0C7BCF8}"/>
          </ac:spMkLst>
        </pc:spChg>
      </pc:sldChg>
      <pc:sldChg chg="modSp mod">
        <pc:chgData name="Jill Featherstone" userId="e58b2a2d-c416-4035-9228-cd30bb45c766" providerId="ADAL" clId="{0F93FE17-CF6F-4F48-93B5-7503974090FE}" dt="2025-04-14T14:34:29.143" v="40" actId="1076"/>
        <pc:sldMkLst>
          <pc:docMk/>
          <pc:sldMk cId="712460246" sldId="521"/>
        </pc:sldMkLst>
        <pc:spChg chg="mod">
          <ac:chgData name="Jill Featherstone" userId="e58b2a2d-c416-4035-9228-cd30bb45c766" providerId="ADAL" clId="{0F93FE17-CF6F-4F48-93B5-7503974090FE}" dt="2025-04-14T14:34:29.143" v="40" actId="1076"/>
          <ac:spMkLst>
            <pc:docMk/>
            <pc:sldMk cId="712460246" sldId="521"/>
            <ac:spMk id="5" creationId="{4F816DDC-8117-9C83-50ED-8873FD63AB10}"/>
          </ac:spMkLst>
        </pc:spChg>
      </pc:sldChg>
      <pc:sldChg chg="modSp mod">
        <pc:chgData name="Jill Featherstone" userId="e58b2a2d-c416-4035-9228-cd30bb45c766" providerId="ADAL" clId="{0F93FE17-CF6F-4F48-93B5-7503974090FE}" dt="2025-04-14T14:34:38.393" v="43" actId="1076"/>
        <pc:sldMkLst>
          <pc:docMk/>
          <pc:sldMk cId="571948053" sldId="523"/>
        </pc:sldMkLst>
        <pc:spChg chg="mod">
          <ac:chgData name="Jill Featherstone" userId="e58b2a2d-c416-4035-9228-cd30bb45c766" providerId="ADAL" clId="{0F93FE17-CF6F-4F48-93B5-7503974090FE}" dt="2025-04-14T14:34:38.393" v="43" actId="1076"/>
          <ac:spMkLst>
            <pc:docMk/>
            <pc:sldMk cId="571948053" sldId="523"/>
            <ac:spMk id="3" creationId="{5D7CEF10-67A9-B6EB-03B3-15298088CF74}"/>
          </ac:spMkLst>
        </pc:spChg>
      </pc:sldChg>
      <pc:sldChg chg="modSp mod">
        <pc:chgData name="Jill Featherstone" userId="e58b2a2d-c416-4035-9228-cd30bb45c766" providerId="ADAL" clId="{0F93FE17-CF6F-4F48-93B5-7503974090FE}" dt="2025-04-14T14:34:48.483" v="46" actId="1076"/>
        <pc:sldMkLst>
          <pc:docMk/>
          <pc:sldMk cId="768158779" sldId="524"/>
        </pc:sldMkLst>
        <pc:spChg chg="mod">
          <ac:chgData name="Jill Featherstone" userId="e58b2a2d-c416-4035-9228-cd30bb45c766" providerId="ADAL" clId="{0F93FE17-CF6F-4F48-93B5-7503974090FE}" dt="2025-04-14T14:34:48.483" v="46" actId="1076"/>
          <ac:spMkLst>
            <pc:docMk/>
            <pc:sldMk cId="768158779" sldId="524"/>
            <ac:spMk id="4" creationId="{54CA230F-6B63-18DE-E110-62F95E08BAF2}"/>
          </ac:spMkLst>
        </pc:spChg>
      </pc:sldChg>
      <pc:sldChg chg="modSp mod">
        <pc:chgData name="Jill Featherstone" userId="e58b2a2d-c416-4035-9228-cd30bb45c766" providerId="ADAL" clId="{0F93FE17-CF6F-4F48-93B5-7503974090FE}" dt="2025-04-14T14:36:49.636" v="73" actId="404"/>
        <pc:sldMkLst>
          <pc:docMk/>
          <pc:sldMk cId="1461418900" sldId="525"/>
        </pc:sldMkLst>
        <pc:spChg chg="mod">
          <ac:chgData name="Jill Featherstone" userId="e58b2a2d-c416-4035-9228-cd30bb45c766" providerId="ADAL" clId="{0F93FE17-CF6F-4F48-93B5-7503974090FE}" dt="2025-04-14T14:36:49.636" v="73" actId="404"/>
          <ac:spMkLst>
            <pc:docMk/>
            <pc:sldMk cId="1461418900" sldId="525"/>
            <ac:spMk id="2" creationId="{B693F025-A3AA-6255-3D96-0097F5980BF5}"/>
          </ac:spMkLst>
        </pc:spChg>
      </pc:sldChg>
      <pc:sldChg chg="modSp mod">
        <pc:chgData name="Jill Featherstone" userId="e58b2a2d-c416-4035-9228-cd30bb45c766" providerId="ADAL" clId="{0F93FE17-CF6F-4F48-93B5-7503974090FE}" dt="2025-04-14T14:37:28.093" v="84" actId="1076"/>
        <pc:sldMkLst>
          <pc:docMk/>
          <pc:sldMk cId="3666561970" sldId="526"/>
        </pc:sldMkLst>
        <pc:spChg chg="mod">
          <ac:chgData name="Jill Featherstone" userId="e58b2a2d-c416-4035-9228-cd30bb45c766" providerId="ADAL" clId="{0F93FE17-CF6F-4F48-93B5-7503974090FE}" dt="2025-04-14T14:37:28.093" v="84" actId="1076"/>
          <ac:spMkLst>
            <pc:docMk/>
            <pc:sldMk cId="3666561970" sldId="526"/>
            <ac:spMk id="2" creationId="{1242E654-BCF1-D072-2190-F184E358927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75B44-B642-EB47-B77E-5D4DF2F5438F}" type="doc">
      <dgm:prSet loTypeId="urn:microsoft.com/office/officeart/2005/8/layout/matrix3" loCatId="" qsTypeId="urn:microsoft.com/office/officeart/2005/8/quickstyle/simple4" qsCatId="simple" csTypeId="urn:microsoft.com/office/officeart/2005/8/colors/colorful1" csCatId="colorful" phldr="1"/>
      <dgm:spPr/>
      <dgm:t>
        <a:bodyPr/>
        <a:lstStyle/>
        <a:p>
          <a:endParaRPr lang="en-US"/>
        </a:p>
      </dgm:t>
    </dgm:pt>
    <dgm:pt modelId="{E66BEC8F-4D73-3C40-BA8A-DBF64601AE74}">
      <dgm:prSet phldrT="[Text]"/>
      <dgm:spPr>
        <a:gradFill rotWithShape="0">
          <a:gsLst>
            <a:gs pos="0">
              <a:srgbClr val="F18C55"/>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en-US" dirty="0"/>
            <a:t>Autonomy</a:t>
          </a:r>
        </a:p>
      </dgm:t>
    </dgm:pt>
    <dgm:pt modelId="{24D50782-568F-564E-92EB-B52E7BFEB581}" type="parTrans" cxnId="{B608A240-2448-234F-9EB7-D7B699C45040}">
      <dgm:prSet/>
      <dgm:spPr/>
      <dgm:t>
        <a:bodyPr/>
        <a:lstStyle/>
        <a:p>
          <a:endParaRPr lang="en-US"/>
        </a:p>
      </dgm:t>
    </dgm:pt>
    <dgm:pt modelId="{C5E767EF-84B4-894D-AE33-7475A77D59CF}" type="sibTrans" cxnId="{B608A240-2448-234F-9EB7-D7B699C45040}">
      <dgm:prSet/>
      <dgm:spPr/>
      <dgm:t>
        <a:bodyPr/>
        <a:lstStyle/>
        <a:p>
          <a:endParaRPr lang="en-US"/>
        </a:p>
      </dgm:t>
    </dgm:pt>
    <dgm:pt modelId="{0E17B86E-0080-5C4E-83A7-AC803AA6740A}">
      <dgm:prSet phldrT="[Text]"/>
      <dgm:spPr/>
      <dgm:t>
        <a:bodyPr/>
        <a:lstStyle/>
        <a:p>
          <a:r>
            <a:rPr lang="en-US" dirty="0"/>
            <a:t>Non-Maleficence</a:t>
          </a:r>
        </a:p>
      </dgm:t>
    </dgm:pt>
    <dgm:pt modelId="{D0FE7D4E-3971-5A48-A07C-C8CDDABB7872}" type="parTrans" cxnId="{346E028C-3563-0D44-AF20-A29AF1667F38}">
      <dgm:prSet/>
      <dgm:spPr/>
      <dgm:t>
        <a:bodyPr/>
        <a:lstStyle/>
        <a:p>
          <a:endParaRPr lang="en-US"/>
        </a:p>
      </dgm:t>
    </dgm:pt>
    <dgm:pt modelId="{8D75009D-1C3F-FE4A-8C9E-57217C148283}" type="sibTrans" cxnId="{346E028C-3563-0D44-AF20-A29AF1667F38}">
      <dgm:prSet/>
      <dgm:spPr/>
      <dgm:t>
        <a:bodyPr/>
        <a:lstStyle/>
        <a:p>
          <a:endParaRPr lang="en-US"/>
        </a:p>
      </dgm:t>
    </dgm:pt>
    <dgm:pt modelId="{D5698D00-E1DE-664D-9B55-4210AB0ABC0E}">
      <dgm:prSet phldrT="[Text]"/>
      <dgm:spPr/>
      <dgm:t>
        <a:bodyPr/>
        <a:lstStyle/>
        <a:p>
          <a:r>
            <a:rPr lang="en-US" dirty="0"/>
            <a:t>Beneficence</a:t>
          </a:r>
        </a:p>
      </dgm:t>
    </dgm:pt>
    <dgm:pt modelId="{58509BA5-9678-E54B-A20A-CEE8EF2405A6}" type="parTrans" cxnId="{3226BCBB-E7F6-D74C-970F-3397C8292F77}">
      <dgm:prSet/>
      <dgm:spPr/>
      <dgm:t>
        <a:bodyPr/>
        <a:lstStyle/>
        <a:p>
          <a:endParaRPr lang="en-US"/>
        </a:p>
      </dgm:t>
    </dgm:pt>
    <dgm:pt modelId="{C88774F5-07EE-8645-A673-501D1562E48B}" type="sibTrans" cxnId="{3226BCBB-E7F6-D74C-970F-3397C8292F77}">
      <dgm:prSet/>
      <dgm:spPr/>
      <dgm:t>
        <a:bodyPr/>
        <a:lstStyle/>
        <a:p>
          <a:endParaRPr lang="en-US"/>
        </a:p>
      </dgm:t>
    </dgm:pt>
    <dgm:pt modelId="{E8D8C0B9-D024-8342-92E7-EE7D456C5751}">
      <dgm:prSet phldrT="[Text]"/>
      <dgm:spPr>
        <a:gradFill rotWithShape="0">
          <a:gsLst>
            <a:gs pos="0">
              <a:srgbClr val="71A6DB"/>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gradFill>
      </dgm:spPr>
      <dgm:t>
        <a:bodyPr/>
        <a:lstStyle/>
        <a:p>
          <a:r>
            <a:rPr lang="en-US" dirty="0"/>
            <a:t>Justice</a:t>
          </a:r>
        </a:p>
      </dgm:t>
    </dgm:pt>
    <dgm:pt modelId="{E90414A6-8A50-A94B-A30D-16400319A197}" type="parTrans" cxnId="{AC351C6D-67B4-6E4C-AE30-1AAA1B356B80}">
      <dgm:prSet/>
      <dgm:spPr/>
      <dgm:t>
        <a:bodyPr/>
        <a:lstStyle/>
        <a:p>
          <a:endParaRPr lang="en-US"/>
        </a:p>
      </dgm:t>
    </dgm:pt>
    <dgm:pt modelId="{3406DE34-C1B5-CA40-9F8B-5977107AB800}" type="sibTrans" cxnId="{AC351C6D-67B4-6E4C-AE30-1AAA1B356B80}">
      <dgm:prSet/>
      <dgm:spPr/>
      <dgm:t>
        <a:bodyPr/>
        <a:lstStyle/>
        <a:p>
          <a:endParaRPr lang="en-US"/>
        </a:p>
      </dgm:t>
    </dgm:pt>
    <dgm:pt modelId="{448B56D2-C101-9140-BAB2-CA37FAD029BA}" type="pres">
      <dgm:prSet presAssocID="{97D75B44-B642-EB47-B77E-5D4DF2F5438F}" presName="matrix" presStyleCnt="0">
        <dgm:presLayoutVars>
          <dgm:chMax val="1"/>
          <dgm:dir/>
          <dgm:resizeHandles val="exact"/>
        </dgm:presLayoutVars>
      </dgm:prSet>
      <dgm:spPr/>
    </dgm:pt>
    <dgm:pt modelId="{A720A9B7-D4ED-014C-B0B4-D33B6A81E3AF}" type="pres">
      <dgm:prSet presAssocID="{97D75B44-B642-EB47-B77E-5D4DF2F5438F}" presName="diamond" presStyleLbl="bgShp" presStyleIdx="0" presStyleCnt="1"/>
      <dgm:spPr/>
    </dgm:pt>
    <dgm:pt modelId="{621F7DD1-15E2-0545-8477-484CD5E4C326}" type="pres">
      <dgm:prSet presAssocID="{97D75B44-B642-EB47-B77E-5D4DF2F5438F}" presName="quad1" presStyleLbl="node1" presStyleIdx="0" presStyleCnt="4">
        <dgm:presLayoutVars>
          <dgm:chMax val="0"/>
          <dgm:chPref val="0"/>
          <dgm:bulletEnabled val="1"/>
        </dgm:presLayoutVars>
      </dgm:prSet>
      <dgm:spPr/>
    </dgm:pt>
    <dgm:pt modelId="{F584E4AD-0C80-DF45-BC80-FD575D23751A}" type="pres">
      <dgm:prSet presAssocID="{97D75B44-B642-EB47-B77E-5D4DF2F5438F}" presName="quad2" presStyleLbl="node1" presStyleIdx="1" presStyleCnt="4">
        <dgm:presLayoutVars>
          <dgm:chMax val="0"/>
          <dgm:chPref val="0"/>
          <dgm:bulletEnabled val="1"/>
        </dgm:presLayoutVars>
      </dgm:prSet>
      <dgm:spPr/>
    </dgm:pt>
    <dgm:pt modelId="{8CB656C2-D100-924D-AE7A-98B8A031161C}" type="pres">
      <dgm:prSet presAssocID="{97D75B44-B642-EB47-B77E-5D4DF2F5438F}" presName="quad3" presStyleLbl="node1" presStyleIdx="2" presStyleCnt="4">
        <dgm:presLayoutVars>
          <dgm:chMax val="0"/>
          <dgm:chPref val="0"/>
          <dgm:bulletEnabled val="1"/>
        </dgm:presLayoutVars>
      </dgm:prSet>
      <dgm:spPr/>
    </dgm:pt>
    <dgm:pt modelId="{C2A8DC12-E59F-BB49-AFB2-27C9BBCB4208}" type="pres">
      <dgm:prSet presAssocID="{97D75B44-B642-EB47-B77E-5D4DF2F5438F}" presName="quad4" presStyleLbl="node1" presStyleIdx="3" presStyleCnt="4">
        <dgm:presLayoutVars>
          <dgm:chMax val="0"/>
          <dgm:chPref val="0"/>
          <dgm:bulletEnabled val="1"/>
        </dgm:presLayoutVars>
      </dgm:prSet>
      <dgm:spPr/>
    </dgm:pt>
  </dgm:ptLst>
  <dgm:cxnLst>
    <dgm:cxn modelId="{B608A240-2448-234F-9EB7-D7B699C45040}" srcId="{97D75B44-B642-EB47-B77E-5D4DF2F5438F}" destId="{E66BEC8F-4D73-3C40-BA8A-DBF64601AE74}" srcOrd="0" destOrd="0" parTransId="{24D50782-568F-564E-92EB-B52E7BFEB581}" sibTransId="{C5E767EF-84B4-894D-AE33-7475A77D59CF}"/>
    <dgm:cxn modelId="{AC351C6D-67B4-6E4C-AE30-1AAA1B356B80}" srcId="{97D75B44-B642-EB47-B77E-5D4DF2F5438F}" destId="{E8D8C0B9-D024-8342-92E7-EE7D456C5751}" srcOrd="3" destOrd="0" parTransId="{E90414A6-8A50-A94B-A30D-16400319A197}" sibTransId="{3406DE34-C1B5-CA40-9F8B-5977107AB800}"/>
    <dgm:cxn modelId="{FB3BCD7D-3315-4F45-9E1A-593CE3256BB5}" type="presOf" srcId="{D5698D00-E1DE-664D-9B55-4210AB0ABC0E}" destId="{8CB656C2-D100-924D-AE7A-98B8A031161C}" srcOrd="0" destOrd="0" presId="urn:microsoft.com/office/officeart/2005/8/layout/matrix3"/>
    <dgm:cxn modelId="{346E028C-3563-0D44-AF20-A29AF1667F38}" srcId="{97D75B44-B642-EB47-B77E-5D4DF2F5438F}" destId="{0E17B86E-0080-5C4E-83A7-AC803AA6740A}" srcOrd="1" destOrd="0" parTransId="{D0FE7D4E-3971-5A48-A07C-C8CDDABB7872}" sibTransId="{8D75009D-1C3F-FE4A-8C9E-57217C148283}"/>
    <dgm:cxn modelId="{9935AA9E-828E-3546-9A23-21FA6E86C83F}" type="presOf" srcId="{E8D8C0B9-D024-8342-92E7-EE7D456C5751}" destId="{C2A8DC12-E59F-BB49-AFB2-27C9BBCB4208}" srcOrd="0" destOrd="0" presId="urn:microsoft.com/office/officeart/2005/8/layout/matrix3"/>
    <dgm:cxn modelId="{62F0EEA0-9D1F-DB4B-A9A5-023785193206}" type="presOf" srcId="{E66BEC8F-4D73-3C40-BA8A-DBF64601AE74}" destId="{621F7DD1-15E2-0545-8477-484CD5E4C326}" srcOrd="0" destOrd="0" presId="urn:microsoft.com/office/officeart/2005/8/layout/matrix3"/>
    <dgm:cxn modelId="{3226BCBB-E7F6-D74C-970F-3397C8292F77}" srcId="{97D75B44-B642-EB47-B77E-5D4DF2F5438F}" destId="{D5698D00-E1DE-664D-9B55-4210AB0ABC0E}" srcOrd="2" destOrd="0" parTransId="{58509BA5-9678-E54B-A20A-CEE8EF2405A6}" sibTransId="{C88774F5-07EE-8645-A673-501D1562E48B}"/>
    <dgm:cxn modelId="{2AB496E5-0548-3A42-97C9-4509D1CB6B55}" type="presOf" srcId="{97D75B44-B642-EB47-B77E-5D4DF2F5438F}" destId="{448B56D2-C101-9140-BAB2-CA37FAD029BA}" srcOrd="0" destOrd="0" presId="urn:microsoft.com/office/officeart/2005/8/layout/matrix3"/>
    <dgm:cxn modelId="{86A1A7FA-2C1D-7346-9EAE-EEBBFCDFB268}" type="presOf" srcId="{0E17B86E-0080-5C4E-83A7-AC803AA6740A}" destId="{F584E4AD-0C80-DF45-BC80-FD575D23751A}" srcOrd="0" destOrd="0" presId="urn:microsoft.com/office/officeart/2005/8/layout/matrix3"/>
    <dgm:cxn modelId="{F5DBCE6C-B7BF-AD4F-9252-97D8B5736AAB}" type="presParOf" srcId="{448B56D2-C101-9140-BAB2-CA37FAD029BA}" destId="{A720A9B7-D4ED-014C-B0B4-D33B6A81E3AF}" srcOrd="0" destOrd="0" presId="urn:microsoft.com/office/officeart/2005/8/layout/matrix3"/>
    <dgm:cxn modelId="{BCDDB3A5-D3B3-804A-AFF4-163D64881FF0}" type="presParOf" srcId="{448B56D2-C101-9140-BAB2-CA37FAD029BA}" destId="{621F7DD1-15E2-0545-8477-484CD5E4C326}" srcOrd="1" destOrd="0" presId="urn:microsoft.com/office/officeart/2005/8/layout/matrix3"/>
    <dgm:cxn modelId="{2D50B5DE-EBA7-E74C-BC94-E6DE169CF379}" type="presParOf" srcId="{448B56D2-C101-9140-BAB2-CA37FAD029BA}" destId="{F584E4AD-0C80-DF45-BC80-FD575D23751A}" srcOrd="2" destOrd="0" presId="urn:microsoft.com/office/officeart/2005/8/layout/matrix3"/>
    <dgm:cxn modelId="{DD5E0BC2-A218-C643-B486-766263B62587}" type="presParOf" srcId="{448B56D2-C101-9140-BAB2-CA37FAD029BA}" destId="{8CB656C2-D100-924D-AE7A-98B8A031161C}" srcOrd="3" destOrd="0" presId="urn:microsoft.com/office/officeart/2005/8/layout/matrix3"/>
    <dgm:cxn modelId="{BAA0ACE9-0054-EC4D-AA5E-5F50E8788913}" type="presParOf" srcId="{448B56D2-C101-9140-BAB2-CA37FAD029BA}" destId="{C2A8DC12-E59F-BB49-AFB2-27C9BBCB4208}"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0A9B7-D4ED-014C-B0B4-D33B6A81E3AF}">
      <dsp:nvSpPr>
        <dsp:cNvPr id="0" name=""/>
        <dsp:cNvSpPr/>
      </dsp:nvSpPr>
      <dsp:spPr>
        <a:xfrm>
          <a:off x="161826" y="0"/>
          <a:ext cx="2477338" cy="247733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21F7DD1-15E2-0545-8477-484CD5E4C326}">
      <dsp:nvSpPr>
        <dsp:cNvPr id="0" name=""/>
        <dsp:cNvSpPr/>
      </dsp:nvSpPr>
      <dsp:spPr>
        <a:xfrm>
          <a:off x="397173" y="235347"/>
          <a:ext cx="966161" cy="966161"/>
        </a:xfrm>
        <a:prstGeom prst="roundRect">
          <a:avLst/>
        </a:prstGeom>
        <a:gradFill rotWithShape="0">
          <a:gsLst>
            <a:gs pos="0">
              <a:srgbClr val="F18C55"/>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Autonomy</a:t>
          </a:r>
        </a:p>
      </dsp:txBody>
      <dsp:txXfrm>
        <a:off x="444337" y="282511"/>
        <a:ext cx="871833" cy="871833"/>
      </dsp:txXfrm>
    </dsp:sp>
    <dsp:sp modelId="{F584E4AD-0C80-DF45-BC80-FD575D23751A}">
      <dsp:nvSpPr>
        <dsp:cNvPr id="0" name=""/>
        <dsp:cNvSpPr/>
      </dsp:nvSpPr>
      <dsp:spPr>
        <a:xfrm>
          <a:off x="1437655" y="235347"/>
          <a:ext cx="966161" cy="966161"/>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Non-Maleficence</a:t>
          </a:r>
        </a:p>
      </dsp:txBody>
      <dsp:txXfrm>
        <a:off x="1484819" y="282511"/>
        <a:ext cx="871833" cy="871833"/>
      </dsp:txXfrm>
    </dsp:sp>
    <dsp:sp modelId="{8CB656C2-D100-924D-AE7A-98B8A031161C}">
      <dsp:nvSpPr>
        <dsp:cNvPr id="0" name=""/>
        <dsp:cNvSpPr/>
      </dsp:nvSpPr>
      <dsp:spPr>
        <a:xfrm>
          <a:off x="397173" y="1275829"/>
          <a:ext cx="966161" cy="966161"/>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Beneficence</a:t>
          </a:r>
        </a:p>
      </dsp:txBody>
      <dsp:txXfrm>
        <a:off x="444337" y="1322993"/>
        <a:ext cx="871833" cy="871833"/>
      </dsp:txXfrm>
    </dsp:sp>
    <dsp:sp modelId="{C2A8DC12-E59F-BB49-AFB2-27C9BBCB4208}">
      <dsp:nvSpPr>
        <dsp:cNvPr id="0" name=""/>
        <dsp:cNvSpPr/>
      </dsp:nvSpPr>
      <dsp:spPr>
        <a:xfrm>
          <a:off x="1437655" y="1275829"/>
          <a:ext cx="966161" cy="966161"/>
        </a:xfrm>
        <a:prstGeom prst="roundRect">
          <a:avLst/>
        </a:prstGeom>
        <a:gradFill rotWithShape="0">
          <a:gsLst>
            <a:gs pos="0">
              <a:srgbClr val="71A6DB"/>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Justice</a:t>
          </a:r>
        </a:p>
      </dsp:txBody>
      <dsp:txXfrm>
        <a:off x="1484819" y="1322993"/>
        <a:ext cx="871833" cy="87183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54282-1FCC-D243-AD39-52BA6F766458}" type="datetimeFigureOut">
              <a:rPr lang="en-GB" smtClean="0"/>
              <a:t>14/04/2025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7DBC1-6724-1343-A147-3DF10F8D1734}" type="slidenum">
              <a:rPr lang="en-GB" smtClean="0"/>
              <a:t>‹#›</a:t>
            </a:fld>
            <a:endParaRPr lang="en-GB"/>
          </a:p>
        </p:txBody>
      </p:sp>
    </p:spTree>
    <p:extLst>
      <p:ext uri="{BB962C8B-B14F-4D97-AF65-F5344CB8AC3E}">
        <p14:creationId xmlns:p14="http://schemas.microsoft.com/office/powerpoint/2010/main" val="6071313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413767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37001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507802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r>
              <a:t>And there are other admirable reasons why our colleagues in the wider MDT may be struggling to come to terms with what they perceive as negative outcomes such as mortality in the ICU. </a:t>
            </a:r>
          </a:p>
          <a:p>
            <a:endParaRPr/>
          </a:p>
          <a:p>
            <a:r>
              <a:t>They are humans too, deeply committed to their patients with whom they may share a long an deep relationship of shared decision making and personal care. The Kubler-Ross model of grief as applied to surgeons…..</a:t>
            </a:r>
          </a:p>
          <a:p>
            <a:endParaRPr/>
          </a:p>
          <a:p>
            <a:r>
              <a:t>Only by recognising grief, anger, guilt, sorrow and regret will we be able to help and support those impacted by all our decisions, the families of our patients, those people include our colleagues, our teams, and ourselves. These are functional outcomes too. To recognise these emotions are potentially impacting on decision making will allow us to judge in the balance if such influence is justified or not. </a:t>
            </a:r>
          </a:p>
        </p:txBody>
      </p:sp>
    </p:spTree>
    <p:extLst>
      <p:ext uri="{BB962C8B-B14F-4D97-AF65-F5344CB8AC3E}">
        <p14:creationId xmlns:p14="http://schemas.microsoft.com/office/powerpoint/2010/main" val="489798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 ED Resus the best environment to achieve this.</a:t>
            </a:r>
          </a:p>
        </p:txBody>
      </p:sp>
      <p:sp>
        <p:nvSpPr>
          <p:cNvPr id="4" name="Slide Number Placeholder 3"/>
          <p:cNvSpPr>
            <a:spLocks noGrp="1"/>
          </p:cNvSpPr>
          <p:nvPr>
            <p:ph type="sldNum" sz="quarter" idx="10"/>
          </p:nvPr>
        </p:nvSpPr>
        <p:spPr/>
        <p:txBody>
          <a:bodyPr/>
          <a:lstStyle/>
          <a:p>
            <a:fld id="{C927DBC1-6724-1343-A147-3DF10F8D1734}" type="slidenum">
              <a:rPr lang="en-GB" smtClean="0"/>
              <a:t>25</a:t>
            </a:fld>
            <a:endParaRPr lang="en-GB"/>
          </a:p>
        </p:txBody>
      </p:sp>
    </p:spTree>
    <p:extLst>
      <p:ext uri="{BB962C8B-B14F-4D97-AF65-F5344CB8AC3E}">
        <p14:creationId xmlns:p14="http://schemas.microsoft.com/office/powerpoint/2010/main" val="1445828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27DBC1-6724-1343-A147-3DF10F8D1734}" type="slidenum">
              <a:rPr lang="en-GB" smtClean="0"/>
              <a:t>28</a:t>
            </a:fld>
            <a:endParaRPr lang="en-GB"/>
          </a:p>
        </p:txBody>
      </p:sp>
    </p:spTree>
    <p:extLst>
      <p:ext uri="{BB962C8B-B14F-4D97-AF65-F5344CB8AC3E}">
        <p14:creationId xmlns:p14="http://schemas.microsoft.com/office/powerpoint/2010/main" val="3355284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927DBC1-6724-1343-A147-3DF10F8D1734}" type="slidenum">
              <a:rPr lang="en-GB" smtClean="0"/>
              <a:t>29</a:t>
            </a:fld>
            <a:endParaRPr lang="en-GB"/>
          </a:p>
        </p:txBody>
      </p:sp>
    </p:spTree>
    <p:extLst>
      <p:ext uri="{BB962C8B-B14F-4D97-AF65-F5344CB8AC3E}">
        <p14:creationId xmlns:p14="http://schemas.microsoft.com/office/powerpoint/2010/main" val="175235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927DBC1-6724-1343-A147-3DF10F8D1734}" type="slidenum">
              <a:rPr lang="en-GB" smtClean="0"/>
              <a:t>32</a:t>
            </a:fld>
            <a:endParaRPr lang="en-GB"/>
          </a:p>
        </p:txBody>
      </p:sp>
    </p:spTree>
    <p:extLst>
      <p:ext uri="{BB962C8B-B14F-4D97-AF65-F5344CB8AC3E}">
        <p14:creationId xmlns:p14="http://schemas.microsoft.com/office/powerpoint/2010/main" val="268592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6E7FE5-EE0B-491D-9322-56CB1A42AA7F}" type="datetime1">
              <a:rPr lang="en-US" smtClean="0"/>
              <a:t>4/14/2025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03B276-6F56-415C-9F83-F8434812B7DE}" type="datetime1">
              <a:rPr lang="en-US" smtClean="0"/>
              <a:t>4/14/2025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A555C0-6D7A-4EF3-98EE-A7E1E916089A}" type="datetime1">
              <a:rPr lang="en-US" smtClean="0"/>
              <a:t>4/14/2025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6AEB87-5A5A-4BC1-B910-790B4863C7A6}" type="datetime1">
              <a:rPr lang="en-US" smtClean="0"/>
              <a:t>4/14/2025</a:t>
            </a:fld>
            <a:endParaRPr lang="en-GB"/>
          </a:p>
        </p:txBody>
      </p:sp>
      <p:sp>
        <p:nvSpPr>
          <p:cNvPr id="6" name="Footer Placeholder 5"/>
          <p:cNvSpPr>
            <a:spLocks noGrp="1"/>
          </p:cNvSpPr>
          <p:nvPr>
            <p:ph type="ftr" sz="quarter" idx="11"/>
          </p:nvPr>
        </p:nvSpPr>
        <p:spPr/>
        <p:txBody>
          <a:bodyPr/>
          <a:lstStyle/>
          <a:p>
            <a:r>
              <a:rPr lang="en-GB"/>
              <a:t>Copyright© NHS Blood and Transplant, Professional Development Team 2025</a:t>
            </a:r>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54F22A-0CED-4949-9703-9D25FD0A237A}" type="datetime1">
              <a:rPr lang="en-US" smtClean="0"/>
              <a:t>4/14/2025</a:t>
            </a:fld>
            <a:endParaRPr lang="en-GB"/>
          </a:p>
        </p:txBody>
      </p:sp>
      <p:sp>
        <p:nvSpPr>
          <p:cNvPr id="8" name="Footer Placeholder 7"/>
          <p:cNvSpPr>
            <a:spLocks noGrp="1"/>
          </p:cNvSpPr>
          <p:nvPr>
            <p:ph type="ftr" sz="quarter" idx="11"/>
          </p:nvPr>
        </p:nvSpPr>
        <p:spPr/>
        <p:txBody>
          <a:bodyPr/>
          <a:lstStyle/>
          <a:p>
            <a:r>
              <a:rPr lang="en-GB"/>
              <a:t>Copyright© NHS Blood and Transplant, Professional Development Team 2025</a:t>
            </a:r>
          </a:p>
        </p:txBody>
      </p:sp>
      <p:sp>
        <p:nvSpPr>
          <p:cNvPr id="9" name="Slide Number Placeholder 8"/>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0CB85C-2825-4660-B77B-DC052168BA5A}" type="datetime1">
              <a:rPr lang="en-US" smtClean="0"/>
              <a:t>4/14/2025</a:t>
            </a:fld>
            <a:endParaRPr lang="en-GB"/>
          </a:p>
        </p:txBody>
      </p:sp>
      <p:sp>
        <p:nvSpPr>
          <p:cNvPr id="4" name="Footer Placeholder 3"/>
          <p:cNvSpPr>
            <a:spLocks noGrp="1"/>
          </p:cNvSpPr>
          <p:nvPr>
            <p:ph type="ftr" sz="quarter" idx="11"/>
          </p:nvPr>
        </p:nvSpPr>
        <p:spPr/>
        <p:txBody>
          <a:bodyPr/>
          <a:lstStyle/>
          <a:p>
            <a:r>
              <a:rPr lang="en-GB"/>
              <a:t>Copyright© NHS Blood and Transplant, Professional Development Team 2025</a:t>
            </a:r>
          </a:p>
        </p:txBody>
      </p:sp>
      <p:sp>
        <p:nvSpPr>
          <p:cNvPr id="5" name="Slide Number Placeholder 4"/>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E52D07-B943-497C-871B-3574014722C1}" type="datetime1">
              <a:rPr lang="en-US" smtClean="0"/>
              <a:t>4/14/2025</a:t>
            </a:fld>
            <a:endParaRPr lang="en-GB"/>
          </a:p>
        </p:txBody>
      </p:sp>
      <p:sp>
        <p:nvSpPr>
          <p:cNvPr id="3" name="Footer Placeholder 2"/>
          <p:cNvSpPr>
            <a:spLocks noGrp="1"/>
          </p:cNvSpPr>
          <p:nvPr>
            <p:ph type="ftr" sz="quarter" idx="11"/>
          </p:nvPr>
        </p:nvSpPr>
        <p:spPr/>
        <p:txBody>
          <a:bodyPr/>
          <a:lstStyle/>
          <a:p>
            <a:r>
              <a:rPr lang="en-GB"/>
              <a:t>Copyright© NHS Blood and Transplant, Professional Development Team 2025</a:t>
            </a:r>
          </a:p>
        </p:txBody>
      </p:sp>
      <p:sp>
        <p:nvSpPr>
          <p:cNvPr id="4" name="Slide Number Placeholder 3"/>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D03F9C-B49B-4091-A7D2-DFE85F313B9F}" type="datetime1">
              <a:rPr lang="en-US" smtClean="0"/>
              <a:t>4/14/2025</a:t>
            </a:fld>
            <a:endParaRPr lang="en-GB"/>
          </a:p>
        </p:txBody>
      </p:sp>
      <p:sp>
        <p:nvSpPr>
          <p:cNvPr id="6" name="Footer Placeholder 5"/>
          <p:cNvSpPr>
            <a:spLocks noGrp="1"/>
          </p:cNvSpPr>
          <p:nvPr>
            <p:ph type="ftr" sz="quarter" idx="11"/>
          </p:nvPr>
        </p:nvSpPr>
        <p:spPr/>
        <p:txBody>
          <a:bodyPr/>
          <a:lstStyle/>
          <a:p>
            <a:r>
              <a:rPr lang="en-GB"/>
              <a:t>Copyright© NHS Blood and Transplant, Professional Development Team 2025</a:t>
            </a:r>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153723C-8627-485B-A0B3-28466255BCDE}" type="datetime1">
              <a:rPr lang="en-US" smtClean="0"/>
              <a:t>4/14/2025</a:t>
            </a:fld>
            <a:endParaRPr lang="en-GB"/>
          </a:p>
        </p:txBody>
      </p:sp>
      <p:sp>
        <p:nvSpPr>
          <p:cNvPr id="6" name="Footer Placeholder 5"/>
          <p:cNvSpPr>
            <a:spLocks noGrp="1"/>
          </p:cNvSpPr>
          <p:nvPr>
            <p:ph type="ftr" sz="quarter" idx="11"/>
          </p:nvPr>
        </p:nvSpPr>
        <p:spPr/>
        <p:txBody>
          <a:bodyPr/>
          <a:lstStyle/>
          <a:p>
            <a:r>
              <a:rPr lang="en-GB"/>
              <a:t>Copyright© NHS Blood and Transplant, Professional Development Team 2025</a:t>
            </a:r>
          </a:p>
        </p:txBody>
      </p:sp>
      <p:sp>
        <p:nvSpPr>
          <p:cNvPr id="7" name="Slide Number Placeholder 6"/>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D2C2A3-B9D4-4CF0-ABC1-4270593337C3}" type="datetime1">
              <a:rPr lang="en-US" smtClean="0"/>
              <a:t>4/14/2025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8B8FA7-4958-419E-9703-D191A47BDA30}" type="datetime1">
              <a:rPr lang="en-US" smtClean="0"/>
              <a:t>4/14/2025</a:t>
            </a:fld>
            <a:endParaRPr lang="en-GB"/>
          </a:p>
        </p:txBody>
      </p:sp>
      <p:sp>
        <p:nvSpPr>
          <p:cNvPr id="5" name="Footer Placeholder 4"/>
          <p:cNvSpPr>
            <a:spLocks noGrp="1"/>
          </p:cNvSpPr>
          <p:nvPr>
            <p:ph type="ftr" sz="quarter" idx="11"/>
          </p:nvPr>
        </p:nvSpPr>
        <p:spPr/>
        <p:txBody>
          <a:bodyPr/>
          <a:lstStyle/>
          <a:p>
            <a:r>
              <a:rPr lang="en-GB"/>
              <a:t>Copyright© NHS Blood and Transplant, Professional Development Team 2025</a:t>
            </a:r>
          </a:p>
        </p:txBody>
      </p:sp>
      <p:sp>
        <p:nvSpPr>
          <p:cNvPr id="6" name="Slide Number Placeholder 5"/>
          <p:cNvSpPr>
            <a:spLocks noGrp="1"/>
          </p:cNvSpPr>
          <p:nvPr>
            <p:ph type="sldNum" sz="quarter" idx="12"/>
          </p:nvPr>
        </p:nvSpPr>
        <p:spPr/>
        <p:txBody>
          <a:bodyPr/>
          <a:lstStyle/>
          <a:p>
            <a:fld id="{0927587A-E100-C948-A00B-BC2AA95F373D}"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DD9DDA6-3D16-434F-8E5F-EA7B6DF7CFF2}"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206083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E83E1C1-3EF5-4DCD-8F22-3D19E56A6F3D}"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977658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837ABE2-0403-4EAF-B7DE-D8FE10243136}"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9817285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90DAEAE-4AF0-462A-BCE5-5A693B32DA8F}"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6452123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741745A8-2AF5-451E-AAC0-D7E3B7C9BC58}"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985993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373B1F2-3B6A-4437-8D1D-7D2FFAB7F9C9}"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824826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0BE2C-56C7-421F-A6A2-03ACE8B5D047}"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477839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D1E49D88-6CEA-4B10-9CF0-9B0679A58982}"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319361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9F474A1B-D28E-4095-B731-233DB9E9E06B}"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043557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BF68108-2C54-41E2-89E9-C719F8F54900}"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384914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C236F89-F0F7-463C-B314-54570ACC0958}"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741741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67600607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2299294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t>Click to edit Master text styles</a:t>
            </a:r>
          </a:p>
        </p:txBody>
      </p:sp>
    </p:spTree>
    <p:extLst>
      <p:ext uri="{BB962C8B-B14F-4D97-AF65-F5344CB8AC3E}">
        <p14:creationId xmlns:p14="http://schemas.microsoft.com/office/powerpoint/2010/main" val="26247699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1"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022726"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7473515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8785918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20335629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21869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15599327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96137661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4010409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6"/>
            <a:ext cx="1744662" cy="344328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469106"/>
            <a:ext cx="5081588" cy="34432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5098845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311642577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586066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9" name="Image"/>
          <p:cNvSpPr>
            <a:spLocks noGrp="1"/>
          </p:cNvSpPr>
          <p:nvPr>
            <p:ph type="pic" sz="quarter" idx="13"/>
          </p:nvPr>
        </p:nvSpPr>
        <p:spPr>
          <a:xfrm>
            <a:off x="4679155" y="884039"/>
            <a:ext cx="2826248" cy="3069023"/>
          </a:xfrm>
          <a:prstGeom prst="rect">
            <a:avLst/>
          </a:prstGeom>
        </p:spPr>
        <p:txBody>
          <a:bodyPr lIns="91439" tIns="45719" rIns="91439" bIns="45719" anchor="t">
            <a:noAutofit/>
          </a:bodyPr>
          <a:lstStyle/>
          <a:p>
            <a:endParaRPr/>
          </a:p>
        </p:txBody>
      </p:sp>
      <p:sp>
        <p:nvSpPr>
          <p:cNvPr id="40" name="Title Text"/>
          <p:cNvSpPr txBox="1">
            <a:spLocks noGrp="1"/>
          </p:cNvSpPr>
          <p:nvPr>
            <p:ph type="title"/>
          </p:nvPr>
        </p:nvSpPr>
        <p:spPr>
          <a:xfrm>
            <a:off x="1330524" y="1044773"/>
            <a:ext cx="3107533" cy="1537023"/>
          </a:xfrm>
          <a:prstGeom prst="rect">
            <a:avLst/>
          </a:prstGeom>
        </p:spPr>
        <p:txBody>
          <a:bodyPr anchor="b"/>
          <a:lstStyle/>
          <a:p>
            <a:r>
              <a:t>Title Text</a:t>
            </a:r>
          </a:p>
        </p:txBody>
      </p:sp>
      <p:sp>
        <p:nvSpPr>
          <p:cNvPr id="41" name="Body Level One…"/>
          <p:cNvSpPr txBox="1">
            <a:spLocks noGrp="1"/>
          </p:cNvSpPr>
          <p:nvPr>
            <p:ph type="body" sz="quarter" idx="1"/>
          </p:nvPr>
        </p:nvSpPr>
        <p:spPr>
          <a:xfrm>
            <a:off x="1330524" y="2576774"/>
            <a:ext cx="3107533" cy="153702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7129825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Body Level One…"/>
          <p:cNvSpPr txBox="1">
            <a:spLocks noGrp="1"/>
          </p:cNvSpPr>
          <p:nvPr>
            <p:ph type="body" sz="half" idx="1"/>
          </p:nvPr>
        </p:nvSpPr>
        <p:spPr>
          <a:xfrm>
            <a:off x="1330524" y="1722872"/>
            <a:ext cx="6482955" cy="24913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802104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6" name="Image"/>
          <p:cNvSpPr>
            <a:spLocks noGrp="1"/>
          </p:cNvSpPr>
          <p:nvPr>
            <p:ph type="pic" sz="quarter" idx="13"/>
          </p:nvPr>
        </p:nvSpPr>
        <p:spPr>
          <a:xfrm>
            <a:off x="4766220" y="1742964"/>
            <a:ext cx="2786064" cy="2446177"/>
          </a:xfrm>
          <a:prstGeom prst="rect">
            <a:avLst/>
          </a:prstGeom>
        </p:spPr>
        <p:txBody>
          <a:bodyPr lIns="91439" tIns="45719" rIns="91439" bIns="45719" anchor="t">
            <a:noAutofit/>
          </a:bodyPr>
          <a:lstStyle/>
          <a:p>
            <a:endParaRPr/>
          </a:p>
        </p:txBody>
      </p:sp>
      <p:sp>
        <p:nvSpPr>
          <p:cNvPr id="67" name="Title Text"/>
          <p:cNvSpPr txBox="1">
            <a:spLocks noGrp="1"/>
          </p:cNvSpPr>
          <p:nvPr>
            <p:ph type="title"/>
          </p:nvPr>
        </p:nvSpPr>
        <p:spPr>
          <a:prstGeom prst="rect">
            <a:avLst/>
          </a:prstGeom>
        </p:spPr>
        <p:txBody>
          <a:bodyPr/>
          <a:lstStyle/>
          <a:p>
            <a:r>
              <a:t>Title Text</a:t>
            </a:r>
          </a:p>
        </p:txBody>
      </p:sp>
      <p:sp>
        <p:nvSpPr>
          <p:cNvPr id="68" name="Body Level One…"/>
          <p:cNvSpPr txBox="1">
            <a:spLocks noGrp="1"/>
          </p:cNvSpPr>
          <p:nvPr>
            <p:ph type="body" sz="quarter" idx="1"/>
          </p:nvPr>
        </p:nvSpPr>
        <p:spPr>
          <a:xfrm>
            <a:off x="1330524" y="1722872"/>
            <a:ext cx="3107533" cy="2491383"/>
          </a:xfrm>
          <a:prstGeom prst="rect">
            <a:avLst/>
          </a:prstGeom>
        </p:spPr>
        <p:txBody>
          <a:bodyPr/>
          <a:lstStyle>
            <a:lvl1pPr marL="215714" indent="-215714">
              <a:lnSpc>
                <a:spcPct val="100000"/>
              </a:lnSpc>
              <a:spcBef>
                <a:spcPts val="2004"/>
              </a:spcBef>
              <a:defRPr sz="1898"/>
            </a:lvl1pPr>
            <a:lvl2pPr marL="443414" indent="-215714">
              <a:lnSpc>
                <a:spcPct val="100000"/>
              </a:lnSpc>
              <a:spcBef>
                <a:spcPts val="2004"/>
              </a:spcBef>
              <a:defRPr sz="1898"/>
            </a:lvl2pPr>
            <a:lvl3pPr marL="671112" indent="-215714">
              <a:lnSpc>
                <a:spcPct val="100000"/>
              </a:lnSpc>
              <a:spcBef>
                <a:spcPts val="2004"/>
              </a:spcBef>
              <a:defRPr sz="1898"/>
            </a:lvl3pPr>
            <a:lvl4pPr marL="898811" indent="-215714">
              <a:lnSpc>
                <a:spcPct val="100000"/>
              </a:lnSpc>
              <a:spcBef>
                <a:spcPts val="2004"/>
              </a:spcBef>
              <a:defRPr sz="1898"/>
            </a:lvl4pPr>
            <a:lvl5pPr marL="1126511" indent="-215714">
              <a:lnSpc>
                <a:spcPct val="100000"/>
              </a:lnSpc>
              <a:spcBef>
                <a:spcPts val="2004"/>
              </a:spcBef>
              <a:defRPr sz="1898"/>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30791010"/>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4" name="–Johnny Appleseed"/>
          <p:cNvSpPr txBox="1">
            <a:spLocks noGrp="1"/>
          </p:cNvSpPr>
          <p:nvPr>
            <p:ph type="body" sz="quarter" idx="13"/>
          </p:nvPr>
        </p:nvSpPr>
        <p:spPr>
          <a:xfrm>
            <a:off x="1812726" y="2893219"/>
            <a:ext cx="5518548" cy="287899"/>
          </a:xfrm>
          <a:prstGeom prst="rect">
            <a:avLst/>
          </a:prstGeom>
        </p:spPr>
        <p:txBody>
          <a:bodyPr anchor="t">
            <a:spAutoFit/>
          </a:bodyPr>
          <a:lstStyle>
            <a:lvl1pPr marL="0" indent="0" algn="ctr">
              <a:lnSpc>
                <a:spcPct val="100000"/>
              </a:lnSpc>
              <a:spcBef>
                <a:spcPts val="0"/>
              </a:spcBef>
              <a:buSzTx/>
              <a:buNone/>
              <a:defRPr sz="1371"/>
            </a:lvl1pPr>
          </a:lstStyle>
          <a:p>
            <a:r>
              <a:t>–Johnny Appleseed</a:t>
            </a:r>
          </a:p>
        </p:txBody>
      </p:sp>
      <p:sp>
        <p:nvSpPr>
          <p:cNvPr id="95" name="“Type a quote here.”"/>
          <p:cNvSpPr txBox="1">
            <a:spLocks noGrp="1"/>
          </p:cNvSpPr>
          <p:nvPr>
            <p:ph type="body" sz="quarter" idx="14"/>
          </p:nvPr>
        </p:nvSpPr>
        <p:spPr>
          <a:xfrm>
            <a:off x="1812726" y="2180323"/>
            <a:ext cx="5518548" cy="466410"/>
          </a:xfrm>
          <a:prstGeom prst="rect">
            <a:avLst/>
          </a:prstGeom>
        </p:spPr>
        <p:txBody>
          <a:bodyPr>
            <a:spAutoFit/>
          </a:bodyPr>
          <a:lstStyle>
            <a:lvl1pPr marL="0" indent="0" algn="ctr">
              <a:lnSpc>
                <a:spcPct val="100000"/>
              </a:lnSpc>
              <a:spcBef>
                <a:spcPts val="0"/>
              </a:spcBef>
              <a:buSzTx/>
              <a:buNone/>
              <a:defRPr sz="2531"/>
            </a:lvl1pPr>
          </a:lstStyle>
          <a:p>
            <a:r>
              <a:t>“Type a quote here.”</a:t>
            </a: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01192303"/>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3" name="Image"/>
          <p:cNvSpPr>
            <a:spLocks noGrp="1"/>
          </p:cNvSpPr>
          <p:nvPr>
            <p:ph type="pic" idx="13"/>
          </p:nvPr>
        </p:nvSpPr>
        <p:spPr>
          <a:xfrm>
            <a:off x="1143001" y="642938"/>
            <a:ext cx="6858001" cy="3857626"/>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1755227"/>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1505789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Photo - Vertical">
    <p:spTree>
      <p:nvGrpSpPr>
        <p:cNvPr id="1" name=""/>
        <p:cNvGrpSpPr/>
        <p:nvPr/>
      </p:nvGrpSpPr>
      <p:grpSpPr>
        <a:xfrm>
          <a:off x="0" y="0"/>
          <a:ext cx="0" cy="0"/>
          <a:chOff x="0" y="0"/>
          <a:chExt cx="0" cy="0"/>
        </a:xfrm>
      </p:grpSpPr>
      <p:sp>
        <p:nvSpPr>
          <p:cNvPr id="118" name="Image"/>
          <p:cNvSpPr>
            <a:spLocks noGrp="1"/>
          </p:cNvSpPr>
          <p:nvPr>
            <p:ph type="pic" sz="quarter" idx="13"/>
          </p:nvPr>
        </p:nvSpPr>
        <p:spPr>
          <a:xfrm>
            <a:off x="4679155" y="884039"/>
            <a:ext cx="2826248" cy="3069023"/>
          </a:xfrm>
          <a:prstGeom prst="rect">
            <a:avLst/>
          </a:prstGeom>
        </p:spPr>
        <p:txBody>
          <a:bodyPr lIns="91439" tIns="45719" rIns="91439" bIns="45719" anchor="t">
            <a:noAutofit/>
          </a:bodyPr>
          <a:lstStyle/>
          <a:p>
            <a:endParaRPr/>
          </a:p>
        </p:txBody>
      </p:sp>
      <p:sp>
        <p:nvSpPr>
          <p:cNvPr id="119" name="Title Text"/>
          <p:cNvSpPr txBox="1">
            <a:spLocks noGrp="1"/>
          </p:cNvSpPr>
          <p:nvPr>
            <p:ph type="title"/>
          </p:nvPr>
        </p:nvSpPr>
        <p:spPr>
          <a:xfrm>
            <a:off x="1330524" y="1044773"/>
            <a:ext cx="3107533" cy="1537023"/>
          </a:xfrm>
          <a:prstGeom prst="rect">
            <a:avLst/>
          </a:prstGeom>
        </p:spPr>
        <p:txBody>
          <a:bodyPr anchor="b"/>
          <a:lstStyle/>
          <a:p>
            <a:r>
              <a:t>Title Text</a:t>
            </a:r>
          </a:p>
        </p:txBody>
      </p:sp>
      <p:sp>
        <p:nvSpPr>
          <p:cNvPr id="120" name="Body Level One…"/>
          <p:cNvSpPr txBox="1">
            <a:spLocks noGrp="1"/>
          </p:cNvSpPr>
          <p:nvPr>
            <p:ph type="body" sz="quarter" idx="1"/>
          </p:nvPr>
        </p:nvSpPr>
        <p:spPr>
          <a:xfrm>
            <a:off x="1330524" y="2576774"/>
            <a:ext cx="3107533" cy="153702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1753936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Rectangle 2">
            <a:extLst>
              <a:ext uri="{FF2B5EF4-FFF2-40B4-BE49-F238E27FC236}">
                <a16:creationId xmlns:a16="http://schemas.microsoft.com/office/drawing/2014/main" id="{0F2C34B1-EA71-EF4D-92E8-5C437D3E9D2C}"/>
              </a:ext>
            </a:extLst>
          </p:cNvPr>
          <p:cNvSpPr/>
          <p:nvPr userDrawn="1"/>
        </p:nvSpPr>
        <p:spPr bwMode="auto">
          <a:xfrm>
            <a:off x="-3349" y="4834252"/>
            <a:ext cx="9144000" cy="309248"/>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48221" tIns="24110" rIns="48221" bIns="24110" numCol="1" rtlCol="0" anchor="ctr" anchorCtr="0" compatLnSpc="1">
            <a:prstTxWarp prst="textNoShape">
              <a:avLst/>
            </a:prstTxWarp>
          </a:bodyPr>
          <a:lstStyle/>
          <a:p>
            <a:pPr algn="l" eaLnBrk="0" fontAlgn="base" hangingPunct="0">
              <a:spcBef>
                <a:spcPct val="0"/>
              </a:spcBef>
              <a:spcAft>
                <a:spcPct val="0"/>
              </a:spcAft>
            </a:pPr>
            <a:r>
              <a:rPr lang="en-US" sz="949"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227294589"/>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_Photo - Horizontal">
    <p:spTree>
      <p:nvGrpSpPr>
        <p:cNvPr id="1" name=""/>
        <p:cNvGrpSpPr/>
        <p:nvPr/>
      </p:nvGrpSpPr>
      <p:grpSpPr>
        <a:xfrm>
          <a:off x="0" y="0"/>
          <a:ext cx="0" cy="0"/>
          <a:chOff x="0" y="0"/>
          <a:chExt cx="0" cy="0"/>
        </a:xfrm>
      </p:grpSpPr>
      <p:sp>
        <p:nvSpPr>
          <p:cNvPr id="135" name="Image"/>
          <p:cNvSpPr>
            <a:spLocks noGrp="1"/>
          </p:cNvSpPr>
          <p:nvPr>
            <p:ph type="pic" sz="half" idx="13"/>
          </p:nvPr>
        </p:nvSpPr>
        <p:spPr>
          <a:xfrm>
            <a:off x="1852909" y="848878"/>
            <a:ext cx="5478365" cy="2317770"/>
          </a:xfrm>
          <a:prstGeom prst="rect">
            <a:avLst/>
          </a:prstGeom>
        </p:spPr>
        <p:txBody>
          <a:bodyPr lIns="91439" tIns="45719" rIns="91439" bIns="45719" anchor="t">
            <a:noAutofit/>
          </a:bodyPr>
          <a:lstStyle/>
          <a:p>
            <a:endParaRPr/>
          </a:p>
        </p:txBody>
      </p:sp>
      <p:sp>
        <p:nvSpPr>
          <p:cNvPr id="136" name="Title Text"/>
          <p:cNvSpPr txBox="1">
            <a:spLocks noGrp="1"/>
          </p:cNvSpPr>
          <p:nvPr>
            <p:ph type="title"/>
          </p:nvPr>
        </p:nvSpPr>
        <p:spPr>
          <a:xfrm>
            <a:off x="1812726" y="3375422"/>
            <a:ext cx="5518548" cy="507319"/>
          </a:xfrm>
          <a:prstGeom prst="rect">
            <a:avLst/>
          </a:prstGeom>
        </p:spPr>
        <p:txBody>
          <a:bodyPr/>
          <a:lstStyle/>
          <a:p>
            <a:r>
              <a:t>Title Text</a:t>
            </a:r>
          </a:p>
        </p:txBody>
      </p:sp>
      <p:sp>
        <p:nvSpPr>
          <p:cNvPr id="137" name="Body Level One…"/>
          <p:cNvSpPr txBox="1">
            <a:spLocks noGrp="1"/>
          </p:cNvSpPr>
          <p:nvPr>
            <p:ph type="body" sz="quarter" idx="1"/>
          </p:nvPr>
        </p:nvSpPr>
        <p:spPr>
          <a:xfrm>
            <a:off x="1812726" y="3882741"/>
            <a:ext cx="5518548" cy="447043"/>
          </a:xfrm>
          <a:prstGeom prst="rect">
            <a:avLst/>
          </a:prstGeom>
        </p:spPr>
        <p:txBody>
          <a:bodyPr anchor="t"/>
          <a:lstStyle>
            <a:lvl1pPr marL="0" indent="0" algn="ctr">
              <a:lnSpc>
                <a:spcPct val="100000"/>
              </a:lnSpc>
              <a:spcBef>
                <a:spcPts val="0"/>
              </a:spcBef>
              <a:buSzTx/>
              <a:buNone/>
              <a:defRPr sz="2531"/>
            </a:lvl1pPr>
            <a:lvl2pPr marL="0" indent="120547" algn="ctr">
              <a:lnSpc>
                <a:spcPct val="100000"/>
              </a:lnSpc>
              <a:spcBef>
                <a:spcPts val="0"/>
              </a:spcBef>
              <a:buSzTx/>
              <a:buNone/>
              <a:defRPr sz="2531"/>
            </a:lvl2pPr>
            <a:lvl3pPr marL="0" indent="241093" algn="ctr">
              <a:lnSpc>
                <a:spcPct val="100000"/>
              </a:lnSpc>
              <a:spcBef>
                <a:spcPts val="0"/>
              </a:spcBef>
              <a:buSzTx/>
              <a:buNone/>
              <a:defRPr sz="2531"/>
            </a:lvl3pPr>
            <a:lvl4pPr marL="0" indent="361640" algn="ctr">
              <a:lnSpc>
                <a:spcPct val="100000"/>
              </a:lnSpc>
              <a:spcBef>
                <a:spcPts val="0"/>
              </a:spcBef>
              <a:buSzTx/>
              <a:buNone/>
              <a:defRPr sz="2531"/>
            </a:lvl4pPr>
            <a:lvl5pPr marL="0" indent="482186" algn="ctr">
              <a:lnSpc>
                <a:spcPct val="100000"/>
              </a:lnSpc>
              <a:spcBef>
                <a:spcPts val="0"/>
              </a:spcBef>
              <a:buSzTx/>
              <a:buNone/>
              <a:defRPr sz="2531"/>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95540131"/>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1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970799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52" name="Title Text"/>
          <p:cNvSpPr txBox="1">
            <a:spLocks noGrp="1"/>
          </p:cNvSpPr>
          <p:nvPr>
            <p:ph type="title"/>
          </p:nvPr>
        </p:nvSpPr>
        <p:spPr>
          <a:prstGeom prst="rect">
            <a:avLst/>
          </a:prstGeom>
        </p:spPr>
        <p:txBody>
          <a:bodyPr/>
          <a:lstStyle/>
          <a:p>
            <a:r>
              <a:t>Title Text</a:t>
            </a:r>
          </a:p>
        </p:txBody>
      </p:sp>
      <p:sp>
        <p:nvSpPr>
          <p:cNvPr id="153" name="Body Level One…"/>
          <p:cNvSpPr txBox="1">
            <a:spLocks noGrp="1"/>
          </p:cNvSpPr>
          <p:nvPr>
            <p:ph type="body" sz="half" idx="1"/>
          </p:nvPr>
        </p:nvSpPr>
        <p:spPr>
          <a:xfrm>
            <a:off x="1330524" y="1722872"/>
            <a:ext cx="6482955" cy="24913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674459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6F09618-5251-450F-BA4B-C7A9FEF96FD3}" type="datetime1">
              <a:rPr lang="en-US" smtClean="0"/>
              <a:t>4/14/2025</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Copyright© NHS Blood and Transplant, Professional Development Team 2025</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927587A-E100-C948-A00B-BC2AA95F373D}" type="slidenum">
              <a:rPr lang="en-GB" smtClean="0"/>
              <a:t>‹#›</a:t>
            </a:fld>
            <a:endParaRPr lang="en-GB"/>
          </a:p>
        </p:txBody>
      </p:sp>
    </p:spTree>
    <p:extLst>
      <p:ext uri="{BB962C8B-B14F-4D97-AF65-F5344CB8AC3E}">
        <p14:creationId xmlns:p14="http://schemas.microsoft.com/office/powerpoint/2010/main" val="1532744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3FE0A1F8-9448-4CF3-99EE-F3FEC6DBE8FC}" type="datetime1">
              <a:rPr lang="en-US" smtClean="0">
                <a:solidFill>
                  <a:prstClr val="black">
                    <a:tint val="75000"/>
                  </a:prstClr>
                </a:solidFill>
                <a:latin typeface="Calibri"/>
              </a:rPr>
              <a:t>4/14/2025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706076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hf sldNum="0" hd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2807494"/>
            <a:ext cx="9144000" cy="2702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1"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457200" y="1394222"/>
            <a:ext cx="6978650" cy="2518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28527436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hf sldNum="0" hdr="0" dt="0"/>
  <p:txStyles>
    <p:titleStyle>
      <a:lvl1pPr algn="l"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p:titleStyle>
    <p:bodyStyle>
      <a:lvl1pPr marL="133350" indent="-133350" algn="l" defTabSz="342900" rtl="0" eaLnBrk="0" fontAlgn="base" hangingPunct="0">
        <a:spcBef>
          <a:spcPts val="600"/>
        </a:spcBef>
        <a:spcAft>
          <a:spcPts val="600"/>
        </a:spcAft>
        <a:buClr>
          <a:srgbClr val="E0119D"/>
        </a:buClr>
        <a:buFont typeface="Arial" charset="0"/>
        <a:buChar char="•"/>
        <a:defRPr sz="1650">
          <a:solidFill>
            <a:schemeClr val="tx1"/>
          </a:solidFill>
          <a:latin typeface="+mn-lt"/>
          <a:ea typeface="+mn-ea"/>
          <a:cs typeface="+mn-cs"/>
        </a:defRPr>
      </a:lvl1pPr>
      <a:lvl2pPr marL="335756" indent="-202406" algn="l" defTabSz="342900" rtl="0" eaLnBrk="0" fontAlgn="base" hangingPunct="0">
        <a:spcBef>
          <a:spcPts val="300"/>
        </a:spcBef>
        <a:spcAft>
          <a:spcPct val="0"/>
        </a:spcAft>
        <a:buClr>
          <a:srgbClr val="E0119D"/>
        </a:buClr>
        <a:buFont typeface="Arial" charset="0"/>
        <a:buChar char="–"/>
        <a:defRPr sz="1650">
          <a:solidFill>
            <a:schemeClr val="tx1"/>
          </a:solidFill>
          <a:latin typeface="+mn-lt"/>
          <a:ea typeface="+mn-ea"/>
        </a:defRPr>
      </a:lvl2pPr>
      <a:lvl3pPr marL="469106" indent="-133350"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3pPr>
      <a:lvl4pPr marL="671513"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4pPr>
      <a:lvl5pPr marL="873919"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5pPr>
      <a:lvl6pPr marL="12168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6pPr>
      <a:lvl7pPr marL="15597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7pPr>
      <a:lvl8pPr marL="19026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8pPr>
      <a:lvl9pPr marL="22455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Copyright© NHS Blood and Transplant, Professional Development Team 2025</a:t>
            </a:r>
            <a:endParaRPr lang="en-GB" dirty="0">
              <a:solidFill>
                <a:srgbClr val="FFFFFF"/>
              </a:solidFill>
            </a:endParaRPr>
          </a:p>
        </p:txBody>
      </p:sp>
    </p:spTree>
    <p:extLst>
      <p:ext uri="{BB962C8B-B14F-4D97-AF65-F5344CB8AC3E}">
        <p14:creationId xmlns:p14="http://schemas.microsoft.com/office/powerpoint/2010/main" val="1058675098"/>
      </p:ext>
    </p:extLst>
  </p:cSld>
  <p:clrMap bg1="lt1" tx1="dk1" bg2="lt2" tx2="dk2" accent1="accent1" accent2="accent2" accent3="accent3" accent4="accent4" accent5="accent5" accent6="accent6" hlink="hlink" folHlink="folHlink"/>
  <p:sldLayoutIdLst>
    <p:sldLayoutId id="2147483697" r:id="rId1"/>
    <p:sldLayoutId id="2147483698" r:id="rId2"/>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544836" y="944315"/>
            <a:ext cx="6047632" cy="3249849"/>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330524" y="743396"/>
            <a:ext cx="6482955" cy="96440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Title Text</a:t>
            </a:r>
          </a:p>
        </p:txBody>
      </p:sp>
      <p:sp>
        <p:nvSpPr>
          <p:cNvPr id="4" name="Slide Number"/>
          <p:cNvSpPr txBox="1">
            <a:spLocks noGrp="1"/>
          </p:cNvSpPr>
          <p:nvPr>
            <p:ph type="sldNum" sz="quarter" idx="2"/>
          </p:nvPr>
        </p:nvSpPr>
        <p:spPr>
          <a:xfrm>
            <a:off x="4463655" y="4309691"/>
            <a:ext cx="209993" cy="206851"/>
          </a:xfrm>
          <a:prstGeom prst="rect">
            <a:avLst/>
          </a:prstGeom>
          <a:ln w="3175">
            <a:miter lim="400000"/>
          </a:ln>
        </p:spPr>
        <p:txBody>
          <a:bodyPr wrap="none" lIns="38100" tIns="38100" rIns="38100" bIns="38100">
            <a:spAutoFit/>
          </a:bodyPr>
          <a:lstStyle>
            <a:lvl1pPr algn="ctr">
              <a:defRPr sz="844">
                <a:solidFill>
                  <a:srgbClr val="535353"/>
                </a:solidFill>
              </a:defRPr>
            </a:lvl1pPr>
          </a:lstStyle>
          <a:p>
            <a:fld id="{86CB4B4D-7CA3-9044-876B-883B54F8677D}" type="slidenum">
              <a:t>‹#›</a:t>
            </a:fld>
            <a:endParaRPr/>
          </a:p>
        </p:txBody>
      </p:sp>
    </p:spTree>
    <p:extLst>
      <p:ext uri="{BB962C8B-B14F-4D97-AF65-F5344CB8AC3E}">
        <p14:creationId xmlns:p14="http://schemas.microsoft.com/office/powerpoint/2010/main" val="3597839576"/>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spd="med"/>
  <p:hf sldNum="0" hdr="0" dt="0"/>
  <p:txStyles>
    <p:titleStyle>
      <a:lvl1pPr marL="0" marR="0" indent="0"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1pPr>
      <a:lvl2pPr marL="0" marR="0" indent="120547"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2pPr>
      <a:lvl3pPr marL="0" marR="0" indent="241093"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3pPr>
      <a:lvl4pPr marL="0" marR="0" indent="361640"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4pPr>
      <a:lvl5pPr marL="0" marR="0" indent="482186"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5pPr>
      <a:lvl6pPr marL="0" marR="0" indent="602732"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6pPr>
      <a:lvl7pPr marL="0" marR="0" indent="723279"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7pPr>
      <a:lvl8pPr marL="0" marR="0" indent="843826"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8pPr>
      <a:lvl9pPr marL="0" marR="0" indent="964372" algn="ctr" defTabSz="308063" rtl="0" latinLnBrk="0">
        <a:lnSpc>
          <a:spcPct val="100000"/>
        </a:lnSpc>
        <a:spcBef>
          <a:spcPts val="0"/>
        </a:spcBef>
        <a:spcAft>
          <a:spcPts val="0"/>
        </a:spcAft>
        <a:buClrTx/>
        <a:buSzTx/>
        <a:buFontTx/>
        <a:buNone/>
        <a:tabLst/>
        <a:defRPr sz="3692" b="0" i="0" u="none" strike="noStrike" cap="all" spc="0" baseline="0">
          <a:ln>
            <a:noFill/>
          </a:ln>
          <a:solidFill>
            <a:srgbClr val="535353"/>
          </a:solidFill>
          <a:uFillTx/>
          <a:latin typeface="+mn-lt"/>
          <a:ea typeface="+mn-ea"/>
          <a:cs typeface="+mn-cs"/>
          <a:sym typeface="Gill Sans Light"/>
        </a:defRPr>
      </a:lvl9pPr>
    </p:titleStyle>
    <p:bodyStyle>
      <a:lvl1pPr marL="262640"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1pPr>
      <a:lvl2pPr marL="537218"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2pPr>
      <a:lvl3pPr marL="811796"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3pPr>
      <a:lvl4pPr marL="1086374"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4pPr>
      <a:lvl5pPr marL="1360952"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5pPr>
      <a:lvl6pPr marL="1635530"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6pPr>
      <a:lvl7pPr marL="1910109"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7pPr>
      <a:lvl8pPr marL="2184687"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8pPr>
      <a:lvl9pPr marL="2459265" marR="0" indent="-262640" algn="l" defTabSz="308063" rtl="0" latinLnBrk="0">
        <a:lnSpc>
          <a:spcPct val="120000"/>
        </a:lnSpc>
        <a:spcBef>
          <a:spcPts val="2426"/>
        </a:spcBef>
        <a:spcAft>
          <a:spcPts val="0"/>
        </a:spcAft>
        <a:buClrTx/>
        <a:buSzPct val="82000"/>
        <a:buFontTx/>
        <a:buChar char="•"/>
        <a:tabLst/>
        <a:defRPr sz="2321" b="0" i="0" u="none" strike="noStrike" cap="none" spc="0" baseline="0">
          <a:ln>
            <a:noFill/>
          </a:ln>
          <a:solidFill>
            <a:srgbClr val="535353"/>
          </a:solidFill>
          <a:uFillTx/>
          <a:latin typeface="+mn-lt"/>
          <a:ea typeface="+mn-ea"/>
          <a:cs typeface="+mn-cs"/>
          <a:sym typeface="Gill Sans Light"/>
        </a:defRPr>
      </a:lvl9pPr>
    </p:bodyStyle>
    <p:otherStyle>
      <a:lvl1pPr marL="0" marR="0" indent="0"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1pPr>
      <a:lvl2pPr marL="0" marR="0" indent="120547"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2pPr>
      <a:lvl3pPr marL="0" marR="0" indent="241093"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3pPr>
      <a:lvl4pPr marL="0" marR="0" indent="361640"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4pPr>
      <a:lvl5pPr marL="0" marR="0" indent="482186"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5pPr>
      <a:lvl6pPr marL="0" marR="0" indent="602732"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6pPr>
      <a:lvl7pPr marL="0" marR="0" indent="723279"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7pPr>
      <a:lvl8pPr marL="0" marR="0" indent="843826"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8pPr>
      <a:lvl9pPr marL="0" marR="0" indent="964372" algn="ctr" defTabSz="308063" rtl="0" latinLnBrk="0">
        <a:lnSpc>
          <a:spcPct val="100000"/>
        </a:lnSpc>
        <a:spcBef>
          <a:spcPts val="0"/>
        </a:spcBef>
        <a:spcAft>
          <a:spcPts val="0"/>
        </a:spcAft>
        <a:buClrTx/>
        <a:buSzTx/>
        <a:buFontTx/>
        <a:buNone/>
        <a:tabLst/>
        <a:defRPr sz="844" b="0" i="0" u="none" strike="noStrike" cap="none" spc="0" baseline="0">
          <a:ln>
            <a:noFill/>
          </a:ln>
          <a:solidFill>
            <a:schemeClr val="tx1"/>
          </a:solidFill>
          <a:uFillTx/>
          <a:latin typeface="+mn-lt"/>
          <a:ea typeface="+mn-ea"/>
          <a:cs typeface="+mn-cs"/>
          <a:sym typeface="Gill Sans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png"/><Relationship Id="rId7" Type="http://schemas.openxmlformats.org/officeDocument/2006/relationships/diagramQuickStyle" Target="../diagrams/quickStyle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5.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1.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7006518" y="196684"/>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72244" y="388016"/>
            <a:ext cx="4999512" cy="4367467"/>
          </a:xfrm>
          <a:prstGeom prst="rect">
            <a:avLst/>
          </a:prstGeom>
        </p:spPr>
      </p:pic>
      <p:sp>
        <p:nvSpPr>
          <p:cNvPr id="2" name="Footer Placeholder 1">
            <a:extLst>
              <a:ext uri="{FF2B5EF4-FFF2-40B4-BE49-F238E27FC236}">
                <a16:creationId xmlns:a16="http://schemas.microsoft.com/office/drawing/2014/main" id="{5D0FF59E-302F-F8C6-355C-998D803A646E}"/>
              </a:ext>
            </a:extLst>
          </p:cNvPr>
          <p:cNvSpPr>
            <a:spLocks noGrp="1"/>
          </p:cNvSpPr>
          <p:nvPr>
            <p:ph type="ftr" sz="quarter" idx="11"/>
          </p:nvPr>
        </p:nvSpPr>
        <p:spPr/>
        <p:txBody>
          <a:bodyPr/>
          <a:lstStyle/>
          <a:p>
            <a:r>
              <a:rPr lang="en-GB">
                <a:solidFill>
                  <a:prstClr val="black">
                    <a:tint val="75000"/>
                  </a:prstClr>
                </a:solidFill>
                <a:latin typeface="Calibri"/>
              </a:rPr>
              <a:t>Copyright© NHS Blood and Transplant, Professional Development Team 2025</a:t>
            </a:r>
            <a:endParaRPr lang="en-US">
              <a:solidFill>
                <a:prstClr val="black">
                  <a:tint val="75000"/>
                </a:prstClr>
              </a:solidFill>
              <a:latin typeface="Calibri"/>
            </a:endParaRPr>
          </a:p>
        </p:txBody>
      </p:sp>
    </p:spTree>
    <p:extLst>
      <p:ext uri="{BB962C8B-B14F-4D97-AF65-F5344CB8AC3E}">
        <p14:creationId xmlns:p14="http://schemas.microsoft.com/office/powerpoint/2010/main" val="362244246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3EB186-FB6B-FE46-8786-572B44D822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3187" y="3549454"/>
            <a:ext cx="1708484" cy="1492496"/>
          </a:xfrm>
          <a:prstGeom prst="rect">
            <a:avLst/>
          </a:prstGeom>
        </p:spPr>
      </p:pic>
      <p:pic>
        <p:nvPicPr>
          <p:cNvPr id="6" name="Picture 5">
            <a:extLst>
              <a:ext uri="{FF2B5EF4-FFF2-40B4-BE49-F238E27FC236}">
                <a16:creationId xmlns:a16="http://schemas.microsoft.com/office/drawing/2014/main" id="{2D9EE7C3-BBB2-854A-A167-08592115CF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2643" y="169505"/>
            <a:ext cx="2514630" cy="702468"/>
          </a:xfrm>
          <a:prstGeom prst="rect">
            <a:avLst/>
          </a:prstGeom>
        </p:spPr>
      </p:pic>
      <p:sp>
        <p:nvSpPr>
          <p:cNvPr id="12" name="Rectangle 3">
            <a:extLst>
              <a:ext uri="{FF2B5EF4-FFF2-40B4-BE49-F238E27FC236}">
                <a16:creationId xmlns:a16="http://schemas.microsoft.com/office/drawing/2014/main" id="{27D7DF4B-1DED-FA4C-AC93-7659F072BD78}"/>
              </a:ext>
            </a:extLst>
          </p:cNvPr>
          <p:cNvSpPr>
            <a:spLocks noGrp="1"/>
          </p:cNvSpPr>
          <p:nvPr>
            <p:ph type="subTitle" idx="1"/>
          </p:nvPr>
        </p:nvSpPr>
        <p:spPr>
          <a:xfrm>
            <a:off x="289750" y="3225369"/>
            <a:ext cx="6813684" cy="1070333"/>
          </a:xfrm>
        </p:spPr>
        <p:txBody>
          <a:bodyPr/>
          <a:lstStyle/>
          <a:p>
            <a:pPr marL="0" indent="0" algn="l" eaLnBrk="1" hangingPunct="1">
              <a:spcBef>
                <a:spcPts val="0"/>
              </a:spcBef>
              <a:spcAft>
                <a:spcPts val="0"/>
              </a:spcAft>
              <a:buNone/>
            </a:pPr>
            <a:endParaRPr lang="en-GB" altLang="en-US" sz="2400" dirty="0">
              <a:solidFill>
                <a:srgbClr val="6E2C6B"/>
              </a:solidFill>
            </a:endParaRPr>
          </a:p>
        </p:txBody>
      </p:sp>
      <p:sp>
        <p:nvSpPr>
          <p:cNvPr id="8" name="Rectangle 2">
            <a:extLst>
              <a:ext uri="{FF2B5EF4-FFF2-40B4-BE49-F238E27FC236}">
                <a16:creationId xmlns:a16="http://schemas.microsoft.com/office/drawing/2014/main" id="{F525D020-BA06-BF4C-9D54-1E0ECB080046}"/>
              </a:ext>
            </a:extLst>
          </p:cNvPr>
          <p:cNvSpPr txBox="1">
            <a:spLocks/>
          </p:cNvSpPr>
          <p:nvPr/>
        </p:nvSpPr>
        <p:spPr bwMode="auto">
          <a:xfrm>
            <a:off x="875406" y="1635125"/>
            <a:ext cx="7393187" cy="93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ctr"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a:lstStyle>
          <a:p>
            <a:pPr lvl="0" eaLnBrk="1" hangingPunct="1"/>
            <a:r>
              <a:rPr lang="en-GB" sz="3600" kern="0" dirty="0"/>
              <a:t>Making (better) ethical decisions</a:t>
            </a:r>
            <a:endParaRPr kumimoji="0" lang="en-GB" altLang="en-US" sz="3600" b="1" i="0" u="none" strike="noStrike" kern="0" cap="none" spc="0" normalizeH="0" baseline="0" noProof="0" dirty="0">
              <a:ln>
                <a:noFill/>
              </a:ln>
              <a:effectLst/>
              <a:uLnTx/>
              <a:uFillTx/>
              <a:latin typeface="Arial"/>
              <a:ea typeface="ＭＳ Ｐゴシック"/>
            </a:endParaRPr>
          </a:p>
        </p:txBody>
      </p:sp>
    </p:spTree>
    <p:extLst>
      <p:ext uri="{BB962C8B-B14F-4D97-AF65-F5344CB8AC3E}">
        <p14:creationId xmlns:p14="http://schemas.microsoft.com/office/powerpoint/2010/main" val="187743006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278F0A-0FE8-CE46-8CE7-97B4989D6EA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20" name="2000px-United_States_Fallout_Shelter_Sign.svg.png" descr="2000px-United_States_Fallout_Shelter_Sign.svg.png">
            <a:extLst>
              <a:ext uri="{FF2B5EF4-FFF2-40B4-BE49-F238E27FC236}">
                <a16:creationId xmlns:a16="http://schemas.microsoft.com/office/drawing/2014/main" id="{BE477B5D-DF51-F34A-A599-B13D35C1708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086924" y="669996"/>
            <a:ext cx="2862493" cy="41445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Better ?">
            <a:extLst>
              <a:ext uri="{FF2B5EF4-FFF2-40B4-BE49-F238E27FC236}">
                <a16:creationId xmlns:a16="http://schemas.microsoft.com/office/drawing/2014/main" id="{637D785C-6D71-3142-9ADD-4E7D9A5CC5CE}"/>
              </a:ext>
            </a:extLst>
          </p:cNvPr>
          <p:cNvSpPr txBox="1">
            <a:spLocks noGrp="1"/>
          </p:cNvSpPr>
          <p:nvPr>
            <p:ph type="title"/>
          </p:nvPr>
        </p:nvSpPr>
        <p:spPr>
          <a:xfrm>
            <a:off x="378981" y="146019"/>
            <a:ext cx="5303750" cy="586426"/>
          </a:xfrm>
          <a:prstGeom prst="rect">
            <a:avLst/>
          </a:prstGeom>
        </p:spPr>
        <p:txBody>
          <a:bodyPr/>
          <a:lstStyle/>
          <a:p>
            <a:pPr algn="l"/>
            <a:r>
              <a:rPr dirty="0">
                <a:solidFill>
                  <a:srgbClr val="E0119D"/>
                </a:solidFill>
              </a:rPr>
              <a:t>Better</a:t>
            </a:r>
            <a:r>
              <a:rPr lang="en-GB" dirty="0">
                <a:solidFill>
                  <a:srgbClr val="E0119D"/>
                </a:solidFill>
              </a:rPr>
              <a:t> Ethical Decisions</a:t>
            </a:r>
            <a:r>
              <a:rPr dirty="0">
                <a:solidFill>
                  <a:srgbClr val="E0119D"/>
                </a:solidFill>
              </a:rPr>
              <a:t> ?</a:t>
            </a:r>
          </a:p>
        </p:txBody>
      </p:sp>
      <p:sp>
        <p:nvSpPr>
          <p:cNvPr id="23" name="Reduce Stress…">
            <a:extLst>
              <a:ext uri="{FF2B5EF4-FFF2-40B4-BE49-F238E27FC236}">
                <a16:creationId xmlns:a16="http://schemas.microsoft.com/office/drawing/2014/main" id="{2A179768-4DD0-4B46-9EA3-D4802B06386E}"/>
              </a:ext>
            </a:extLst>
          </p:cNvPr>
          <p:cNvSpPr txBox="1">
            <a:spLocks/>
          </p:cNvSpPr>
          <p:nvPr/>
        </p:nvSpPr>
        <p:spPr bwMode="auto">
          <a:xfrm>
            <a:off x="697873" y="1074081"/>
            <a:ext cx="3601252" cy="2883925"/>
          </a:xfrm>
          <a:prstGeom prst="rect">
            <a:avLst/>
          </a:prstGeom>
          <a:solidFill>
            <a:srgbClr val="F8F8F8"/>
          </a:solidFill>
          <a:ln w="28575">
            <a:solidFill>
              <a:srgbClr val="873891"/>
            </a:solid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defTabSz="197160">
              <a:spcBef>
                <a:spcPts val="1266"/>
              </a:spcBef>
              <a:defRPr sz="2592"/>
            </a:pPr>
            <a:r>
              <a:rPr lang="en-GB" sz="2250" kern="0" dirty="0"/>
              <a:t>Reduce Stress</a:t>
            </a:r>
          </a:p>
          <a:p>
            <a:pPr defTabSz="197160">
              <a:spcBef>
                <a:spcPts val="1266"/>
              </a:spcBef>
              <a:defRPr sz="2592"/>
            </a:pPr>
            <a:r>
              <a:rPr lang="en-GB" sz="2250" kern="0" dirty="0"/>
              <a:t>Patient &amp; Family Satisfaction</a:t>
            </a:r>
          </a:p>
          <a:p>
            <a:pPr defTabSz="197160">
              <a:spcBef>
                <a:spcPts val="1266"/>
              </a:spcBef>
              <a:defRPr sz="2592"/>
            </a:pPr>
            <a:r>
              <a:rPr lang="en-GB" sz="2250" kern="0" dirty="0"/>
              <a:t>Team Satisfaction</a:t>
            </a:r>
          </a:p>
          <a:p>
            <a:pPr defTabSz="197160">
              <a:spcBef>
                <a:spcPts val="1266"/>
              </a:spcBef>
              <a:defRPr sz="2592"/>
            </a:pPr>
            <a:r>
              <a:rPr lang="en-GB" sz="2250" kern="0" dirty="0"/>
              <a:t>Justifiable</a:t>
            </a:r>
          </a:p>
          <a:p>
            <a:pPr defTabSz="197160">
              <a:spcBef>
                <a:spcPts val="1266"/>
              </a:spcBef>
              <a:defRPr sz="2592"/>
            </a:pPr>
            <a:r>
              <a:rPr lang="en-GB" sz="2250" kern="0" dirty="0"/>
              <a:t>Reduce Fallout</a:t>
            </a:r>
          </a:p>
        </p:txBody>
      </p:sp>
      <p:sp>
        <p:nvSpPr>
          <p:cNvPr id="2" name="Footer Placeholder 1">
            <a:extLst>
              <a:ext uri="{FF2B5EF4-FFF2-40B4-BE49-F238E27FC236}">
                <a16:creationId xmlns:a16="http://schemas.microsoft.com/office/drawing/2014/main" id="{35A6F691-6D62-8A54-F301-998C38CB94E8}"/>
              </a:ext>
            </a:extLst>
          </p:cNvPr>
          <p:cNvSpPr>
            <a:spLocks noGrp="1"/>
          </p:cNvSpPr>
          <p:nvPr>
            <p:ph type="ftr" sz="quarter" idx="10"/>
          </p:nvPr>
        </p:nvSpPr>
        <p:spPr>
          <a:xfrm>
            <a:off x="5017674" y="4750745"/>
            <a:ext cx="3404027" cy="392756"/>
          </a:xfrm>
          <a:noFill/>
        </p:spPr>
        <p:txBody>
          <a:bodyPr/>
          <a:lstStyle/>
          <a:p>
            <a:r>
              <a:rPr lang="en-GB" sz="700" dirty="0">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396998403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2DCB57CE-068D-8542-990C-B20E40D87299}"/>
              </a:ext>
            </a:extLst>
          </p:cNvPr>
          <p:cNvSpPr txBox="1">
            <a:spLocks/>
          </p:cNvSpPr>
          <p:nvPr/>
        </p:nvSpPr>
        <p:spPr>
          <a:xfrm>
            <a:off x="0" y="697546"/>
            <a:ext cx="9122515" cy="164335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8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pPr marL="182876" indent="-182876" defTabSz="914378">
              <a:spcBef>
                <a:spcPts val="1872"/>
              </a:spcBef>
              <a:buClr>
                <a:srgbClr val="93A299"/>
              </a:buClr>
              <a:defRPr/>
            </a:pPr>
            <a:r>
              <a:rPr lang="en-US" sz="1800" dirty="0">
                <a:solidFill>
                  <a:srgbClr val="008000"/>
                </a:solidFill>
                <a:latin typeface="Arial"/>
                <a:ea typeface=""/>
                <a:cs typeface=""/>
              </a:rPr>
              <a:t>Full description of situation</a:t>
            </a:r>
          </a:p>
          <a:p>
            <a:pPr marL="182876" indent="-182876" defTabSz="914378">
              <a:spcBef>
                <a:spcPts val="1872"/>
              </a:spcBef>
              <a:buClr>
                <a:srgbClr val="93A299"/>
              </a:buClr>
              <a:defRPr/>
            </a:pPr>
            <a:r>
              <a:rPr lang="en-US" sz="1800" dirty="0">
                <a:solidFill>
                  <a:srgbClr val="008000"/>
                </a:solidFill>
                <a:latin typeface="Arial"/>
                <a:ea typeface=""/>
                <a:cs typeface=""/>
              </a:rPr>
              <a:t>Practical analysis</a:t>
            </a:r>
          </a:p>
          <a:p>
            <a:pPr marL="182876" indent="-182876" defTabSz="914378">
              <a:spcBef>
                <a:spcPts val="1872"/>
              </a:spcBef>
              <a:buClr>
                <a:srgbClr val="93A299"/>
              </a:buClr>
              <a:defRPr/>
            </a:pPr>
            <a:r>
              <a:rPr lang="en-US" sz="1800" dirty="0">
                <a:solidFill>
                  <a:srgbClr val="008000"/>
                </a:solidFill>
                <a:latin typeface="Arial"/>
                <a:ea typeface=""/>
                <a:cs typeface=""/>
              </a:rPr>
              <a:t>Replacing controversy with clarity</a:t>
            </a:r>
          </a:p>
          <a:p>
            <a:pPr marL="182876" indent="-182876" defTabSz="914378">
              <a:spcBef>
                <a:spcPts val="1872"/>
              </a:spcBef>
              <a:buClr>
                <a:srgbClr val="93A299"/>
              </a:buClr>
              <a:defRPr/>
            </a:pPr>
            <a:endParaRPr lang="en-US" dirty="0">
              <a:solidFill>
                <a:srgbClr val="292934"/>
              </a:solidFill>
              <a:latin typeface="Arial"/>
              <a:ea typeface=""/>
              <a:cs typeface=""/>
            </a:endParaRPr>
          </a:p>
        </p:txBody>
      </p:sp>
      <p:sp>
        <p:nvSpPr>
          <p:cNvPr id="11" name="TextBox 10">
            <a:extLst>
              <a:ext uri="{FF2B5EF4-FFF2-40B4-BE49-F238E27FC236}">
                <a16:creationId xmlns:a16="http://schemas.microsoft.com/office/drawing/2014/main" id="{D162A0F1-11D5-9F48-9E31-18E378944483}"/>
              </a:ext>
            </a:extLst>
          </p:cNvPr>
          <p:cNvSpPr txBox="1"/>
          <p:nvPr/>
        </p:nvSpPr>
        <p:spPr>
          <a:xfrm>
            <a:off x="4721165" y="804504"/>
            <a:ext cx="4522918" cy="400110"/>
          </a:xfrm>
          <a:prstGeom prst="rect">
            <a:avLst/>
          </a:prstGeom>
          <a:noFill/>
        </p:spPr>
        <p:txBody>
          <a:bodyPr wrap="square" rtlCol="0">
            <a:spAutoFit/>
          </a:bodyPr>
          <a:lstStyle/>
          <a:p>
            <a:r>
              <a:rPr lang="en-US" sz="2000" b="1" dirty="0">
                <a:solidFill>
                  <a:srgbClr val="292934"/>
                </a:solidFill>
                <a:latin typeface="Marker Felt Thin" charset="0"/>
                <a:ea typeface="Marker Felt Thin" charset="0"/>
                <a:cs typeface="Marker Felt Thin" charset="0"/>
              </a:rPr>
              <a:t>A good doctor  makes good decisions.</a:t>
            </a:r>
          </a:p>
        </p:txBody>
      </p:sp>
      <p:sp>
        <p:nvSpPr>
          <p:cNvPr id="13" name="Rectangle 12">
            <a:extLst>
              <a:ext uri="{FF2B5EF4-FFF2-40B4-BE49-F238E27FC236}">
                <a16:creationId xmlns:a16="http://schemas.microsoft.com/office/drawing/2014/main" id="{171915B1-307B-4D4F-81A1-BD15620DB891}"/>
              </a:ext>
            </a:extLst>
          </p:cNvPr>
          <p:cNvSpPr/>
          <p:nvPr/>
        </p:nvSpPr>
        <p:spPr>
          <a:xfrm>
            <a:off x="4721166" y="1241567"/>
            <a:ext cx="4162024" cy="646331"/>
          </a:xfrm>
          <a:prstGeom prst="rect">
            <a:avLst/>
          </a:prstGeom>
        </p:spPr>
        <p:txBody>
          <a:bodyPr wrap="square">
            <a:spAutoFit/>
          </a:bodyPr>
          <a:lstStyle/>
          <a:p>
            <a:pPr algn="just"/>
            <a:r>
              <a:rPr lang="en-US" sz="1800" b="1" dirty="0">
                <a:solidFill>
                  <a:srgbClr val="292934"/>
                </a:solidFill>
                <a:latin typeface="Marker Felt Thin" charset="0"/>
                <a:ea typeface="Marker Felt Thin" charset="0"/>
                <a:cs typeface="Marker Felt Thin" charset="0"/>
              </a:rPr>
              <a:t>Better ethics is about having better justifications for decisions. </a:t>
            </a:r>
          </a:p>
        </p:txBody>
      </p:sp>
      <p:pic>
        <p:nvPicPr>
          <p:cNvPr id="23" name="Picture 22">
            <a:extLst>
              <a:ext uri="{FF2B5EF4-FFF2-40B4-BE49-F238E27FC236}">
                <a16:creationId xmlns:a16="http://schemas.microsoft.com/office/drawing/2014/main" id="{E22B0396-B68F-9D42-94CB-7A3D459F172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969129" y="3219921"/>
            <a:ext cx="1289563" cy="360242"/>
          </a:xfrm>
          <a:prstGeom prst="rect">
            <a:avLst/>
          </a:prstGeom>
        </p:spPr>
      </p:pic>
      <p:pic>
        <p:nvPicPr>
          <p:cNvPr id="19" name="Picture 18">
            <a:extLst>
              <a:ext uri="{FF2B5EF4-FFF2-40B4-BE49-F238E27FC236}">
                <a16:creationId xmlns:a16="http://schemas.microsoft.com/office/drawing/2014/main" id="{9670BE70-0E2F-F641-BDD1-1A02E97540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28395" y="2793648"/>
            <a:ext cx="2088855" cy="1746419"/>
          </a:xfrm>
          <a:prstGeom prst="rect">
            <a:avLst/>
          </a:prstGeom>
        </p:spPr>
      </p:pic>
      <p:pic>
        <p:nvPicPr>
          <p:cNvPr id="22" name="Picture 21">
            <a:extLst>
              <a:ext uri="{FF2B5EF4-FFF2-40B4-BE49-F238E27FC236}">
                <a16:creationId xmlns:a16="http://schemas.microsoft.com/office/drawing/2014/main" id="{C275D707-3558-9B43-9426-FC5E63FDFE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1436" y="2807108"/>
            <a:ext cx="2032647" cy="1547358"/>
          </a:xfrm>
          <a:prstGeom prst="rect">
            <a:avLst/>
          </a:prstGeom>
        </p:spPr>
      </p:pic>
      <p:sp>
        <p:nvSpPr>
          <p:cNvPr id="24" name="Better ?">
            <a:extLst>
              <a:ext uri="{FF2B5EF4-FFF2-40B4-BE49-F238E27FC236}">
                <a16:creationId xmlns:a16="http://schemas.microsoft.com/office/drawing/2014/main" id="{740ECC1E-5B51-A845-A47D-39EA03F59D80}"/>
              </a:ext>
            </a:extLst>
          </p:cNvPr>
          <p:cNvSpPr txBox="1">
            <a:spLocks/>
          </p:cNvSpPr>
          <p:nvPr/>
        </p:nvSpPr>
        <p:spPr>
          <a:xfrm>
            <a:off x="0" y="115449"/>
            <a:ext cx="5303750" cy="5864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a:solidFill>
                  <a:srgbClr val="E0119D"/>
                </a:solidFill>
              </a:rPr>
              <a:t>Better ethics comes from</a:t>
            </a:r>
          </a:p>
        </p:txBody>
      </p:sp>
      <p:pic>
        <p:nvPicPr>
          <p:cNvPr id="25" name="Picture 24">
            <a:extLst>
              <a:ext uri="{FF2B5EF4-FFF2-40B4-BE49-F238E27FC236}">
                <a16:creationId xmlns:a16="http://schemas.microsoft.com/office/drawing/2014/main" id="{F3F07563-5EB3-8C46-93D7-EFA32DDE7C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27" name="Content Placeholder 5">
            <a:extLst>
              <a:ext uri="{FF2B5EF4-FFF2-40B4-BE49-F238E27FC236}">
                <a16:creationId xmlns:a16="http://schemas.microsoft.com/office/drawing/2014/main" id="{686A4D9C-B9F7-7444-BC66-DCB1539CC2BB}"/>
              </a:ext>
            </a:extLst>
          </p:cNvPr>
          <p:cNvSpPr txBox="1">
            <a:spLocks/>
          </p:cNvSpPr>
          <p:nvPr/>
        </p:nvSpPr>
        <p:spPr>
          <a:xfrm>
            <a:off x="0" y="2909855"/>
            <a:ext cx="9122515" cy="1643350"/>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32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8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24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20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pPr marL="182876" indent="-182876" defTabSz="914378">
              <a:spcBef>
                <a:spcPts val="1872"/>
              </a:spcBef>
              <a:buClr>
                <a:srgbClr val="93A299"/>
              </a:buClr>
              <a:defRPr/>
            </a:pPr>
            <a:r>
              <a:rPr lang="en-GB" sz="2000" dirty="0">
                <a:solidFill>
                  <a:srgbClr val="008000"/>
                </a:solidFill>
                <a:latin typeface="Arial"/>
                <a:ea typeface=""/>
                <a:cs typeface=""/>
              </a:rPr>
              <a:t>Useful for decision making</a:t>
            </a:r>
          </a:p>
          <a:p>
            <a:pPr marL="182876" indent="-182876" defTabSz="914378">
              <a:spcBef>
                <a:spcPts val="1872"/>
              </a:spcBef>
              <a:buClr>
                <a:srgbClr val="93A299"/>
              </a:buClr>
              <a:defRPr/>
            </a:pPr>
            <a:r>
              <a:rPr lang="en-GB" sz="2000" dirty="0">
                <a:solidFill>
                  <a:srgbClr val="008000"/>
                </a:solidFill>
                <a:latin typeface="Arial"/>
                <a:ea typeface=""/>
                <a:cs typeface=""/>
              </a:rPr>
              <a:t>Useful for communication</a:t>
            </a:r>
          </a:p>
          <a:p>
            <a:pPr marL="182876" indent="-182876" defTabSz="914378">
              <a:spcBef>
                <a:spcPts val="1872"/>
              </a:spcBef>
              <a:buClr>
                <a:srgbClr val="93A299"/>
              </a:buClr>
              <a:defRPr/>
            </a:pPr>
            <a:r>
              <a:rPr lang="en-GB" sz="2000" dirty="0">
                <a:solidFill>
                  <a:srgbClr val="008000"/>
                </a:solidFill>
                <a:latin typeface="Arial"/>
                <a:ea typeface=""/>
                <a:cs typeface=""/>
              </a:rPr>
              <a:t>Useful for conflict resolution</a:t>
            </a:r>
          </a:p>
        </p:txBody>
      </p:sp>
      <p:sp>
        <p:nvSpPr>
          <p:cNvPr id="28" name="Better ?">
            <a:extLst>
              <a:ext uri="{FF2B5EF4-FFF2-40B4-BE49-F238E27FC236}">
                <a16:creationId xmlns:a16="http://schemas.microsoft.com/office/drawing/2014/main" id="{034911B7-8A98-5447-BD38-2A46D5DD3EEE}"/>
              </a:ext>
            </a:extLst>
          </p:cNvPr>
          <p:cNvSpPr txBox="1">
            <a:spLocks/>
          </p:cNvSpPr>
          <p:nvPr/>
        </p:nvSpPr>
        <p:spPr>
          <a:xfrm>
            <a:off x="-1" y="2327758"/>
            <a:ext cx="8237635" cy="5864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a:solidFill>
                  <a:srgbClr val="E0119D"/>
                </a:solidFill>
              </a:rPr>
              <a:t>Is a skill competency based on knowledge</a:t>
            </a:r>
          </a:p>
        </p:txBody>
      </p:sp>
      <p:pic>
        <p:nvPicPr>
          <p:cNvPr id="20" name="Picture 19">
            <a:extLst>
              <a:ext uri="{FF2B5EF4-FFF2-40B4-BE49-F238E27FC236}">
                <a16:creationId xmlns:a16="http://schemas.microsoft.com/office/drawing/2014/main" id="{1A6EE620-5681-0D4A-BD39-3E8EEFBA5E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44867" y="603433"/>
            <a:ext cx="568658" cy="1571565"/>
          </a:xfrm>
          <a:prstGeom prst="rect">
            <a:avLst/>
          </a:prstGeom>
        </p:spPr>
      </p:pic>
      <p:sp>
        <p:nvSpPr>
          <p:cNvPr id="14" name="Rectangle 13">
            <a:extLst>
              <a:ext uri="{FF2B5EF4-FFF2-40B4-BE49-F238E27FC236}">
                <a16:creationId xmlns:a16="http://schemas.microsoft.com/office/drawing/2014/main" id="{F021AE36-D0A1-2245-9346-EC10E941C1A0}"/>
              </a:ext>
            </a:extLst>
          </p:cNvPr>
          <p:cNvSpPr/>
          <p:nvPr/>
        </p:nvSpPr>
        <p:spPr bwMode="auto">
          <a:xfrm>
            <a:off x="-10743"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004E61A2-7698-A8E5-FAA8-98AEE2FE2725}"/>
              </a:ext>
            </a:extLst>
          </p:cNvPr>
          <p:cNvSpPr>
            <a:spLocks noGrp="1"/>
          </p:cNvSpPr>
          <p:nvPr>
            <p:ph type="ftr" sz="quarter" idx="11"/>
          </p:nvPr>
        </p:nvSpPr>
        <p:spPr>
          <a:xfrm>
            <a:off x="6036415" y="4785969"/>
            <a:ext cx="3086100" cy="273844"/>
          </a:xfrm>
        </p:spPr>
        <p:txBody>
          <a:bodyPr/>
          <a:lstStyle/>
          <a:p>
            <a:r>
              <a:rPr lang="en-GB" dirty="0"/>
              <a:t>Copyright© NHS Blood and Transplant, Professional Development Team 2025</a:t>
            </a:r>
          </a:p>
        </p:txBody>
      </p:sp>
    </p:spTree>
    <p:extLst>
      <p:ext uri="{BB962C8B-B14F-4D97-AF65-F5344CB8AC3E}">
        <p14:creationId xmlns:p14="http://schemas.microsoft.com/office/powerpoint/2010/main" val="173269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
                                            <p:txEl>
                                              <p:pRg st="0" end="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7">
                                            <p:txEl>
                                              <p:pRg st="1" end="1"/>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7">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1" grpId="0"/>
      <p:bldP spid="13" grpId="0"/>
      <p:bldP spid="27" grpId="0" uiExpand="1" build="p"/>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48FFC3-79D3-BB4F-A6CE-CD689C7BC6CC}"/>
              </a:ext>
            </a:extLst>
          </p:cNvPr>
          <p:cNvSpPr/>
          <p:nvPr/>
        </p:nvSpPr>
        <p:spPr bwMode="auto">
          <a:xfrm>
            <a:off x="0" y="4496078"/>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6" name="Picture 25">
            <a:extLst>
              <a:ext uri="{FF2B5EF4-FFF2-40B4-BE49-F238E27FC236}">
                <a16:creationId xmlns:a16="http://schemas.microsoft.com/office/drawing/2014/main" id="{CC0F4E4D-C614-3544-9E3D-58E99C3015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5" name="Better ?">
            <a:extLst>
              <a:ext uri="{FF2B5EF4-FFF2-40B4-BE49-F238E27FC236}">
                <a16:creationId xmlns:a16="http://schemas.microsoft.com/office/drawing/2014/main" id="{B03214F3-C07F-C240-B835-21B629A35E68}"/>
              </a:ext>
            </a:extLst>
          </p:cNvPr>
          <p:cNvSpPr txBox="1">
            <a:spLocks/>
          </p:cNvSpPr>
          <p:nvPr/>
        </p:nvSpPr>
        <p:spPr bwMode="auto">
          <a:xfrm>
            <a:off x="147068" y="126249"/>
            <a:ext cx="5303750" cy="586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defTabSz="914400"/>
            <a:r>
              <a:rPr lang="en-GB" kern="0" dirty="0">
                <a:solidFill>
                  <a:srgbClr val="E0119D"/>
                </a:solidFill>
              </a:rPr>
              <a:t>And the syllabus asks for….</a:t>
            </a:r>
          </a:p>
        </p:txBody>
      </p:sp>
      <p:pic>
        <p:nvPicPr>
          <p:cNvPr id="3" name="Picture 2">
            <a:extLst>
              <a:ext uri="{FF2B5EF4-FFF2-40B4-BE49-F238E27FC236}">
                <a16:creationId xmlns:a16="http://schemas.microsoft.com/office/drawing/2014/main" id="{DD8B00A8-FBD3-5521-7F34-8A772E41A3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305" y="799330"/>
            <a:ext cx="2445742" cy="3461033"/>
          </a:xfrm>
          <a:prstGeom prst="rect">
            <a:avLst/>
          </a:prstGeom>
        </p:spPr>
      </p:pic>
      <p:graphicFrame>
        <p:nvGraphicFramePr>
          <p:cNvPr id="5" name="Table 4">
            <a:extLst>
              <a:ext uri="{FF2B5EF4-FFF2-40B4-BE49-F238E27FC236}">
                <a16:creationId xmlns:a16="http://schemas.microsoft.com/office/drawing/2014/main" id="{98536BE8-57B8-44A9-AC2D-074707157EC7}"/>
              </a:ext>
            </a:extLst>
          </p:cNvPr>
          <p:cNvGraphicFramePr>
            <a:graphicFrameLocks noGrp="1"/>
          </p:cNvGraphicFramePr>
          <p:nvPr>
            <p:extLst>
              <p:ext uri="{D42A27DB-BD31-4B8C-83A1-F6EECF244321}">
                <p14:modId xmlns:p14="http://schemas.microsoft.com/office/powerpoint/2010/main" val="3218259675"/>
              </p:ext>
            </p:extLst>
          </p:nvPr>
        </p:nvGraphicFramePr>
        <p:xfrm>
          <a:off x="2687960" y="870795"/>
          <a:ext cx="6252754" cy="996822"/>
        </p:xfrm>
        <a:graphic>
          <a:graphicData uri="http://schemas.openxmlformats.org/drawingml/2006/table">
            <a:tbl>
              <a:tblPr/>
              <a:tblGrid>
                <a:gridCol w="6252754">
                  <a:extLst>
                    <a:ext uri="{9D8B030D-6E8A-4147-A177-3AD203B41FA5}">
                      <a16:colId xmlns:a16="http://schemas.microsoft.com/office/drawing/2014/main" val="1868928340"/>
                    </a:ext>
                  </a:extLst>
                </a:gridCol>
              </a:tblGrid>
              <a:tr h="996822">
                <a:tc>
                  <a:txBody>
                    <a:bodyPr/>
                    <a:lstStyle/>
                    <a:p>
                      <a:r>
                        <a:rPr lang="en-GB" sz="1600" dirty="0">
                          <a:effectLst/>
                          <a:latin typeface="Helvetica" pitchFamily="2" charset="0"/>
                        </a:rPr>
                        <a:t>“The doctor will be able to function successfully within NHS organisational and management systems whilst </a:t>
                      </a:r>
                      <a:r>
                        <a:rPr lang="en-GB" sz="1600" dirty="0">
                          <a:effectLst/>
                          <a:highlight>
                            <a:srgbClr val="FFFF00"/>
                          </a:highlight>
                          <a:latin typeface="Helvetica" pitchFamily="2" charset="0"/>
                        </a:rPr>
                        <a:t>adhering to the appropriate legal and ethical framework</a:t>
                      </a:r>
                      <a:r>
                        <a:rPr lang="en-GB" sz="1600" dirty="0">
                          <a:effectLst/>
                          <a:latin typeface="Helvetica" pitchFamily="2" charset="0"/>
                        </a:rPr>
                        <a:t>” (</a:t>
                      </a:r>
                      <a:r>
                        <a:rPr lang="en-GB" sz="1600" dirty="0" err="1">
                          <a:effectLst/>
                          <a:latin typeface="Helvetica" pitchFamily="2" charset="0"/>
                        </a:rPr>
                        <a:t>HiLLO</a:t>
                      </a:r>
                      <a:r>
                        <a:rPr lang="en-GB" sz="1600" dirty="0">
                          <a:effectLst/>
                          <a:latin typeface="Helvetica" pitchFamily="2" charset="0"/>
                        </a:rPr>
                        <a:t> 1) </a:t>
                      </a:r>
                    </a:p>
                  </a:txBody>
                  <a:tcPr marL="47625" marR="47625" marT="0" marB="0">
                    <a:lnL>
                      <a:noFill/>
                    </a:lnL>
                    <a:lnR>
                      <a:noFill/>
                    </a:lnR>
                    <a:lnT>
                      <a:noFill/>
                    </a:lnT>
                    <a:lnB>
                      <a:noFill/>
                    </a:lnB>
                  </a:tcPr>
                </a:tc>
                <a:extLst>
                  <a:ext uri="{0D108BD9-81ED-4DB2-BD59-A6C34878D82A}">
                    <a16:rowId xmlns:a16="http://schemas.microsoft.com/office/drawing/2014/main" val="38524010"/>
                  </a:ext>
                </a:extLst>
              </a:tr>
            </a:tbl>
          </a:graphicData>
        </a:graphic>
      </p:graphicFrame>
      <p:graphicFrame>
        <p:nvGraphicFramePr>
          <p:cNvPr id="6" name="Table 5">
            <a:extLst>
              <a:ext uri="{FF2B5EF4-FFF2-40B4-BE49-F238E27FC236}">
                <a16:creationId xmlns:a16="http://schemas.microsoft.com/office/drawing/2014/main" id="{66D2346C-F49B-A804-7D38-EC6D23B961B2}"/>
              </a:ext>
            </a:extLst>
          </p:cNvPr>
          <p:cNvGraphicFramePr>
            <a:graphicFrameLocks noGrp="1"/>
          </p:cNvGraphicFramePr>
          <p:nvPr>
            <p:extLst>
              <p:ext uri="{D42A27DB-BD31-4B8C-83A1-F6EECF244321}">
                <p14:modId xmlns:p14="http://schemas.microsoft.com/office/powerpoint/2010/main" val="53367937"/>
              </p:ext>
            </p:extLst>
          </p:nvPr>
        </p:nvGraphicFramePr>
        <p:xfrm>
          <a:off x="6339840" y="1995035"/>
          <a:ext cx="2900932" cy="2501466"/>
        </p:xfrm>
        <a:graphic>
          <a:graphicData uri="http://schemas.openxmlformats.org/drawingml/2006/table">
            <a:tbl>
              <a:tblPr/>
              <a:tblGrid>
                <a:gridCol w="2900932">
                  <a:extLst>
                    <a:ext uri="{9D8B030D-6E8A-4147-A177-3AD203B41FA5}">
                      <a16:colId xmlns:a16="http://schemas.microsoft.com/office/drawing/2014/main" val="1253225013"/>
                    </a:ext>
                  </a:extLst>
                </a:gridCol>
              </a:tblGrid>
              <a:tr h="2501466">
                <a:tc>
                  <a:txBody>
                    <a:bodyPr/>
                    <a:lstStyle/>
                    <a:p>
                      <a:r>
                        <a:rPr lang="en-GB" sz="1600" dirty="0">
                          <a:effectLst/>
                          <a:latin typeface="Helvetica" pitchFamily="2" charset="0"/>
                        </a:rPr>
                        <a:t>“They will also manage the withholding or withdrawal of life-sustaining treatment, discussing </a:t>
                      </a:r>
                      <a:r>
                        <a:rPr lang="en-GB" sz="1600" dirty="0">
                          <a:effectLst/>
                          <a:highlight>
                            <a:srgbClr val="FFFF00"/>
                          </a:highlight>
                          <a:latin typeface="Helvetica" pitchFamily="2" charset="0"/>
                        </a:rPr>
                        <a:t>end of life care </a:t>
                      </a:r>
                      <a:r>
                        <a:rPr lang="en-GB" sz="1600" dirty="0">
                          <a:effectLst/>
                          <a:latin typeface="Helvetica" pitchFamily="2" charset="0"/>
                        </a:rPr>
                        <a:t>with patients and their families and </a:t>
                      </a:r>
                      <a:r>
                        <a:rPr lang="en-GB" sz="1600" dirty="0">
                          <a:effectLst/>
                          <a:highlight>
                            <a:srgbClr val="FFFF00"/>
                          </a:highlight>
                          <a:latin typeface="Helvetica" pitchFamily="2" charset="0"/>
                        </a:rPr>
                        <a:t>facilitating organ donation </a:t>
                      </a:r>
                      <a:r>
                        <a:rPr lang="en-GB" sz="1600" dirty="0">
                          <a:effectLst/>
                          <a:latin typeface="Helvetica" pitchFamily="2" charset="0"/>
                        </a:rPr>
                        <a:t>where appropriate” (</a:t>
                      </a:r>
                      <a:r>
                        <a:rPr lang="en-GB" sz="1600" dirty="0" err="1">
                          <a:effectLst/>
                          <a:latin typeface="Helvetica" pitchFamily="2" charset="0"/>
                        </a:rPr>
                        <a:t>HiLLO</a:t>
                      </a:r>
                      <a:r>
                        <a:rPr lang="en-GB" sz="1600" dirty="0">
                          <a:effectLst/>
                          <a:latin typeface="Helvetica" pitchFamily="2" charset="0"/>
                        </a:rPr>
                        <a:t> 8) </a:t>
                      </a:r>
                    </a:p>
                  </a:txBody>
                  <a:tcPr marL="47625" marR="47625" marT="0" marB="0">
                    <a:lnL>
                      <a:noFill/>
                    </a:lnL>
                    <a:lnR>
                      <a:noFill/>
                    </a:lnR>
                    <a:lnT>
                      <a:noFill/>
                    </a:lnT>
                    <a:lnB>
                      <a:noFill/>
                    </a:lnB>
                  </a:tcPr>
                </a:tc>
                <a:extLst>
                  <a:ext uri="{0D108BD9-81ED-4DB2-BD59-A6C34878D82A}">
                    <a16:rowId xmlns:a16="http://schemas.microsoft.com/office/drawing/2014/main" val="1791569061"/>
                  </a:ext>
                </a:extLst>
              </a:tr>
            </a:tbl>
          </a:graphicData>
        </a:graphic>
      </p:graphicFrame>
      <p:graphicFrame>
        <p:nvGraphicFramePr>
          <p:cNvPr id="11" name="Table 10">
            <a:extLst>
              <a:ext uri="{FF2B5EF4-FFF2-40B4-BE49-F238E27FC236}">
                <a16:creationId xmlns:a16="http://schemas.microsoft.com/office/drawing/2014/main" id="{0ACEDC6D-D4BD-6606-9604-0045E247FA4C}"/>
              </a:ext>
            </a:extLst>
          </p:cNvPr>
          <p:cNvGraphicFramePr>
            <a:graphicFrameLocks noGrp="1"/>
          </p:cNvGraphicFramePr>
          <p:nvPr>
            <p:extLst>
              <p:ext uri="{D42A27DB-BD31-4B8C-83A1-F6EECF244321}">
                <p14:modId xmlns:p14="http://schemas.microsoft.com/office/powerpoint/2010/main" val="4061206544"/>
              </p:ext>
            </p:extLst>
          </p:nvPr>
        </p:nvGraphicFramePr>
        <p:xfrm>
          <a:off x="2912711" y="1939082"/>
          <a:ext cx="3318577" cy="2749141"/>
        </p:xfrm>
        <a:graphic>
          <a:graphicData uri="http://schemas.openxmlformats.org/drawingml/2006/table">
            <a:tbl>
              <a:tblPr/>
              <a:tblGrid>
                <a:gridCol w="3318577">
                  <a:extLst>
                    <a:ext uri="{9D8B030D-6E8A-4147-A177-3AD203B41FA5}">
                      <a16:colId xmlns:a16="http://schemas.microsoft.com/office/drawing/2014/main" val="2189390547"/>
                    </a:ext>
                  </a:extLst>
                </a:gridCol>
              </a:tblGrid>
              <a:tr h="2749141">
                <a:tc>
                  <a:txBody>
                    <a:bodyPr/>
                    <a:lstStyle/>
                    <a:p>
                      <a:r>
                        <a:rPr lang="en-GB" sz="1600" dirty="0">
                          <a:effectLst/>
                          <a:latin typeface="Helvetica" pitchFamily="2" charset="0"/>
                        </a:rPr>
                        <a:t>“Facilitating </a:t>
                      </a:r>
                      <a:r>
                        <a:rPr lang="en-GB" sz="1600" dirty="0">
                          <a:effectLst/>
                          <a:highlight>
                            <a:srgbClr val="FFFF00"/>
                          </a:highlight>
                          <a:latin typeface="Helvetica" pitchFamily="2" charset="0"/>
                        </a:rPr>
                        <a:t>discussions</a:t>
                      </a:r>
                      <a:r>
                        <a:rPr lang="en-GB" sz="1600" dirty="0">
                          <a:effectLst/>
                          <a:latin typeface="Helvetica" pitchFamily="2" charset="0"/>
                        </a:rPr>
                        <a:t> focused on how to manage </a:t>
                      </a:r>
                      <a:r>
                        <a:rPr lang="en-GB" sz="1600" dirty="0">
                          <a:effectLst/>
                          <a:highlight>
                            <a:srgbClr val="FFFF00"/>
                          </a:highlight>
                          <a:latin typeface="Helvetica" pitchFamily="2" charset="0"/>
                        </a:rPr>
                        <a:t>end of life care </a:t>
                      </a:r>
                      <a:r>
                        <a:rPr lang="en-GB" sz="1600" dirty="0">
                          <a:effectLst/>
                          <a:latin typeface="Helvetica" pitchFamily="2" charset="0"/>
                        </a:rPr>
                        <a:t>with patients and their families. The process of withholding or withdrawing life-sustaining treatments and providing palliative care whilst </a:t>
                      </a:r>
                      <a:r>
                        <a:rPr lang="en-GB" sz="1600" dirty="0">
                          <a:effectLst/>
                          <a:highlight>
                            <a:srgbClr val="FFFF00"/>
                          </a:highlight>
                          <a:latin typeface="Helvetica" pitchFamily="2" charset="0"/>
                        </a:rPr>
                        <a:t>maintaining respect for cultural and religious beliefs </a:t>
                      </a:r>
                      <a:r>
                        <a:rPr lang="en-GB" sz="1600" dirty="0">
                          <a:effectLst/>
                          <a:latin typeface="Helvetica" pitchFamily="2" charset="0"/>
                        </a:rPr>
                        <a:t>will form an important element of this”</a:t>
                      </a:r>
                    </a:p>
                    <a:p>
                      <a:r>
                        <a:rPr lang="en-GB" dirty="0">
                          <a:effectLst/>
                          <a:latin typeface="Helvetica" pitchFamily="2" charset="0"/>
                        </a:rPr>
                        <a:t>(</a:t>
                      </a:r>
                      <a:r>
                        <a:rPr lang="en-GB" dirty="0" err="1">
                          <a:effectLst/>
                          <a:latin typeface="Helvetica" pitchFamily="2" charset="0"/>
                        </a:rPr>
                        <a:t>HiLLO</a:t>
                      </a:r>
                      <a:r>
                        <a:rPr lang="en-GB" dirty="0">
                          <a:effectLst/>
                          <a:latin typeface="Helvetica" pitchFamily="2" charset="0"/>
                        </a:rPr>
                        <a:t> 8)</a:t>
                      </a:r>
                      <a:br>
                        <a:rPr lang="en-GB" dirty="0">
                          <a:effectLst/>
                          <a:latin typeface="Helvetica" pitchFamily="2" charset="0"/>
                        </a:rPr>
                      </a:br>
                      <a:endParaRPr lang="en-GB" dirty="0">
                        <a:effectLst/>
                        <a:latin typeface="Helvetica" pitchFamily="2" charset="0"/>
                      </a:endParaRPr>
                    </a:p>
                  </a:txBody>
                  <a:tcPr marL="47625" marR="47625" marT="0" marB="0">
                    <a:lnL>
                      <a:noFill/>
                    </a:lnL>
                    <a:lnR>
                      <a:noFill/>
                    </a:lnR>
                    <a:lnT>
                      <a:noFill/>
                    </a:lnT>
                    <a:lnB>
                      <a:noFill/>
                    </a:lnB>
                  </a:tcPr>
                </a:tc>
                <a:extLst>
                  <a:ext uri="{0D108BD9-81ED-4DB2-BD59-A6C34878D82A}">
                    <a16:rowId xmlns:a16="http://schemas.microsoft.com/office/drawing/2014/main" val="964056792"/>
                  </a:ext>
                </a:extLst>
              </a:tr>
            </a:tbl>
          </a:graphicData>
        </a:graphic>
      </p:graphicFrame>
      <p:sp>
        <p:nvSpPr>
          <p:cNvPr id="2" name="Footer Placeholder 1">
            <a:extLst>
              <a:ext uri="{FF2B5EF4-FFF2-40B4-BE49-F238E27FC236}">
                <a16:creationId xmlns:a16="http://schemas.microsoft.com/office/drawing/2014/main" id="{724784D2-994B-9EE8-8314-B1B7E830A618}"/>
              </a:ext>
            </a:extLst>
          </p:cNvPr>
          <p:cNvSpPr>
            <a:spLocks noGrp="1"/>
          </p:cNvSpPr>
          <p:nvPr>
            <p:ph type="ftr" sz="quarter" idx="10"/>
          </p:nvPr>
        </p:nvSpPr>
        <p:spPr>
          <a:xfrm>
            <a:off x="4929648" y="4674387"/>
            <a:ext cx="4011066" cy="280774"/>
          </a:xfrm>
          <a:noFill/>
        </p:spPr>
        <p:txBody>
          <a:bodyPr/>
          <a:lstStyle/>
          <a:p>
            <a:r>
              <a:rPr lang="en-GB" sz="700" dirty="0">
                <a:solidFill>
                  <a:srgbClr val="FFFFFF"/>
                </a:solidFill>
                <a:latin typeface="Arial"/>
                <a:ea typeface="Arial"/>
                <a:cs typeface="Arial"/>
              </a:rPr>
              <a:t>Copyright© NHS Blood and Transplant, Professional Development Team 2025</a:t>
            </a:r>
          </a:p>
        </p:txBody>
      </p:sp>
    </p:spTree>
    <p:extLst>
      <p:ext uri="{BB962C8B-B14F-4D97-AF65-F5344CB8AC3E}">
        <p14:creationId xmlns:p14="http://schemas.microsoft.com/office/powerpoint/2010/main" val="6592592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ondon-Tube-Map-2015.jpg" descr="London-Tube-Map-2015.jpg">
            <a:extLst>
              <a:ext uri="{FF2B5EF4-FFF2-40B4-BE49-F238E27FC236}">
                <a16:creationId xmlns:a16="http://schemas.microsoft.com/office/drawing/2014/main" id="{802ECDF6-0B9D-1D40-B69D-FACB8AB830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680" y="9177"/>
            <a:ext cx="9144000" cy="5125145"/>
          </a:xfrm>
          <a:prstGeom prst="rect">
            <a:avLst/>
          </a:prstGeom>
          <a:ln w="3175">
            <a:miter lim="400000"/>
          </a:ln>
        </p:spPr>
      </p:pic>
    </p:spTree>
    <p:extLst>
      <p:ext uri="{BB962C8B-B14F-4D97-AF65-F5344CB8AC3E}">
        <p14:creationId xmlns:p14="http://schemas.microsoft.com/office/powerpoint/2010/main" val="75586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9F80CA4-2FE8-C540-ADFF-FDC5BF886FBC}"/>
              </a:ext>
            </a:extLst>
          </p:cNvPr>
          <p:cNvSpPr txBox="1">
            <a:spLocks/>
          </p:cNvSpPr>
          <p:nvPr/>
        </p:nvSpPr>
        <p:spPr>
          <a:xfrm>
            <a:off x="0" y="5031"/>
            <a:ext cx="4990825" cy="947466"/>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pPr algn="l"/>
            <a:r>
              <a:rPr lang="en-US" sz="3200" dirty="0">
                <a:solidFill>
                  <a:srgbClr val="E0119D"/>
                </a:solidFill>
                <a:latin typeface="Arial"/>
                <a:ea typeface="Arial"/>
                <a:cs typeface="Arial"/>
              </a:rPr>
              <a:t>Beauchamp and Childress</a:t>
            </a:r>
          </a:p>
        </p:txBody>
      </p:sp>
      <p:pic>
        <p:nvPicPr>
          <p:cNvPr id="14" name="Picture 13" descr="spotlight-BeauchampBeecherAward.jpg">
            <a:extLst>
              <a:ext uri="{FF2B5EF4-FFF2-40B4-BE49-F238E27FC236}">
                <a16:creationId xmlns:a16="http://schemas.microsoft.com/office/drawing/2014/main" id="{42D7FE0E-1F21-C640-ACB2-22250020CD1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0127" y="830025"/>
            <a:ext cx="2576592" cy="38648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descr="books.png">
            <a:extLst>
              <a:ext uri="{FF2B5EF4-FFF2-40B4-BE49-F238E27FC236}">
                <a16:creationId xmlns:a16="http://schemas.microsoft.com/office/drawing/2014/main" id="{6791F682-5072-034D-A8E1-0CAEFF677A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2183" y="2361616"/>
            <a:ext cx="1462504" cy="223945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TextBox 15">
            <a:extLst>
              <a:ext uri="{FF2B5EF4-FFF2-40B4-BE49-F238E27FC236}">
                <a16:creationId xmlns:a16="http://schemas.microsoft.com/office/drawing/2014/main" id="{45750671-6E30-9546-9895-2B0F031D3D7C}"/>
              </a:ext>
            </a:extLst>
          </p:cNvPr>
          <p:cNvSpPr txBox="1"/>
          <p:nvPr/>
        </p:nvSpPr>
        <p:spPr>
          <a:xfrm>
            <a:off x="1139333" y="3568721"/>
            <a:ext cx="732588" cy="369332"/>
          </a:xfrm>
          <a:prstGeom prst="rect">
            <a:avLst/>
          </a:prstGeom>
          <a:noFill/>
        </p:spPr>
        <p:txBody>
          <a:bodyPr wrap="square" rtlCol="0">
            <a:spAutoFit/>
          </a:bodyPr>
          <a:lstStyle/>
          <a:p>
            <a:r>
              <a:rPr lang="en-US" dirty="0">
                <a:solidFill>
                  <a:srgbClr val="292934"/>
                </a:solidFill>
                <a:latin typeface="Arial"/>
              </a:rPr>
              <a:t>1979</a:t>
            </a:r>
          </a:p>
        </p:txBody>
      </p:sp>
      <p:sp>
        <p:nvSpPr>
          <p:cNvPr id="17" name="Title 1">
            <a:extLst>
              <a:ext uri="{FF2B5EF4-FFF2-40B4-BE49-F238E27FC236}">
                <a16:creationId xmlns:a16="http://schemas.microsoft.com/office/drawing/2014/main" id="{D9FFBF7C-7954-E640-AE1E-D43DD4009D46}"/>
              </a:ext>
            </a:extLst>
          </p:cNvPr>
          <p:cNvSpPr txBox="1">
            <a:spLocks/>
          </p:cNvSpPr>
          <p:nvPr/>
        </p:nvSpPr>
        <p:spPr>
          <a:xfrm>
            <a:off x="3079182" y="1039679"/>
            <a:ext cx="2343376" cy="665119"/>
          </a:xfrm>
          <a:prstGeom prst="rect">
            <a:avLst/>
          </a:prstGeom>
        </p:spPr>
        <p:txBody>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charset="0"/>
              </a:defRPr>
            </a:lvl2pPr>
            <a:lvl3pPr algn="ctr" rtl="0" fontAlgn="base">
              <a:spcBef>
                <a:spcPct val="0"/>
              </a:spcBef>
              <a:spcAft>
                <a:spcPct val="0"/>
              </a:spcAft>
              <a:defRPr sz="4400">
                <a:solidFill>
                  <a:schemeClr val="tx1"/>
                </a:solidFill>
                <a:latin typeface="Calibri" charset="0"/>
              </a:defRPr>
            </a:lvl3pPr>
            <a:lvl4pPr algn="ctr" rtl="0" fontAlgn="base">
              <a:spcBef>
                <a:spcPct val="0"/>
              </a:spcBef>
              <a:spcAft>
                <a:spcPct val="0"/>
              </a:spcAft>
              <a:defRPr sz="4400">
                <a:solidFill>
                  <a:schemeClr val="tx1"/>
                </a:solidFill>
                <a:latin typeface="Calibri" charset="0"/>
              </a:defRPr>
            </a:lvl4pPr>
            <a:lvl5pPr algn="ctr" rtl="0" fontAlgn="base">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a:lstStyle>
          <a:p>
            <a:r>
              <a:rPr lang="en-US" sz="3200" dirty="0">
                <a:solidFill>
                  <a:srgbClr val="6E2C6B"/>
                </a:solidFill>
                <a:latin typeface="Arial"/>
                <a:ea typeface="Arial"/>
                <a:cs typeface="Arial"/>
              </a:rPr>
              <a:t>Principlism</a:t>
            </a:r>
          </a:p>
        </p:txBody>
      </p:sp>
      <p:pic>
        <p:nvPicPr>
          <p:cNvPr id="18" name="Picture 17" descr="A screenshot of a cell phone&#10;&#10;Description automatically generated">
            <a:extLst>
              <a:ext uri="{FF2B5EF4-FFF2-40B4-BE49-F238E27FC236}">
                <a16:creationId xmlns:a16="http://schemas.microsoft.com/office/drawing/2014/main" id="{9DB82025-F74D-644C-A5F1-780473A693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22558" y="145689"/>
            <a:ext cx="3482707" cy="4852121"/>
          </a:xfrm>
          <a:prstGeom prst="rect">
            <a:avLst/>
          </a:prstGeom>
        </p:spPr>
      </p:pic>
      <p:graphicFrame>
        <p:nvGraphicFramePr>
          <p:cNvPr id="21" name="Diagram 20">
            <a:extLst>
              <a:ext uri="{FF2B5EF4-FFF2-40B4-BE49-F238E27FC236}">
                <a16:creationId xmlns:a16="http://schemas.microsoft.com/office/drawing/2014/main" id="{0ECD7FD6-D2FC-8F49-992B-44D137E0CDCB}"/>
              </a:ext>
            </a:extLst>
          </p:cNvPr>
          <p:cNvGraphicFramePr/>
          <p:nvPr>
            <p:extLst>
              <p:ext uri="{D42A27DB-BD31-4B8C-83A1-F6EECF244321}">
                <p14:modId xmlns:p14="http://schemas.microsoft.com/office/powerpoint/2010/main" val="112041415"/>
              </p:ext>
            </p:extLst>
          </p:nvPr>
        </p:nvGraphicFramePr>
        <p:xfrm>
          <a:off x="2867264" y="1695269"/>
          <a:ext cx="2800991" cy="2477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Footer Placeholder 1">
            <a:extLst>
              <a:ext uri="{FF2B5EF4-FFF2-40B4-BE49-F238E27FC236}">
                <a16:creationId xmlns:a16="http://schemas.microsoft.com/office/drawing/2014/main" id="{11581156-A739-07C8-76B9-6E482F75FBC2}"/>
              </a:ext>
            </a:extLst>
          </p:cNvPr>
          <p:cNvSpPr>
            <a:spLocks noGrp="1"/>
          </p:cNvSpPr>
          <p:nvPr>
            <p:ph type="ftr" sz="quarter" idx="11"/>
          </p:nvPr>
        </p:nvSpPr>
        <p:spPr>
          <a:xfrm>
            <a:off x="2336458" y="478209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2301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3" name="Picture 2">
            <a:extLst>
              <a:ext uri="{FF2B5EF4-FFF2-40B4-BE49-F238E27FC236}">
                <a16:creationId xmlns:a16="http://schemas.microsoft.com/office/drawing/2014/main" id="{9928DDBF-44D4-4F4F-FEA4-5531BEAAC6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7444" y="1690551"/>
            <a:ext cx="3453238" cy="1607256"/>
          </a:xfrm>
          <a:prstGeom prst="rect">
            <a:avLst/>
          </a:prstGeom>
        </p:spPr>
      </p:pic>
      <p:pic>
        <p:nvPicPr>
          <p:cNvPr id="2" name="Picture 1">
            <a:extLst>
              <a:ext uri="{FF2B5EF4-FFF2-40B4-BE49-F238E27FC236}">
                <a16:creationId xmlns:a16="http://schemas.microsoft.com/office/drawing/2014/main" id="{EFC50005-35D6-1C9E-5A13-6C0185CF45D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96619" y="808501"/>
            <a:ext cx="4114016" cy="2497800"/>
          </a:xfrm>
          <a:prstGeom prst="rect">
            <a:avLst/>
          </a:prstGeom>
        </p:spPr>
      </p:pic>
      <p:graphicFrame>
        <p:nvGraphicFramePr>
          <p:cNvPr id="4" name="Table 3">
            <a:extLst>
              <a:ext uri="{FF2B5EF4-FFF2-40B4-BE49-F238E27FC236}">
                <a16:creationId xmlns:a16="http://schemas.microsoft.com/office/drawing/2014/main" id="{E28E6B86-8995-9603-F630-9F86326AD224}"/>
              </a:ext>
            </a:extLst>
          </p:cNvPr>
          <p:cNvGraphicFramePr>
            <a:graphicFrameLocks noGrp="1"/>
          </p:cNvGraphicFramePr>
          <p:nvPr>
            <p:extLst>
              <p:ext uri="{D42A27DB-BD31-4B8C-83A1-F6EECF244321}">
                <p14:modId xmlns:p14="http://schemas.microsoft.com/office/powerpoint/2010/main" val="3768013451"/>
              </p:ext>
            </p:extLst>
          </p:nvPr>
        </p:nvGraphicFramePr>
        <p:xfrm>
          <a:off x="4386798" y="3148745"/>
          <a:ext cx="4133657" cy="1440180"/>
        </p:xfrm>
        <a:graphic>
          <a:graphicData uri="http://schemas.openxmlformats.org/drawingml/2006/table">
            <a:tbl>
              <a:tblPr/>
              <a:tblGrid>
                <a:gridCol w="4133657">
                  <a:extLst>
                    <a:ext uri="{9D8B030D-6E8A-4147-A177-3AD203B41FA5}">
                      <a16:colId xmlns:a16="http://schemas.microsoft.com/office/drawing/2014/main" val="825919609"/>
                    </a:ext>
                  </a:extLst>
                </a:gridCol>
              </a:tblGrid>
              <a:tr h="0">
                <a:tc>
                  <a:txBody>
                    <a:bodyPr/>
                    <a:lstStyle/>
                    <a:p>
                      <a:br>
                        <a:rPr lang="en-GB" dirty="0">
                          <a:effectLst/>
                          <a:latin typeface="Helvetica" pitchFamily="2" charset="0"/>
                        </a:rPr>
                      </a:br>
                      <a:endParaRPr lang="en-GB" dirty="0">
                        <a:effectLst/>
                        <a:latin typeface="Helvetica" pitchFamily="2" charset="0"/>
                      </a:endParaRPr>
                    </a:p>
                    <a:p>
                      <a:r>
                        <a:rPr lang="en-GB" dirty="0">
                          <a:effectLst/>
                          <a:latin typeface="Helvetica" pitchFamily="2" charset="0"/>
                        </a:rPr>
                        <a:t>“Can communicate &amp; document effectively, according to ethical and legal frameworks to promote the highest standards of healthcare” – FICM syllabus</a:t>
                      </a:r>
                    </a:p>
                    <a:p>
                      <a:br>
                        <a:rPr lang="en-GB" dirty="0">
                          <a:effectLst/>
                          <a:latin typeface="Helvetica" pitchFamily="2" charset="0"/>
                        </a:rPr>
                      </a:br>
                      <a:endParaRPr lang="en-GB" dirty="0">
                        <a:effectLst/>
                        <a:latin typeface="Helvetica" pitchFamily="2" charset="0"/>
                      </a:endParaRPr>
                    </a:p>
                  </a:txBody>
                  <a:tcPr marL="47625" marR="47625" marT="0" marB="0">
                    <a:lnL>
                      <a:noFill/>
                    </a:lnL>
                    <a:lnR>
                      <a:noFill/>
                    </a:lnR>
                    <a:lnT>
                      <a:noFill/>
                    </a:lnT>
                    <a:lnB>
                      <a:noFill/>
                    </a:lnB>
                  </a:tcPr>
                </a:tc>
                <a:extLst>
                  <a:ext uri="{0D108BD9-81ED-4DB2-BD59-A6C34878D82A}">
                    <a16:rowId xmlns:a16="http://schemas.microsoft.com/office/drawing/2014/main" val="1007973468"/>
                  </a:ext>
                </a:extLst>
              </a:tr>
            </a:tbl>
          </a:graphicData>
        </a:graphic>
      </p:graphicFrame>
      <p:sp>
        <p:nvSpPr>
          <p:cNvPr id="5" name="Footer Placeholder 4">
            <a:extLst>
              <a:ext uri="{FF2B5EF4-FFF2-40B4-BE49-F238E27FC236}">
                <a16:creationId xmlns:a16="http://schemas.microsoft.com/office/drawing/2014/main" id="{4F816DDC-8117-9C83-50ED-8873FD63AB10}"/>
              </a:ext>
            </a:extLst>
          </p:cNvPr>
          <p:cNvSpPr>
            <a:spLocks noGrp="1"/>
          </p:cNvSpPr>
          <p:nvPr>
            <p:ph type="ftr" sz="quarter" idx="11"/>
          </p:nvPr>
        </p:nvSpPr>
        <p:spPr>
          <a:xfrm>
            <a:off x="5910832" y="471336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71246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 name="Picture 2" descr="Out of the Past: A Classic Film Blog">
            <a:extLst>
              <a:ext uri="{FF2B5EF4-FFF2-40B4-BE49-F238E27FC236}">
                <a16:creationId xmlns:a16="http://schemas.microsoft.com/office/drawing/2014/main" id="{798F80E6-0DAA-4479-2AA9-138B539C63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9079" y="816024"/>
            <a:ext cx="2515370" cy="340718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5D7CEF10-67A9-B6EB-03B3-15298088CF74}"/>
              </a:ext>
            </a:extLst>
          </p:cNvPr>
          <p:cNvSpPr>
            <a:spLocks noGrp="1"/>
          </p:cNvSpPr>
          <p:nvPr>
            <p:ph type="ftr" sz="quarter" idx="11"/>
          </p:nvPr>
        </p:nvSpPr>
        <p:spPr>
          <a:xfrm>
            <a:off x="5910832" y="474267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7194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endPar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endParaRP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2" name="Picture 2" descr="Out of the Past: A Classic Film Blog">
            <a:extLst>
              <a:ext uri="{FF2B5EF4-FFF2-40B4-BE49-F238E27FC236}">
                <a16:creationId xmlns:a16="http://schemas.microsoft.com/office/drawing/2014/main" id="{798F80E6-0DAA-4479-2AA9-138B539C63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9079" y="816024"/>
            <a:ext cx="2515370" cy="340718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ajor overhaul of Coroner Services in England and Wales - GOV.UK">
            <a:extLst>
              <a:ext uri="{FF2B5EF4-FFF2-40B4-BE49-F238E27FC236}">
                <a16:creationId xmlns:a16="http://schemas.microsoft.com/office/drawing/2014/main" id="{995EFC27-3A5E-1298-A1C7-97385F3006C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42756" y="793684"/>
            <a:ext cx="5286887" cy="342952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54CA230F-6B63-18DE-E110-62F95E08BAF2}"/>
              </a:ext>
            </a:extLst>
          </p:cNvPr>
          <p:cNvSpPr>
            <a:spLocks noGrp="1"/>
          </p:cNvSpPr>
          <p:nvPr>
            <p:ph type="ftr" sz="quarter" idx="11"/>
          </p:nvPr>
        </p:nvSpPr>
        <p:spPr>
          <a:xfrm>
            <a:off x="5910832" y="475488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76815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B051AA-AEC4-7F4B-B89A-1925615E4C23}"/>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10" name="Picture 9" descr="A close up of text on a white background&#10;&#10;Description automatically generated">
            <a:extLst>
              <a:ext uri="{FF2B5EF4-FFF2-40B4-BE49-F238E27FC236}">
                <a16:creationId xmlns:a16="http://schemas.microsoft.com/office/drawing/2014/main" id="{21B95736-41E2-B041-ABF2-1098D5C8F1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4771"/>
            <a:ext cx="4465282" cy="4370276"/>
          </a:xfrm>
          <a:prstGeom prst="rect">
            <a:avLst/>
          </a:prstGeom>
        </p:spPr>
      </p:pic>
      <p:pic>
        <p:nvPicPr>
          <p:cNvPr id="11" name="Picture 10" descr="A screenshot of a social media post&#10;&#10;Description automatically generated">
            <a:extLst>
              <a:ext uri="{FF2B5EF4-FFF2-40B4-BE49-F238E27FC236}">
                <a16:creationId xmlns:a16="http://schemas.microsoft.com/office/drawing/2014/main" id="{1CD78F6D-A7E0-F446-8D96-61649C0746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1859" y="-255738"/>
            <a:ext cx="3045555" cy="38502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Rectangle 11">
            <a:extLst>
              <a:ext uri="{FF2B5EF4-FFF2-40B4-BE49-F238E27FC236}">
                <a16:creationId xmlns:a16="http://schemas.microsoft.com/office/drawing/2014/main" id="{CD5FBB44-AC57-804B-B345-C0677A5BB900}"/>
              </a:ext>
            </a:extLst>
          </p:cNvPr>
          <p:cNvSpPr/>
          <p:nvPr/>
        </p:nvSpPr>
        <p:spPr>
          <a:xfrm>
            <a:off x="5834063" y="3777161"/>
            <a:ext cx="2977290" cy="707886"/>
          </a:xfrm>
          <a:prstGeom prst="rect">
            <a:avLst/>
          </a:prstGeom>
        </p:spPr>
        <p:txBody>
          <a:bodyPr wrap="none">
            <a:spAutoFit/>
          </a:bodyPr>
          <a:lstStyle/>
          <a:p>
            <a:pPr algn="r"/>
            <a:r>
              <a:rPr lang="en-GB" sz="2000" dirty="0">
                <a:solidFill>
                  <a:srgbClr val="6E2C6B"/>
                </a:solidFill>
              </a:rPr>
              <a:t>Harvey &amp; Gardiner (2019)</a:t>
            </a:r>
          </a:p>
          <a:p>
            <a:pPr algn="r"/>
            <a:r>
              <a:rPr lang="en-GB" sz="2000" dirty="0">
                <a:solidFill>
                  <a:srgbClr val="6E2C6B"/>
                </a:solidFill>
              </a:rPr>
              <a:t>BJA Education, 19(3):68-73</a:t>
            </a:r>
          </a:p>
        </p:txBody>
      </p:sp>
      <p:pic>
        <p:nvPicPr>
          <p:cNvPr id="13" name="Picture 12">
            <a:extLst>
              <a:ext uri="{FF2B5EF4-FFF2-40B4-BE49-F238E27FC236}">
                <a16:creationId xmlns:a16="http://schemas.microsoft.com/office/drawing/2014/main" id="{AE5A24E4-73C2-A14F-A6CB-0D21C8E570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25332"/>
            <a:ext cx="1947041" cy="223549"/>
          </a:xfrm>
          <a:prstGeom prst="rect">
            <a:avLst/>
          </a:prstGeom>
        </p:spPr>
      </p:pic>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6" name="Rectangle 15">
            <a:extLst>
              <a:ext uri="{FF2B5EF4-FFF2-40B4-BE49-F238E27FC236}">
                <a16:creationId xmlns:a16="http://schemas.microsoft.com/office/drawing/2014/main" id="{FC4A1D53-5516-954E-821D-F7DE4CED6F9F}"/>
              </a:ext>
            </a:extLst>
          </p:cNvPr>
          <p:cNvSpPr/>
          <p:nvPr/>
        </p:nvSpPr>
        <p:spPr>
          <a:xfrm>
            <a:off x="4997189" y="4524059"/>
            <a:ext cx="4066947" cy="584775"/>
          </a:xfrm>
          <a:prstGeom prst="rect">
            <a:avLst/>
          </a:prstGeom>
        </p:spPr>
        <p:txBody>
          <a:bodyPr wrap="none">
            <a:spAutoFit/>
          </a:bodyPr>
          <a:lstStyle/>
          <a:p>
            <a:r>
              <a:rPr lang="en-GB" sz="3200" dirty="0" err="1">
                <a:solidFill>
                  <a:schemeClr val="bg1"/>
                </a:solidFill>
              </a:rPr>
              <a:t>www.moralbalance.org</a:t>
            </a:r>
            <a:endParaRPr lang="en-GB" sz="3200" dirty="0">
              <a:solidFill>
                <a:schemeClr val="bg1"/>
              </a:solidFill>
            </a:endParaRPr>
          </a:p>
        </p:txBody>
      </p:sp>
      <p:sp>
        <p:nvSpPr>
          <p:cNvPr id="2" name="Footer Placeholder 1">
            <a:extLst>
              <a:ext uri="{FF2B5EF4-FFF2-40B4-BE49-F238E27FC236}">
                <a16:creationId xmlns:a16="http://schemas.microsoft.com/office/drawing/2014/main" id="{286D5D02-6626-871F-486D-CA7A436DEB86}"/>
              </a:ext>
            </a:extLst>
          </p:cNvPr>
          <p:cNvSpPr>
            <a:spLocks noGrp="1"/>
          </p:cNvSpPr>
          <p:nvPr>
            <p:ph type="ftr" sz="quarter" idx="11"/>
          </p:nvPr>
        </p:nvSpPr>
        <p:spPr>
          <a:xfrm>
            <a:off x="3028950" y="4941683"/>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62371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8" name="Monday Evening….">
            <a:extLst>
              <a:ext uri="{FF2B5EF4-FFF2-40B4-BE49-F238E27FC236}">
                <a16:creationId xmlns:a16="http://schemas.microsoft.com/office/drawing/2014/main" id="{ED2B0DDF-E739-1147-8C2B-F3D63EBB86A6}"/>
              </a:ext>
            </a:extLst>
          </p:cNvPr>
          <p:cNvSpPr txBox="1">
            <a:spLocks/>
          </p:cNvSpPr>
          <p:nvPr/>
        </p:nvSpPr>
        <p:spPr>
          <a:xfrm>
            <a:off x="0" y="-371476"/>
            <a:ext cx="9220202" cy="2428877"/>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lvl1pPr marL="0" marR="0" indent="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sz="7000" b="0" i="0" u="none" strike="noStrike" cap="all"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GB" sz="7000" b="0" i="0" u="none" strike="noStrike" kern="0" cap="all" spc="0" normalizeH="0" baseline="0" noProof="0">
                <a:ln>
                  <a:noFill/>
                </a:ln>
                <a:solidFill>
                  <a:srgbClr val="535353"/>
                </a:solidFill>
                <a:effectLst/>
                <a:uLnTx/>
                <a:uFillTx/>
                <a:latin typeface="Gill Sans Light"/>
                <a:cs typeface="Gill Sans Light"/>
                <a:sym typeface="Gill Sans Light"/>
              </a:rPr>
              <a:t>Monday Evening….</a:t>
            </a:r>
            <a:endParaRPr kumimoji="0" lang="en-GB" sz="7000" b="0" i="0" u="none" strike="noStrike" kern="0" cap="all" spc="0" normalizeH="0" baseline="0" noProof="0" dirty="0">
              <a:ln>
                <a:noFill/>
              </a:ln>
              <a:solidFill>
                <a:srgbClr val="535353"/>
              </a:solidFill>
              <a:effectLst/>
              <a:uLnTx/>
              <a:uFillTx/>
              <a:latin typeface="Gill Sans Light"/>
              <a:cs typeface="Gill Sans Light"/>
              <a:sym typeface="Gill Sans Light"/>
            </a:endParaRPr>
          </a:p>
        </p:txBody>
      </p:sp>
      <p:sp>
        <p:nvSpPr>
          <p:cNvPr id="19" name="Ethel is calling !">
            <a:extLst>
              <a:ext uri="{FF2B5EF4-FFF2-40B4-BE49-F238E27FC236}">
                <a16:creationId xmlns:a16="http://schemas.microsoft.com/office/drawing/2014/main" id="{3816E4DF-7B9D-CD40-A360-B6893619E738}"/>
              </a:ext>
            </a:extLst>
          </p:cNvPr>
          <p:cNvSpPr txBox="1">
            <a:spLocks/>
          </p:cNvSpPr>
          <p:nvPr/>
        </p:nvSpPr>
        <p:spPr>
          <a:xfrm>
            <a:off x="-223270" y="2494179"/>
            <a:ext cx="9220202" cy="971551"/>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t">
            <a:normAutofit/>
          </a:bodyPr>
          <a:lstStyle>
            <a:lvl1pPr marL="0" marR="0" indent="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sz="4800" b="0" i="0" u="none" strike="noStrike" cap="none" spc="0" baseline="0">
                <a:ln>
                  <a:noFill/>
                </a:ln>
                <a:solidFill>
                  <a:srgbClr val="535353"/>
                </a:solidFill>
                <a:uFillTx/>
                <a:latin typeface="+mn-lt"/>
                <a:ea typeface="+mn-ea"/>
                <a:cs typeface="+mn-cs"/>
                <a:sym typeface="Gill Sans Light"/>
              </a:defRPr>
            </a:lvl5pPr>
            <a:lvl6pPr marL="3101560" marR="0" indent="-498060"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6pPr>
            <a:lvl7pPr marL="36222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7pPr>
            <a:lvl8pPr marL="41429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8pPr>
            <a:lvl9pPr marL="4663661" marR="0" indent="-498061" algn="l" defTabSz="584200" rtl="0" latinLnBrk="0">
              <a:lnSpc>
                <a:spcPct val="120000"/>
              </a:lnSpc>
              <a:spcBef>
                <a:spcPts val="4600"/>
              </a:spcBef>
              <a:spcAft>
                <a:spcPts val="0"/>
              </a:spcAft>
              <a:buClrTx/>
              <a:buSzPct val="82000"/>
              <a:buFontTx/>
              <a:buChar char="•"/>
              <a:tabLst/>
              <a:defRPr sz="4400" b="0" i="0" u="none" strike="noStrike" cap="none" spc="0" baseline="0">
                <a:ln>
                  <a:noFill/>
                </a:ln>
                <a:solidFill>
                  <a:srgbClr val="535353"/>
                </a:solidFill>
                <a:uFillTx/>
                <a:latin typeface="+mn-lt"/>
                <a:ea typeface="+mn-ea"/>
                <a:cs typeface="+mn-cs"/>
                <a:sym typeface="Gill Sans Light"/>
              </a:defRPr>
            </a:lvl9pPr>
          </a:lstStyle>
          <a:p>
            <a:pPr marL="0" marR="0" lvl="0" indent="0" algn="ctr" defTabSz="584200" rtl="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rgbClr val="535353"/>
                </a:solidFill>
                <a:effectLst/>
                <a:uLnTx/>
                <a:uFillTx/>
                <a:latin typeface="Gill Sans Light"/>
                <a:cs typeface="Gill Sans Light"/>
                <a:sym typeface="Gill Sans Light"/>
              </a:rPr>
              <a:t>Ethel is calling ! </a:t>
            </a:r>
          </a:p>
        </p:txBody>
      </p:sp>
      <p:sp>
        <p:nvSpPr>
          <p:cNvPr id="6" name="Rectangle 5">
            <a:extLst>
              <a:ext uri="{FF2B5EF4-FFF2-40B4-BE49-F238E27FC236}">
                <a16:creationId xmlns:a16="http://schemas.microsoft.com/office/drawing/2014/main" id="{D86DB0E6-C025-8E49-B088-E06ABAE1742B}"/>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0EE88FC7-FD4E-A797-E04F-F284DD37BC12}"/>
              </a:ext>
            </a:extLst>
          </p:cNvPr>
          <p:cNvSpPr>
            <a:spLocks noGrp="1"/>
          </p:cNvSpPr>
          <p:nvPr>
            <p:ph type="ftr" sz="quarter" idx="11"/>
          </p:nvPr>
        </p:nvSpPr>
        <p:spPr>
          <a:xfrm>
            <a:off x="6057900" y="477810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47792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54F0854-B034-CE48-881C-B10427E689AF}"/>
              </a:ext>
            </a:extLst>
          </p:cNvPr>
          <p:cNvSpPr/>
          <p:nvPr/>
        </p:nvSpPr>
        <p:spPr bwMode="auto">
          <a:xfrm>
            <a:off x="0" y="456234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6" name="Image" descr="Image">
            <a:extLst>
              <a:ext uri="{FF2B5EF4-FFF2-40B4-BE49-F238E27FC236}">
                <a16:creationId xmlns:a16="http://schemas.microsoft.com/office/drawing/2014/main" id="{277F2423-8E31-B540-942D-C71BA028A1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5273" y="294892"/>
            <a:ext cx="3562345" cy="39998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descr="Image">
            <a:extLst>
              <a:ext uri="{FF2B5EF4-FFF2-40B4-BE49-F238E27FC236}">
                <a16:creationId xmlns:a16="http://schemas.microsoft.com/office/drawing/2014/main" id="{1A5A990A-C630-184C-82DC-9DC55EEE0E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294892"/>
            <a:ext cx="2773151" cy="4621919"/>
          </a:xfrm>
          <a:prstGeom prst="rect">
            <a:avLst/>
          </a:prstGeom>
          <a:ln>
            <a:noFill/>
          </a:ln>
          <a:effectLst>
            <a:outerShdw blurRad="292100" dist="139700" dir="2700000" algn="tl" rotWithShape="0">
              <a:srgbClr val="333333">
                <a:alpha val="65000"/>
              </a:srgbClr>
            </a:outerShdw>
          </a:effectLst>
        </p:spPr>
      </p:pic>
      <p:sp>
        <p:nvSpPr>
          <p:cNvPr id="2" name="Footer Placeholder 1">
            <a:extLst>
              <a:ext uri="{FF2B5EF4-FFF2-40B4-BE49-F238E27FC236}">
                <a16:creationId xmlns:a16="http://schemas.microsoft.com/office/drawing/2014/main" id="{41FC7008-8EF6-F01E-954B-FAC2DD0A6726}"/>
              </a:ext>
            </a:extLst>
          </p:cNvPr>
          <p:cNvSpPr>
            <a:spLocks noGrp="1"/>
          </p:cNvSpPr>
          <p:nvPr>
            <p:ph type="ftr" sz="quarter" idx="11"/>
          </p:nvPr>
        </p:nvSpPr>
        <p:spPr>
          <a:xfrm>
            <a:off x="6115050" y="4857450"/>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233942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0"/>
            <a:ext cx="7527524" cy="2985433"/>
          </a:xfrm>
          <a:prstGeom prst="rect">
            <a:avLst/>
          </a:prstGeom>
        </p:spPr>
        <p:txBody>
          <a:bodyPr wrap="square">
            <a:spAutoFit/>
          </a:bodyPr>
          <a:lstStyle/>
          <a:p>
            <a:pPr lvl="0">
              <a:spcAft>
                <a:spcPts val="600"/>
              </a:spcAft>
            </a:pPr>
            <a:r>
              <a:rPr lang="en-GB" sz="2400" dirty="0"/>
              <a:t>84 </a:t>
            </a:r>
            <a:r>
              <a:rPr lang="en-GB" sz="2400" dirty="0" err="1"/>
              <a:t>yr</a:t>
            </a:r>
            <a:r>
              <a:rPr lang="en-GB" sz="2400" dirty="0"/>
              <a:t> old woman, perforated viscus on CT. </a:t>
            </a:r>
          </a:p>
          <a:p>
            <a:pPr lvl="0">
              <a:spcAft>
                <a:spcPts val="600"/>
              </a:spcAft>
            </a:pPr>
            <a:r>
              <a:rPr lang="en-GB" sz="2400" dirty="0"/>
              <a:t>Co-morbidity – COPD, IHD, </a:t>
            </a:r>
            <a:r>
              <a:rPr lang="en-GB" sz="2400" dirty="0" err="1"/>
              <a:t>prev</a:t>
            </a:r>
            <a:r>
              <a:rPr lang="en-GB" sz="2400" dirty="0"/>
              <a:t> CVA. Ex </a:t>
            </a:r>
            <a:r>
              <a:rPr lang="en-GB" sz="2400" dirty="0" err="1"/>
              <a:t>tol</a:t>
            </a:r>
            <a:r>
              <a:rPr lang="en-GB" sz="2400" dirty="0"/>
              <a:t> 20 </a:t>
            </a:r>
            <a:r>
              <a:rPr lang="en-GB" sz="2400" dirty="0" err="1"/>
              <a:t>yrds</a:t>
            </a:r>
            <a:r>
              <a:rPr lang="en-GB" sz="2400" dirty="0"/>
              <a:t>. Independent ADLs but daughter needed outside of home.</a:t>
            </a:r>
          </a:p>
          <a:p>
            <a:pPr lvl="0">
              <a:spcAft>
                <a:spcPts val="600"/>
              </a:spcAft>
            </a:pPr>
            <a:r>
              <a:rPr lang="en-GB" sz="2400" dirty="0"/>
              <a:t>Hypotensive, tachycardic, </a:t>
            </a:r>
            <a:r>
              <a:rPr lang="en-GB" sz="2400" dirty="0" err="1"/>
              <a:t>oligouric</a:t>
            </a:r>
            <a:r>
              <a:rPr lang="en-GB" sz="2400" dirty="0"/>
              <a:t>, mild metabolic acidosis. Despite this is considered to have capacity.</a:t>
            </a:r>
          </a:p>
          <a:p>
            <a:pPr lvl="0">
              <a:spcAft>
                <a:spcPts val="600"/>
              </a:spcAft>
            </a:pPr>
            <a:endParaRPr lang="en-GB" sz="2400" dirty="0"/>
          </a:p>
          <a:p>
            <a:pPr lvl="0">
              <a:spcAft>
                <a:spcPts val="600"/>
              </a:spcAft>
            </a:pPr>
            <a:endParaRPr lang="en-GB" sz="2400" dirty="0"/>
          </a:p>
        </p:txBody>
      </p:sp>
      <p:sp>
        <p:nvSpPr>
          <p:cNvPr id="9" name="Rectangle 8"/>
          <p:cNvSpPr/>
          <p:nvPr/>
        </p:nvSpPr>
        <p:spPr>
          <a:xfrm>
            <a:off x="111599" y="0"/>
            <a:ext cx="1314450" cy="830997"/>
          </a:xfrm>
          <a:prstGeom prst="rect">
            <a:avLst/>
          </a:prstGeom>
        </p:spPr>
        <p:txBody>
          <a:bodyPr wrap="square">
            <a:spAutoFit/>
          </a:bodyPr>
          <a:lstStyle/>
          <a:p>
            <a:pPr lvl="0">
              <a:spcAft>
                <a:spcPts val="600"/>
              </a:spcAft>
            </a:pPr>
            <a:r>
              <a:rPr lang="en-US" sz="2400" u="sng" dirty="0"/>
              <a:t>Monday evening</a:t>
            </a:r>
          </a:p>
        </p:txBody>
      </p:sp>
      <p:sp>
        <p:nvSpPr>
          <p:cNvPr id="6" name="Rectangle 5">
            <a:extLst>
              <a:ext uri="{FF2B5EF4-FFF2-40B4-BE49-F238E27FC236}">
                <a16:creationId xmlns:a16="http://schemas.microsoft.com/office/drawing/2014/main" id="{45C6D86D-E79D-E845-A978-04FC6B8C93DA}"/>
              </a:ext>
            </a:extLst>
          </p:cNvPr>
          <p:cNvSpPr/>
          <p:nvPr/>
        </p:nvSpPr>
        <p:spPr>
          <a:xfrm>
            <a:off x="1616476" y="2004179"/>
            <a:ext cx="7527524" cy="3139321"/>
          </a:xfrm>
          <a:prstGeom prst="rect">
            <a:avLst/>
          </a:prstGeom>
        </p:spPr>
        <p:txBody>
          <a:bodyPr wrap="square">
            <a:spAutoFit/>
          </a:bodyPr>
          <a:lstStyle/>
          <a:p>
            <a:pPr lvl="0">
              <a:spcAft>
                <a:spcPts val="600"/>
              </a:spcAft>
            </a:pPr>
            <a:endParaRPr lang="en-GB" sz="2400" dirty="0"/>
          </a:p>
          <a:p>
            <a:pPr lvl="0">
              <a:spcAft>
                <a:spcPts val="600"/>
              </a:spcAft>
            </a:pPr>
            <a:r>
              <a:rPr lang="en-GB" sz="2400" dirty="0"/>
              <a:t>“very serious condition, life threatening”</a:t>
            </a:r>
          </a:p>
          <a:p>
            <a:pPr lvl="0">
              <a:spcAft>
                <a:spcPts val="600"/>
              </a:spcAft>
            </a:pPr>
            <a:r>
              <a:rPr lang="en-GB" sz="2400" dirty="0"/>
              <a:t>“surgery is needed to stand any chance of survival”</a:t>
            </a:r>
          </a:p>
          <a:p>
            <a:pPr lvl="0">
              <a:spcAft>
                <a:spcPts val="600"/>
              </a:spcAft>
            </a:pPr>
            <a:r>
              <a:rPr lang="en-GB" sz="2400" dirty="0"/>
              <a:t>“even with surgery, and intensive care, death is still likely”</a:t>
            </a:r>
          </a:p>
          <a:p>
            <a:pPr lvl="0">
              <a:spcAft>
                <a:spcPts val="600"/>
              </a:spcAft>
            </a:pPr>
            <a:endParaRPr lang="en-GB" sz="2400" dirty="0"/>
          </a:p>
          <a:p>
            <a:pPr lvl="0">
              <a:spcAft>
                <a:spcPts val="600"/>
              </a:spcAft>
            </a:pPr>
            <a:r>
              <a:rPr lang="en-GB" sz="2400" dirty="0"/>
              <a:t> - patient &amp; family keen to “give it a go”</a:t>
            </a:r>
          </a:p>
          <a:p>
            <a:pPr lvl="0">
              <a:spcAft>
                <a:spcPts val="600"/>
              </a:spcAft>
            </a:pPr>
            <a:endParaRPr lang="en-GB" sz="2400" dirty="0"/>
          </a:p>
        </p:txBody>
      </p:sp>
      <p:sp>
        <p:nvSpPr>
          <p:cNvPr id="2" name="Footer Placeholder 1">
            <a:extLst>
              <a:ext uri="{FF2B5EF4-FFF2-40B4-BE49-F238E27FC236}">
                <a16:creationId xmlns:a16="http://schemas.microsoft.com/office/drawing/2014/main" id="{F47B58F4-06C1-4906-AE42-3170A51073DF}"/>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51859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415498"/>
            <a:ext cx="7527524" cy="3670236"/>
          </a:xfrm>
          <a:prstGeom prst="rect">
            <a:avLst/>
          </a:prstGeom>
        </p:spPr>
        <p:txBody>
          <a:bodyPr wrap="square">
            <a:spAutoFit/>
          </a:bodyPr>
          <a:lstStyle/>
          <a:p>
            <a:pPr lvl="0">
              <a:spcAft>
                <a:spcPts val="600"/>
              </a:spcAft>
            </a:pPr>
            <a:r>
              <a:rPr lang="en-GB" sz="2400" dirty="0"/>
              <a:t>Anaesthetic opinion:</a:t>
            </a:r>
          </a:p>
          <a:p>
            <a:pPr lvl="0">
              <a:spcAft>
                <a:spcPts val="600"/>
              </a:spcAft>
            </a:pPr>
            <a:endParaRPr lang="en-GB" sz="800" dirty="0"/>
          </a:p>
          <a:p>
            <a:pPr lvl="0">
              <a:spcAft>
                <a:spcPts val="600"/>
              </a:spcAft>
            </a:pPr>
            <a:r>
              <a:rPr lang="en-GB" sz="2400" dirty="0"/>
              <a:t>“ will almost certainly get through surgery, likely to need vasopressor support, ? Unable to extubate”</a:t>
            </a:r>
          </a:p>
          <a:p>
            <a:pPr lvl="0">
              <a:spcAft>
                <a:spcPts val="600"/>
              </a:spcAft>
            </a:pPr>
            <a:endParaRPr lang="en-GB" sz="1800" dirty="0"/>
          </a:p>
          <a:p>
            <a:pPr lvl="0">
              <a:spcAft>
                <a:spcPts val="600"/>
              </a:spcAft>
            </a:pPr>
            <a:r>
              <a:rPr lang="en-GB" sz="2400" dirty="0"/>
              <a:t>“therefore, little value in surgery without ICU”</a:t>
            </a:r>
          </a:p>
          <a:p>
            <a:pPr lvl="0">
              <a:spcAft>
                <a:spcPts val="600"/>
              </a:spcAft>
            </a:pPr>
            <a:endParaRPr lang="en-GB" sz="2400" dirty="0"/>
          </a:p>
          <a:p>
            <a:pPr lvl="0">
              <a:spcAft>
                <a:spcPts val="600"/>
              </a:spcAft>
            </a:pPr>
            <a:r>
              <a:rPr lang="en-GB" sz="2400" dirty="0"/>
              <a:t>“Patient wants to give it a go, if we don’t she’ll certainly die… Is it ethical to deny her that chance?“</a:t>
            </a:r>
          </a:p>
        </p:txBody>
      </p:sp>
      <p:sp>
        <p:nvSpPr>
          <p:cNvPr id="9" name="Rectangle 8"/>
          <p:cNvSpPr/>
          <p:nvPr/>
        </p:nvSpPr>
        <p:spPr>
          <a:xfrm>
            <a:off x="111599" y="0"/>
            <a:ext cx="1314450" cy="830997"/>
          </a:xfrm>
          <a:prstGeom prst="rect">
            <a:avLst/>
          </a:prstGeom>
        </p:spPr>
        <p:txBody>
          <a:bodyPr wrap="square">
            <a:spAutoFit/>
          </a:bodyPr>
          <a:lstStyle/>
          <a:p>
            <a:pPr lvl="0">
              <a:spcAft>
                <a:spcPts val="600"/>
              </a:spcAft>
            </a:pPr>
            <a:r>
              <a:rPr lang="en-US" sz="2400" u="sng" dirty="0"/>
              <a:t>Monday evening</a:t>
            </a:r>
          </a:p>
        </p:txBody>
      </p:sp>
      <p:sp>
        <p:nvSpPr>
          <p:cNvPr id="2" name="Footer Placeholder 1">
            <a:extLst>
              <a:ext uri="{FF2B5EF4-FFF2-40B4-BE49-F238E27FC236}">
                <a16:creationId xmlns:a16="http://schemas.microsoft.com/office/drawing/2014/main" id="{9A0CCF67-3894-0AD8-29CF-8D34AD5D71BF}"/>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71630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37D395-5254-C34C-9469-74996D361C84}"/>
              </a:ext>
            </a:extLst>
          </p:cNvPr>
          <p:cNvPicPr>
            <a:picLocks noChangeAspect="1"/>
          </p:cNvPicPr>
          <p:nvPr/>
        </p:nvPicPr>
        <p:blipFill>
          <a:blip r:embed="rId2"/>
          <a:stretch>
            <a:fillRect/>
          </a:stretch>
        </p:blipFill>
        <p:spPr>
          <a:xfrm>
            <a:off x="147069" y="0"/>
            <a:ext cx="8654032" cy="5274351"/>
          </a:xfrm>
          <a:prstGeom prst="rect">
            <a:avLst/>
          </a:prstGeom>
        </p:spPr>
      </p:pic>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1" name="10 %">
            <a:extLst>
              <a:ext uri="{FF2B5EF4-FFF2-40B4-BE49-F238E27FC236}">
                <a16:creationId xmlns:a16="http://schemas.microsoft.com/office/drawing/2014/main" id="{AFC172AE-CF9F-1645-B1E8-E9F33411C7CC}"/>
              </a:ext>
            </a:extLst>
          </p:cNvPr>
          <p:cNvSpPr txBox="1"/>
          <p:nvPr/>
        </p:nvSpPr>
        <p:spPr>
          <a:xfrm>
            <a:off x="3551269" y="973305"/>
            <a:ext cx="1845631" cy="1092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ctr">
              <a:defRPr sz="7000" cap="all">
                <a:solidFill>
                  <a:srgbClr val="535353"/>
                </a:solidFill>
              </a:defRPr>
            </a:lvl1pPr>
          </a:lstStyle>
          <a:p>
            <a:pPr defTabSz="584200" hangingPunct="0"/>
            <a:r>
              <a:rPr kern="0" dirty="0">
                <a:latin typeface="Gill Sans Light"/>
                <a:cs typeface="Gill Sans Light"/>
                <a:sym typeface="Gill Sans Light"/>
              </a:rPr>
              <a:t>10 %</a:t>
            </a:r>
          </a:p>
        </p:txBody>
      </p:sp>
      <p:sp>
        <p:nvSpPr>
          <p:cNvPr id="12" name="90 %">
            <a:extLst>
              <a:ext uri="{FF2B5EF4-FFF2-40B4-BE49-F238E27FC236}">
                <a16:creationId xmlns:a16="http://schemas.microsoft.com/office/drawing/2014/main" id="{C7BC1AA9-E4D8-8D47-8C29-43A83EF80240}"/>
              </a:ext>
            </a:extLst>
          </p:cNvPr>
          <p:cNvSpPr txBox="1"/>
          <p:nvPr/>
        </p:nvSpPr>
        <p:spPr>
          <a:xfrm>
            <a:off x="3559238" y="973305"/>
            <a:ext cx="1845631" cy="1092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lgn="ctr">
              <a:defRPr sz="7000" cap="all">
                <a:solidFill>
                  <a:srgbClr val="535353"/>
                </a:solidFill>
              </a:defRPr>
            </a:lvl1pPr>
          </a:lstStyle>
          <a:p>
            <a:pPr defTabSz="584200" hangingPunct="0"/>
            <a:r>
              <a:rPr kern="0" dirty="0">
                <a:latin typeface="Gill Sans Light"/>
                <a:cs typeface="Gill Sans Light"/>
                <a:sym typeface="Gill Sans Light"/>
              </a:rPr>
              <a:t>90 %</a:t>
            </a:r>
          </a:p>
        </p:txBody>
      </p:sp>
      <p:sp>
        <p:nvSpPr>
          <p:cNvPr id="7" name="Rectangle 6">
            <a:extLst>
              <a:ext uri="{FF2B5EF4-FFF2-40B4-BE49-F238E27FC236}">
                <a16:creationId xmlns:a16="http://schemas.microsoft.com/office/drawing/2014/main" id="{F8A7B026-807D-3B4E-A227-7EC2882AC2B8}"/>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C4E4164F-184A-C833-2EF1-CD4837892CB0}"/>
              </a:ext>
            </a:extLst>
          </p:cNvPr>
          <p:cNvSpPr>
            <a:spLocks noGrp="1"/>
          </p:cNvSpPr>
          <p:nvPr>
            <p:ph type="ftr" sz="quarter" idx="11"/>
          </p:nvPr>
        </p:nvSpPr>
        <p:spPr>
          <a:xfrm>
            <a:off x="5886451" y="471336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7449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xit" presetSubtype="32" fill="hold" grpId="1" nodeType="clickEffect">
                                  <p:stCondLst>
                                    <p:cond delay="0"/>
                                  </p:stCondLst>
                                  <p:iterate>
                                    <p:tmAbs val="0"/>
                                  </p:iterate>
                                  <p:childTnLst>
                                    <p:anim calcmode="lin" valueType="num">
                                      <p:cBhvr>
                                        <p:cTn id="10" dur="1000" fill="hold"/>
                                        <p:tgtEl>
                                          <p:spTgt spid="11"/>
                                        </p:tgtEl>
                                        <p:attrNameLst>
                                          <p:attrName>ppt_w</p:attrName>
                                        </p:attrNameLst>
                                      </p:cBhvr>
                                      <p:tavLst>
                                        <p:tav tm="0">
                                          <p:val>
                                            <p:strVal val="ppt_w"/>
                                          </p:val>
                                        </p:tav>
                                        <p:tav tm="100000">
                                          <p:val>
                                            <p:fltVal val="0"/>
                                          </p:val>
                                        </p:tav>
                                      </p:tavLst>
                                    </p:anim>
                                    <p:anim calcmode="lin" valueType="num">
                                      <p:cBhvr>
                                        <p:cTn id="11" dur="1000" fill="hold"/>
                                        <p:tgtEl>
                                          <p:spTgt spid="11"/>
                                        </p:tgtEl>
                                        <p:attrNameLst>
                                          <p:attrName>ppt_h</p:attrName>
                                        </p:attrNameLst>
                                      </p:cBhvr>
                                      <p:tavLst>
                                        <p:tav tm="0">
                                          <p:val>
                                            <p:strVal val="ppt_h"/>
                                          </p:val>
                                        </p:tav>
                                        <p:tav tm="100000">
                                          <p:val>
                                            <p:fltVal val="0"/>
                                          </p:val>
                                        </p:tav>
                                      </p:tavLst>
                                    </p:anim>
                                    <p:set>
                                      <p:cBhvr>
                                        <p:cTn id="12" fill="hold">
                                          <p:stCondLst>
                                            <p:cond delay="999"/>
                                          </p:stCondLst>
                                        </p:cTn>
                                        <p:tgtEl>
                                          <p:spTgt spid="11"/>
                                        </p:tgtEl>
                                        <p:attrNameLst>
                                          <p:attrName>style.visibility</p:attrName>
                                        </p:attrNameLst>
                                      </p:cBhvr>
                                      <p:to>
                                        <p:strVal val="hidden"/>
                                      </p:to>
                                    </p:set>
                                  </p:childTnLst>
                                </p:cTn>
                              </p:par>
                            </p:childTnLst>
                          </p:cTn>
                        </p:par>
                        <p:par>
                          <p:cTn id="13" fill="hold">
                            <p:stCondLst>
                              <p:cond delay="1000"/>
                            </p:stCondLst>
                            <p:childTnLst>
                              <p:par>
                                <p:cTn id="14" presetID="23" presetClass="entr" presetSubtype="16" fill="hold" grpId="0" nodeType="afterEffect">
                                  <p:stCondLst>
                                    <p:cond delay="0"/>
                                  </p:stCondLst>
                                  <p:iterate>
                                    <p:tmAbs val="0"/>
                                  </p:iterate>
                                  <p:childTnLst>
                                    <p:set>
                                      <p:cBhvr>
                                        <p:cTn id="15" fill="hold"/>
                                        <p:tgtEl>
                                          <p:spTgt spid="12"/>
                                        </p:tgtEl>
                                        <p:attrNameLst>
                                          <p:attrName>style.visibility</p:attrName>
                                        </p:attrNameLst>
                                      </p:cBhvr>
                                      <p:to>
                                        <p:strVal val="visible"/>
                                      </p:to>
                                    </p:set>
                                    <p:anim calcmode="lin" valueType="num">
                                      <p:cBhvr>
                                        <p:cTn id="16" dur="1500" fill="hold"/>
                                        <p:tgtEl>
                                          <p:spTgt spid="12"/>
                                        </p:tgtEl>
                                        <p:attrNameLst>
                                          <p:attrName>ppt_w</p:attrName>
                                        </p:attrNameLst>
                                      </p:cBhvr>
                                      <p:tavLst>
                                        <p:tav tm="0">
                                          <p:val>
                                            <p:fltVal val="0"/>
                                          </p:val>
                                        </p:tav>
                                        <p:tav tm="100000">
                                          <p:val>
                                            <p:strVal val="#ppt_w"/>
                                          </p:val>
                                        </p:tav>
                                      </p:tavLst>
                                    </p:anim>
                                    <p:anim calcmode="lin" valueType="num">
                                      <p:cBhvr>
                                        <p:cTn id="17" dur="1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P spid="11" grpId="1" animBg="1" advAuto="0"/>
      <p:bldP spid="12"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AAEBC9-E7E8-9F4B-A52A-90967C8ED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Picture 6">
            <a:extLst>
              <a:ext uri="{FF2B5EF4-FFF2-40B4-BE49-F238E27FC236}">
                <a16:creationId xmlns:a16="http://schemas.microsoft.com/office/drawing/2014/main" id="{894EA5D3-4112-3043-9837-B0D10CFFE117}"/>
              </a:ext>
            </a:extLst>
          </p:cNvPr>
          <p:cNvPicPr>
            <a:picLocks noChangeAspect="1"/>
          </p:cNvPicPr>
          <p:nvPr/>
        </p:nvPicPr>
        <p:blipFill>
          <a:blip r:embed="rId3"/>
          <a:stretch>
            <a:fillRect/>
          </a:stretch>
        </p:blipFill>
        <p:spPr>
          <a:xfrm>
            <a:off x="819151" y="294892"/>
            <a:ext cx="7143750" cy="4392441"/>
          </a:xfrm>
          <a:prstGeom prst="rect">
            <a:avLst/>
          </a:prstGeom>
        </p:spPr>
      </p:pic>
      <p:sp>
        <p:nvSpPr>
          <p:cNvPr id="5" name="Rectangle 4">
            <a:extLst>
              <a:ext uri="{FF2B5EF4-FFF2-40B4-BE49-F238E27FC236}">
                <a16:creationId xmlns:a16="http://schemas.microsoft.com/office/drawing/2014/main" id="{589BB161-67DD-9E44-B4FB-76EB898E3902}"/>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9774CAEB-8D05-FB94-0FA7-C3BAB697017D}"/>
              </a:ext>
            </a:extLst>
          </p:cNvPr>
          <p:cNvSpPr>
            <a:spLocks noGrp="1"/>
          </p:cNvSpPr>
          <p:nvPr>
            <p:ph type="ftr" sz="quarter" idx="11"/>
          </p:nvPr>
        </p:nvSpPr>
        <p:spPr>
          <a:xfrm>
            <a:off x="5910832" y="471168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250108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oral Balance 1.jpg" descr="Moral Balance 1.jpg">
            <a:extLst>
              <a:ext uri="{FF2B5EF4-FFF2-40B4-BE49-F238E27FC236}">
                <a16:creationId xmlns:a16="http://schemas.microsoft.com/office/drawing/2014/main" id="{6FD23258-B490-C54B-81F9-8F51BF34F1A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7924800" cy="1940963"/>
          </a:xfrm>
          <a:prstGeom prst="rect">
            <a:avLst/>
          </a:prstGeom>
          <a:ln w="3175">
            <a:miter lim="400000"/>
          </a:ln>
        </p:spPr>
      </p:pic>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2" name="Neoplastic vs benign…">
            <a:extLst>
              <a:ext uri="{FF2B5EF4-FFF2-40B4-BE49-F238E27FC236}">
                <a16:creationId xmlns:a16="http://schemas.microsoft.com/office/drawing/2014/main" id="{6A5FA18E-4C39-1F42-88AF-F2DF582FD468}"/>
              </a:ext>
            </a:extLst>
          </p:cNvPr>
          <p:cNvSpPr txBox="1">
            <a:spLocks/>
          </p:cNvSpPr>
          <p:nvPr/>
        </p:nvSpPr>
        <p:spPr>
          <a:xfrm>
            <a:off x="238882" y="2168306"/>
            <a:ext cx="4180718" cy="274659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defRPr sz="4800"/>
            </a:pPr>
            <a:r>
              <a:rPr lang="en-GB" sz="3600" dirty="0"/>
              <a:t>Neoplastic vs benign</a:t>
            </a:r>
          </a:p>
          <a:p>
            <a:pPr marL="0" indent="0">
              <a:lnSpc>
                <a:spcPct val="120000"/>
              </a:lnSpc>
              <a:spcBef>
                <a:spcPts val="0"/>
              </a:spcBef>
              <a:buFont typeface="Arial" panose="020B0604020202020204" pitchFamily="34" charset="0"/>
              <a:buNone/>
              <a:defRPr sz="4800"/>
            </a:pPr>
            <a:r>
              <a:rPr lang="en-GB" sz="3600" dirty="0"/>
              <a:t>AKI</a:t>
            </a:r>
          </a:p>
          <a:p>
            <a:pPr marL="0" indent="0">
              <a:lnSpc>
                <a:spcPct val="120000"/>
              </a:lnSpc>
              <a:spcBef>
                <a:spcPts val="0"/>
              </a:spcBef>
              <a:buFont typeface="Arial" panose="020B0604020202020204" pitchFamily="34" charset="0"/>
              <a:buNone/>
              <a:defRPr sz="4800"/>
            </a:pPr>
            <a:r>
              <a:rPr lang="en-GB" sz="3600" dirty="0"/>
              <a:t>IHD / LV Function</a:t>
            </a:r>
          </a:p>
          <a:p>
            <a:pPr marL="0" indent="0">
              <a:lnSpc>
                <a:spcPct val="120000"/>
              </a:lnSpc>
              <a:spcBef>
                <a:spcPts val="0"/>
              </a:spcBef>
              <a:buFont typeface="Arial" panose="020B0604020202020204" pitchFamily="34" charset="0"/>
              <a:buNone/>
              <a:defRPr sz="4800"/>
            </a:pPr>
            <a:r>
              <a:rPr lang="en-GB" sz="3600" dirty="0"/>
              <a:t>Pneumonia</a:t>
            </a:r>
          </a:p>
        </p:txBody>
      </p:sp>
      <p:sp>
        <p:nvSpPr>
          <p:cNvPr id="13" name="Muscle Mass…">
            <a:extLst>
              <a:ext uri="{FF2B5EF4-FFF2-40B4-BE49-F238E27FC236}">
                <a16:creationId xmlns:a16="http://schemas.microsoft.com/office/drawing/2014/main" id="{4E6BAA91-E42B-4E47-8DAA-92BD6E902132}"/>
              </a:ext>
            </a:extLst>
          </p:cNvPr>
          <p:cNvSpPr txBox="1"/>
          <p:nvPr/>
        </p:nvSpPr>
        <p:spPr>
          <a:xfrm>
            <a:off x="4724402" y="1790489"/>
            <a:ext cx="3600448" cy="2404718"/>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pPr algn="l">
              <a:lnSpc>
                <a:spcPct val="120000"/>
              </a:lnSpc>
              <a:defRPr sz="4800">
                <a:solidFill>
                  <a:srgbClr val="535353"/>
                </a:solidFill>
              </a:defRPr>
            </a:pPr>
            <a:r>
              <a:rPr sz="2400" dirty="0"/>
              <a:t>Muscle Mass</a:t>
            </a:r>
          </a:p>
          <a:p>
            <a:pPr algn="l">
              <a:lnSpc>
                <a:spcPct val="120000"/>
              </a:lnSpc>
              <a:defRPr sz="4800">
                <a:solidFill>
                  <a:srgbClr val="535353"/>
                </a:solidFill>
              </a:defRPr>
            </a:pPr>
            <a:r>
              <a:rPr sz="2400" dirty="0"/>
              <a:t>Nutritional State</a:t>
            </a:r>
          </a:p>
          <a:p>
            <a:pPr algn="l">
              <a:lnSpc>
                <a:spcPct val="120000"/>
              </a:lnSpc>
              <a:defRPr sz="4800">
                <a:solidFill>
                  <a:srgbClr val="535353"/>
                </a:solidFill>
              </a:defRPr>
            </a:pPr>
            <a:r>
              <a:rPr sz="2400" dirty="0"/>
              <a:t>Exercise tolerance</a:t>
            </a:r>
          </a:p>
          <a:p>
            <a:pPr algn="l">
              <a:lnSpc>
                <a:spcPct val="120000"/>
              </a:lnSpc>
              <a:defRPr sz="4800">
                <a:solidFill>
                  <a:srgbClr val="535353"/>
                </a:solidFill>
              </a:defRPr>
            </a:pPr>
            <a:r>
              <a:rPr sz="2400" dirty="0"/>
              <a:t>Cognitive decline?</a:t>
            </a:r>
            <a:endParaRPr sz="3200" dirty="0"/>
          </a:p>
        </p:txBody>
      </p:sp>
      <p:pic>
        <p:nvPicPr>
          <p:cNvPr id="14" name="Image" descr="Image">
            <a:extLst>
              <a:ext uri="{FF2B5EF4-FFF2-40B4-BE49-F238E27FC236}">
                <a16:creationId xmlns:a16="http://schemas.microsoft.com/office/drawing/2014/main" id="{0587E3E7-9322-2542-B2E9-01C3088BF39F}"/>
              </a:ext>
            </a:extLst>
          </p:cNvPr>
          <p:cNvPicPr>
            <a:picLocks noChangeAspect="1"/>
          </p:cNvPicPr>
          <p:nvPr/>
        </p:nvPicPr>
        <p:blipFill>
          <a:blip r:embed="rId4"/>
          <a:stretch>
            <a:fillRect/>
          </a:stretch>
        </p:blipFill>
        <p:spPr>
          <a:xfrm>
            <a:off x="3400425" y="4044733"/>
            <a:ext cx="5676900" cy="1097511"/>
          </a:xfrm>
          <a:prstGeom prst="rect">
            <a:avLst/>
          </a:prstGeom>
          <a:ln w="3175">
            <a:miter lim="400000"/>
          </a:ln>
        </p:spPr>
      </p:pic>
      <p:pic>
        <p:nvPicPr>
          <p:cNvPr id="15" name="Picture 14" descr="A close up of text on a white background&#10;&#10;Description automatically generated">
            <a:extLst>
              <a:ext uri="{FF2B5EF4-FFF2-40B4-BE49-F238E27FC236}">
                <a16:creationId xmlns:a16="http://schemas.microsoft.com/office/drawing/2014/main" id="{A437D991-398C-BF4B-833C-B3035502D3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66936" y="507981"/>
            <a:ext cx="1310389" cy="1282508"/>
          </a:xfrm>
          <a:prstGeom prst="rect">
            <a:avLst/>
          </a:prstGeom>
        </p:spPr>
      </p:pic>
      <p:sp>
        <p:nvSpPr>
          <p:cNvPr id="2" name="Footer Placeholder 1">
            <a:extLst>
              <a:ext uri="{FF2B5EF4-FFF2-40B4-BE49-F238E27FC236}">
                <a16:creationId xmlns:a16="http://schemas.microsoft.com/office/drawing/2014/main" id="{2D40D511-325A-E1A9-4985-1EB6766205ED}"/>
              </a:ext>
            </a:extLst>
          </p:cNvPr>
          <p:cNvSpPr>
            <a:spLocks noGrp="1"/>
          </p:cNvSpPr>
          <p:nvPr>
            <p:ph type="ftr" sz="quarter" idx="11"/>
          </p:nvPr>
        </p:nvSpPr>
        <p:spPr>
          <a:xfrm>
            <a:off x="66675" y="4868400"/>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78941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3" grpId="0" animBg="1" advAuto="0"/>
      <p:bldP spid="14"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35BD67-3B4C-7141-A178-6827FECFF37A}"/>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445" name="Rectangle"/>
          <p:cNvSpPr/>
          <p:nvPr/>
        </p:nvSpPr>
        <p:spPr>
          <a:xfrm>
            <a:off x="2342858" y="3578290"/>
            <a:ext cx="725945" cy="357188"/>
          </a:xfrm>
          <a:prstGeom prst="rect">
            <a:avLst/>
          </a:prstGeom>
          <a:solidFill>
            <a:srgbClr val="FFFFFF"/>
          </a:solidFill>
          <a:ln w="3175">
            <a:miter lim="400000"/>
          </a:ln>
        </p:spPr>
        <p:txBody>
          <a:bodyPr lIns="20092" tIns="20092" rIns="20092" bIns="20092" anchor="ctr"/>
          <a:lstStyle/>
          <a:p>
            <a:pPr marL="0" marR="0" lvl="0" indent="0" algn="ctr" defTabSz="308063" rtl="0" eaLnBrk="1" fontAlgn="auto" latinLnBrk="0" hangingPunct="0">
              <a:lnSpc>
                <a:spcPct val="100000"/>
              </a:lnSpc>
              <a:spcBef>
                <a:spcPts val="0"/>
              </a:spcBef>
              <a:spcAft>
                <a:spcPts val="0"/>
              </a:spcAft>
              <a:buClrTx/>
              <a:buSzTx/>
              <a:buFontTx/>
              <a:buNone/>
              <a:tabLst/>
              <a:defRPr>
                <a:solidFill>
                  <a:srgbClr val="FFFFFF"/>
                </a:solidFill>
              </a:defRPr>
            </a:pPr>
            <a:endParaRPr kumimoji="0" sz="1793" b="0" i="0" u="none" strike="noStrike" kern="0" cap="none" spc="0" normalizeH="0" baseline="0" noProof="0">
              <a:ln>
                <a:noFill/>
              </a:ln>
              <a:solidFill>
                <a:srgbClr val="FFFFFF"/>
              </a:solidFill>
              <a:effectLst/>
              <a:uLnTx/>
              <a:uFillTx/>
              <a:latin typeface="Gill Sans Light"/>
              <a:cs typeface="Gill Sans Light"/>
              <a:sym typeface="Gill Sans Light"/>
            </a:endParaRPr>
          </a:p>
        </p:txBody>
      </p:sp>
      <p:pic>
        <p:nvPicPr>
          <p:cNvPr id="6" name="Picture 5">
            <a:extLst>
              <a:ext uri="{FF2B5EF4-FFF2-40B4-BE49-F238E27FC236}">
                <a16:creationId xmlns:a16="http://schemas.microsoft.com/office/drawing/2014/main" id="{183D3A5B-3938-254C-BCD4-66259FCA13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unknown.jpg" descr="unknown.jpg">
            <a:extLst>
              <a:ext uri="{FF2B5EF4-FFF2-40B4-BE49-F238E27FC236}">
                <a16:creationId xmlns:a16="http://schemas.microsoft.com/office/drawing/2014/main" id="{B8A8685D-F54C-AB40-9D54-360F75FAA3D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20191" y="94612"/>
            <a:ext cx="5354725" cy="45939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71364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10" name="Patient…">
            <a:extLst>
              <a:ext uri="{FF2B5EF4-FFF2-40B4-BE49-F238E27FC236}">
                <a16:creationId xmlns:a16="http://schemas.microsoft.com/office/drawing/2014/main" id="{2DF58C75-C6A3-E541-8DDF-D6217FCBA934}"/>
              </a:ext>
            </a:extLst>
          </p:cNvPr>
          <p:cNvSpPr txBox="1"/>
          <p:nvPr/>
        </p:nvSpPr>
        <p:spPr>
          <a:xfrm>
            <a:off x="927865" y="2571750"/>
            <a:ext cx="2925819" cy="2004844"/>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algn="ctr">
              <a:lnSpc>
                <a:spcPct val="120000"/>
              </a:lnSpc>
              <a:defRPr sz="5400">
                <a:solidFill>
                  <a:srgbClr val="535353"/>
                </a:solidFill>
              </a:defRPr>
            </a:pPr>
            <a:r>
              <a:rPr dirty="0"/>
              <a:t>Patient</a:t>
            </a:r>
          </a:p>
          <a:p>
            <a:pPr algn="ctr">
              <a:lnSpc>
                <a:spcPct val="120000"/>
              </a:lnSpc>
              <a:defRPr sz="5400">
                <a:solidFill>
                  <a:srgbClr val="535353"/>
                </a:solidFill>
              </a:defRPr>
            </a:pPr>
            <a:r>
              <a:rPr dirty="0"/>
              <a:t>Family</a:t>
            </a:r>
          </a:p>
        </p:txBody>
      </p:sp>
      <p:sp>
        <p:nvSpPr>
          <p:cNvPr id="2" name="Rectangle 1">
            <a:extLst>
              <a:ext uri="{FF2B5EF4-FFF2-40B4-BE49-F238E27FC236}">
                <a16:creationId xmlns:a16="http://schemas.microsoft.com/office/drawing/2014/main" id="{C53D5B97-2B66-F24B-AAFF-848462CD6986}"/>
              </a:ext>
            </a:extLst>
          </p:cNvPr>
          <p:cNvSpPr/>
          <p:nvPr/>
        </p:nvSpPr>
        <p:spPr>
          <a:xfrm>
            <a:off x="4210050" y="2662481"/>
            <a:ext cx="4572000" cy="2259080"/>
          </a:xfrm>
          <a:prstGeom prst="rect">
            <a:avLst/>
          </a:prstGeom>
        </p:spPr>
        <p:txBody>
          <a:bodyPr>
            <a:spAutoFit/>
          </a:bodyPr>
          <a:lstStyle/>
          <a:p>
            <a:pPr algn="ctr">
              <a:lnSpc>
                <a:spcPct val="120000"/>
              </a:lnSpc>
              <a:defRPr sz="5400">
                <a:solidFill>
                  <a:srgbClr val="535353"/>
                </a:solidFill>
              </a:defRPr>
            </a:pPr>
            <a:r>
              <a:rPr lang="en-GB" sz="4000" dirty="0"/>
              <a:t>Other Patients</a:t>
            </a:r>
          </a:p>
          <a:p>
            <a:pPr algn="ctr">
              <a:lnSpc>
                <a:spcPct val="120000"/>
              </a:lnSpc>
              <a:defRPr sz="5400">
                <a:solidFill>
                  <a:srgbClr val="535353"/>
                </a:solidFill>
              </a:defRPr>
            </a:pPr>
            <a:r>
              <a:rPr lang="en-GB" sz="4000" dirty="0"/>
              <a:t>Staff</a:t>
            </a:r>
          </a:p>
          <a:p>
            <a:pPr algn="ctr">
              <a:lnSpc>
                <a:spcPct val="120000"/>
              </a:lnSpc>
              <a:defRPr sz="5400">
                <a:solidFill>
                  <a:srgbClr val="535353"/>
                </a:solidFill>
              </a:defRPr>
            </a:pPr>
            <a:r>
              <a:rPr lang="en-GB" sz="4000" dirty="0"/>
              <a:t>“NHS”</a:t>
            </a:r>
            <a:endParaRPr lang="en-GB" dirty="0"/>
          </a:p>
        </p:txBody>
      </p:sp>
      <p:pic>
        <p:nvPicPr>
          <p:cNvPr id="15" name="Picture 14" descr="A close up of text on a white background&#10;&#10;Description automatically generated">
            <a:extLst>
              <a:ext uri="{FF2B5EF4-FFF2-40B4-BE49-F238E27FC236}">
                <a16:creationId xmlns:a16="http://schemas.microsoft.com/office/drawing/2014/main" id="{1759CD78-3382-8D45-8FA5-869E1EE46D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3" name="Footer Placeholder 2">
            <a:extLst>
              <a:ext uri="{FF2B5EF4-FFF2-40B4-BE49-F238E27FC236}">
                <a16:creationId xmlns:a16="http://schemas.microsoft.com/office/drawing/2014/main" id="{BEE165C2-1CDE-09AA-A961-1D940617E28D}"/>
              </a:ext>
            </a:extLst>
          </p:cNvPr>
          <p:cNvSpPr>
            <a:spLocks noGrp="1"/>
          </p:cNvSpPr>
          <p:nvPr>
            <p:ph type="ftr" sz="quarter" idx="11"/>
          </p:nvPr>
        </p:nvSpPr>
        <p:spPr>
          <a:xfrm>
            <a:off x="2583276"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55084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8CB5-F04F-B3EC-A0B8-9E708405258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2358BF4-8CEF-9D47-C6E0-175A2B93A2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EC4E6A95-A362-894E-1C3B-8D97003686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10" name="Patient…">
            <a:extLst>
              <a:ext uri="{FF2B5EF4-FFF2-40B4-BE49-F238E27FC236}">
                <a16:creationId xmlns:a16="http://schemas.microsoft.com/office/drawing/2014/main" id="{2638B019-600F-A902-DCC7-5386531C6C68}"/>
              </a:ext>
            </a:extLst>
          </p:cNvPr>
          <p:cNvSpPr txBox="1"/>
          <p:nvPr/>
        </p:nvSpPr>
        <p:spPr>
          <a:xfrm>
            <a:off x="927865" y="3070348"/>
            <a:ext cx="2925819" cy="1007648"/>
          </a:xfrm>
          <a:prstGeom prst="rect">
            <a:avLst/>
          </a:prstGeom>
          <a:ln w="3175">
            <a:miter lim="400000"/>
          </a:ln>
          <a:extLst>
            <a:ext uri="{C572A759-6A51-4108-AA02-DFA0A04FC94B}">
              <ma14:wrappingTextBoxFlag xmlns:ma14="http://schemas.microsoft.com/office/mac/drawingml/2011/main" xmlns="" val="1"/>
            </a:ext>
          </a:extLst>
        </p:spPr>
        <p:txBody>
          <a:bodyPr wrap="square" lIns="38100" tIns="38100" rIns="38100" bIns="38100" anchor="ctr">
            <a:spAutoFit/>
          </a:bodyPr>
          <a:lstStyle/>
          <a:p>
            <a:pPr algn="ctr">
              <a:lnSpc>
                <a:spcPct val="120000"/>
              </a:lnSpc>
              <a:defRPr sz="5400">
                <a:solidFill>
                  <a:srgbClr val="535353"/>
                </a:solidFill>
              </a:defRPr>
            </a:pPr>
            <a:endParaRPr dirty="0"/>
          </a:p>
        </p:txBody>
      </p:sp>
      <p:pic>
        <p:nvPicPr>
          <p:cNvPr id="15" name="Picture 14" descr="A close up of text on a white background&#10;&#10;Description automatically generated">
            <a:extLst>
              <a:ext uri="{FF2B5EF4-FFF2-40B4-BE49-F238E27FC236}">
                <a16:creationId xmlns:a16="http://schemas.microsoft.com/office/drawing/2014/main" id="{83FC0079-6BA4-3E3B-0C5C-25C56D970D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B693F025-A3AA-6255-3D96-0097F5980BF5}"/>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46141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8" name="Mortality / Morbidity…">
            <a:extLst>
              <a:ext uri="{FF2B5EF4-FFF2-40B4-BE49-F238E27FC236}">
                <a16:creationId xmlns:a16="http://schemas.microsoft.com/office/drawing/2014/main" id="{99EFEE65-0A55-C44B-9654-24F5D6689CE5}"/>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9" name="Image" descr="Image">
            <a:extLst>
              <a:ext uri="{FF2B5EF4-FFF2-40B4-BE49-F238E27FC236}">
                <a16:creationId xmlns:a16="http://schemas.microsoft.com/office/drawing/2014/main" id="{9E08E7A2-F44B-904C-94D2-F50D0E80544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160941" y="2468673"/>
            <a:ext cx="4835991" cy="2353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close up of text on a white background&#10;&#10;Description automatically generated">
            <a:extLst>
              <a:ext uri="{FF2B5EF4-FFF2-40B4-BE49-F238E27FC236}">
                <a16:creationId xmlns:a16="http://schemas.microsoft.com/office/drawing/2014/main" id="{BC258491-BF9C-1D45-A7F9-1B9C21242C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4E71A775-65F6-B9EF-D2A8-7C0D7A69C536}"/>
              </a:ext>
            </a:extLst>
          </p:cNvPr>
          <p:cNvSpPr>
            <a:spLocks noGrp="1"/>
          </p:cNvSpPr>
          <p:nvPr>
            <p:ph type="ftr" sz="quarter" idx="11"/>
          </p:nvPr>
        </p:nvSpPr>
        <p:spPr>
          <a:xfrm>
            <a:off x="4903855" y="482257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30473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ED243-FE1D-6784-9D62-AD8F58CCE8D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A916B90-4659-B1C5-5340-BCEB1300BD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6E92C7DB-C21D-F4C3-0EE7-3A396B5A74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8" name="Mortality / Morbidity…">
            <a:extLst>
              <a:ext uri="{FF2B5EF4-FFF2-40B4-BE49-F238E27FC236}">
                <a16:creationId xmlns:a16="http://schemas.microsoft.com/office/drawing/2014/main" id="{A27C5625-2791-7572-EF89-2E0343B3B49E}"/>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12" name="Picture 11" descr="A close up of text on a white background&#10;&#10;Description automatically generated">
            <a:extLst>
              <a:ext uri="{FF2B5EF4-FFF2-40B4-BE49-F238E27FC236}">
                <a16:creationId xmlns:a16="http://schemas.microsoft.com/office/drawing/2014/main" id="{35CCE49B-E504-E437-5A35-F112CB76A2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1242E654-BCF1-D072-2190-F184E358927B}"/>
              </a:ext>
            </a:extLst>
          </p:cNvPr>
          <p:cNvSpPr>
            <a:spLocks noGrp="1"/>
          </p:cNvSpPr>
          <p:nvPr>
            <p:ph type="ftr" sz="quarter" idx="11"/>
          </p:nvPr>
        </p:nvSpPr>
        <p:spPr>
          <a:xfrm>
            <a:off x="5964262" y="485806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66656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964722-44E7-3B43-B5A4-3F43E3DC07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pic>
        <p:nvPicPr>
          <p:cNvPr id="7" name="Moral Balance 1.jpg" descr="Moral Balance 1.jpg">
            <a:extLst>
              <a:ext uri="{FF2B5EF4-FFF2-40B4-BE49-F238E27FC236}">
                <a16:creationId xmlns:a16="http://schemas.microsoft.com/office/drawing/2014/main" id="{30FEF95A-5E42-B145-913E-9FD1930CC8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707369" cy="2353902"/>
          </a:xfrm>
          <a:prstGeom prst="rect">
            <a:avLst/>
          </a:prstGeom>
          <a:ln w="3175">
            <a:miter lim="400000"/>
          </a:ln>
        </p:spPr>
      </p:pic>
      <p:sp>
        <p:nvSpPr>
          <p:cNvPr id="6" name="Mortality / Morbidity…">
            <a:extLst>
              <a:ext uri="{FF2B5EF4-FFF2-40B4-BE49-F238E27FC236}">
                <a16:creationId xmlns:a16="http://schemas.microsoft.com/office/drawing/2014/main" id="{FAC122C3-FC2B-0340-9523-669618CA16AE}"/>
              </a:ext>
            </a:extLst>
          </p:cNvPr>
          <p:cNvSpPr txBox="1">
            <a:spLocks/>
          </p:cNvSpPr>
          <p:nvPr/>
        </p:nvSpPr>
        <p:spPr>
          <a:xfrm>
            <a:off x="4128571" y="2789599"/>
            <a:ext cx="5015429" cy="1935457"/>
          </a:xfrm>
          <a:prstGeom prst="rect">
            <a:avLst/>
          </a:prstGeom>
        </p:spPr>
        <p:txBody>
          <a:bodyPr>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3200" dirty="0"/>
              <a:t>Resource utilisation</a:t>
            </a:r>
          </a:p>
          <a:p>
            <a:pPr marL="0" indent="0" defTabSz="490727">
              <a:lnSpc>
                <a:spcPct val="100000"/>
              </a:lnSpc>
              <a:spcBef>
                <a:spcPts val="0"/>
              </a:spcBef>
              <a:buFont typeface="Arial" panose="020B0604020202020204" pitchFamily="34" charset="0"/>
              <a:buNone/>
              <a:defRPr sz="4032"/>
            </a:pPr>
            <a:r>
              <a:rPr lang="en-GB" sz="3200" dirty="0"/>
              <a:t>Metrics</a:t>
            </a:r>
          </a:p>
          <a:p>
            <a:pPr marL="0" indent="0" defTabSz="490727">
              <a:lnSpc>
                <a:spcPct val="100000"/>
              </a:lnSpc>
              <a:spcBef>
                <a:spcPts val="0"/>
              </a:spcBef>
              <a:buFont typeface="Arial" panose="020B0604020202020204" pitchFamily="34" charset="0"/>
              <a:buNone/>
              <a:defRPr sz="4032"/>
            </a:pPr>
            <a:r>
              <a:rPr lang="en-GB" sz="3200" dirty="0"/>
              <a:t>Complaints &amp; litigation</a:t>
            </a:r>
          </a:p>
          <a:p>
            <a:pPr marL="0" indent="0" defTabSz="490727">
              <a:lnSpc>
                <a:spcPct val="100000"/>
              </a:lnSpc>
              <a:spcBef>
                <a:spcPts val="0"/>
              </a:spcBef>
              <a:buNone/>
              <a:defRPr sz="4032"/>
            </a:pPr>
            <a:r>
              <a:rPr lang="en-GB" sz="3200" dirty="0"/>
              <a:t>Grief / Regret / Guilt</a:t>
            </a:r>
          </a:p>
          <a:p>
            <a:pPr marL="0" indent="0" defTabSz="490727">
              <a:lnSpc>
                <a:spcPct val="100000"/>
              </a:lnSpc>
              <a:spcBef>
                <a:spcPts val="0"/>
              </a:spcBef>
              <a:buFont typeface="Arial" panose="020B0604020202020204" pitchFamily="34" charset="0"/>
              <a:buNone/>
              <a:defRPr sz="4032"/>
            </a:pPr>
            <a:r>
              <a:rPr lang="en-GB" sz="3200" dirty="0"/>
              <a:t>Interpersonal relationships</a:t>
            </a:r>
            <a:endParaRPr lang="en-GB" sz="4032" dirty="0"/>
          </a:p>
        </p:txBody>
      </p:sp>
      <p:sp>
        <p:nvSpPr>
          <p:cNvPr id="8" name="Mortality / Morbidity…">
            <a:extLst>
              <a:ext uri="{FF2B5EF4-FFF2-40B4-BE49-F238E27FC236}">
                <a16:creationId xmlns:a16="http://schemas.microsoft.com/office/drawing/2014/main" id="{99EFEE65-0A55-C44B-9654-24F5D6689CE5}"/>
              </a:ext>
            </a:extLst>
          </p:cNvPr>
          <p:cNvSpPr txBox="1">
            <a:spLocks/>
          </p:cNvSpPr>
          <p:nvPr/>
        </p:nvSpPr>
        <p:spPr>
          <a:xfrm>
            <a:off x="0" y="2486486"/>
            <a:ext cx="5693053" cy="2657014"/>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90727">
              <a:lnSpc>
                <a:spcPct val="100000"/>
              </a:lnSpc>
              <a:spcBef>
                <a:spcPts val="0"/>
              </a:spcBef>
              <a:buFont typeface="Arial" panose="020B0604020202020204" pitchFamily="34" charset="0"/>
              <a:buNone/>
              <a:defRPr sz="4032"/>
            </a:pPr>
            <a:r>
              <a:rPr lang="en-GB" sz="2800" dirty="0"/>
              <a:t>Mortality / Morbidity</a:t>
            </a:r>
          </a:p>
          <a:p>
            <a:pPr marL="0" indent="0" defTabSz="490727">
              <a:lnSpc>
                <a:spcPct val="100000"/>
              </a:lnSpc>
              <a:spcBef>
                <a:spcPts val="0"/>
              </a:spcBef>
              <a:buFont typeface="Arial" panose="020B0604020202020204" pitchFamily="34" charset="0"/>
              <a:buNone/>
              <a:defRPr sz="4032"/>
            </a:pPr>
            <a:r>
              <a:rPr lang="en-GB" sz="2800" dirty="0"/>
              <a:t>Pain &amp; suffering</a:t>
            </a:r>
          </a:p>
          <a:p>
            <a:pPr marL="0" indent="0" defTabSz="490727">
              <a:lnSpc>
                <a:spcPct val="100000"/>
              </a:lnSpc>
              <a:spcBef>
                <a:spcPts val="0"/>
              </a:spcBef>
              <a:buFont typeface="Arial" panose="020B0604020202020204" pitchFamily="34" charset="0"/>
              <a:buNone/>
              <a:defRPr sz="4032"/>
            </a:pPr>
            <a:r>
              <a:rPr lang="en-GB" sz="2800" dirty="0"/>
              <a:t>Physical &amp; psychological</a:t>
            </a:r>
          </a:p>
          <a:p>
            <a:pPr marL="0" indent="0" defTabSz="490727">
              <a:lnSpc>
                <a:spcPct val="100000"/>
              </a:lnSpc>
              <a:spcBef>
                <a:spcPts val="0"/>
              </a:spcBef>
              <a:buNone/>
              <a:defRPr sz="4032"/>
            </a:pPr>
            <a:r>
              <a:rPr lang="en-GB" sz="2800" dirty="0"/>
              <a:t>Dignity</a:t>
            </a:r>
          </a:p>
          <a:p>
            <a:pPr marL="0" indent="0" defTabSz="490727">
              <a:lnSpc>
                <a:spcPct val="100000"/>
              </a:lnSpc>
              <a:spcBef>
                <a:spcPts val="0"/>
              </a:spcBef>
              <a:buNone/>
              <a:defRPr sz="4032"/>
            </a:pPr>
            <a:r>
              <a:rPr lang="en-GB" sz="2800" dirty="0"/>
              <a:t>Independence</a:t>
            </a:r>
          </a:p>
          <a:p>
            <a:pPr marL="0" indent="0" defTabSz="490727">
              <a:lnSpc>
                <a:spcPct val="100000"/>
              </a:lnSpc>
              <a:spcBef>
                <a:spcPts val="0"/>
              </a:spcBef>
              <a:buNone/>
              <a:defRPr sz="4032"/>
            </a:pPr>
            <a:r>
              <a:rPr lang="en-GB" sz="2800" dirty="0"/>
              <a:t>Communication / Cognition</a:t>
            </a:r>
          </a:p>
          <a:p>
            <a:pPr marL="0" indent="0" defTabSz="490727">
              <a:lnSpc>
                <a:spcPct val="100000"/>
              </a:lnSpc>
              <a:spcBef>
                <a:spcPts val="0"/>
              </a:spcBef>
              <a:buFont typeface="Arial" panose="020B0604020202020204" pitchFamily="34" charset="0"/>
              <a:buNone/>
              <a:defRPr sz="4032"/>
            </a:pPr>
            <a:endParaRPr lang="en-GB" sz="2800" dirty="0"/>
          </a:p>
          <a:p>
            <a:pPr marL="0" indent="0" algn="ctr" defTabSz="490727">
              <a:lnSpc>
                <a:spcPct val="100000"/>
              </a:lnSpc>
              <a:spcBef>
                <a:spcPts val="0"/>
              </a:spcBef>
              <a:buFont typeface="Arial" panose="020B0604020202020204" pitchFamily="34" charset="0"/>
              <a:buNone/>
              <a:defRPr sz="4032"/>
            </a:pPr>
            <a:endParaRPr lang="en-GB" sz="4032" dirty="0"/>
          </a:p>
        </p:txBody>
      </p:sp>
      <p:pic>
        <p:nvPicPr>
          <p:cNvPr id="10" name="Picture 9" descr="A close up of text on a white background&#10;&#10;Description automatically generated">
            <a:extLst>
              <a:ext uri="{FF2B5EF4-FFF2-40B4-BE49-F238E27FC236}">
                <a16:creationId xmlns:a16="http://schemas.microsoft.com/office/drawing/2014/main" id="{C8829834-3AA0-084D-8D9F-C3EE926C82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4262" y="221939"/>
            <a:ext cx="1310389" cy="1282508"/>
          </a:xfrm>
          <a:prstGeom prst="rect">
            <a:avLst/>
          </a:prstGeom>
        </p:spPr>
      </p:pic>
      <p:sp>
        <p:nvSpPr>
          <p:cNvPr id="2" name="Footer Placeholder 1">
            <a:extLst>
              <a:ext uri="{FF2B5EF4-FFF2-40B4-BE49-F238E27FC236}">
                <a16:creationId xmlns:a16="http://schemas.microsoft.com/office/drawing/2014/main" id="{1A9DDD0F-AA52-9622-8F0A-C811A719A36B}"/>
              </a:ext>
            </a:extLst>
          </p:cNvPr>
          <p:cNvSpPr>
            <a:spLocks noGrp="1"/>
          </p:cNvSpPr>
          <p:nvPr>
            <p:ph type="ftr" sz="quarter" idx="11"/>
          </p:nvPr>
        </p:nvSpPr>
        <p:spPr>
          <a:xfrm>
            <a:off x="5610786" y="4784639"/>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53439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tock_000000552596Small.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5143501"/>
          </a:xfrm>
          <a:prstGeom prst="rect">
            <a:avLst/>
          </a:prstGeom>
        </p:spPr>
      </p:pic>
      <p:pic>
        <p:nvPicPr>
          <p:cNvPr id="3" name="Picture 2" descr="Screenshot 2015-03-13 07.31.58.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11511" y="-286327"/>
            <a:ext cx="3536388" cy="5041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itle 1"/>
          <p:cNvSpPr txBox="1">
            <a:spLocks/>
          </p:cNvSpPr>
          <p:nvPr/>
        </p:nvSpPr>
        <p:spPr bwMode="auto">
          <a:xfrm>
            <a:off x="941047" y="-209102"/>
            <a:ext cx="8351798" cy="1129822"/>
          </a:xfrm>
          <a:prstGeom prst="rect">
            <a:avLst/>
          </a:prstGeom>
          <a:noFill/>
          <a:ln>
            <a:miter lim="800000"/>
            <a:headEnd/>
            <a:tailEnd/>
          </a:ln>
        </p:spPr>
        <p:txBody>
          <a:bodyPr vert="horz" lIns="91440" tIns="45720" rIns="91440" bIns="45720" rtlCol="0" anchor="ctr">
            <a:prstTxWarp prst="textNoShape">
              <a:avLst/>
            </a:prstTxWarp>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r>
              <a:rPr lang="en-GB" dirty="0">
                <a:solidFill>
                  <a:srgbClr val="E0119D"/>
                </a:solidFill>
                <a:latin typeface="Arial" pitchFamily="-106" charset="0"/>
              </a:rPr>
            </a:br>
            <a:r>
              <a:rPr lang="en-GB" sz="5700" b="1" dirty="0">
                <a:solidFill>
                  <a:srgbClr val="873891"/>
                </a:solidFill>
                <a:latin typeface="Arial" pitchFamily="-106" charset="0"/>
              </a:rPr>
              <a:t>Good Death</a:t>
            </a:r>
            <a:endParaRPr lang="en-GB" sz="5700" b="1" dirty="0">
              <a:solidFill>
                <a:srgbClr val="873891"/>
              </a:solidFill>
              <a:latin typeface="Calibri"/>
            </a:endParaRPr>
          </a:p>
        </p:txBody>
      </p:sp>
      <p:sp>
        <p:nvSpPr>
          <p:cNvPr id="5" name="Rectangle 4"/>
          <p:cNvSpPr/>
          <p:nvPr/>
        </p:nvSpPr>
        <p:spPr>
          <a:xfrm>
            <a:off x="145075" y="3224385"/>
            <a:ext cx="4670335" cy="1531188"/>
          </a:xfrm>
          <a:prstGeom prst="rect">
            <a:avLst/>
          </a:prstGeom>
        </p:spPr>
        <p:txBody>
          <a:bodyPr wrap="square">
            <a:spAutoFit/>
          </a:bodyPr>
          <a:lstStyle/>
          <a:p>
            <a:pPr>
              <a:defRPr/>
            </a:pPr>
            <a:r>
              <a:rPr lang="en-AU" altLang="en-US" sz="2000" dirty="0">
                <a:solidFill>
                  <a:srgbClr val="873891"/>
                </a:solidFill>
              </a:rPr>
              <a:t>“If we do it badly, our patients and families will never forgive us, </a:t>
            </a:r>
            <a:r>
              <a:rPr lang="en-AU" altLang="en-US" sz="2000" dirty="0">
                <a:solidFill>
                  <a:srgbClr val="873891"/>
                </a:solidFill>
                <a:cs typeface="Arial" pitchFamily="34" charset="0"/>
              </a:rPr>
              <a:t>if we do it well they will never forget us.”</a:t>
            </a:r>
          </a:p>
          <a:p>
            <a:pPr>
              <a:defRPr/>
            </a:pPr>
            <a:r>
              <a:rPr lang="en-AU" sz="2000" dirty="0">
                <a:solidFill>
                  <a:srgbClr val="873891"/>
                </a:solidFill>
                <a:cs typeface="Arial" pitchFamily="34" charset="0"/>
              </a:rPr>
              <a:t>Robert </a:t>
            </a:r>
            <a:r>
              <a:rPr lang="en-AU" sz="2000" dirty="0" err="1">
                <a:solidFill>
                  <a:srgbClr val="873891"/>
                </a:solidFill>
                <a:cs typeface="Arial" pitchFamily="34" charset="0"/>
              </a:rPr>
              <a:t>Buckman</a:t>
            </a:r>
            <a:r>
              <a:rPr lang="en-AU" sz="2000" dirty="0">
                <a:solidFill>
                  <a:srgbClr val="873891"/>
                </a:solidFill>
                <a:cs typeface="Arial" pitchFamily="34" charset="0"/>
              </a:rPr>
              <a:t> 1992</a:t>
            </a:r>
            <a:endParaRPr lang="en-GB" sz="2000" dirty="0">
              <a:solidFill>
                <a:srgbClr val="873891"/>
              </a:solidFill>
              <a:cs typeface="Arial" pitchFamily="34" charset="0"/>
            </a:endParaRPr>
          </a:p>
          <a:p>
            <a:pPr>
              <a:defRPr/>
            </a:pPr>
            <a:endParaRPr lang="en-GB" dirty="0"/>
          </a:p>
        </p:txBody>
      </p:sp>
      <p:sp>
        <p:nvSpPr>
          <p:cNvPr id="6" name="Footer Placeholder 5">
            <a:extLst>
              <a:ext uri="{FF2B5EF4-FFF2-40B4-BE49-F238E27FC236}">
                <a16:creationId xmlns:a16="http://schemas.microsoft.com/office/drawing/2014/main" id="{48E742DC-33C3-1345-75E4-7A306E179E05}"/>
              </a:ext>
            </a:extLst>
          </p:cNvPr>
          <p:cNvSpPr>
            <a:spLocks noGrp="1"/>
          </p:cNvSpPr>
          <p:nvPr>
            <p:ph type="ftr" sz="quarter" idx="11"/>
          </p:nvPr>
        </p:nvSpPr>
        <p:spPr>
          <a:xfrm>
            <a:off x="3028950" y="4869656"/>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27534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Double Arrow">
            <a:extLst>
              <a:ext uri="{FF2B5EF4-FFF2-40B4-BE49-F238E27FC236}">
                <a16:creationId xmlns:a16="http://schemas.microsoft.com/office/drawing/2014/main" id="{E50A6557-D9A1-6E43-B9BA-5A837B34EF0A}"/>
              </a:ext>
            </a:extLst>
          </p:cNvPr>
          <p:cNvSpPr/>
          <p:nvPr/>
        </p:nvSpPr>
        <p:spPr>
          <a:xfrm>
            <a:off x="688667" y="2304104"/>
            <a:ext cx="7977066" cy="677334"/>
          </a:xfrm>
          <a:prstGeom prst="leftRightArrow">
            <a:avLst>
              <a:gd name="adj1" fmla="val 32000"/>
              <a:gd name="adj2" fmla="val 44000"/>
            </a:avLst>
          </a:prstGeom>
          <a:solidFill>
            <a:srgbClr val="808785"/>
          </a:solidFill>
          <a:ln w="3175">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defRPr>
                <a:solidFill>
                  <a:srgbClr val="FFFFFF"/>
                </a:solidFill>
              </a:defRPr>
            </a:pPr>
            <a:endParaRPr/>
          </a:p>
        </p:txBody>
      </p:sp>
      <p:sp>
        <p:nvSpPr>
          <p:cNvPr id="26" name="Double Arrow">
            <a:extLst>
              <a:ext uri="{FF2B5EF4-FFF2-40B4-BE49-F238E27FC236}">
                <a16:creationId xmlns:a16="http://schemas.microsoft.com/office/drawing/2014/main" id="{76A6B689-803C-814B-81F4-ADCA30CCCD7F}"/>
              </a:ext>
            </a:extLst>
          </p:cNvPr>
          <p:cNvSpPr/>
          <p:nvPr/>
        </p:nvSpPr>
        <p:spPr>
          <a:xfrm rot="16200000">
            <a:off x="2936224" y="2371561"/>
            <a:ext cx="3510131" cy="677334"/>
          </a:xfrm>
          <a:prstGeom prst="leftRightArrow">
            <a:avLst>
              <a:gd name="adj1" fmla="val 32000"/>
              <a:gd name="adj2" fmla="val 44000"/>
            </a:avLst>
          </a:prstGeom>
          <a:solidFill>
            <a:srgbClr val="808785"/>
          </a:solidFill>
          <a:ln w="3175">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defRPr>
                <a:solidFill>
                  <a:srgbClr val="FFFFFF"/>
                </a:solidFill>
              </a:defRPr>
            </a:pPr>
            <a:endParaRPr/>
          </a:p>
        </p:txBody>
      </p:sp>
      <p:sp>
        <p:nvSpPr>
          <p:cNvPr id="27" name="Autonomy">
            <a:extLst>
              <a:ext uri="{FF2B5EF4-FFF2-40B4-BE49-F238E27FC236}">
                <a16:creationId xmlns:a16="http://schemas.microsoft.com/office/drawing/2014/main" id="{57E93E33-B4E4-9C4B-9AB4-1FF9C65B4517}"/>
              </a:ext>
            </a:extLst>
          </p:cNvPr>
          <p:cNvSpPr txBox="1"/>
          <p:nvPr/>
        </p:nvSpPr>
        <p:spPr>
          <a:xfrm>
            <a:off x="1215691" y="514683"/>
            <a:ext cx="2021899"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Autonomy </a:t>
            </a:r>
          </a:p>
        </p:txBody>
      </p:sp>
      <p:sp>
        <p:nvSpPr>
          <p:cNvPr id="28" name="Harm">
            <a:extLst>
              <a:ext uri="{FF2B5EF4-FFF2-40B4-BE49-F238E27FC236}">
                <a16:creationId xmlns:a16="http://schemas.microsoft.com/office/drawing/2014/main" id="{AAD14E12-BF25-A147-BEF8-6470928BB870}"/>
              </a:ext>
            </a:extLst>
          </p:cNvPr>
          <p:cNvSpPr txBox="1"/>
          <p:nvPr/>
        </p:nvSpPr>
        <p:spPr>
          <a:xfrm>
            <a:off x="5938566" y="493780"/>
            <a:ext cx="1534524"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lang="en-GB" dirty="0">
                <a:solidFill>
                  <a:srgbClr val="873891"/>
                </a:solidFill>
              </a:rPr>
              <a:t>Burdens</a:t>
            </a:r>
            <a:endParaRPr dirty="0"/>
          </a:p>
        </p:txBody>
      </p:sp>
      <p:sp>
        <p:nvSpPr>
          <p:cNvPr id="29" name="Justice">
            <a:extLst>
              <a:ext uri="{FF2B5EF4-FFF2-40B4-BE49-F238E27FC236}">
                <a16:creationId xmlns:a16="http://schemas.microsoft.com/office/drawing/2014/main" id="{6444D4BC-9BD6-5F42-8371-887FB71BF79D}"/>
              </a:ext>
            </a:extLst>
          </p:cNvPr>
          <p:cNvSpPr txBox="1"/>
          <p:nvPr/>
        </p:nvSpPr>
        <p:spPr>
          <a:xfrm>
            <a:off x="6216400" y="4509157"/>
            <a:ext cx="1256690"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Justice</a:t>
            </a:r>
          </a:p>
        </p:txBody>
      </p:sp>
      <p:sp>
        <p:nvSpPr>
          <p:cNvPr id="30" name="Benefit">
            <a:extLst>
              <a:ext uri="{FF2B5EF4-FFF2-40B4-BE49-F238E27FC236}">
                <a16:creationId xmlns:a16="http://schemas.microsoft.com/office/drawing/2014/main" id="{42A0D138-43B0-954C-B29D-4EA0CD6D1FED}"/>
              </a:ext>
            </a:extLst>
          </p:cNvPr>
          <p:cNvSpPr txBox="1"/>
          <p:nvPr/>
        </p:nvSpPr>
        <p:spPr>
          <a:xfrm>
            <a:off x="1186262" y="4487817"/>
            <a:ext cx="1520609"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r>
              <a:rPr dirty="0">
                <a:solidFill>
                  <a:srgbClr val="873891"/>
                </a:solidFill>
              </a:rPr>
              <a:t>Benefit</a:t>
            </a:r>
            <a:r>
              <a:rPr lang="en-GB" dirty="0">
                <a:solidFill>
                  <a:srgbClr val="873891"/>
                </a:solidFill>
              </a:rPr>
              <a:t>s</a:t>
            </a:r>
            <a:endParaRPr dirty="0">
              <a:solidFill>
                <a:srgbClr val="873891"/>
              </a:solidFill>
            </a:endParaRPr>
          </a:p>
        </p:txBody>
      </p:sp>
      <p:sp>
        <p:nvSpPr>
          <p:cNvPr id="31" name="Apply the Outcomes here">
            <a:extLst>
              <a:ext uri="{FF2B5EF4-FFF2-40B4-BE49-F238E27FC236}">
                <a16:creationId xmlns:a16="http://schemas.microsoft.com/office/drawing/2014/main" id="{4487C139-102D-BD4B-9464-566739EAEB9C}"/>
              </a:ext>
            </a:extLst>
          </p:cNvPr>
          <p:cNvSpPr txBox="1"/>
          <p:nvPr/>
        </p:nvSpPr>
        <p:spPr>
          <a:xfrm>
            <a:off x="0" y="-15056"/>
            <a:ext cx="9144000" cy="60016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squar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lgn="ctr"/>
            <a:r>
              <a:rPr dirty="0">
                <a:solidFill>
                  <a:srgbClr val="E0119D"/>
                </a:solidFill>
              </a:rPr>
              <a:t>Apply the </a:t>
            </a:r>
            <a:r>
              <a:rPr lang="en-GB" dirty="0">
                <a:solidFill>
                  <a:srgbClr val="E0119D"/>
                </a:solidFill>
              </a:rPr>
              <a:t>Facts &amp; </a:t>
            </a:r>
            <a:r>
              <a:rPr dirty="0">
                <a:solidFill>
                  <a:srgbClr val="E0119D"/>
                </a:solidFill>
              </a:rPr>
              <a:t>Outcomes </a:t>
            </a:r>
            <a:r>
              <a:rPr lang="en-GB" dirty="0">
                <a:solidFill>
                  <a:srgbClr val="E0119D"/>
                </a:solidFill>
              </a:rPr>
              <a:t>in the </a:t>
            </a:r>
            <a:r>
              <a:rPr lang="en-GB" dirty="0">
                <a:solidFill>
                  <a:srgbClr val="873891"/>
                </a:solidFill>
              </a:rPr>
              <a:t>Balancing Box</a:t>
            </a:r>
            <a:endParaRPr dirty="0">
              <a:solidFill>
                <a:srgbClr val="873891"/>
              </a:solidFill>
            </a:endParaRPr>
          </a:p>
        </p:txBody>
      </p:sp>
      <p:sp>
        <p:nvSpPr>
          <p:cNvPr id="32" name="Connection Line">
            <a:extLst>
              <a:ext uri="{FF2B5EF4-FFF2-40B4-BE49-F238E27FC236}">
                <a16:creationId xmlns:a16="http://schemas.microsoft.com/office/drawing/2014/main" id="{6CBBEA2B-8E89-8D46-B11D-6A6C0353252B}"/>
              </a:ext>
            </a:extLst>
          </p:cNvPr>
          <p:cNvSpPr/>
          <p:nvPr/>
        </p:nvSpPr>
        <p:spPr>
          <a:xfrm rot="922231">
            <a:off x="6688907" y="467321"/>
            <a:ext cx="2002232" cy="1582270"/>
          </a:xfrm>
          <a:custGeom>
            <a:avLst/>
            <a:gdLst/>
            <a:ahLst/>
            <a:cxnLst>
              <a:cxn ang="0">
                <a:pos x="wd2" y="hd2"/>
              </a:cxn>
              <a:cxn ang="5400000">
                <a:pos x="wd2" y="hd2"/>
              </a:cxn>
              <a:cxn ang="10800000">
                <a:pos x="wd2" y="hd2"/>
              </a:cxn>
              <a:cxn ang="16200000">
                <a:pos x="wd2" y="hd2"/>
              </a:cxn>
            </a:cxnLst>
            <a:rect l="0" t="0" r="r" b="b"/>
            <a:pathLst>
              <a:path w="17731" h="21600" extrusionOk="0">
                <a:moveTo>
                  <a:pt x="0" y="21600"/>
                </a:moveTo>
                <a:cubicBezTo>
                  <a:pt x="16695" y="18069"/>
                  <a:pt x="21600" y="10869"/>
                  <a:pt x="14716"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dirty="0"/>
          </a:p>
        </p:txBody>
      </p:sp>
      <p:sp>
        <p:nvSpPr>
          <p:cNvPr id="33" name="Connection Line">
            <a:extLst>
              <a:ext uri="{FF2B5EF4-FFF2-40B4-BE49-F238E27FC236}">
                <a16:creationId xmlns:a16="http://schemas.microsoft.com/office/drawing/2014/main" id="{34C803A5-3AFA-294F-B744-B729BA507378}"/>
              </a:ext>
            </a:extLst>
          </p:cNvPr>
          <p:cNvSpPr/>
          <p:nvPr/>
        </p:nvSpPr>
        <p:spPr>
          <a:xfrm rot="326438">
            <a:off x="2643282" y="418881"/>
            <a:ext cx="6218759" cy="3383476"/>
          </a:xfrm>
          <a:custGeom>
            <a:avLst/>
            <a:gdLst/>
            <a:ahLst/>
            <a:cxnLst>
              <a:cxn ang="0">
                <a:pos x="wd2" y="hd2"/>
              </a:cxn>
              <a:cxn ang="5400000">
                <a:pos x="wd2" y="hd2"/>
              </a:cxn>
              <a:cxn ang="10800000">
                <a:pos x="wd2" y="hd2"/>
              </a:cxn>
              <a:cxn ang="16200000">
                <a:pos x="wd2" y="hd2"/>
              </a:cxn>
            </a:cxnLst>
            <a:rect l="0" t="0" r="r" b="b"/>
            <a:pathLst>
              <a:path w="18642" h="21600" extrusionOk="0">
                <a:moveTo>
                  <a:pt x="0" y="21600"/>
                </a:moveTo>
                <a:cubicBezTo>
                  <a:pt x="15860" y="11856"/>
                  <a:pt x="21600" y="4656"/>
                  <a:pt x="17220"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4" name="Connection Line">
            <a:extLst>
              <a:ext uri="{FF2B5EF4-FFF2-40B4-BE49-F238E27FC236}">
                <a16:creationId xmlns:a16="http://schemas.microsoft.com/office/drawing/2014/main" id="{68FB6CC0-BA82-DD43-9897-E3B03EB5A692}"/>
              </a:ext>
            </a:extLst>
          </p:cNvPr>
          <p:cNvSpPr/>
          <p:nvPr/>
        </p:nvSpPr>
        <p:spPr>
          <a:xfrm>
            <a:off x="7305888" y="612442"/>
            <a:ext cx="1587203" cy="3216608"/>
          </a:xfrm>
          <a:custGeom>
            <a:avLst/>
            <a:gdLst/>
            <a:ahLst/>
            <a:cxnLst>
              <a:cxn ang="0">
                <a:pos x="wd2" y="hd2"/>
              </a:cxn>
              <a:cxn ang="5400000">
                <a:pos x="wd2" y="hd2"/>
              </a:cxn>
              <a:cxn ang="10800000">
                <a:pos x="wd2" y="hd2"/>
              </a:cxn>
              <a:cxn ang="16200000">
                <a:pos x="wd2" y="hd2"/>
              </a:cxn>
            </a:cxnLst>
            <a:rect l="0" t="0" r="r" b="b"/>
            <a:pathLst>
              <a:path w="17783" h="21600" extrusionOk="0">
                <a:moveTo>
                  <a:pt x="0" y="21600"/>
                </a:moveTo>
                <a:cubicBezTo>
                  <a:pt x="16636" y="12568"/>
                  <a:pt x="21600" y="5368"/>
                  <a:pt x="14891"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5" name="Connection Line">
            <a:extLst>
              <a:ext uri="{FF2B5EF4-FFF2-40B4-BE49-F238E27FC236}">
                <a16:creationId xmlns:a16="http://schemas.microsoft.com/office/drawing/2014/main" id="{A9AB797B-E4A8-BC45-ADCC-719D6DBA065D}"/>
              </a:ext>
            </a:extLst>
          </p:cNvPr>
          <p:cNvSpPr/>
          <p:nvPr/>
        </p:nvSpPr>
        <p:spPr>
          <a:xfrm>
            <a:off x="2173727" y="613387"/>
            <a:ext cx="6511546" cy="1690718"/>
          </a:xfrm>
          <a:custGeom>
            <a:avLst/>
            <a:gdLst/>
            <a:ahLst/>
            <a:cxnLst>
              <a:cxn ang="0">
                <a:pos x="wd2" y="hd2"/>
              </a:cxn>
              <a:cxn ang="5400000">
                <a:pos x="wd2" y="hd2"/>
              </a:cxn>
              <a:cxn ang="10800000">
                <a:pos x="wd2" y="hd2"/>
              </a:cxn>
              <a:cxn ang="16200000">
                <a:pos x="wd2" y="hd2"/>
              </a:cxn>
            </a:cxnLst>
            <a:rect l="0" t="0" r="r" b="b"/>
            <a:pathLst>
              <a:path w="19853" h="18961" extrusionOk="0">
                <a:moveTo>
                  <a:pt x="0" y="17898"/>
                </a:moveTo>
                <a:cubicBezTo>
                  <a:pt x="15116" y="21600"/>
                  <a:pt x="21600" y="15634"/>
                  <a:pt x="19452" y="0"/>
                </a:cubicBezTo>
              </a:path>
            </a:pathLst>
          </a:custGeom>
          <a:ln w="63500">
            <a:solidFill>
              <a:srgbClr val="FF40FF"/>
            </a:solidFill>
            <a:miter lim="400000"/>
            <a:headEnd type="triangle"/>
          </a:ln>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endParaRPr/>
          </a:p>
        </p:txBody>
      </p:sp>
      <p:sp>
        <p:nvSpPr>
          <p:cNvPr id="36" name="Evidence of pt views">
            <a:extLst>
              <a:ext uri="{FF2B5EF4-FFF2-40B4-BE49-F238E27FC236}">
                <a16:creationId xmlns:a16="http://schemas.microsoft.com/office/drawing/2014/main" id="{D5F11E5D-1685-6B42-9AD8-44D190CAC11A}"/>
              </a:ext>
            </a:extLst>
          </p:cNvPr>
          <p:cNvSpPr txBox="1"/>
          <p:nvPr/>
        </p:nvSpPr>
        <p:spPr>
          <a:xfrm>
            <a:off x="344197" y="1526869"/>
            <a:ext cx="3570499" cy="571501"/>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indent="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FF40FF"/>
                </a:solidFill>
                <a:effectLst/>
                <a:uFillTx/>
              </a:defRPr>
            </a:lvl1pPr>
            <a:lvl2pPr marL="0" marR="0" indent="2286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2pPr>
            <a:lvl3pPr marL="0" marR="0" indent="4572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3pPr>
            <a:lvl4pPr marL="0" marR="0" indent="6858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4pPr>
            <a:lvl5pPr marL="0" marR="0" indent="9144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5pPr>
            <a:lvl6pPr marL="0" marR="0" indent="11430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6pPr>
            <a:lvl7pPr marL="0" marR="0" indent="13716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7pPr>
            <a:lvl8pPr marL="0" marR="0" indent="16002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8pPr>
            <a:lvl9pPr marL="0" marR="0" indent="1828800" algn="r" defTabSz="584200" fontAlgn="auto"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defRPr>
            </a:lvl9pPr>
          </a:lstStyle>
          <a:p>
            <a:r>
              <a:rPr dirty="0"/>
              <a:t>Evidence of </a:t>
            </a:r>
            <a:r>
              <a:rPr dirty="0" err="1"/>
              <a:t>pt</a:t>
            </a:r>
            <a:r>
              <a:rPr dirty="0"/>
              <a:t> views</a:t>
            </a:r>
          </a:p>
        </p:txBody>
      </p:sp>
      <p:sp>
        <p:nvSpPr>
          <p:cNvPr id="37" name="pain…">
            <a:extLst>
              <a:ext uri="{FF2B5EF4-FFF2-40B4-BE49-F238E27FC236}">
                <a16:creationId xmlns:a16="http://schemas.microsoft.com/office/drawing/2014/main" id="{518ACCC8-0335-3B40-9A75-A3FC7563E52F}"/>
              </a:ext>
            </a:extLst>
          </p:cNvPr>
          <p:cNvSpPr txBox="1"/>
          <p:nvPr/>
        </p:nvSpPr>
        <p:spPr>
          <a:xfrm>
            <a:off x="5289582" y="1137332"/>
            <a:ext cx="1151469" cy="112338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pain</a:t>
            </a:r>
          </a:p>
          <a:p>
            <a:pPr>
              <a:defRPr>
                <a:solidFill>
                  <a:srgbClr val="FF40FF"/>
                </a:solidFill>
              </a:defRPr>
            </a:pPr>
            <a:r>
              <a:rPr lang="en-GB" dirty="0"/>
              <a:t>regret</a:t>
            </a:r>
            <a:endParaRPr dirty="0"/>
          </a:p>
        </p:txBody>
      </p:sp>
      <p:sp>
        <p:nvSpPr>
          <p:cNvPr id="38" name="mortality…">
            <a:extLst>
              <a:ext uri="{FF2B5EF4-FFF2-40B4-BE49-F238E27FC236}">
                <a16:creationId xmlns:a16="http://schemas.microsoft.com/office/drawing/2014/main" id="{FA13310F-176C-884F-BA97-5A117D9EE687}"/>
              </a:ext>
            </a:extLst>
          </p:cNvPr>
          <p:cNvSpPr txBox="1"/>
          <p:nvPr/>
        </p:nvSpPr>
        <p:spPr>
          <a:xfrm>
            <a:off x="585661" y="3172936"/>
            <a:ext cx="1697067" cy="1123384"/>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mortality</a:t>
            </a:r>
          </a:p>
          <a:p>
            <a:pPr>
              <a:defRPr>
                <a:solidFill>
                  <a:srgbClr val="FF40FF"/>
                </a:solidFill>
              </a:defRPr>
            </a:pPr>
            <a:r>
              <a:rPr lang="en-GB" dirty="0"/>
              <a:t>regret</a:t>
            </a:r>
            <a:endParaRPr dirty="0"/>
          </a:p>
        </p:txBody>
      </p:sp>
      <p:sp>
        <p:nvSpPr>
          <p:cNvPr id="39" name="resources…">
            <a:extLst>
              <a:ext uri="{FF2B5EF4-FFF2-40B4-BE49-F238E27FC236}">
                <a16:creationId xmlns:a16="http://schemas.microsoft.com/office/drawing/2014/main" id="{BEB31042-3D8C-F347-9985-393196977743}"/>
              </a:ext>
            </a:extLst>
          </p:cNvPr>
          <p:cNvSpPr txBox="1"/>
          <p:nvPr/>
        </p:nvSpPr>
        <p:spPr>
          <a:xfrm>
            <a:off x="5268188" y="3382071"/>
            <a:ext cx="1841612" cy="1066801"/>
          </a:xfrm>
          <a:prstGeom prst="rect">
            <a:avLst/>
          </a:prstGeom>
          <a:ln w="3175">
            <a:miter lim="400000"/>
          </a:ln>
          <a:extLst>
            <a:ext uri="{C572A759-6A51-4108-AA02-DFA0A04FC94B}">
              <ma14:wrappingTextBoxFlag xmlns:lc="http://schemas.openxmlformats.org/drawingml/2006/lockedCanvas" xmlns:ma14="http://schemas.microsoft.com/office/mac/drawingml/2011/main" xmlns="" val="1"/>
            </a:ext>
          </a:extLst>
        </p:spPr>
        <p:txBody>
          <a:bodyPr wrap="none" lIns="38100" tIns="38100" rIns="38100" bIns="3810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1pPr>
            <a:lvl2pPr marL="0" marR="0" indent="228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2pPr>
            <a:lvl3pPr marL="0" marR="0" indent="457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3pPr>
            <a:lvl4pPr marL="0" marR="0" indent="685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4pPr>
            <a:lvl5pPr marL="0" marR="0" indent="9144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5pPr>
            <a:lvl6pPr marL="0" marR="0" indent="11430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6pPr>
            <a:lvl7pPr marL="0" marR="0" indent="13716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7pPr>
            <a:lvl8pPr marL="0" marR="0" indent="16002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8pPr>
            <a:lvl9pPr marL="0" marR="0" indent="182880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lvl9pPr>
          </a:lstStyle>
          <a:p>
            <a:pPr>
              <a:defRPr>
                <a:solidFill>
                  <a:srgbClr val="FF40FF"/>
                </a:solidFill>
              </a:defRPr>
            </a:pPr>
            <a:r>
              <a:rPr dirty="0"/>
              <a:t>resources</a:t>
            </a:r>
          </a:p>
          <a:p>
            <a:pPr>
              <a:defRPr>
                <a:solidFill>
                  <a:srgbClr val="FF40FF"/>
                </a:solidFill>
              </a:defRPr>
            </a:pPr>
            <a:r>
              <a:rPr dirty="0"/>
              <a:t>equality</a:t>
            </a:r>
          </a:p>
        </p:txBody>
      </p:sp>
      <p:sp>
        <p:nvSpPr>
          <p:cNvPr id="2" name="Footer Placeholder 1">
            <a:extLst>
              <a:ext uri="{FF2B5EF4-FFF2-40B4-BE49-F238E27FC236}">
                <a16:creationId xmlns:a16="http://schemas.microsoft.com/office/drawing/2014/main" id="{E2B88CEC-7815-0566-4A5A-A493A8CAE112}"/>
              </a:ext>
            </a:extLst>
          </p:cNvPr>
          <p:cNvSpPr>
            <a:spLocks noGrp="1"/>
          </p:cNvSpPr>
          <p:nvPr>
            <p:ph type="ftr" sz="quarter" idx="11"/>
          </p:nvPr>
        </p:nvSpPr>
        <p:spPr>
          <a:xfrm>
            <a:off x="3028950" y="483547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90230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dissolve">
                                      <p:cBhvr>
                                        <p:cTn id="19" dur="500"/>
                                        <p:tgtEl>
                                          <p:spTgt spid="3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dissolve">
                                      <p:cBhvr>
                                        <p:cTn id="25" dur="500"/>
                                        <p:tgtEl>
                                          <p:spTgt spid="3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9" name="Footer Placeholder 8">
            <a:extLst>
              <a:ext uri="{FF2B5EF4-FFF2-40B4-BE49-F238E27FC236}">
                <a16:creationId xmlns:a16="http://schemas.microsoft.com/office/drawing/2014/main" id="{1C54DC9A-E173-6E41-4DFF-33DC97DC981B}"/>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77940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1000"/>
                                        <p:tgtEl>
                                          <p:spTgt spid="3"/>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1000"/>
                                        <p:tgtEl>
                                          <p:spTgt spid="4"/>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2500"/>
                            </p:stCondLst>
                            <p:childTnLst>
                              <p:par>
                                <p:cTn id="17" presetID="22" presetClass="entr" presetSubtype="8" fill="hold" grpId="0" nodeType="afterEffect">
                                  <p:stCondLst>
                                    <p:cond delay="0"/>
                                  </p:stCondLst>
                                  <p:iterate type="lt">
                                    <p:tmPct val="0"/>
                                  </p:iterate>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3000"/>
                            </p:stCondLst>
                            <p:childTnLst>
                              <p:par>
                                <p:cTn id="21" presetID="22" presetClass="entr" presetSubtype="8" fill="hold" grpId="0" nodeType="afterEffect">
                                  <p:stCondLst>
                                    <p:cond delay="0"/>
                                  </p:stCondLst>
                                  <p:iterate type="lt">
                                    <p:tmPct val="0"/>
                                  </p:iterate>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500"/>
                            </p:stCondLst>
                            <p:childTnLst>
                              <p:par>
                                <p:cTn id="25" presetID="22" presetClass="entr" presetSubtype="8" fill="hold" grpId="0" nodeType="afterEffect">
                                  <p:stCondLst>
                                    <p:cond delay="0"/>
                                  </p:stCondLst>
                                  <p:iterate type="lt">
                                    <p:tmPct val="0"/>
                                  </p:iterate>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2" presetClass="emph" presetSubtype="0" repeatCount="2000" fill="hold" nodeType="clickEffect">
                                  <p:stCondLst>
                                    <p:cond delay="0"/>
                                  </p:stCondLst>
                                  <p:childTnLst>
                                    <p:animRot by="120000">
                                      <p:cBhvr>
                                        <p:cTn id="31" dur="50" fill="hold">
                                          <p:stCondLst>
                                            <p:cond delay="0"/>
                                          </p:stCondLst>
                                        </p:cTn>
                                        <p:tgtEl>
                                          <p:spTgt spid="4"/>
                                        </p:tgtEl>
                                        <p:attrNameLst>
                                          <p:attrName>r</p:attrName>
                                        </p:attrNameLst>
                                      </p:cBhvr>
                                    </p:animRot>
                                    <p:animRot by="-240000">
                                      <p:cBhvr>
                                        <p:cTn id="32" dur="100" fill="hold">
                                          <p:stCondLst>
                                            <p:cond delay="100"/>
                                          </p:stCondLst>
                                        </p:cTn>
                                        <p:tgtEl>
                                          <p:spTgt spid="4"/>
                                        </p:tgtEl>
                                        <p:attrNameLst>
                                          <p:attrName>r</p:attrName>
                                        </p:attrNameLst>
                                      </p:cBhvr>
                                    </p:animRot>
                                    <p:animRot by="240000">
                                      <p:cBhvr>
                                        <p:cTn id="33" dur="100" fill="hold">
                                          <p:stCondLst>
                                            <p:cond delay="200"/>
                                          </p:stCondLst>
                                        </p:cTn>
                                        <p:tgtEl>
                                          <p:spTgt spid="4"/>
                                        </p:tgtEl>
                                        <p:attrNameLst>
                                          <p:attrName>r</p:attrName>
                                        </p:attrNameLst>
                                      </p:cBhvr>
                                    </p:animRot>
                                    <p:animRot by="-240000">
                                      <p:cBhvr>
                                        <p:cTn id="34" dur="100" fill="hold">
                                          <p:stCondLst>
                                            <p:cond delay="300"/>
                                          </p:stCondLst>
                                        </p:cTn>
                                        <p:tgtEl>
                                          <p:spTgt spid="4"/>
                                        </p:tgtEl>
                                        <p:attrNameLst>
                                          <p:attrName>r</p:attrName>
                                        </p:attrNameLst>
                                      </p:cBhvr>
                                    </p:animRot>
                                    <p:animRot by="120000">
                                      <p:cBhvr>
                                        <p:cTn id="35" dur="100" fill="hold">
                                          <p:stCondLst>
                                            <p:cond delay="400"/>
                                          </p:stCondLst>
                                        </p:cTn>
                                        <p:tgtEl>
                                          <p:spTgt spid="4"/>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F35AA0-4EF2-E640-81C4-36942CE7264D}"/>
              </a:ext>
            </a:extLst>
          </p:cNvPr>
          <p:cNvSpPr/>
          <p:nvPr/>
        </p:nvSpPr>
        <p:spPr>
          <a:xfrm>
            <a:off x="-1" y="4350867"/>
            <a:ext cx="4572000" cy="726546"/>
          </a:xfrm>
          <a:prstGeom prst="rect">
            <a:avLst/>
          </a:prstGeom>
        </p:spPr>
        <p:txBody>
          <a:bodyPr>
            <a:spAutoFit/>
          </a:bodyPr>
          <a:lstStyle/>
          <a:p>
            <a:pPr marL="342900" lvl="0" indent="-342900">
              <a:lnSpc>
                <a:spcPct val="120000"/>
              </a:lnSpc>
              <a:spcBef>
                <a:spcPts val="600"/>
              </a:spcBef>
              <a:spcAft>
                <a:spcPts val="0"/>
              </a:spcAft>
              <a:buFont typeface="+mj-lt"/>
              <a:buAutoNum type="arabicPeriod"/>
            </a:pPr>
            <a:r>
              <a:rPr lang="en-GB" b="1" kern="0" cap="all" dirty="0">
                <a:solidFill>
                  <a:srgbClr val="000090"/>
                </a:solidFill>
                <a:latin typeface="Cambria" panose="02040503050406030204" pitchFamily="18" charset="0"/>
              </a:rPr>
              <a:t>Anything of particular note, what is ‘jumping out’?</a:t>
            </a:r>
            <a:endParaRPr lang="en-GB" sz="2400" b="1" kern="0" cap="all" spc="70" dirty="0">
              <a:solidFill>
                <a:srgbClr val="000090"/>
              </a:solidFill>
              <a:latin typeface="Cambria" panose="02040503050406030204" pitchFamily="18" charset="0"/>
            </a:endParaRPr>
          </a:p>
        </p:txBody>
      </p:sp>
      <p:sp>
        <p:nvSpPr>
          <p:cNvPr id="17" name="Oval 16">
            <a:extLst>
              <a:ext uri="{FF2B5EF4-FFF2-40B4-BE49-F238E27FC236}">
                <a16:creationId xmlns:a16="http://schemas.microsoft.com/office/drawing/2014/main" id="{378E03B1-F481-564D-82A5-B1E6F1F538FA}"/>
              </a:ext>
            </a:extLst>
          </p:cNvPr>
          <p:cNvSpPr/>
          <p:nvPr/>
        </p:nvSpPr>
        <p:spPr>
          <a:xfrm>
            <a:off x="212126" y="2921454"/>
            <a:ext cx="4264447" cy="604947"/>
          </a:xfrm>
          <a:prstGeom prst="ellipse">
            <a:avLst/>
          </a:prstGeom>
          <a:noFill/>
          <a:ln w="5715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9" name="Footer Placeholder 8">
            <a:extLst>
              <a:ext uri="{FF2B5EF4-FFF2-40B4-BE49-F238E27FC236}">
                <a16:creationId xmlns:a16="http://schemas.microsoft.com/office/drawing/2014/main" id="{3FDF2411-04F2-3308-9442-A879F0C7BCF8}"/>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56557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143500"/>
          </a:xfrm>
          <a:prstGeom prst="rect">
            <a:avLst/>
          </a:prstGeom>
        </p:spPr>
      </p:pic>
      <p:cxnSp>
        <p:nvCxnSpPr>
          <p:cNvPr id="3" name="Straight Connector 2"/>
          <p:cNvCxnSpPr>
            <a:endCxn id="2" idx="2"/>
          </p:cNvCxnSpPr>
          <p:nvPr/>
        </p:nvCxnSpPr>
        <p:spPr>
          <a:xfrm>
            <a:off x="4572000" y="0"/>
            <a:ext cx="0" cy="514350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flipH="1">
            <a:off x="0" y="2530444"/>
            <a:ext cx="914399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70000" y="-26373"/>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Autonomy</a:t>
            </a:r>
          </a:p>
        </p:txBody>
      </p:sp>
      <p:sp>
        <p:nvSpPr>
          <p:cNvPr id="6" name="TextBox 5"/>
          <p:cNvSpPr txBox="1"/>
          <p:nvPr/>
        </p:nvSpPr>
        <p:spPr>
          <a:xfrm>
            <a:off x="949407" y="2556818"/>
            <a:ext cx="223227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Benefits</a:t>
            </a:r>
          </a:p>
        </p:txBody>
      </p:sp>
      <p:sp>
        <p:nvSpPr>
          <p:cNvPr id="7" name="TextBox 6"/>
          <p:cNvSpPr txBox="1"/>
          <p:nvPr/>
        </p:nvSpPr>
        <p:spPr>
          <a:xfrm>
            <a:off x="5719997" y="-26373"/>
            <a:ext cx="2633579"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Burdens</a:t>
            </a:r>
          </a:p>
        </p:txBody>
      </p:sp>
      <p:sp>
        <p:nvSpPr>
          <p:cNvPr id="8" name="TextBox 7"/>
          <p:cNvSpPr txBox="1"/>
          <p:nvPr/>
        </p:nvSpPr>
        <p:spPr>
          <a:xfrm>
            <a:off x="6080944" y="2560309"/>
            <a:ext cx="191168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harter Black"/>
                <a:ea typeface="+mn-ea"/>
                <a:cs typeface="Charter Black"/>
              </a:rPr>
              <a:t>Justice</a:t>
            </a:r>
          </a:p>
        </p:txBody>
      </p:sp>
      <p:sp>
        <p:nvSpPr>
          <p:cNvPr id="10" name="Rectangle 9"/>
          <p:cNvSpPr/>
          <p:nvPr/>
        </p:nvSpPr>
        <p:spPr>
          <a:xfrm>
            <a:off x="99401" y="743140"/>
            <a:ext cx="3992307" cy="1569660"/>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priority “Burden on family”</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endParaRPr lang="en-US" sz="2400" dirty="0">
              <a:solidFill>
                <a:srgbClr val="292934"/>
              </a:solidFill>
              <a:latin typeface="Arial"/>
            </a:endParaRP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Capacity?</a:t>
            </a:r>
          </a:p>
        </p:txBody>
      </p:sp>
      <p:sp>
        <p:nvSpPr>
          <p:cNvPr id="11" name="Rectangle 10"/>
          <p:cNvSpPr/>
          <p:nvPr/>
        </p:nvSpPr>
        <p:spPr>
          <a:xfrm>
            <a:off x="212126" y="2987541"/>
            <a:ext cx="4147748" cy="1200329"/>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Pt – mortality</a:t>
            </a:r>
            <a:r>
              <a:rPr kumimoji="0" lang="en-US" sz="2400" b="0" i="0" u="none" strike="noStrike" kern="1200" cap="none" spc="0" normalizeH="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a:ln>
                  <a:noFill/>
                </a:ln>
                <a:solidFill>
                  <a:srgbClr val="292934"/>
                </a:solidFill>
                <a:effectLst/>
                <a:uLnTx/>
                <a:uFillTx/>
                <a:latin typeface="Arial"/>
                <a:ea typeface="+mn-ea"/>
                <a:cs typeface="+mn-cs"/>
              </a:rPr>
              <a:t>(prevented or deferred?)</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Family &amp; team </a:t>
            </a:r>
            <a:r>
              <a:rPr lang="en-US" sz="1600" dirty="0">
                <a:solidFill>
                  <a:srgbClr val="292934"/>
                </a:solidFill>
                <a:latin typeface="Arial"/>
              </a:rPr>
              <a:t>– grief and regret</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Team - complaint</a:t>
            </a:r>
            <a:endParaRPr kumimoji="0" lang="en-US" sz="2000" b="0" i="0" u="none" strike="noStrike" kern="1200" cap="none" spc="0" normalizeH="0" baseline="0" noProof="0" dirty="0">
              <a:ln>
                <a:noFill/>
              </a:ln>
              <a:solidFill>
                <a:srgbClr val="292934"/>
              </a:solidFill>
              <a:effectLst/>
              <a:uLnTx/>
              <a:uFillTx/>
              <a:latin typeface="Arial"/>
              <a:ea typeface="+mn-ea"/>
              <a:cs typeface="+mn-cs"/>
            </a:endParaRPr>
          </a:p>
        </p:txBody>
      </p:sp>
      <p:sp>
        <p:nvSpPr>
          <p:cNvPr id="12" name="Rectangle 11"/>
          <p:cNvSpPr/>
          <p:nvPr/>
        </p:nvSpPr>
        <p:spPr>
          <a:xfrm>
            <a:off x="4962912" y="408918"/>
            <a:ext cx="4147748" cy="1569660"/>
          </a:xfrm>
          <a:prstGeom prst="rect">
            <a:avLst/>
          </a:prstGeom>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Pain &amp; Distress</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Cognition / communication</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Functional outcome</a:t>
            </a:r>
          </a:p>
          <a:p>
            <a:pPr marL="342900" marR="0" lvl="0" indent="-34290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Independence (uncertain)</a:t>
            </a:r>
          </a:p>
        </p:txBody>
      </p:sp>
      <p:sp>
        <p:nvSpPr>
          <p:cNvPr id="13" name="Rectangle 12"/>
          <p:cNvSpPr/>
          <p:nvPr/>
        </p:nvSpPr>
        <p:spPr>
          <a:xfrm>
            <a:off x="4779753" y="3048347"/>
            <a:ext cx="4307398" cy="1200329"/>
          </a:xfrm>
          <a:prstGeom prst="rect">
            <a:avLst/>
          </a:prstGeom>
        </p:spPr>
        <p:txBody>
          <a:bodyPr wrap="square">
            <a:spAutoFit/>
          </a:bodyPr>
          <a:lstStyle/>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292934"/>
                </a:solidFill>
                <a:effectLst/>
                <a:uLnTx/>
                <a:uFillTx/>
                <a:latin typeface="Arial"/>
                <a:ea typeface="+mn-ea"/>
                <a:cs typeface="+mn-cs"/>
              </a:rPr>
              <a:t>Equality of access to ICU</a:t>
            </a:r>
          </a:p>
          <a:p>
            <a:pPr marL="285750" marR="0" lvl="0" indent="-285750" algn="l" defTabSz="685800" rtl="0" eaLnBrk="1" fontAlgn="auto" latinLnBrk="0" hangingPunct="1">
              <a:lnSpc>
                <a:spcPct val="100000"/>
              </a:lnSpc>
              <a:spcBef>
                <a:spcPts val="0"/>
              </a:spcBef>
              <a:spcAft>
                <a:spcPts val="0"/>
              </a:spcAft>
              <a:buClrTx/>
              <a:buSzTx/>
              <a:buFont typeface="Arial"/>
              <a:buChar char="•"/>
              <a:tabLst/>
              <a:defRPr/>
            </a:pPr>
            <a:r>
              <a:rPr lang="en-US" sz="2400" dirty="0">
                <a:solidFill>
                  <a:srgbClr val="292934"/>
                </a:solidFill>
                <a:latin typeface="Arial"/>
              </a:rPr>
              <a:t>Resource </a:t>
            </a:r>
            <a:r>
              <a:rPr lang="en-US" sz="2400" dirty="0" err="1">
                <a:solidFill>
                  <a:srgbClr val="292934"/>
                </a:solidFill>
                <a:latin typeface="Arial"/>
              </a:rPr>
              <a:t>utilisation</a:t>
            </a:r>
            <a:r>
              <a:rPr lang="en-US" sz="2400" dirty="0">
                <a:solidFill>
                  <a:srgbClr val="292934"/>
                </a:solidFill>
                <a:latin typeface="Arial"/>
              </a:rPr>
              <a:t> (other patients)</a:t>
            </a:r>
            <a:endParaRPr kumimoji="0" lang="en-US" sz="1800" b="0"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F35AA0-4EF2-E640-81C4-36942CE7264D}"/>
              </a:ext>
            </a:extLst>
          </p:cNvPr>
          <p:cNvSpPr/>
          <p:nvPr/>
        </p:nvSpPr>
        <p:spPr>
          <a:xfrm>
            <a:off x="-1" y="4350867"/>
            <a:ext cx="4572000" cy="726546"/>
          </a:xfrm>
          <a:prstGeom prst="rect">
            <a:avLst/>
          </a:prstGeom>
        </p:spPr>
        <p:txBody>
          <a:bodyPr>
            <a:spAutoFit/>
          </a:bodyPr>
          <a:lstStyle/>
          <a:p>
            <a:pPr marL="342900" lvl="0" indent="-342900">
              <a:lnSpc>
                <a:spcPct val="120000"/>
              </a:lnSpc>
              <a:spcBef>
                <a:spcPts val="600"/>
              </a:spcBef>
              <a:spcAft>
                <a:spcPts val="0"/>
              </a:spcAft>
              <a:buFont typeface="+mj-lt"/>
              <a:buAutoNum type="arabicPeriod"/>
            </a:pPr>
            <a:r>
              <a:rPr lang="en-GB" b="1" kern="0" cap="all" dirty="0">
                <a:solidFill>
                  <a:srgbClr val="000090"/>
                </a:solidFill>
                <a:latin typeface="Cambria" panose="02040503050406030204" pitchFamily="18" charset="0"/>
              </a:rPr>
              <a:t>Anything of particular note, what is ‘jumping out’?</a:t>
            </a:r>
            <a:endParaRPr lang="en-GB" sz="2400" b="1" kern="0" cap="all" spc="70" dirty="0">
              <a:solidFill>
                <a:srgbClr val="000090"/>
              </a:solidFill>
              <a:latin typeface="Cambria" panose="02040503050406030204" pitchFamily="18" charset="0"/>
            </a:endParaRPr>
          </a:p>
        </p:txBody>
      </p:sp>
      <p:sp>
        <p:nvSpPr>
          <p:cNvPr id="16" name="Rectangle 15">
            <a:extLst>
              <a:ext uri="{FF2B5EF4-FFF2-40B4-BE49-F238E27FC236}">
                <a16:creationId xmlns:a16="http://schemas.microsoft.com/office/drawing/2014/main" id="{7F1BEF6E-54A4-624A-9DFC-6E4EF7326CDC}"/>
              </a:ext>
            </a:extLst>
          </p:cNvPr>
          <p:cNvSpPr/>
          <p:nvPr/>
        </p:nvSpPr>
        <p:spPr>
          <a:xfrm>
            <a:off x="4647452" y="4297588"/>
            <a:ext cx="4572000" cy="1135888"/>
          </a:xfrm>
          <a:prstGeom prst="rect">
            <a:avLst/>
          </a:prstGeom>
        </p:spPr>
        <p:txBody>
          <a:bodyPr>
            <a:spAutoFit/>
          </a:bodyPr>
          <a:lstStyle/>
          <a:p>
            <a:pPr marL="342900" lvl="0" indent="-342900">
              <a:lnSpc>
                <a:spcPct val="120000"/>
              </a:lnSpc>
              <a:spcBef>
                <a:spcPts val="600"/>
              </a:spcBef>
              <a:spcAft>
                <a:spcPts val="0"/>
              </a:spcAft>
              <a:buFont typeface="+mj-lt"/>
              <a:buAutoNum type="arabicPeriod" startAt="2"/>
            </a:pPr>
            <a:r>
              <a:rPr lang="en-GB" b="1" kern="0" cap="all" dirty="0">
                <a:solidFill>
                  <a:srgbClr val="1F8B1E"/>
                </a:solidFill>
                <a:latin typeface="Cambria" panose="02040503050406030204" pitchFamily="18" charset="0"/>
              </a:rPr>
              <a:t>Where is the greatest conflict?</a:t>
            </a:r>
            <a:endParaRPr lang="en-GB" sz="2400" b="1" kern="0" cap="all" spc="70" dirty="0">
              <a:solidFill>
                <a:srgbClr val="1F8B1E"/>
              </a:solidFill>
              <a:latin typeface="Cambria" panose="02040503050406030204" pitchFamily="18" charset="0"/>
            </a:endParaRPr>
          </a:p>
          <a:p>
            <a:pPr marL="342900" lvl="0" indent="-342900">
              <a:lnSpc>
                <a:spcPct val="120000"/>
              </a:lnSpc>
              <a:spcBef>
                <a:spcPts val="600"/>
              </a:spcBef>
              <a:spcAft>
                <a:spcPts val="0"/>
              </a:spcAft>
              <a:buFont typeface="+mj-lt"/>
              <a:buAutoNum type="arabicPeriod" startAt="2"/>
            </a:pPr>
            <a:r>
              <a:rPr lang="en-GB" b="1" kern="0" cap="all" dirty="0">
                <a:solidFill>
                  <a:srgbClr val="0000FF"/>
                </a:solidFill>
                <a:latin typeface="Cambria" panose="02040503050406030204" pitchFamily="18" charset="0"/>
              </a:rPr>
              <a:t>Where is the greatest congruence (agreement)?</a:t>
            </a:r>
            <a:endParaRPr lang="en-GB" sz="2400" b="1" kern="0" cap="all" spc="70" dirty="0">
              <a:solidFill>
                <a:srgbClr val="0000FF"/>
              </a:solidFill>
              <a:effectLst/>
              <a:latin typeface="Cambria" panose="02040503050406030204" pitchFamily="18" charset="0"/>
            </a:endParaRPr>
          </a:p>
        </p:txBody>
      </p:sp>
      <p:sp>
        <p:nvSpPr>
          <p:cNvPr id="17" name="Oval 16">
            <a:extLst>
              <a:ext uri="{FF2B5EF4-FFF2-40B4-BE49-F238E27FC236}">
                <a16:creationId xmlns:a16="http://schemas.microsoft.com/office/drawing/2014/main" id="{378E03B1-F481-564D-82A5-B1E6F1F538FA}"/>
              </a:ext>
            </a:extLst>
          </p:cNvPr>
          <p:cNvSpPr/>
          <p:nvPr/>
        </p:nvSpPr>
        <p:spPr>
          <a:xfrm>
            <a:off x="212126" y="2921454"/>
            <a:ext cx="4264447" cy="604947"/>
          </a:xfrm>
          <a:prstGeom prst="ellipse">
            <a:avLst/>
          </a:prstGeom>
          <a:noFill/>
          <a:ln w="57150" cmpd="sng">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9" name="Oval 18">
            <a:extLst>
              <a:ext uri="{FF2B5EF4-FFF2-40B4-BE49-F238E27FC236}">
                <a16:creationId xmlns:a16="http://schemas.microsoft.com/office/drawing/2014/main" id="{37037C9D-9C6C-CB41-8661-62451B520CA3}"/>
              </a:ext>
            </a:extLst>
          </p:cNvPr>
          <p:cNvSpPr/>
          <p:nvPr/>
        </p:nvSpPr>
        <p:spPr>
          <a:xfrm>
            <a:off x="23949" y="688523"/>
            <a:ext cx="3992307" cy="632840"/>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8000"/>
              </a:solidFill>
              <a:effectLst/>
              <a:uLnTx/>
              <a:uFillTx/>
              <a:latin typeface="Arial"/>
              <a:ea typeface="+mn-ea"/>
              <a:cs typeface="+mn-cs"/>
            </a:endParaRPr>
          </a:p>
        </p:txBody>
      </p:sp>
      <p:sp>
        <p:nvSpPr>
          <p:cNvPr id="20" name="Oval 19">
            <a:extLst>
              <a:ext uri="{FF2B5EF4-FFF2-40B4-BE49-F238E27FC236}">
                <a16:creationId xmlns:a16="http://schemas.microsoft.com/office/drawing/2014/main" id="{D6710AC1-5255-7542-BEC0-452E93BA8424}"/>
              </a:ext>
            </a:extLst>
          </p:cNvPr>
          <p:cNvSpPr/>
          <p:nvPr/>
        </p:nvSpPr>
        <p:spPr>
          <a:xfrm>
            <a:off x="321885" y="3337951"/>
            <a:ext cx="4250113" cy="546362"/>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highlight>
                <a:srgbClr val="0000FF"/>
              </a:highlight>
              <a:uLnTx/>
              <a:uFillTx/>
              <a:latin typeface="Arial"/>
              <a:ea typeface="+mn-ea"/>
              <a:cs typeface="+mn-cs"/>
            </a:endParaRPr>
          </a:p>
        </p:txBody>
      </p:sp>
      <p:sp>
        <p:nvSpPr>
          <p:cNvPr id="21" name="Oval 20">
            <a:extLst>
              <a:ext uri="{FF2B5EF4-FFF2-40B4-BE49-F238E27FC236}">
                <a16:creationId xmlns:a16="http://schemas.microsoft.com/office/drawing/2014/main" id="{9B3047F5-6DF2-D246-8EBD-0F4612C7C6EE}"/>
              </a:ext>
            </a:extLst>
          </p:cNvPr>
          <p:cNvSpPr/>
          <p:nvPr/>
        </p:nvSpPr>
        <p:spPr>
          <a:xfrm>
            <a:off x="5052292" y="1472362"/>
            <a:ext cx="3992307" cy="632840"/>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8000"/>
              </a:solidFill>
              <a:effectLst/>
              <a:uLnTx/>
              <a:uFillTx/>
              <a:latin typeface="Arial"/>
              <a:ea typeface="+mn-ea"/>
              <a:cs typeface="+mn-cs"/>
            </a:endParaRPr>
          </a:p>
        </p:txBody>
      </p:sp>
      <p:sp>
        <p:nvSpPr>
          <p:cNvPr id="22" name="Oval 21">
            <a:extLst>
              <a:ext uri="{FF2B5EF4-FFF2-40B4-BE49-F238E27FC236}">
                <a16:creationId xmlns:a16="http://schemas.microsoft.com/office/drawing/2014/main" id="{AC0947BA-B97F-1441-A449-F4686494490A}"/>
              </a:ext>
            </a:extLst>
          </p:cNvPr>
          <p:cNvSpPr/>
          <p:nvPr/>
        </p:nvSpPr>
        <p:spPr>
          <a:xfrm>
            <a:off x="143901" y="3702314"/>
            <a:ext cx="4250113" cy="546362"/>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highlight>
                <a:srgbClr val="0000FF"/>
              </a:highlight>
              <a:uLnTx/>
              <a:uFillTx/>
              <a:latin typeface="Arial"/>
              <a:ea typeface="+mn-ea"/>
              <a:cs typeface="+mn-cs"/>
            </a:endParaRPr>
          </a:p>
        </p:txBody>
      </p:sp>
      <p:sp>
        <p:nvSpPr>
          <p:cNvPr id="9" name="Footer Placeholder 8">
            <a:extLst>
              <a:ext uri="{FF2B5EF4-FFF2-40B4-BE49-F238E27FC236}">
                <a16:creationId xmlns:a16="http://schemas.microsoft.com/office/drawing/2014/main" id="{BA54BEB4-1DF3-3E2E-6C85-2D726EBF8A87}"/>
              </a:ext>
            </a:extLst>
          </p:cNvPr>
          <p:cNvSpPr>
            <a:spLocks noGrp="1"/>
          </p:cNvSpPr>
          <p:nvPr>
            <p:ph type="ftr" sz="quarter" idx="11"/>
          </p:nvPr>
        </p:nvSpPr>
        <p:spPr>
          <a:xfrm>
            <a:off x="1561352" y="4929160"/>
            <a:ext cx="3086100" cy="2540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49113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2000"/>
                                        <p:tgtEl>
                                          <p:spTgt spid="19"/>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heel(1)">
                                      <p:cBhvr>
                                        <p:cTn id="14" dur="20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2000"/>
                                        <p:tgtEl>
                                          <p:spTgt spid="20"/>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P spid="20" grpId="0" animBg="1"/>
      <p:bldP spid="21"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7" name="Rectangle 6"/>
          <p:cNvSpPr/>
          <p:nvPr/>
        </p:nvSpPr>
        <p:spPr>
          <a:xfrm>
            <a:off x="1616476" y="0"/>
            <a:ext cx="7527524" cy="298543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84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yr</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old woman, perforated viscus on CT. </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Co-morbidity – COPD, IHD,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prev</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CVA. Ex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tol</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20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yrds</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Independent ADLs but daughter needed outside of home.</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Hypotensive, tachycardic,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oligouric</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mild metabolic acidosis. Despite this is considered to have capacity.</a:t>
            </a: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p:cNvSpPr/>
          <p:nvPr/>
        </p:nvSpPr>
        <p:spPr>
          <a:xfrm>
            <a:off x="111599" y="0"/>
            <a:ext cx="1314450" cy="83099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Monday evening</a:t>
            </a:r>
          </a:p>
        </p:txBody>
      </p:sp>
      <p:sp>
        <p:nvSpPr>
          <p:cNvPr id="6" name="Rectangle 5">
            <a:extLst>
              <a:ext uri="{FF2B5EF4-FFF2-40B4-BE49-F238E27FC236}">
                <a16:creationId xmlns:a16="http://schemas.microsoft.com/office/drawing/2014/main" id="{8C880BBA-FC1A-514B-844D-E31E55FBEEA9}"/>
              </a:ext>
            </a:extLst>
          </p:cNvPr>
          <p:cNvSpPr/>
          <p:nvPr/>
        </p:nvSpPr>
        <p:spPr>
          <a:xfrm>
            <a:off x="1715463" y="2467247"/>
            <a:ext cx="7527524" cy="135421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Not suitable for</a:t>
            </a:r>
            <a:r>
              <a:rPr kumimoji="0" lang="en-US" sz="2400" b="1" i="0" u="none" strike="noStrike" kern="1200" cap="none" spc="0" normalizeH="0" noProof="0" dirty="0">
                <a:ln>
                  <a:noFill/>
                </a:ln>
                <a:solidFill>
                  <a:srgbClr val="292934"/>
                </a:solidFill>
                <a:effectLst/>
                <a:uLnTx/>
                <a:uFillTx/>
                <a:latin typeface="Arial"/>
                <a:ea typeface="+mn-ea"/>
                <a:cs typeface="+mn-cs"/>
              </a:rPr>
              <a:t> surgery.</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or</a:t>
            </a:r>
          </a:p>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292934"/>
                </a:solidFill>
                <a:effectLst/>
                <a:uLnTx/>
                <a:uFillTx/>
                <a:latin typeface="Arial"/>
                <a:ea typeface="+mn-ea"/>
                <a:cs typeface="+mn-cs"/>
              </a:rPr>
              <a:t>Yes surgery.</a:t>
            </a:r>
          </a:p>
        </p:txBody>
      </p:sp>
      <p:sp>
        <p:nvSpPr>
          <p:cNvPr id="2" name="Footer Placeholder 1">
            <a:extLst>
              <a:ext uri="{FF2B5EF4-FFF2-40B4-BE49-F238E27FC236}">
                <a16:creationId xmlns:a16="http://schemas.microsoft.com/office/drawing/2014/main" id="{6CC947DC-A240-A784-4FD6-4181E4C8E94E}"/>
              </a:ext>
            </a:extLst>
          </p:cNvPr>
          <p:cNvSpPr>
            <a:spLocks noGrp="1"/>
          </p:cNvSpPr>
          <p:nvPr>
            <p:ph type="ftr" sz="quarter" idx="11"/>
          </p:nvPr>
        </p:nvSpPr>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386675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5143500"/>
          </a:xfrm>
          <a:prstGeom prst="rect">
            <a:avLst/>
          </a:prstGeom>
        </p:spPr>
      </p:pic>
      <p:sp>
        <p:nvSpPr>
          <p:cNvPr id="9" name="Rectangle 8"/>
          <p:cNvSpPr/>
          <p:nvPr/>
        </p:nvSpPr>
        <p:spPr>
          <a:xfrm>
            <a:off x="111599" y="0"/>
            <a:ext cx="1314450" cy="830997"/>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Monday evening</a:t>
            </a:r>
          </a:p>
        </p:txBody>
      </p:sp>
      <p:sp>
        <p:nvSpPr>
          <p:cNvPr id="10" name="Rectangle 9">
            <a:extLst>
              <a:ext uri="{FF2B5EF4-FFF2-40B4-BE49-F238E27FC236}">
                <a16:creationId xmlns:a16="http://schemas.microsoft.com/office/drawing/2014/main" id="{EA750055-0326-0744-B11D-737E180B5150}"/>
              </a:ext>
            </a:extLst>
          </p:cNvPr>
          <p:cNvSpPr/>
          <p:nvPr/>
        </p:nvSpPr>
        <p:spPr>
          <a:xfrm>
            <a:off x="1576837" y="830997"/>
            <a:ext cx="7685180" cy="79252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lang="en-US" b="1" u="sng" dirty="0">
                <a:solidFill>
                  <a:srgbClr val="292934"/>
                </a:solidFill>
                <a:latin typeface="Arial"/>
              </a:rPr>
              <a:t>ICU consultant </a:t>
            </a:r>
          </a:p>
          <a:p>
            <a:pPr marL="0" marR="0" lvl="0" indent="0" algn="l" defTabSz="685800" rtl="0" eaLnBrk="1" fontAlgn="auto" latinLnBrk="0" hangingPunct="1">
              <a:lnSpc>
                <a:spcPct val="100000"/>
              </a:lnSpc>
              <a:spcBef>
                <a:spcPts val="0"/>
              </a:spcBef>
              <a:spcAft>
                <a:spcPts val="600"/>
              </a:spcAft>
              <a:buClrTx/>
              <a:buSzTx/>
              <a:buFontTx/>
              <a:buNone/>
              <a:tabLst/>
              <a:defRPr/>
            </a:pPr>
            <a:r>
              <a:rPr lang="en-US" b="1" dirty="0">
                <a:solidFill>
                  <a:srgbClr val="292934"/>
                </a:solidFill>
                <a:latin typeface="Arial"/>
              </a:rPr>
              <a:t>Ethel has a perforated bowel on a background of life-limiting comorbidities. Even with surgery the prognosis is extremely grave.</a:t>
            </a:r>
            <a:endParaRPr kumimoji="0" lang="en-US" sz="1800" b="1" i="0" u="none" strike="noStrike" kern="1200" cap="none" spc="0" normalizeH="0" baseline="0" noProof="0" dirty="0">
              <a:ln>
                <a:noFill/>
              </a:ln>
              <a:solidFill>
                <a:srgbClr val="292934"/>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ACF458C-E7B0-DA49-A7D1-1C4381D574BA}"/>
              </a:ext>
            </a:extLst>
          </p:cNvPr>
          <p:cNvSpPr/>
          <p:nvPr/>
        </p:nvSpPr>
        <p:spPr>
          <a:xfrm rot="19055571">
            <a:off x="-239140" y="941621"/>
            <a:ext cx="1747853" cy="646331"/>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facts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prognostication</a:t>
            </a:r>
          </a:p>
        </p:txBody>
      </p:sp>
      <p:sp>
        <p:nvSpPr>
          <p:cNvPr id="12" name="Rectangle 11">
            <a:extLst>
              <a:ext uri="{FF2B5EF4-FFF2-40B4-BE49-F238E27FC236}">
                <a16:creationId xmlns:a16="http://schemas.microsoft.com/office/drawing/2014/main" id="{88D151B4-02E1-F54C-919E-13947A34AABA}"/>
              </a:ext>
            </a:extLst>
          </p:cNvPr>
          <p:cNvSpPr/>
          <p:nvPr/>
        </p:nvSpPr>
        <p:spPr>
          <a:xfrm>
            <a:off x="1556590" y="1694587"/>
            <a:ext cx="7587410" cy="203132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873891"/>
                </a:solidFill>
                <a:effectLst/>
                <a:uLnTx/>
                <a:uFillTx/>
                <a:latin typeface="Arial"/>
                <a:ea typeface="+mn-ea"/>
                <a:cs typeface="+mn-cs"/>
              </a:rPr>
              <a:t>I have assessed</a:t>
            </a:r>
            <a:r>
              <a:rPr kumimoji="0" lang="en-US" sz="1800" b="1" i="0" u="none" strike="noStrike" kern="1200" cap="none" spc="0" normalizeH="0" noProof="0" dirty="0">
                <a:ln>
                  <a:noFill/>
                </a:ln>
                <a:solidFill>
                  <a:srgbClr val="873891"/>
                </a:solidFill>
                <a:effectLst/>
                <a:uLnTx/>
                <a:uFillTx/>
                <a:latin typeface="Arial"/>
                <a:ea typeface="+mn-ea"/>
                <a:cs typeface="+mn-cs"/>
              </a:rPr>
              <a:t> Ethel and though sleepy I have assumed capacity. </a:t>
            </a:r>
            <a:r>
              <a:rPr kumimoji="0" lang="en-US" sz="1800" b="1" i="0" u="none" strike="noStrike" kern="1200" cap="none" spc="0" normalizeH="0" baseline="0" noProof="0" dirty="0">
                <a:ln>
                  <a:noFill/>
                </a:ln>
                <a:solidFill>
                  <a:srgbClr val="873891"/>
                </a:solidFill>
                <a:effectLst/>
                <a:uLnTx/>
                <a:uFillTx/>
                <a:latin typeface="Arial"/>
                <a:ea typeface="+mn-ea"/>
                <a:cs typeface="+mn-cs"/>
              </a:rPr>
              <a:t>Her daughter was also present. Ethel</a:t>
            </a:r>
            <a:r>
              <a:rPr kumimoji="0" lang="en-US" sz="1800" b="1" i="0" u="none" strike="noStrike" kern="1200" cap="none" spc="0" normalizeH="0" noProof="0" dirty="0">
                <a:ln>
                  <a:noFill/>
                </a:ln>
                <a:solidFill>
                  <a:srgbClr val="873891"/>
                </a:solidFill>
                <a:effectLst/>
                <a:uLnTx/>
                <a:uFillTx/>
                <a:latin typeface="Arial"/>
                <a:ea typeface="+mn-ea"/>
                <a:cs typeface="+mn-cs"/>
              </a:rPr>
              <a:t> and her daughter would like to attempt surgery. Ethel values her independence (strongly against requiring nursing home care). Were these negative outcomes all that could be achieved Ethel understands and agrees we should move toward a comfort care approach. She doesn’t want to suffer or be a burden. Her daughter was also in agreement.</a:t>
            </a:r>
            <a:endParaRPr kumimoji="0" lang="en-US" sz="2000" b="1" i="0" u="none" strike="noStrike" kern="1200" cap="none" spc="0" normalizeH="0" baseline="0" noProof="0" dirty="0">
              <a:ln>
                <a:noFill/>
              </a:ln>
              <a:solidFill>
                <a:srgbClr val="873891"/>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BAA7EC05-75B3-3D44-868C-4C542045B087}"/>
              </a:ext>
            </a:extLst>
          </p:cNvPr>
          <p:cNvSpPr/>
          <p:nvPr/>
        </p:nvSpPr>
        <p:spPr>
          <a:xfrm rot="19055571">
            <a:off x="-57237" y="2395445"/>
            <a:ext cx="1747853" cy="92333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panose="020F0502020204030204"/>
              </a:rPr>
              <a:t>Patient and family outcomes of relevance</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B2AE39F-7E26-3B41-99C3-72AD89AECCA9}"/>
              </a:ext>
            </a:extLst>
          </p:cNvPr>
          <p:cNvSpPr/>
          <p:nvPr/>
        </p:nvSpPr>
        <p:spPr>
          <a:xfrm>
            <a:off x="1576837" y="3856254"/>
            <a:ext cx="7567163" cy="113107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lang="en-US" b="1" dirty="0">
                <a:solidFill>
                  <a:srgbClr val="292934"/>
                </a:solidFill>
                <a:latin typeface="Arial"/>
              </a:rPr>
              <a:t>Having discussed with Miss Smith (cons. surgeon) we will plan to do the surgery urgently with the aim of admitting to Level 2 / 3 care post-op. Deterioration or failure to improve from that point would likely represent an unsurvivable state or a situation that would only result in the outcomes not in accordance to Ethel’s values, wishes and beliefs. Consideration for palliative care in that circumstance would be appropriate.</a:t>
            </a:r>
            <a:endParaRPr kumimoji="0" lang="en-US" sz="1800" b="1" i="0" u="none" strike="noStrike" kern="1200" cap="none" spc="0" normalizeH="0" baseline="0" noProof="0" dirty="0">
              <a:ln>
                <a:noFill/>
              </a:ln>
              <a:solidFill>
                <a:srgbClr val="292934"/>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06B58094-6F81-0B4A-9F13-D9CCBE8D720F}"/>
              </a:ext>
            </a:extLst>
          </p:cNvPr>
          <p:cNvSpPr/>
          <p:nvPr/>
        </p:nvSpPr>
        <p:spPr>
          <a:xfrm rot="19055571">
            <a:off x="-181127" y="4185456"/>
            <a:ext cx="1747853" cy="36933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decision</a:t>
            </a:r>
          </a:p>
        </p:txBody>
      </p:sp>
      <p:sp>
        <p:nvSpPr>
          <p:cNvPr id="16" name="TextBox 15">
            <a:extLst>
              <a:ext uri="{FF2B5EF4-FFF2-40B4-BE49-F238E27FC236}">
                <a16:creationId xmlns:a16="http://schemas.microsoft.com/office/drawing/2014/main" id="{A7A34207-94EF-D042-B58B-6C475DC159D1}"/>
              </a:ext>
            </a:extLst>
          </p:cNvPr>
          <p:cNvSpPr txBox="1"/>
          <p:nvPr/>
        </p:nvSpPr>
        <p:spPr>
          <a:xfrm>
            <a:off x="2551611" y="3424434"/>
            <a:ext cx="5015552" cy="1569660"/>
          </a:xfrm>
          <a:prstGeom prst="rect">
            <a:avLst/>
          </a:prstGeom>
          <a:solidFill>
            <a:schemeClr val="bg1"/>
          </a:solidFill>
        </p:spPr>
        <p:txBody>
          <a:bodyPr wrap="square" rtlCol="0" anchor="ctr">
            <a:spAutoFit/>
          </a:bodyPr>
          <a:lstStyle/>
          <a:p>
            <a:pPr algn="ctr"/>
            <a:r>
              <a:rPr lang="en-GB" sz="9600" b="1" dirty="0">
                <a:latin typeface="Bradley Hand" pitchFamily="2" charset="77"/>
              </a:rPr>
              <a:t>Yes, but</a:t>
            </a:r>
          </a:p>
        </p:txBody>
      </p:sp>
      <p:sp>
        <p:nvSpPr>
          <p:cNvPr id="2" name="Footer Placeholder 1">
            <a:extLst>
              <a:ext uri="{FF2B5EF4-FFF2-40B4-BE49-F238E27FC236}">
                <a16:creationId xmlns:a16="http://schemas.microsoft.com/office/drawing/2014/main" id="{0C2D0F11-A8C9-78E0-AE63-01554AFBD412}"/>
              </a:ext>
            </a:extLst>
          </p:cNvPr>
          <p:cNvSpPr>
            <a:spLocks noGrp="1"/>
          </p:cNvSpPr>
          <p:nvPr>
            <p:ph type="ftr" sz="quarter" idx="11"/>
          </p:nvPr>
        </p:nvSpPr>
        <p:spPr>
          <a:xfrm>
            <a:off x="3028950" y="4928495"/>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54664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wipe(left)">
                                      <p:cBhvr>
                                        <p:cTn id="16" dur="5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wipe(left)">
                                      <p:cBhvr>
                                        <p:cTn id="34" dur="500"/>
                                        <p:tgtEl>
                                          <p:spTgt spid="1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P spid="13" grpId="0"/>
      <p:bldP spid="14" grpId="0" build="p"/>
      <p:bldP spid="15" grpId="0"/>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16637" y="4169044"/>
            <a:ext cx="184731" cy="300082"/>
          </a:xfrm>
          <a:prstGeom prst="rect">
            <a:avLst/>
          </a:prstGeom>
          <a:noFill/>
        </p:spPr>
        <p:txBody>
          <a:bodyPr wrap="none" rtlCol="0">
            <a:spAutoFit/>
          </a:bodyPr>
          <a:lstStyle/>
          <a:p>
            <a:endParaRPr lang="en-GB" dirty="0"/>
          </a:p>
        </p:txBody>
      </p:sp>
      <p:pic>
        <p:nvPicPr>
          <p:cNvPr id="24" name="Content Placeholder 2" descr="2012-02-13-12.34.41-487x650.jpg"/>
          <p:cNvPicPr>
            <a:picLocks noChangeAspect="1"/>
          </p:cNvPicPr>
          <p:nvPr/>
        </p:nvPicPr>
        <p:blipFill>
          <a:blip r:embed="rId3" cstate="screen">
            <a:extLst>
              <a:ext uri="{28A0092B-C50C-407E-A947-70E740481C1C}">
                <a14:useLocalDpi xmlns:a14="http://schemas.microsoft.com/office/drawing/2010/main"/>
              </a:ext>
            </a:extLst>
          </a:blip>
          <a:srcRect l="-7121" r="-7121"/>
          <a:stretch>
            <a:fillRect/>
          </a:stretch>
        </p:blipFill>
        <p:spPr>
          <a:xfrm>
            <a:off x="415841" y="610770"/>
            <a:ext cx="2560270" cy="2991168"/>
          </a:xfrm>
          <a:prstGeom prst="ellipse">
            <a:avLst/>
          </a:prstGeom>
          <a:ln>
            <a:noFill/>
          </a:ln>
          <a:effectLst>
            <a:softEdge rad="63500"/>
          </a:effectLst>
        </p:spPr>
      </p:pic>
      <p:sp>
        <p:nvSpPr>
          <p:cNvPr id="26" name="Rectangle 25"/>
          <p:cNvSpPr/>
          <p:nvPr/>
        </p:nvSpPr>
        <p:spPr>
          <a:xfrm>
            <a:off x="3870036" y="1906299"/>
            <a:ext cx="5273964" cy="400110"/>
          </a:xfrm>
          <a:prstGeom prst="rect">
            <a:avLst/>
          </a:prstGeom>
        </p:spPr>
        <p:txBody>
          <a:bodyPr wrap="square">
            <a:spAutoFit/>
          </a:bodyPr>
          <a:lstStyle/>
          <a:p>
            <a:pPr marL="457200" lvl="0" indent="-457200">
              <a:spcAft>
                <a:spcPts val="600"/>
              </a:spcAft>
              <a:buFont typeface="+mj-lt"/>
              <a:buAutoNum type="arabicPeriod"/>
            </a:pPr>
            <a:endParaRPr lang="en-US" sz="2000" dirty="0"/>
          </a:p>
        </p:txBody>
      </p:sp>
      <p:sp>
        <p:nvSpPr>
          <p:cNvPr id="27" name="Text Box 3"/>
          <p:cNvSpPr txBox="1">
            <a:spLocks noChangeArrowheads="1"/>
          </p:cNvSpPr>
          <p:nvPr/>
        </p:nvSpPr>
        <p:spPr bwMode="auto">
          <a:xfrm>
            <a:off x="3316637" y="1416062"/>
            <a:ext cx="5249974" cy="2872046"/>
          </a:xfrm>
          <a:prstGeom prst="rect">
            <a:avLst/>
          </a:prstGeom>
          <a:solidFill>
            <a:srgbClr val="F8F8F8"/>
          </a:solidFill>
          <a:ln w="28575">
            <a:solidFill>
              <a:srgbClr val="6E2C6B"/>
            </a:solidFill>
            <a:miter lim="800000"/>
            <a:headEnd/>
            <a:tailEnd/>
          </a:ln>
        </p:spPr>
        <p:txBody>
          <a:bodyPr wrap="square" lIns="91440" tIns="45720" rIns="91440" bIns="45720" numCol="1" anchor="t">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457200" indent="-457200" algn="just">
              <a:spcAft>
                <a:spcPts val="600"/>
              </a:spcAft>
              <a:buFont typeface="+mj-lt"/>
              <a:buAutoNum type="arabicPeriod"/>
            </a:pPr>
            <a:r>
              <a:rPr lang="en-US" sz="1800">
                <a:latin typeface="Arial"/>
                <a:ea typeface="ＭＳ Ｐゴシック"/>
              </a:rPr>
              <a:t>I made safe clinical decisions.</a:t>
            </a:r>
          </a:p>
          <a:p>
            <a:pPr marL="457200" lvl="0" indent="-457200" algn="just">
              <a:spcAft>
                <a:spcPts val="600"/>
              </a:spcAft>
              <a:buFont typeface="+mj-lt"/>
              <a:buAutoNum type="arabicPeriod"/>
            </a:pPr>
            <a:r>
              <a:rPr lang="en-US" sz="1800" dirty="0"/>
              <a:t>I delivered a standard of care that I would wish for myself or my family.</a:t>
            </a:r>
          </a:p>
          <a:p>
            <a:pPr marL="457200" lvl="0" indent="-457200" algn="just">
              <a:spcAft>
                <a:spcPts val="600"/>
              </a:spcAft>
              <a:buFont typeface="+mj-lt"/>
              <a:buAutoNum type="arabicPeriod"/>
            </a:pPr>
            <a:r>
              <a:rPr lang="en-US" sz="1800" dirty="0"/>
              <a:t>That on my watch I protected the other patients under my care.</a:t>
            </a:r>
          </a:p>
          <a:p>
            <a:pPr marL="457200" lvl="0" indent="-457200" algn="just">
              <a:spcAft>
                <a:spcPts val="600"/>
              </a:spcAft>
              <a:buFont typeface="+mj-lt"/>
              <a:buAutoNum type="arabicPeriod"/>
            </a:pPr>
            <a:r>
              <a:rPr lang="en-US" sz="1800" dirty="0"/>
              <a:t>That I may  even have benefited other patients in my society who are in need.</a:t>
            </a:r>
          </a:p>
          <a:p>
            <a:pPr marL="457200" lvl="0" indent="-457200" algn="just">
              <a:spcAft>
                <a:spcPts val="600"/>
              </a:spcAft>
              <a:buFont typeface="+mj-lt"/>
              <a:buAutoNum type="arabicPeriod"/>
            </a:pPr>
            <a:r>
              <a:rPr lang="en-US" sz="1800" dirty="0"/>
              <a:t>I maintained my relationship with my colleagues.</a:t>
            </a:r>
          </a:p>
        </p:txBody>
      </p:sp>
      <p:pic>
        <p:nvPicPr>
          <p:cNvPr id="9" name="Picture 8">
            <a:extLst>
              <a:ext uri="{FF2B5EF4-FFF2-40B4-BE49-F238E27FC236}">
                <a16:creationId xmlns:a16="http://schemas.microsoft.com/office/drawing/2014/main" id="{E34616C1-D5DB-D84B-A28D-CC9680BF79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7369" y="114771"/>
            <a:ext cx="1289563" cy="360242"/>
          </a:xfrm>
          <a:prstGeom prst="rect">
            <a:avLst/>
          </a:prstGeom>
        </p:spPr>
      </p:pic>
      <p:sp>
        <p:nvSpPr>
          <p:cNvPr id="10" name="Rectangle 9">
            <a:extLst>
              <a:ext uri="{FF2B5EF4-FFF2-40B4-BE49-F238E27FC236}">
                <a16:creationId xmlns:a16="http://schemas.microsoft.com/office/drawing/2014/main" id="{34953C75-0FC5-6E41-9F09-896F3AE72AF0}"/>
              </a:ext>
            </a:extLst>
          </p:cNvPr>
          <p:cNvSpPr/>
          <p:nvPr/>
        </p:nvSpPr>
        <p:spPr>
          <a:xfrm>
            <a:off x="3640422" y="540920"/>
            <a:ext cx="4066947" cy="584775"/>
          </a:xfrm>
          <a:prstGeom prst="rect">
            <a:avLst/>
          </a:prstGeom>
        </p:spPr>
        <p:txBody>
          <a:bodyPr wrap="none">
            <a:spAutoFit/>
          </a:bodyPr>
          <a:lstStyle/>
          <a:p>
            <a:r>
              <a:rPr lang="en-GB" sz="3200" dirty="0" err="1"/>
              <a:t>www.moralbalance.org</a:t>
            </a:r>
            <a:endParaRPr lang="en-GB" sz="3200" dirty="0"/>
          </a:p>
        </p:txBody>
      </p:sp>
      <p:sp>
        <p:nvSpPr>
          <p:cNvPr id="11" name="Rectangle 10">
            <a:extLst>
              <a:ext uri="{FF2B5EF4-FFF2-40B4-BE49-F238E27FC236}">
                <a16:creationId xmlns:a16="http://schemas.microsoft.com/office/drawing/2014/main" id="{E2B2515C-E7F1-F04C-A2CC-B4443A3A3043}"/>
              </a:ext>
            </a:extLst>
          </p:cNvPr>
          <p:cNvSpPr/>
          <p:nvPr/>
        </p:nvSpPr>
        <p:spPr bwMode="auto">
          <a:xfrm>
            <a:off x="0" y="4557074"/>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128"/>
                <a:cs typeface="Arial"/>
              </a:rPr>
              <a:t>The Deceased Donation Course (ICM) </a:t>
            </a:r>
          </a:p>
        </p:txBody>
      </p:sp>
      <p:sp>
        <p:nvSpPr>
          <p:cNvPr id="2" name="Footer Placeholder 1">
            <a:extLst>
              <a:ext uri="{FF2B5EF4-FFF2-40B4-BE49-F238E27FC236}">
                <a16:creationId xmlns:a16="http://schemas.microsoft.com/office/drawing/2014/main" id="{17E615C7-085D-AD02-8C6F-F4785ED940C3}"/>
              </a:ext>
            </a:extLst>
          </p:cNvPr>
          <p:cNvSpPr>
            <a:spLocks noGrp="1"/>
          </p:cNvSpPr>
          <p:nvPr>
            <p:ph type="ftr" sz="quarter" idx="11"/>
          </p:nvPr>
        </p:nvSpPr>
        <p:spPr>
          <a:xfrm>
            <a:off x="5910832" y="4781507"/>
            <a:ext cx="3086100" cy="273844"/>
          </a:xfrm>
        </p:spPr>
        <p:txBody>
          <a:bodyPr/>
          <a:lstStyle/>
          <a:p>
            <a:r>
              <a:rPr lang="en-GB" sz="700" dirty="0"/>
              <a:t>Copyright© NHS Blood and Transplant, Professional Development Team 2025</a:t>
            </a:r>
          </a:p>
        </p:txBody>
      </p:sp>
    </p:spTree>
    <p:extLst>
      <p:ext uri="{BB962C8B-B14F-4D97-AF65-F5344CB8AC3E}">
        <p14:creationId xmlns:p14="http://schemas.microsoft.com/office/powerpoint/2010/main" val="157230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p"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howroom">
  <a:themeElements>
    <a:clrScheme name="Showroom">
      <a:dk1>
        <a:srgbClr val="FFFFFF"/>
      </a:dk1>
      <a:lt1>
        <a:srgbClr val="0096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r" defTabSz="584200" rtl="0" fontAlgn="auto" latinLnBrk="0" hangingPunct="0">
          <a:lnSpc>
            <a:spcPct val="100000"/>
          </a:lnSpc>
          <a:spcBef>
            <a:spcPts val="0"/>
          </a:spcBef>
          <a:spcAft>
            <a:spcPts val="0"/>
          </a:spcAft>
          <a:buClrTx/>
          <a:buSzTx/>
          <a:buFontTx/>
          <a:buNone/>
          <a:tabLst/>
          <a:defRPr kumimoji="0" sz="3400" b="0" i="0" u="none" strike="noStrike" cap="none" spc="0" normalizeH="0" baseline="0">
            <a:ln>
              <a:noFill/>
            </a:ln>
            <a:solidFill>
              <a:srgbClr val="0096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Props1.xml><?xml version="1.0" encoding="utf-8"?>
<ds:datastoreItem xmlns:ds="http://schemas.openxmlformats.org/officeDocument/2006/customXml" ds:itemID="{5DFEE789-75ED-4BBF-A926-92ABFB108FB1}">
  <ds:schemaRefs>
    <ds:schemaRef ds:uri="http://schemas.microsoft.com/sharepoint/v3/contenttype/forms"/>
  </ds:schemaRefs>
</ds:datastoreItem>
</file>

<file path=customXml/itemProps2.xml><?xml version="1.0" encoding="utf-8"?>
<ds:datastoreItem xmlns:ds="http://schemas.openxmlformats.org/officeDocument/2006/customXml" ds:itemID="{0BD93B5F-8AC9-4BA9-A802-C09702B862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2198F1-3FE7-4FCF-8EBA-EC6DB3FD011E}">
  <ds:schemaRefs>
    <ds:schemaRef ds:uri="http://purl.org/dc/elements/1.1/"/>
    <ds:schemaRef ds:uri="http://schemas.microsoft.com/office/infopath/2007/PartnerControls"/>
    <ds:schemaRef ds:uri="http://schemas.microsoft.com/office/2006/documentManagement/types"/>
    <ds:schemaRef ds:uri="http://www.w3.org/XML/1998/namespace"/>
    <ds:schemaRef ds:uri="1184d4b9-0856-4329-917a-a00dd4be4299"/>
    <ds:schemaRef ds:uri="http://schemas.openxmlformats.org/package/2006/metadata/core-properties"/>
    <ds:schemaRef ds:uri="6dc0cc31-d152-4c57-a5dc-d92704ab0787"/>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6046</TotalTime>
  <Words>1650</Words>
  <Application>Microsoft Office PowerPoint</Application>
  <PresentationFormat>On-screen Show (16:9)</PresentationFormat>
  <Paragraphs>239</Paragraphs>
  <Slides>32</Slides>
  <Notes>8</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32</vt:i4>
      </vt:variant>
    </vt:vector>
  </HeadingPairs>
  <TitlesOfParts>
    <vt:vector size="48" baseType="lpstr">
      <vt:lpstr>ＭＳ Ｐゴシック</vt:lpstr>
      <vt:lpstr>Arial</vt:lpstr>
      <vt:lpstr>Bradley Hand</vt:lpstr>
      <vt:lpstr>Calibri</vt:lpstr>
      <vt:lpstr>Calibri Light</vt:lpstr>
      <vt:lpstr>Cambria</vt:lpstr>
      <vt:lpstr>Charter Black</vt:lpstr>
      <vt:lpstr>Gill Sans Light</vt:lpstr>
      <vt:lpstr>Helvetica</vt:lpstr>
      <vt:lpstr>Lucida Grande</vt:lpstr>
      <vt:lpstr>Marker Felt Thin</vt:lpstr>
      <vt:lpstr>Office Theme</vt:lpstr>
      <vt:lpstr>1_Office Theme</vt:lpstr>
      <vt:lpstr>1_cca_ms_nhsbt_presentation (3)</vt:lpstr>
      <vt:lpstr>3_Default Design</vt:lpstr>
      <vt:lpstr>Showroom</vt:lpstr>
      <vt:lpstr>PowerPoint Presentation</vt:lpstr>
      <vt:lpstr>PowerPoint Presentation</vt:lpstr>
      <vt:lpstr>Better Ethical Decisions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115</cp:revision>
  <dcterms:created xsi:type="dcterms:W3CDTF">2016-12-03T16:21:40Z</dcterms:created>
  <dcterms:modified xsi:type="dcterms:W3CDTF">2025-04-14T14:38:48Z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