
<file path=[Content_Types].xml><?xml version="1.0" encoding="utf-8"?>
<Types xmlns="http://schemas.openxmlformats.org/package/2006/content-types">
  <Default Extension="jpe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 id="2147483674" r:id="rId7"/>
    <p:sldMasterId id="2147483688" r:id="rId8"/>
  </p:sldMasterIdLst>
  <p:notesMasterIdLst>
    <p:notesMasterId r:id="rId65"/>
  </p:notesMasterIdLst>
  <p:handoutMasterIdLst>
    <p:handoutMasterId r:id="rId66"/>
  </p:handoutMasterIdLst>
  <p:sldIdLst>
    <p:sldId id="680" r:id="rId9"/>
    <p:sldId id="468" r:id="rId10"/>
    <p:sldId id="1331" r:id="rId11"/>
    <p:sldId id="1337" r:id="rId12"/>
    <p:sldId id="261" r:id="rId13"/>
    <p:sldId id="1336" r:id="rId14"/>
    <p:sldId id="1335" r:id="rId15"/>
    <p:sldId id="769" r:id="rId16"/>
    <p:sldId id="805" r:id="rId17"/>
    <p:sldId id="770" r:id="rId18"/>
    <p:sldId id="803" r:id="rId19"/>
    <p:sldId id="804" r:id="rId20"/>
    <p:sldId id="806" r:id="rId21"/>
    <p:sldId id="807" r:id="rId22"/>
    <p:sldId id="771" r:id="rId23"/>
    <p:sldId id="808" r:id="rId24"/>
    <p:sldId id="809" r:id="rId25"/>
    <p:sldId id="810" r:id="rId26"/>
    <p:sldId id="811" r:id="rId27"/>
    <p:sldId id="773" r:id="rId28"/>
    <p:sldId id="775" r:id="rId29"/>
    <p:sldId id="778" r:id="rId30"/>
    <p:sldId id="820" r:id="rId31"/>
    <p:sldId id="779" r:id="rId32"/>
    <p:sldId id="780" r:id="rId33"/>
    <p:sldId id="813" r:id="rId34"/>
    <p:sldId id="781" r:id="rId35"/>
    <p:sldId id="2145709733" r:id="rId36"/>
    <p:sldId id="782" r:id="rId37"/>
    <p:sldId id="814" r:id="rId38"/>
    <p:sldId id="783" r:id="rId39"/>
    <p:sldId id="461" r:id="rId40"/>
    <p:sldId id="789" r:id="rId41"/>
    <p:sldId id="790" r:id="rId42"/>
    <p:sldId id="791" r:id="rId43"/>
    <p:sldId id="792" r:id="rId44"/>
    <p:sldId id="793" r:id="rId45"/>
    <p:sldId id="794" r:id="rId46"/>
    <p:sldId id="2145709736" r:id="rId47"/>
    <p:sldId id="795" r:id="rId48"/>
    <p:sldId id="2145709732" r:id="rId49"/>
    <p:sldId id="2145709730" r:id="rId50"/>
    <p:sldId id="2145709656" r:id="rId51"/>
    <p:sldId id="1338" r:id="rId52"/>
    <p:sldId id="822" r:id="rId53"/>
    <p:sldId id="776" r:id="rId54"/>
    <p:sldId id="777" r:id="rId55"/>
    <p:sldId id="823" r:id="rId56"/>
    <p:sldId id="796" r:id="rId57"/>
    <p:sldId id="1738" r:id="rId58"/>
    <p:sldId id="799" r:id="rId59"/>
    <p:sldId id="1307" r:id="rId60"/>
    <p:sldId id="1741" r:id="rId61"/>
    <p:sldId id="828" r:id="rId62"/>
    <p:sldId id="825" r:id="rId63"/>
    <p:sldId id="1742"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A08C"/>
    <a:srgbClr val="6E2C6B"/>
    <a:srgbClr val="E0119D"/>
    <a:srgbClr val="FF00F5"/>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14"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presProps" Target="pres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Users\dalegardiner\Library\CloudStorage\Dropbox\CLOD\NHSBT%20Statistics\NHSBT%20Statistics%2020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2800" b="1" i="0" u="none" strike="noStrike" kern="1200" spc="0" baseline="0">
                <a:solidFill>
                  <a:srgbClr val="E0119D"/>
                </a:solidFill>
              </a:rPr>
              <a:t>UK Cumulative DCD Cases by NHS Year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FF0000"/>
            </a:solidFill>
            <a:ln>
              <a:noFill/>
            </a:ln>
            <a:effectLst/>
          </c:spPr>
          <c:invertIfNegative val="0"/>
          <c:cat>
            <c:strRef>
              <c:f>'DCD Contribution'!$A$2:$A$25</c:f>
              <c:strCache>
                <c:ptCount val="24"/>
                <c:pt idx="0">
                  <c:v>2000-01</c:v>
                </c:pt>
                <c:pt idx="1">
                  <c:v>2001-02</c:v>
                </c:pt>
                <c:pt idx="2">
                  <c:v>2002-03</c:v>
                </c:pt>
                <c:pt idx="3">
                  <c:v>2003-04</c:v>
                </c:pt>
                <c:pt idx="4">
                  <c:v>2004-05</c:v>
                </c:pt>
                <c:pt idx="5">
                  <c:v>2005-06</c:v>
                </c:pt>
                <c:pt idx="6">
                  <c:v>2006-07</c:v>
                </c:pt>
                <c:pt idx="7">
                  <c:v>2007-08</c:v>
                </c:pt>
                <c:pt idx="8">
                  <c:v>2008-09</c:v>
                </c:pt>
                <c:pt idx="9">
                  <c:v>2009-10</c:v>
                </c:pt>
                <c:pt idx="10">
                  <c:v>2010-11</c:v>
                </c:pt>
                <c:pt idx="11">
                  <c:v>2011-12</c:v>
                </c:pt>
                <c:pt idx="12">
                  <c:v>2012-13</c:v>
                </c:pt>
                <c:pt idx="13">
                  <c:v>2013-14</c:v>
                </c:pt>
                <c:pt idx="14">
                  <c:v>2014-15</c:v>
                </c:pt>
                <c:pt idx="15">
                  <c:v>2015-16</c:v>
                </c:pt>
                <c:pt idx="16">
                  <c:v>2016-17</c:v>
                </c:pt>
                <c:pt idx="17">
                  <c:v>2017-18</c:v>
                </c:pt>
                <c:pt idx="18">
                  <c:v>2018-19</c:v>
                </c:pt>
                <c:pt idx="19">
                  <c:v>2019-20</c:v>
                </c:pt>
                <c:pt idx="20">
                  <c:v>2020-21</c:v>
                </c:pt>
                <c:pt idx="21">
                  <c:v>2021-22</c:v>
                </c:pt>
                <c:pt idx="22">
                  <c:v>2022-23</c:v>
                </c:pt>
                <c:pt idx="23">
                  <c:v>2023-24</c:v>
                </c:pt>
              </c:strCache>
            </c:strRef>
          </c:cat>
          <c:val>
            <c:numRef>
              <c:f>'DCD Contribution'!$E$2:$E$25</c:f>
              <c:numCache>
                <c:formatCode>General</c:formatCode>
                <c:ptCount val="24"/>
                <c:pt idx="0">
                  <c:v>38</c:v>
                </c:pt>
                <c:pt idx="1">
                  <c:v>78</c:v>
                </c:pt>
                <c:pt idx="2">
                  <c:v>139</c:v>
                </c:pt>
                <c:pt idx="3">
                  <c:v>212</c:v>
                </c:pt>
                <c:pt idx="4">
                  <c:v>299</c:v>
                </c:pt>
                <c:pt idx="5">
                  <c:v>426</c:v>
                </c:pt>
                <c:pt idx="6">
                  <c:v>585</c:v>
                </c:pt>
                <c:pt idx="7">
                  <c:v>785</c:v>
                </c:pt>
                <c:pt idx="8">
                  <c:v>1073</c:v>
                </c:pt>
                <c:pt idx="9">
                  <c:v>1409</c:v>
                </c:pt>
                <c:pt idx="10">
                  <c:v>1782</c:v>
                </c:pt>
                <c:pt idx="11">
                  <c:v>2218</c:v>
                </c:pt>
                <c:pt idx="12">
                  <c:v>2725</c:v>
                </c:pt>
                <c:pt idx="13">
                  <c:v>3265</c:v>
                </c:pt>
                <c:pt idx="14">
                  <c:v>3775</c:v>
                </c:pt>
                <c:pt idx="15">
                  <c:v>4354</c:v>
                </c:pt>
                <c:pt idx="16">
                  <c:v>4938</c:v>
                </c:pt>
                <c:pt idx="17">
                  <c:v>5557</c:v>
                </c:pt>
                <c:pt idx="18">
                  <c:v>6195</c:v>
                </c:pt>
                <c:pt idx="19">
                  <c:v>6829</c:v>
                </c:pt>
                <c:pt idx="20">
                  <c:v>7243</c:v>
                </c:pt>
                <c:pt idx="21">
                  <c:v>7855</c:v>
                </c:pt>
                <c:pt idx="22">
                  <c:v>8512</c:v>
                </c:pt>
                <c:pt idx="23">
                  <c:v>9250</c:v>
                </c:pt>
              </c:numCache>
            </c:numRef>
          </c:val>
          <c:extLst>
            <c:ext xmlns:c16="http://schemas.microsoft.com/office/drawing/2014/chart" uri="{C3380CC4-5D6E-409C-BE32-E72D297353CC}">
              <c16:uniqueId val="{00000000-0F94-E64B-803A-BE8EBBA7A19D}"/>
            </c:ext>
          </c:extLst>
        </c:ser>
        <c:dLbls>
          <c:showLegendKey val="0"/>
          <c:showVal val="0"/>
          <c:showCatName val="0"/>
          <c:showSerName val="0"/>
          <c:showPercent val="0"/>
          <c:showBubbleSize val="0"/>
        </c:dLbls>
        <c:gapWidth val="50"/>
        <c:overlap val="-27"/>
        <c:axId val="1980927439"/>
        <c:axId val="1980192575"/>
      </c:barChart>
      <c:catAx>
        <c:axId val="1980927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980192575"/>
        <c:crosses val="autoZero"/>
        <c:auto val="1"/>
        <c:lblAlgn val="ctr"/>
        <c:lblOffset val="100"/>
        <c:noMultiLvlLbl val="0"/>
      </c:catAx>
      <c:valAx>
        <c:axId val="198019257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980927439"/>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68DD54-219C-ED41-A70D-2F618E0BDED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Copyright© NHS Blood and Transplant, Professional Development Team 2025</a:t>
            </a:r>
          </a:p>
        </p:txBody>
      </p:sp>
      <p:sp>
        <p:nvSpPr>
          <p:cNvPr id="3" name="Date Placeholder 2">
            <a:extLst>
              <a:ext uri="{FF2B5EF4-FFF2-40B4-BE49-F238E27FC236}">
                <a16:creationId xmlns:a16="http://schemas.microsoft.com/office/drawing/2014/main" id="{536F39EE-BA04-B0EC-D7E7-8CFE4FCF574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D2B24AA-BC69-43C4-8F7F-61CD6777CEAF}" type="datetimeFigureOut">
              <a:rPr lang="en-GB" smtClean="0"/>
              <a:t>23/04/2025</a:t>
            </a:fld>
            <a:endParaRPr lang="en-GB"/>
          </a:p>
        </p:txBody>
      </p:sp>
      <p:sp>
        <p:nvSpPr>
          <p:cNvPr id="4" name="Footer Placeholder 3">
            <a:extLst>
              <a:ext uri="{FF2B5EF4-FFF2-40B4-BE49-F238E27FC236}">
                <a16:creationId xmlns:a16="http://schemas.microsoft.com/office/drawing/2014/main" id="{357865EE-C58B-A990-86F9-482B22C00F3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7B1D63C-9536-788A-A422-2672CEDCF20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679DFE-DE12-4E89-A352-A3A587A7EA29}" type="slidenum">
              <a:rPr lang="en-GB" smtClean="0"/>
              <a:t>‹#›</a:t>
            </a:fld>
            <a:endParaRPr lang="en-GB"/>
          </a:p>
        </p:txBody>
      </p:sp>
    </p:spTree>
    <p:extLst>
      <p:ext uri="{BB962C8B-B14F-4D97-AF65-F5344CB8AC3E}">
        <p14:creationId xmlns:p14="http://schemas.microsoft.com/office/powerpoint/2010/main" val="2671274909"/>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Copyright© NHS Blood and Transplant, Professional Development Team 2025</a:t>
            </a: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20F2BB-2EDE-1347-84A7-2656FF661967}" type="datetimeFigureOut">
              <a:rPr lang="en-US" smtClean="0"/>
              <a:t>4/23/2025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779101-BB44-2048-82F2-B3B210448FE1}" type="slidenum">
              <a:rPr lang="en-US" smtClean="0"/>
              <a:t>‹#›</a:t>
            </a:fld>
            <a:endParaRPr lang="en-US"/>
          </a:p>
        </p:txBody>
      </p:sp>
    </p:spTree>
    <p:extLst>
      <p:ext uri="{BB962C8B-B14F-4D97-AF65-F5344CB8AC3E}">
        <p14:creationId xmlns:p14="http://schemas.microsoft.com/office/powerpoint/2010/main" val="2817469244"/>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altLang="en-US">
              <a:ea typeface="ＭＳ Ｐゴシック" charset="-128"/>
            </a:endParaRPr>
          </a:p>
        </p:txBody>
      </p:sp>
      <p:sp>
        <p:nvSpPr>
          <p:cNvPr id="2" name="Header Placeholder 1">
            <a:extLst>
              <a:ext uri="{FF2B5EF4-FFF2-40B4-BE49-F238E27FC236}">
                <a16:creationId xmlns:a16="http://schemas.microsoft.com/office/drawing/2014/main" id="{6505F5C7-E694-BA09-2251-5B4B588EFC4C}"/>
              </a:ext>
            </a:extLst>
          </p:cNvPr>
          <p:cNvSpPr>
            <a:spLocks noGrp="1"/>
          </p:cNvSpPr>
          <p:nvPr>
            <p:ph type="hdr" sz="quarter"/>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013332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altLang="en-US">
              <a:ea typeface="ＭＳ Ｐゴシック" charset="-128"/>
            </a:endParaRPr>
          </a:p>
        </p:txBody>
      </p:sp>
      <p:sp>
        <p:nvSpPr>
          <p:cNvPr id="2" name="Header Placeholder 1">
            <a:extLst>
              <a:ext uri="{FF2B5EF4-FFF2-40B4-BE49-F238E27FC236}">
                <a16:creationId xmlns:a16="http://schemas.microsoft.com/office/drawing/2014/main" id="{CCB3D8F0-744C-2F43-7BDA-7E5F9A7BC94E}"/>
              </a:ext>
            </a:extLst>
          </p:cNvPr>
          <p:cNvSpPr>
            <a:spLocks noGrp="1"/>
          </p:cNvSpPr>
          <p:nvPr>
            <p:ph type="hdr" sz="quarter"/>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092466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altLang="en-US">
              <a:ea typeface="ＭＳ Ｐゴシック" charset="-128"/>
            </a:endParaRPr>
          </a:p>
        </p:txBody>
      </p:sp>
      <p:sp>
        <p:nvSpPr>
          <p:cNvPr id="2" name="Header Placeholder 1">
            <a:extLst>
              <a:ext uri="{FF2B5EF4-FFF2-40B4-BE49-F238E27FC236}">
                <a16:creationId xmlns:a16="http://schemas.microsoft.com/office/drawing/2014/main" id="{3F96524E-A8F7-A304-808D-20CC1BE874C8}"/>
              </a:ext>
            </a:extLst>
          </p:cNvPr>
          <p:cNvSpPr>
            <a:spLocks noGrp="1"/>
          </p:cNvSpPr>
          <p:nvPr>
            <p:ph type="hdr" sz="quarter"/>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869400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Keith Simpson did the post-mortem on Ruth Ellis, last woman judicial execution in UK.</a:t>
            </a:r>
          </a:p>
        </p:txBody>
      </p:sp>
      <p:sp>
        <p:nvSpPr>
          <p:cNvPr id="4" name="Slide Number Placeholder 3"/>
          <p:cNvSpPr>
            <a:spLocks noGrp="1"/>
          </p:cNvSpPr>
          <p:nvPr>
            <p:ph type="sldNum" sz="quarter" idx="5"/>
          </p:nvPr>
        </p:nvSpPr>
        <p:spPr/>
        <p:txBody>
          <a:bodyPr/>
          <a:lstStyle/>
          <a:p>
            <a:fld id="{29779101-BB44-2048-82F2-B3B210448FE1}" type="slidenum">
              <a:rPr lang="en-US" smtClean="0"/>
              <a:t>16</a:t>
            </a:fld>
            <a:endParaRPr lang="en-US"/>
          </a:p>
        </p:txBody>
      </p:sp>
      <p:sp>
        <p:nvSpPr>
          <p:cNvPr id="5" name="Header Placeholder 4">
            <a:extLst>
              <a:ext uri="{FF2B5EF4-FFF2-40B4-BE49-F238E27FC236}">
                <a16:creationId xmlns:a16="http://schemas.microsoft.com/office/drawing/2014/main" id="{706B5EAB-90D7-BD0C-8215-392FBE73021E}"/>
              </a:ext>
            </a:extLst>
          </p:cNvPr>
          <p:cNvSpPr>
            <a:spLocks noGrp="1"/>
          </p:cNvSpPr>
          <p:nvPr>
            <p:ph type="hdr" sz="quarter"/>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548551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2FFCB1-6113-8F48-9D87-37115B7EFF4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Header Placeholder 4">
            <a:extLst>
              <a:ext uri="{FF2B5EF4-FFF2-40B4-BE49-F238E27FC236}">
                <a16:creationId xmlns:a16="http://schemas.microsoft.com/office/drawing/2014/main" id="{89047AAE-3D8A-1EA8-3DAE-5C4CBD3A1F21}"/>
              </a:ext>
            </a:extLst>
          </p:cNvPr>
          <p:cNvSpPr>
            <a:spLocks noGrp="1"/>
          </p:cNvSpPr>
          <p:nvPr>
            <p:ph type="hdr" sz="quarter"/>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90194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2FFCB1-6113-8F48-9D87-37115B7EFF48}"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5" name="Header Placeholder 4">
            <a:extLst>
              <a:ext uri="{FF2B5EF4-FFF2-40B4-BE49-F238E27FC236}">
                <a16:creationId xmlns:a16="http://schemas.microsoft.com/office/drawing/2014/main" id="{04F71DB9-5A13-7D55-51E5-308EAA10EF8A}"/>
              </a:ext>
            </a:extLst>
          </p:cNvPr>
          <p:cNvSpPr>
            <a:spLocks noGrp="1"/>
          </p:cNvSpPr>
          <p:nvPr>
            <p:ph type="hdr" sz="quarter"/>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931414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8EF218-7006-3B44-9E45-2A520B6FACE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Header Placeholder 4">
            <a:extLst>
              <a:ext uri="{FF2B5EF4-FFF2-40B4-BE49-F238E27FC236}">
                <a16:creationId xmlns:a16="http://schemas.microsoft.com/office/drawing/2014/main" id="{252AA995-8135-36AB-C04A-48ABCC749619}"/>
              </a:ext>
            </a:extLst>
          </p:cNvPr>
          <p:cNvSpPr>
            <a:spLocks noGrp="1"/>
          </p:cNvSpPr>
          <p:nvPr>
            <p:ph type="hdr" sz="quarter"/>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586454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F861F-5DBE-8B40-943A-BE0E1AF893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CA1097-A30F-CF4F-AB46-0DB201E12E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583C29-8208-2040-B423-1141F42986CD}"/>
              </a:ext>
            </a:extLst>
          </p:cNvPr>
          <p:cNvSpPr>
            <a:spLocks noGrp="1"/>
          </p:cNvSpPr>
          <p:nvPr>
            <p:ph type="dt" sz="half" idx="10"/>
          </p:nvPr>
        </p:nvSpPr>
        <p:spPr/>
        <p:txBody>
          <a:bodyPr/>
          <a:lstStyle/>
          <a:p>
            <a:fld id="{A7426F9F-18C7-4658-9048-0F40952E5F11}" type="datetime1">
              <a:rPr lang="en-US" smtClean="0"/>
              <a:t>4/23/2025</a:t>
            </a:fld>
            <a:endParaRPr lang="en-US"/>
          </a:p>
        </p:txBody>
      </p:sp>
      <p:sp>
        <p:nvSpPr>
          <p:cNvPr id="5" name="Footer Placeholder 4">
            <a:extLst>
              <a:ext uri="{FF2B5EF4-FFF2-40B4-BE49-F238E27FC236}">
                <a16:creationId xmlns:a16="http://schemas.microsoft.com/office/drawing/2014/main" id="{0A32186D-4FE1-E542-AD95-2E1782657968}"/>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a:extLst>
              <a:ext uri="{FF2B5EF4-FFF2-40B4-BE49-F238E27FC236}">
                <a16:creationId xmlns:a16="http://schemas.microsoft.com/office/drawing/2014/main" id="{80E96936-724D-F84D-83AD-5269156A81C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19865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0EC96-5325-9642-B820-EEAE494C72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D80C9-2B01-9F43-91CA-3A954F2588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D9296-6E3F-D344-BD03-0564A945C70D}"/>
              </a:ext>
            </a:extLst>
          </p:cNvPr>
          <p:cNvSpPr>
            <a:spLocks noGrp="1"/>
          </p:cNvSpPr>
          <p:nvPr>
            <p:ph type="dt" sz="half" idx="10"/>
          </p:nvPr>
        </p:nvSpPr>
        <p:spPr/>
        <p:txBody>
          <a:bodyPr/>
          <a:lstStyle/>
          <a:p>
            <a:fld id="{11F3B880-C268-42FD-9774-58722EFA8E9D}" type="datetime1">
              <a:rPr lang="en-US" smtClean="0"/>
              <a:t>4/23/2025</a:t>
            </a:fld>
            <a:endParaRPr lang="en-US"/>
          </a:p>
        </p:txBody>
      </p:sp>
      <p:sp>
        <p:nvSpPr>
          <p:cNvPr id="5" name="Footer Placeholder 4">
            <a:extLst>
              <a:ext uri="{FF2B5EF4-FFF2-40B4-BE49-F238E27FC236}">
                <a16:creationId xmlns:a16="http://schemas.microsoft.com/office/drawing/2014/main" id="{1CF2ED70-E4B4-C54A-88D7-7206DB2E7B9F}"/>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a:extLst>
              <a:ext uri="{FF2B5EF4-FFF2-40B4-BE49-F238E27FC236}">
                <a16:creationId xmlns:a16="http://schemas.microsoft.com/office/drawing/2014/main" id="{82E03B28-D5E7-864F-9CFD-32AF64D3A52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2375319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36934-E3BB-3949-B5FC-9BEA3CA497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6EEE64-47FE-C14E-8681-AAD8143CBE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064EF7-8E94-A24D-8541-2F028F8443FF}"/>
              </a:ext>
            </a:extLst>
          </p:cNvPr>
          <p:cNvSpPr>
            <a:spLocks noGrp="1"/>
          </p:cNvSpPr>
          <p:nvPr>
            <p:ph type="dt" sz="half" idx="10"/>
          </p:nvPr>
        </p:nvSpPr>
        <p:spPr/>
        <p:txBody>
          <a:bodyPr/>
          <a:lstStyle/>
          <a:p>
            <a:fld id="{1A98BF95-05D7-42CF-82B2-FFE725C5A49C}" type="datetime1">
              <a:rPr lang="en-US" smtClean="0"/>
              <a:t>4/23/2025</a:t>
            </a:fld>
            <a:endParaRPr lang="en-US"/>
          </a:p>
        </p:txBody>
      </p:sp>
      <p:sp>
        <p:nvSpPr>
          <p:cNvPr id="5" name="Footer Placeholder 4">
            <a:extLst>
              <a:ext uri="{FF2B5EF4-FFF2-40B4-BE49-F238E27FC236}">
                <a16:creationId xmlns:a16="http://schemas.microsoft.com/office/drawing/2014/main" id="{25E86994-9525-0D4D-854A-035A4579D3D4}"/>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a:extLst>
              <a:ext uri="{FF2B5EF4-FFF2-40B4-BE49-F238E27FC236}">
                <a16:creationId xmlns:a16="http://schemas.microsoft.com/office/drawing/2014/main" id="{D3DF5B09-FAFE-6246-82F0-CF48CFBDE1BD}"/>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954306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B6845-211B-014F-B8A3-90BA43595C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BB2761-B843-3E41-878F-3876C21748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1D253-6651-114E-882E-C859AA0EAD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17496C-67CA-0342-B636-353B80D0DA98}"/>
              </a:ext>
            </a:extLst>
          </p:cNvPr>
          <p:cNvSpPr>
            <a:spLocks noGrp="1"/>
          </p:cNvSpPr>
          <p:nvPr>
            <p:ph type="dt" sz="half" idx="10"/>
          </p:nvPr>
        </p:nvSpPr>
        <p:spPr/>
        <p:txBody>
          <a:bodyPr/>
          <a:lstStyle/>
          <a:p>
            <a:fld id="{93291046-9765-464A-8094-AE133AA49209}" type="datetime1">
              <a:rPr lang="en-US" smtClean="0"/>
              <a:t>4/23/2025</a:t>
            </a:fld>
            <a:endParaRPr lang="en-US"/>
          </a:p>
        </p:txBody>
      </p:sp>
      <p:sp>
        <p:nvSpPr>
          <p:cNvPr id="6" name="Footer Placeholder 5">
            <a:extLst>
              <a:ext uri="{FF2B5EF4-FFF2-40B4-BE49-F238E27FC236}">
                <a16:creationId xmlns:a16="http://schemas.microsoft.com/office/drawing/2014/main" id="{EE6DAEF2-5485-A84F-BC6A-711213B983C8}"/>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7" name="Slide Number Placeholder 6">
            <a:extLst>
              <a:ext uri="{FF2B5EF4-FFF2-40B4-BE49-F238E27FC236}">
                <a16:creationId xmlns:a16="http://schemas.microsoft.com/office/drawing/2014/main" id="{25F62A56-104E-7745-8857-2197FCC98456}"/>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992629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57BC7-0FEB-914D-8E00-29333409B1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C97F0D-EC72-A045-BF69-5A3DFA2BCE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B8E0C8-45CA-0343-B053-092E6F8DB4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13E4F7-E55B-EB40-A827-3680344246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DD1726-B286-6048-A3AE-4984F99BF7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8C28CF-7F9A-A64C-93B2-0B124EE8B291}"/>
              </a:ext>
            </a:extLst>
          </p:cNvPr>
          <p:cNvSpPr>
            <a:spLocks noGrp="1"/>
          </p:cNvSpPr>
          <p:nvPr>
            <p:ph type="dt" sz="half" idx="10"/>
          </p:nvPr>
        </p:nvSpPr>
        <p:spPr/>
        <p:txBody>
          <a:bodyPr/>
          <a:lstStyle/>
          <a:p>
            <a:fld id="{084C881E-2FE5-4847-86FC-731728EB37D5}" type="datetime1">
              <a:rPr lang="en-US" smtClean="0"/>
              <a:t>4/23/2025</a:t>
            </a:fld>
            <a:endParaRPr lang="en-US"/>
          </a:p>
        </p:txBody>
      </p:sp>
      <p:sp>
        <p:nvSpPr>
          <p:cNvPr id="8" name="Footer Placeholder 7">
            <a:extLst>
              <a:ext uri="{FF2B5EF4-FFF2-40B4-BE49-F238E27FC236}">
                <a16:creationId xmlns:a16="http://schemas.microsoft.com/office/drawing/2014/main" id="{29F07D34-8260-7E4B-A04F-A79F33D28D27}"/>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9" name="Slide Number Placeholder 8">
            <a:extLst>
              <a:ext uri="{FF2B5EF4-FFF2-40B4-BE49-F238E27FC236}">
                <a16:creationId xmlns:a16="http://schemas.microsoft.com/office/drawing/2014/main" id="{5E9DA221-2EE1-D444-8C02-DDAA37F00BE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093723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DE5DD-44BC-E74A-BBDF-C4ECB5D37D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7C4C3B-4D55-C744-8DD6-B296860D8505}"/>
              </a:ext>
            </a:extLst>
          </p:cNvPr>
          <p:cNvSpPr>
            <a:spLocks noGrp="1"/>
          </p:cNvSpPr>
          <p:nvPr>
            <p:ph type="dt" sz="half" idx="10"/>
          </p:nvPr>
        </p:nvSpPr>
        <p:spPr/>
        <p:txBody>
          <a:bodyPr/>
          <a:lstStyle/>
          <a:p>
            <a:fld id="{E1A9E3FA-461B-48F2-B616-978D03D4DFD7}" type="datetime1">
              <a:rPr lang="en-US" smtClean="0"/>
              <a:t>4/23/2025</a:t>
            </a:fld>
            <a:endParaRPr lang="en-US"/>
          </a:p>
        </p:txBody>
      </p:sp>
      <p:sp>
        <p:nvSpPr>
          <p:cNvPr id="4" name="Footer Placeholder 3">
            <a:extLst>
              <a:ext uri="{FF2B5EF4-FFF2-40B4-BE49-F238E27FC236}">
                <a16:creationId xmlns:a16="http://schemas.microsoft.com/office/drawing/2014/main" id="{0A3AE3E6-6544-164B-BC99-1F6B530818DB}"/>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5" name="Slide Number Placeholder 4">
            <a:extLst>
              <a:ext uri="{FF2B5EF4-FFF2-40B4-BE49-F238E27FC236}">
                <a16:creationId xmlns:a16="http://schemas.microsoft.com/office/drawing/2014/main" id="{D879E80C-96DB-9A4B-B5BC-16511BDE067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796460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9978C9-19BC-5D4F-A2A0-A6B8714A0AC9}"/>
              </a:ext>
            </a:extLst>
          </p:cNvPr>
          <p:cNvSpPr>
            <a:spLocks noGrp="1"/>
          </p:cNvSpPr>
          <p:nvPr>
            <p:ph type="dt" sz="half" idx="10"/>
          </p:nvPr>
        </p:nvSpPr>
        <p:spPr/>
        <p:txBody>
          <a:bodyPr/>
          <a:lstStyle/>
          <a:p>
            <a:fld id="{A92E739E-F3D1-4E02-8B8C-258EEE6333CE}" type="datetime1">
              <a:rPr lang="en-US" smtClean="0"/>
              <a:t>4/23/2025</a:t>
            </a:fld>
            <a:endParaRPr lang="en-US"/>
          </a:p>
        </p:txBody>
      </p:sp>
      <p:sp>
        <p:nvSpPr>
          <p:cNvPr id="3" name="Footer Placeholder 2">
            <a:extLst>
              <a:ext uri="{FF2B5EF4-FFF2-40B4-BE49-F238E27FC236}">
                <a16:creationId xmlns:a16="http://schemas.microsoft.com/office/drawing/2014/main" id="{38ECE44B-8A77-5E4B-ACBF-3DA171250DC9}"/>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4" name="Slide Number Placeholder 3">
            <a:extLst>
              <a:ext uri="{FF2B5EF4-FFF2-40B4-BE49-F238E27FC236}">
                <a16:creationId xmlns:a16="http://schemas.microsoft.com/office/drawing/2014/main" id="{DB94B74D-F45D-DF46-8B76-092805EE0141}"/>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939016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CAF0-251B-1A47-BBEB-6D2490DC7B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8AEE13-A0B6-4B4E-9E58-25537D2093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3A63C-6856-274C-A371-251DDDFB09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D11E04-AE57-3D41-B56E-F0C1979500FD}"/>
              </a:ext>
            </a:extLst>
          </p:cNvPr>
          <p:cNvSpPr>
            <a:spLocks noGrp="1"/>
          </p:cNvSpPr>
          <p:nvPr>
            <p:ph type="dt" sz="half" idx="10"/>
          </p:nvPr>
        </p:nvSpPr>
        <p:spPr/>
        <p:txBody>
          <a:bodyPr/>
          <a:lstStyle/>
          <a:p>
            <a:fld id="{B07B8838-E8DE-43FF-BA59-CBC12FAFFFCC}" type="datetime1">
              <a:rPr lang="en-US" smtClean="0"/>
              <a:t>4/23/2025</a:t>
            </a:fld>
            <a:endParaRPr lang="en-US"/>
          </a:p>
        </p:txBody>
      </p:sp>
      <p:sp>
        <p:nvSpPr>
          <p:cNvPr id="6" name="Footer Placeholder 5">
            <a:extLst>
              <a:ext uri="{FF2B5EF4-FFF2-40B4-BE49-F238E27FC236}">
                <a16:creationId xmlns:a16="http://schemas.microsoft.com/office/drawing/2014/main" id="{05DAF937-A2D6-6F4E-A159-D3DD052E013B}"/>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7" name="Slide Number Placeholder 6">
            <a:extLst>
              <a:ext uri="{FF2B5EF4-FFF2-40B4-BE49-F238E27FC236}">
                <a16:creationId xmlns:a16="http://schemas.microsoft.com/office/drawing/2014/main" id="{95A41022-1127-8E41-9033-11DEBC926DC8}"/>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3444976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C20AD-1ADA-EB48-AAC7-A9CD1645FB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5AA7A1-6108-144B-AFA4-48942AF257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BD7225-D563-7649-A8C0-1F37C7C30F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D10772-601B-5747-A4D9-E9E72F22352E}"/>
              </a:ext>
            </a:extLst>
          </p:cNvPr>
          <p:cNvSpPr>
            <a:spLocks noGrp="1"/>
          </p:cNvSpPr>
          <p:nvPr>
            <p:ph type="dt" sz="half" idx="10"/>
          </p:nvPr>
        </p:nvSpPr>
        <p:spPr/>
        <p:txBody>
          <a:bodyPr/>
          <a:lstStyle/>
          <a:p>
            <a:fld id="{65FD886A-C9E7-4DFC-80E7-17CC705731C4}" type="datetime1">
              <a:rPr lang="en-US" smtClean="0"/>
              <a:t>4/23/2025</a:t>
            </a:fld>
            <a:endParaRPr lang="en-US"/>
          </a:p>
        </p:txBody>
      </p:sp>
      <p:sp>
        <p:nvSpPr>
          <p:cNvPr id="6" name="Footer Placeholder 5">
            <a:extLst>
              <a:ext uri="{FF2B5EF4-FFF2-40B4-BE49-F238E27FC236}">
                <a16:creationId xmlns:a16="http://schemas.microsoft.com/office/drawing/2014/main" id="{3167A36E-63BE-AA43-851D-61447607AB0B}"/>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7" name="Slide Number Placeholder 6">
            <a:extLst>
              <a:ext uri="{FF2B5EF4-FFF2-40B4-BE49-F238E27FC236}">
                <a16:creationId xmlns:a16="http://schemas.microsoft.com/office/drawing/2014/main" id="{A368CD71-B29C-5D46-9039-7BA61378DC43}"/>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339027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1E572-C97A-7B45-99FB-9BC33EDDEF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68D92A-9674-4042-9F2C-7B14A377EB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5D0AB3-98A4-8943-90AE-2A8DE9655907}"/>
              </a:ext>
            </a:extLst>
          </p:cNvPr>
          <p:cNvSpPr>
            <a:spLocks noGrp="1"/>
          </p:cNvSpPr>
          <p:nvPr>
            <p:ph type="dt" sz="half" idx="10"/>
          </p:nvPr>
        </p:nvSpPr>
        <p:spPr/>
        <p:txBody>
          <a:bodyPr/>
          <a:lstStyle/>
          <a:p>
            <a:fld id="{4B390223-0825-45E8-982C-3B1A9C442925}" type="datetime1">
              <a:rPr lang="en-US" smtClean="0"/>
              <a:t>4/23/2025</a:t>
            </a:fld>
            <a:endParaRPr lang="en-US"/>
          </a:p>
        </p:txBody>
      </p:sp>
      <p:sp>
        <p:nvSpPr>
          <p:cNvPr id="5" name="Footer Placeholder 4">
            <a:extLst>
              <a:ext uri="{FF2B5EF4-FFF2-40B4-BE49-F238E27FC236}">
                <a16:creationId xmlns:a16="http://schemas.microsoft.com/office/drawing/2014/main" id="{2C09B602-A02B-1641-B38B-3E6500568023}"/>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a:extLst>
              <a:ext uri="{FF2B5EF4-FFF2-40B4-BE49-F238E27FC236}">
                <a16:creationId xmlns:a16="http://schemas.microsoft.com/office/drawing/2014/main" id="{F5CE0107-7A89-1246-B218-F364DED5B442}"/>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1718036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66D0F2-D137-414E-8ACD-1E4AC665D7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4BDA52-2D59-EC4C-956B-A0B3A41F0C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F3A1-BD6C-EA48-907A-5FBACE229771}"/>
              </a:ext>
            </a:extLst>
          </p:cNvPr>
          <p:cNvSpPr>
            <a:spLocks noGrp="1"/>
          </p:cNvSpPr>
          <p:nvPr>
            <p:ph type="dt" sz="half" idx="10"/>
          </p:nvPr>
        </p:nvSpPr>
        <p:spPr/>
        <p:txBody>
          <a:bodyPr/>
          <a:lstStyle/>
          <a:p>
            <a:fld id="{4C774D8C-C58C-4BDC-8CC6-2572B82B9416}" type="datetime1">
              <a:rPr lang="en-US" smtClean="0"/>
              <a:t>4/23/2025</a:t>
            </a:fld>
            <a:endParaRPr lang="en-US"/>
          </a:p>
        </p:txBody>
      </p:sp>
      <p:sp>
        <p:nvSpPr>
          <p:cNvPr id="5" name="Footer Placeholder 4">
            <a:extLst>
              <a:ext uri="{FF2B5EF4-FFF2-40B4-BE49-F238E27FC236}">
                <a16:creationId xmlns:a16="http://schemas.microsoft.com/office/drawing/2014/main" id="{B1E37264-886F-0B4A-B96C-A2BE01BD8586}"/>
              </a:ext>
            </a:extLst>
          </p:cNvPr>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a:extLst>
              <a:ext uri="{FF2B5EF4-FFF2-40B4-BE49-F238E27FC236}">
                <a16:creationId xmlns:a16="http://schemas.microsoft.com/office/drawing/2014/main" id="{FFBE6418-F748-4F43-AC61-27369F4607A7}"/>
              </a:ext>
            </a:extLst>
          </p:cNvPr>
          <p:cNvSpPr>
            <a:spLocks noGrp="1"/>
          </p:cNvSpPr>
          <p:nvPr>
            <p:ph type="sldNum" sz="quarter" idx="12"/>
          </p:nvPr>
        </p:nvSpPr>
        <p:spPr/>
        <p:txBody>
          <a:bodyPr/>
          <a:lstStyle/>
          <a:p>
            <a:fld id="{C8C65079-6150-F042-AB19-69D2539EEA8A}" type="slidenum">
              <a:rPr lang="en-US" smtClean="0"/>
              <a:t>‹#›</a:t>
            </a:fld>
            <a:endParaRPr lang="en-US"/>
          </a:p>
        </p:txBody>
      </p:sp>
    </p:spTree>
    <p:extLst>
      <p:ext uri="{BB962C8B-B14F-4D97-AF65-F5344CB8AC3E}">
        <p14:creationId xmlns:p14="http://schemas.microsoft.com/office/powerpoint/2010/main" val="2575565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C98795E3-497E-44AE-AEFA-6028E9B14A7E}" type="datetime1">
              <a:rPr lang="en-US" smtClean="0"/>
              <a:t>4/23/2025</a:t>
            </a:fld>
            <a:endParaRPr lang="en-US"/>
          </a:p>
        </p:txBody>
      </p:sp>
      <p:sp>
        <p:nvSpPr>
          <p:cNvPr id="5" name="Footer Placeholder 4"/>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533073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23C291D-A599-43F5-8FE9-EBE097555F15}" type="datetime1">
              <a:rPr lang="en-US" smtClean="0"/>
              <a:t>4/23/2025</a:t>
            </a:fld>
            <a:endParaRPr lang="en-US"/>
          </a:p>
        </p:txBody>
      </p:sp>
      <p:sp>
        <p:nvSpPr>
          <p:cNvPr id="5" name="Footer Placeholder 4"/>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3813684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A66D75B-39C2-4A75-9731-794EF4AE458F}" type="datetime1">
              <a:rPr lang="en-US" smtClean="0"/>
              <a:t>4/23/2025</a:t>
            </a:fld>
            <a:endParaRPr lang="en-US"/>
          </a:p>
        </p:txBody>
      </p:sp>
      <p:sp>
        <p:nvSpPr>
          <p:cNvPr id="5" name="Footer Placeholder 4"/>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982831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8CB625B2-6D24-4BA0-B940-D61DD452AD1B}" type="datetime1">
              <a:rPr lang="en-US" smtClean="0"/>
              <a:t>4/23/2025</a:t>
            </a:fld>
            <a:endParaRPr lang="en-US"/>
          </a:p>
        </p:txBody>
      </p:sp>
      <p:sp>
        <p:nvSpPr>
          <p:cNvPr id="6" name="Footer Placeholder 5"/>
          <p:cNvSpPr>
            <a:spLocks noGrp="1"/>
          </p:cNvSpPr>
          <p:nvPr>
            <p:ph type="ftr" sz="quarter" idx="11"/>
          </p:nvPr>
        </p:nvSpPr>
        <p:spPr/>
        <p:txBody>
          <a:bodyPr/>
          <a:lstStyle/>
          <a:p>
            <a:r>
              <a:rPr lang="en-GB"/>
              <a:t>Copyright© NHS Blood and Transplant, Professional Development Team 2025</a:t>
            </a:r>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14325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774F29A-C16D-4C1C-8BB6-D655E6EBF160}" type="datetime1">
              <a:rPr lang="en-US" smtClean="0"/>
              <a:t>4/23/2025</a:t>
            </a:fld>
            <a:endParaRPr lang="en-US"/>
          </a:p>
        </p:txBody>
      </p:sp>
      <p:sp>
        <p:nvSpPr>
          <p:cNvPr id="8" name="Footer Placeholder 7"/>
          <p:cNvSpPr>
            <a:spLocks noGrp="1"/>
          </p:cNvSpPr>
          <p:nvPr>
            <p:ph type="ftr" sz="quarter" idx="11"/>
          </p:nvPr>
        </p:nvSpPr>
        <p:spPr/>
        <p:txBody>
          <a:bodyPr/>
          <a:lstStyle/>
          <a:p>
            <a:r>
              <a:rPr lang="en-GB"/>
              <a:t>Copyright© NHS Blood and Transplant, Professional Development Team 2025</a:t>
            </a:r>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8712223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3F126F15-1199-4349-A05A-3EDCE794D64E}" type="datetime1">
              <a:rPr lang="en-US" smtClean="0"/>
              <a:t>4/23/2025</a:t>
            </a:fld>
            <a:endParaRPr lang="en-US"/>
          </a:p>
        </p:txBody>
      </p:sp>
      <p:sp>
        <p:nvSpPr>
          <p:cNvPr id="4" name="Footer Placeholder 3"/>
          <p:cNvSpPr>
            <a:spLocks noGrp="1"/>
          </p:cNvSpPr>
          <p:nvPr>
            <p:ph type="ftr" sz="quarter" idx="11"/>
          </p:nvPr>
        </p:nvSpPr>
        <p:spPr/>
        <p:txBody>
          <a:bodyPr/>
          <a:lstStyle/>
          <a:p>
            <a:r>
              <a:rPr lang="en-GB"/>
              <a:t>Copyright© NHS Blood and Transplant, Professional Development Team 2025</a:t>
            </a:r>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8159813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C32F13-9ECC-4534-A8DE-DE7F78A14E9B}" type="datetime1">
              <a:rPr lang="en-US" smtClean="0"/>
              <a:t>4/23/2025</a:t>
            </a:fld>
            <a:endParaRPr lang="en-US"/>
          </a:p>
        </p:txBody>
      </p:sp>
      <p:sp>
        <p:nvSpPr>
          <p:cNvPr id="3" name="Footer Placeholder 2"/>
          <p:cNvSpPr>
            <a:spLocks noGrp="1"/>
          </p:cNvSpPr>
          <p:nvPr>
            <p:ph type="ftr" sz="quarter" idx="11"/>
          </p:nvPr>
        </p:nvSpPr>
        <p:spPr/>
        <p:txBody>
          <a:bodyPr/>
          <a:lstStyle/>
          <a:p>
            <a:r>
              <a:rPr lang="en-GB"/>
              <a:t>Copyright© NHS Blood and Transplant, Professional Development Team 2025</a:t>
            </a:r>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1583666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413DC818-48A0-48CC-A2B4-047578EA6E7A}" type="datetime1">
              <a:rPr lang="en-US" smtClean="0"/>
              <a:t>4/23/2025</a:t>
            </a:fld>
            <a:endParaRPr lang="en-US"/>
          </a:p>
        </p:txBody>
      </p:sp>
      <p:sp>
        <p:nvSpPr>
          <p:cNvPr id="6" name="Footer Placeholder 5"/>
          <p:cNvSpPr>
            <a:spLocks noGrp="1"/>
          </p:cNvSpPr>
          <p:nvPr>
            <p:ph type="ftr" sz="quarter" idx="11"/>
          </p:nvPr>
        </p:nvSpPr>
        <p:spPr/>
        <p:txBody>
          <a:bodyPr/>
          <a:lstStyle/>
          <a:p>
            <a:r>
              <a:rPr lang="en-GB"/>
              <a:t>Copyright© NHS Blood and Transplant, Professional Development Team 2025</a:t>
            </a:r>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4071999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C91FE83-AED3-4E18-9384-185240EA53B6}" type="datetime1">
              <a:rPr lang="en-US" smtClean="0"/>
              <a:t>4/23/2025</a:t>
            </a:fld>
            <a:endParaRPr lang="en-US"/>
          </a:p>
        </p:txBody>
      </p:sp>
      <p:sp>
        <p:nvSpPr>
          <p:cNvPr id="6" name="Footer Placeholder 5"/>
          <p:cNvSpPr>
            <a:spLocks noGrp="1"/>
          </p:cNvSpPr>
          <p:nvPr>
            <p:ph type="ftr" sz="quarter" idx="11"/>
          </p:nvPr>
        </p:nvSpPr>
        <p:spPr/>
        <p:txBody>
          <a:bodyPr/>
          <a:lstStyle/>
          <a:p>
            <a:r>
              <a:rPr lang="en-GB"/>
              <a:t>Copyright© NHS Blood and Transplant, Professional Development Team 2025</a:t>
            </a:r>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9618163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DE0484A-FB2A-489E-9847-94450948C784}" type="datetime1">
              <a:rPr lang="en-US" smtClean="0"/>
              <a:t>4/23/2025</a:t>
            </a:fld>
            <a:endParaRPr lang="en-US"/>
          </a:p>
        </p:txBody>
      </p:sp>
      <p:sp>
        <p:nvSpPr>
          <p:cNvPr id="5" name="Footer Placeholder 4"/>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848845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73CC661-84A4-4CB5-8C94-FB59396FE8BF}" type="datetime1">
              <a:rPr lang="en-US" smtClean="0"/>
              <a:t>4/23/2025</a:t>
            </a:fld>
            <a:endParaRPr lang="en-US"/>
          </a:p>
        </p:txBody>
      </p:sp>
      <p:sp>
        <p:nvSpPr>
          <p:cNvPr id="5" name="Footer Placeholder 4"/>
          <p:cNvSpPr>
            <a:spLocks noGrp="1"/>
          </p:cNvSpPr>
          <p:nvPr>
            <p:ph type="ftr" sz="quarter" idx="11"/>
          </p:nvPr>
        </p:nvSpPr>
        <p:spPr/>
        <p:txBody>
          <a:bodyPr/>
          <a:lstStyle/>
          <a:p>
            <a:r>
              <a:rPr lang="en-GB"/>
              <a:t>Copyright© NHS Blood and Transplant, Professional Development Team 2025</a:t>
            </a:r>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8852754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647701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3652231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176096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048362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1"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363634"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768483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nchor="ctr" anchorCtr="0"/>
          <a:lstStyle>
            <a:lvl1pPr algn="ctr">
              <a:defRPr sz="3200" b="0">
                <a:solidFill>
                  <a:srgbClr val="E0119D"/>
                </a:solidFill>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536316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72839" y="179427"/>
            <a:ext cx="9304867" cy="1155700"/>
          </a:xfrm>
        </p:spPr>
        <p:txBody>
          <a:bodyPr anchor="ctr" anchorCtr="0"/>
          <a:lstStyle>
            <a:lvl1pPr algn="ctr">
              <a:defRPr sz="3200" b="0">
                <a:solidFill>
                  <a:srgbClr val="E0119D"/>
                </a:solidFill>
              </a:defRPr>
            </a:lvl1pPr>
          </a:lstStyle>
          <a:p>
            <a:r>
              <a:rPr lang="en-US"/>
              <a:t>Click to edit Master title style</a:t>
            </a:r>
            <a:endParaRPr lang="en-GB"/>
          </a:p>
        </p:txBody>
      </p:sp>
    </p:spTree>
    <p:extLst>
      <p:ext uri="{BB962C8B-B14F-4D97-AF65-F5344CB8AC3E}">
        <p14:creationId xmlns:p14="http://schemas.microsoft.com/office/powerpoint/2010/main" val="17985519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53817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539939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162410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23277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88251" y="625475"/>
            <a:ext cx="2326216" cy="45910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625475"/>
            <a:ext cx="6775451" cy="4591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821465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33852" y="253768"/>
            <a:ext cx="9304867" cy="1155700"/>
          </a:xfrm>
        </p:spPr>
        <p:txBody>
          <a:bodyPr anchor="ctr" anchorCtr="0"/>
          <a:lstStyle>
            <a:lvl1pPr algn="ctr">
              <a:defRPr sz="3200" b="0">
                <a:solidFill>
                  <a:srgbClr val="E0119D"/>
                </a:solidFill>
              </a:defRPr>
            </a:lvl1pPr>
          </a:lstStyle>
          <a:p>
            <a:r>
              <a:rPr lang="en-US"/>
              <a:t>Click to edit Master title style</a:t>
            </a:r>
            <a:endParaRPr lang="en-GB"/>
          </a:p>
        </p:txBody>
      </p:sp>
      <p:sp>
        <p:nvSpPr>
          <p:cNvPr id="4" name="Content Placeholder 3"/>
          <p:cNvSpPr>
            <a:spLocks noGrp="1"/>
          </p:cNvSpPr>
          <p:nvPr>
            <p:ph sz="half" idx="2"/>
          </p:nvPr>
        </p:nvSpPr>
        <p:spPr>
          <a:xfrm>
            <a:off x="641653" y="2036956"/>
            <a:ext cx="5744633" cy="4334815"/>
          </a:xfrm>
          <a:solidFill>
            <a:schemeClr val="bg1">
              <a:lumMod val="95000"/>
            </a:schemeClr>
          </a:solidFill>
          <a:ln>
            <a:solidFill>
              <a:schemeClr val="accent6"/>
            </a:solidFill>
          </a:ln>
        </p:spPr>
        <p:txBody>
          <a:bodyPr/>
          <a:lstStyle>
            <a:lvl1pPr>
              <a:defRPr sz="2800">
                <a:latin typeface="Calibri" panose="020F0502020204030204" pitchFamily="34" charset="0"/>
                <a:cs typeface="Calibri" panose="020F0502020204030204" pitchFamily="34" charset="0"/>
              </a:defRPr>
            </a:lvl1pPr>
            <a:lvl2pPr>
              <a:defRPr sz="24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66749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Content Placeholder 3"/>
          <p:cNvSpPr>
            <a:spLocks noGrp="1"/>
          </p:cNvSpPr>
          <p:nvPr>
            <p:ph sz="half" idx="2"/>
          </p:nvPr>
        </p:nvSpPr>
        <p:spPr>
          <a:xfrm>
            <a:off x="5189462" y="1873477"/>
            <a:ext cx="5744633" cy="4280580"/>
          </a:xfrm>
          <a:solidFill>
            <a:schemeClr val="bg1">
              <a:lumMod val="95000"/>
            </a:schemeClr>
          </a:solidFill>
          <a:ln>
            <a:solidFill>
              <a:schemeClr val="accent6"/>
            </a:solidFill>
          </a:ln>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05159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75106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892877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extLst>
      <p:ext uri="{BB962C8B-B14F-4D97-AF65-F5344CB8AC3E}">
        <p14:creationId xmlns:p14="http://schemas.microsoft.com/office/powerpoint/2010/main" val="16753170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6455847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4302812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947992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430870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853207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2541214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0160543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19480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DC21F5-59F5-6945-8B6A-0961728AAE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7B1690-0DCB-AC47-9AEB-DF9D64D995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764F10-044B-F947-9173-C607A3C94F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280E5F-C904-44F1-9570-32BC5BC6D5B8}" type="datetime1">
              <a:rPr lang="en-US" smtClean="0"/>
              <a:t>4/23/2025</a:t>
            </a:fld>
            <a:endParaRPr lang="en-US"/>
          </a:p>
        </p:txBody>
      </p:sp>
      <p:sp>
        <p:nvSpPr>
          <p:cNvPr id="5" name="Footer Placeholder 4">
            <a:extLst>
              <a:ext uri="{FF2B5EF4-FFF2-40B4-BE49-F238E27FC236}">
                <a16:creationId xmlns:a16="http://schemas.microsoft.com/office/drawing/2014/main" id="{670B118F-DEB2-9049-A2DF-17DAC3A0C9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Copyright© NHS Blood and Transplant, Professional Development Team 2025</a:t>
            </a:r>
            <a:endParaRPr lang="en-US"/>
          </a:p>
        </p:txBody>
      </p:sp>
      <p:sp>
        <p:nvSpPr>
          <p:cNvPr id="6" name="Slide Number Placeholder 5">
            <a:extLst>
              <a:ext uri="{FF2B5EF4-FFF2-40B4-BE49-F238E27FC236}">
                <a16:creationId xmlns:a16="http://schemas.microsoft.com/office/drawing/2014/main" id="{1B19469E-7F07-E347-99F1-82F391A9D6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C65079-6150-F042-AB19-69D2539EEA8A}" type="slidenum">
              <a:rPr lang="en-US" smtClean="0"/>
              <a:t>‹#›</a:t>
            </a:fld>
            <a:endParaRPr lang="en-US"/>
          </a:p>
        </p:txBody>
      </p:sp>
    </p:spTree>
    <p:extLst>
      <p:ext uri="{BB962C8B-B14F-4D97-AF65-F5344CB8AC3E}">
        <p14:creationId xmlns:p14="http://schemas.microsoft.com/office/powerpoint/2010/main" val="4246633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06EE64-D15A-4CD7-BAF1-AB2DF870A0A8}" type="datetime1">
              <a:rPr lang="en-US" smtClean="0"/>
              <a:t>4/23/2025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Copyright© NHS Blood and Transplant, Professional Development Team 2025</a:t>
            </a: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41470029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1984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195" name="Rectangle 3"/>
          <p:cNvSpPr>
            <a:spLocks noGrp="1" noChangeArrowheads="1"/>
          </p:cNvSpPr>
          <p:nvPr>
            <p:ph type="body" idx="1"/>
          </p:nvPr>
        </p:nvSpPr>
        <p:spPr bwMode="auto">
          <a:xfrm>
            <a:off x="609600" y="1600201"/>
            <a:ext cx="10972800" cy="4525963"/>
          </a:xfrm>
          <a:prstGeom prst="rect">
            <a:avLst/>
          </a:prstGeom>
          <a:solidFill>
            <a:srgbClr val="F8F8F8"/>
          </a:solidFill>
          <a:ln w="28575">
            <a:solidFill>
              <a:schemeClr val="accent2"/>
            </a:solid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00051928"/>
      </p:ext>
    </p:extLst>
  </p:cSld>
  <p:clrMap bg1="lt1" tx1="dk1" bg2="lt2" tx2="dk2" accent1="accent1" accent2="accent2" accent3="accent3" accent4="accent4" accent5="accent5" accent6="accent6" hlink="hlink" folHlink="folHlink"/>
  <p:sldLayoutIdLst>
    <p:sldLayoutId id="2147483673" r:id="rId1"/>
  </p:sldLayoutIdLst>
  <p:transition spd="slow">
    <p:fade/>
  </p:transition>
  <p:hf sldNum="0" hdr="0" dt="0"/>
  <p:txStyles>
    <p:title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mn-ea"/>
          <a:cs typeface="+mn-cs"/>
        </a:defRPr>
      </a:lvl2pPr>
      <a:lvl3pPr marL="1143000" indent="-228600" algn="l" rtl="0" fontAlgn="base">
        <a:spcBef>
          <a:spcPct val="20000"/>
        </a:spcBef>
        <a:spcAft>
          <a:spcPct val="0"/>
        </a:spcAft>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7" name="Title Placeholder 1"/>
          <p:cNvSpPr>
            <a:spLocks noGrp="1"/>
          </p:cNvSpPr>
          <p:nvPr>
            <p:ph type="title"/>
          </p:nvPr>
        </p:nvSpPr>
        <p:spPr bwMode="auto">
          <a:xfrm>
            <a:off x="609600" y="625475"/>
            <a:ext cx="930486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1268" name="Text Placeholder 2"/>
          <p:cNvSpPr>
            <a:spLocks noGrp="1"/>
          </p:cNvSpPr>
          <p:nvPr>
            <p:ph type="body" idx="1"/>
          </p:nvPr>
        </p:nvSpPr>
        <p:spPr bwMode="auto">
          <a:xfrm>
            <a:off x="609600" y="1858963"/>
            <a:ext cx="9304867"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56488023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hf sldNum="0" hdr="0" dt="0"/>
  <p:txStyles>
    <p:titleStyle>
      <a:lvl1pPr algn="l" defTabSz="457200" rtl="0" fontAlgn="base">
        <a:spcBef>
          <a:spcPct val="0"/>
        </a:spcBef>
        <a:spcAft>
          <a:spcPct val="0"/>
        </a:spcAft>
        <a:defRPr sz="3800" b="1">
          <a:solidFill>
            <a:srgbClr val="0072C6"/>
          </a:solidFill>
          <a:latin typeface="+mj-lt"/>
          <a:ea typeface="+mj-ea"/>
          <a:cs typeface="+mj-cs"/>
        </a:defRPr>
      </a:lvl1pPr>
      <a:lvl2pPr algn="l" defTabSz="457200" rtl="0" fontAlgn="base">
        <a:spcBef>
          <a:spcPct val="0"/>
        </a:spcBef>
        <a:spcAft>
          <a:spcPct val="0"/>
        </a:spcAft>
        <a:defRPr sz="3800" b="1">
          <a:solidFill>
            <a:srgbClr val="0072C6"/>
          </a:solidFill>
          <a:latin typeface="Arial" pitchFamily="34" charset="0"/>
        </a:defRPr>
      </a:lvl2pPr>
      <a:lvl3pPr algn="l" defTabSz="457200" rtl="0" fontAlgn="base">
        <a:spcBef>
          <a:spcPct val="0"/>
        </a:spcBef>
        <a:spcAft>
          <a:spcPct val="0"/>
        </a:spcAft>
        <a:defRPr sz="3800" b="1">
          <a:solidFill>
            <a:srgbClr val="0072C6"/>
          </a:solidFill>
          <a:latin typeface="Arial" pitchFamily="34" charset="0"/>
        </a:defRPr>
      </a:lvl3pPr>
      <a:lvl4pPr algn="l" defTabSz="457200" rtl="0" fontAlgn="base">
        <a:spcBef>
          <a:spcPct val="0"/>
        </a:spcBef>
        <a:spcAft>
          <a:spcPct val="0"/>
        </a:spcAft>
        <a:defRPr sz="3800" b="1">
          <a:solidFill>
            <a:srgbClr val="0072C6"/>
          </a:solidFill>
          <a:latin typeface="Arial" pitchFamily="34" charset="0"/>
        </a:defRPr>
      </a:lvl4pPr>
      <a:lvl5pPr algn="l" defTabSz="457200" rtl="0" fontAlgn="base">
        <a:spcBef>
          <a:spcPct val="0"/>
        </a:spcBef>
        <a:spcAft>
          <a:spcPct val="0"/>
        </a:spcAft>
        <a:defRPr sz="3800" b="1">
          <a:solidFill>
            <a:srgbClr val="0072C6"/>
          </a:solidFill>
          <a:latin typeface="Arial" pitchFamily="34" charset="0"/>
        </a:defRPr>
      </a:lvl5pPr>
      <a:lvl6pPr marL="457200" algn="l" defTabSz="457200" rtl="0" fontAlgn="base">
        <a:spcBef>
          <a:spcPct val="0"/>
        </a:spcBef>
        <a:spcAft>
          <a:spcPct val="0"/>
        </a:spcAft>
        <a:defRPr sz="3800" b="1">
          <a:solidFill>
            <a:srgbClr val="0072C6"/>
          </a:solidFill>
          <a:latin typeface="Arial" pitchFamily="34" charset="0"/>
        </a:defRPr>
      </a:lvl6pPr>
      <a:lvl7pPr marL="914400" algn="l" defTabSz="457200" rtl="0" fontAlgn="base">
        <a:spcBef>
          <a:spcPct val="0"/>
        </a:spcBef>
        <a:spcAft>
          <a:spcPct val="0"/>
        </a:spcAft>
        <a:defRPr sz="3800" b="1">
          <a:solidFill>
            <a:srgbClr val="0072C6"/>
          </a:solidFill>
          <a:latin typeface="Arial" pitchFamily="34" charset="0"/>
        </a:defRPr>
      </a:lvl7pPr>
      <a:lvl8pPr marL="1371600" algn="l" defTabSz="457200" rtl="0" fontAlgn="base">
        <a:spcBef>
          <a:spcPct val="0"/>
        </a:spcBef>
        <a:spcAft>
          <a:spcPct val="0"/>
        </a:spcAft>
        <a:defRPr sz="3800" b="1">
          <a:solidFill>
            <a:srgbClr val="0072C6"/>
          </a:solidFill>
          <a:latin typeface="Arial" pitchFamily="34" charset="0"/>
        </a:defRPr>
      </a:lvl8pPr>
      <a:lvl9pPr marL="1828800" algn="l" defTabSz="457200" rtl="0" fontAlgn="base">
        <a:spcBef>
          <a:spcPct val="0"/>
        </a:spcBef>
        <a:spcAft>
          <a:spcPct val="0"/>
        </a:spcAft>
        <a:defRPr sz="3800" b="1">
          <a:solidFill>
            <a:srgbClr val="0072C6"/>
          </a:solidFill>
          <a:latin typeface="Arial" pitchFamily="34" charset="0"/>
        </a:defRPr>
      </a:lvl9pPr>
    </p:titleStyle>
    <p:bodyStyle>
      <a:lvl1pPr marL="177800" indent="-177800" algn="l" defTabSz="457200" rtl="0" fontAlgn="base">
        <a:spcBef>
          <a:spcPts val="800"/>
        </a:spcBef>
        <a:spcAft>
          <a:spcPts val="800"/>
        </a:spcAft>
        <a:buClr>
          <a:srgbClr val="0072C6"/>
        </a:buClr>
        <a:buFont typeface="Arial" pitchFamily="34" charset="0"/>
        <a:buChar char="•"/>
        <a:defRPr sz="2200">
          <a:solidFill>
            <a:schemeClr val="tx1"/>
          </a:solidFill>
          <a:latin typeface="+mn-lt"/>
          <a:ea typeface="+mn-ea"/>
          <a:cs typeface="+mn-cs"/>
        </a:defRPr>
      </a:lvl1pPr>
      <a:lvl2pPr marL="447675" indent="-269875" algn="l" defTabSz="457200" rtl="0" fontAlgn="base">
        <a:spcBef>
          <a:spcPts val="400"/>
        </a:spcBef>
        <a:spcAft>
          <a:spcPct val="0"/>
        </a:spcAft>
        <a:buFont typeface="Arial" pitchFamily="34" charset="0"/>
        <a:buChar char="–"/>
        <a:defRPr sz="2200">
          <a:solidFill>
            <a:schemeClr val="tx1"/>
          </a:solidFill>
          <a:latin typeface="+mn-lt"/>
        </a:defRPr>
      </a:lvl2pPr>
      <a:lvl3pPr marL="625475" indent="-177800" algn="l" defTabSz="457200" rtl="0" fontAlgn="base">
        <a:spcBef>
          <a:spcPts val="400"/>
        </a:spcBef>
        <a:spcAft>
          <a:spcPct val="0"/>
        </a:spcAft>
        <a:buFont typeface="Lucida Grande"/>
        <a:buChar char="–"/>
        <a:defRPr sz="2200">
          <a:solidFill>
            <a:schemeClr val="tx1"/>
          </a:solidFill>
          <a:latin typeface="+mn-lt"/>
        </a:defRPr>
      </a:lvl3pPr>
      <a:lvl4pPr marL="895350" indent="-269875" algn="l" defTabSz="457200" rtl="0" fontAlgn="base">
        <a:spcBef>
          <a:spcPts val="400"/>
        </a:spcBef>
        <a:spcAft>
          <a:spcPct val="0"/>
        </a:spcAft>
        <a:buFont typeface="Lucida Grande"/>
        <a:buChar char="–"/>
        <a:defRPr sz="2200">
          <a:solidFill>
            <a:schemeClr val="tx1"/>
          </a:solidFill>
          <a:latin typeface="+mn-lt"/>
        </a:defRPr>
      </a:lvl4pPr>
      <a:lvl5pPr marL="1165225" indent="-269875" algn="l" defTabSz="457200" rtl="0" fontAlgn="base">
        <a:spcBef>
          <a:spcPts val="400"/>
        </a:spcBef>
        <a:spcAft>
          <a:spcPct val="0"/>
        </a:spcAft>
        <a:buFont typeface="Lucida Grande"/>
        <a:buChar char="–"/>
        <a:defRPr sz="2200">
          <a:solidFill>
            <a:schemeClr val="tx1"/>
          </a:solidFill>
          <a:latin typeface="+mn-lt"/>
        </a:defRPr>
      </a:lvl5pPr>
      <a:lvl6pPr marL="1622425" indent="-269875" algn="l" defTabSz="457200" rtl="0" fontAlgn="base">
        <a:spcBef>
          <a:spcPts val="400"/>
        </a:spcBef>
        <a:spcAft>
          <a:spcPct val="0"/>
        </a:spcAft>
        <a:buFont typeface="Lucida Grande"/>
        <a:buChar char="–"/>
        <a:defRPr sz="2200">
          <a:solidFill>
            <a:schemeClr val="tx1"/>
          </a:solidFill>
          <a:latin typeface="+mn-lt"/>
        </a:defRPr>
      </a:lvl6pPr>
      <a:lvl7pPr marL="2079625" indent="-269875" algn="l" defTabSz="457200" rtl="0" fontAlgn="base">
        <a:spcBef>
          <a:spcPts val="400"/>
        </a:spcBef>
        <a:spcAft>
          <a:spcPct val="0"/>
        </a:spcAft>
        <a:buFont typeface="Lucida Grande"/>
        <a:buChar char="–"/>
        <a:defRPr sz="2200">
          <a:solidFill>
            <a:schemeClr val="tx1"/>
          </a:solidFill>
          <a:latin typeface="+mn-lt"/>
        </a:defRPr>
      </a:lvl7pPr>
      <a:lvl8pPr marL="2536825" indent="-269875" algn="l" defTabSz="457200" rtl="0" fontAlgn="base">
        <a:spcBef>
          <a:spcPts val="400"/>
        </a:spcBef>
        <a:spcAft>
          <a:spcPct val="0"/>
        </a:spcAft>
        <a:buFont typeface="Lucida Grande"/>
        <a:buChar char="–"/>
        <a:defRPr sz="2200">
          <a:solidFill>
            <a:schemeClr val="tx1"/>
          </a:solidFill>
          <a:latin typeface="+mn-lt"/>
        </a:defRPr>
      </a:lvl8pPr>
      <a:lvl9pPr marL="2994025" indent="-269875" algn="l" defTabSz="457200" rtl="0" fontAlgn="base">
        <a:spcBef>
          <a:spcPts val="400"/>
        </a:spcBef>
        <a:spcAft>
          <a:spcPct val="0"/>
        </a:spcAft>
        <a:buFont typeface="Lucida Grande"/>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2" y="6299201"/>
            <a:ext cx="8223249" cy="703263"/>
          </a:xfrm>
          <a:prstGeom prst="rect">
            <a:avLst/>
          </a:prstGeom>
          <a:noFill/>
          <a:ln w="9525">
            <a:noFill/>
            <a:miter lim="800000"/>
            <a:headEnd/>
            <a:tailEnd/>
          </a:ln>
          <a:effectLst/>
        </p:spPr>
        <p:txBody>
          <a:bodyPr>
            <a:prstTxWarp prst="textNoShape">
              <a:avLst/>
            </a:prstTxWarp>
            <a:spAutoFit/>
          </a:bodyPr>
          <a:lstStyle/>
          <a:p>
            <a:pPr defTabSz="914400" eaLnBrk="0" fontAlgn="base" hangingPunct="0">
              <a:spcBef>
                <a:spcPct val="50000"/>
              </a:spcBef>
              <a:spcAft>
                <a:spcPct val="0"/>
              </a:spcAft>
              <a:defRPr/>
            </a:pPr>
            <a:endParaRPr lang="en-GB" sz="1600" b="1">
              <a:solidFill>
                <a:srgbClr val="FFFFFF"/>
              </a:solidFill>
            </a:endParaRPr>
          </a:p>
          <a:p>
            <a:pPr defTabSz="914400" eaLnBrk="0" fontAlgn="base" hangingPunct="0">
              <a:spcBef>
                <a:spcPct val="50000"/>
              </a:spcBef>
              <a:spcAft>
                <a:spcPct val="0"/>
              </a:spcAft>
              <a:defRPr/>
            </a:pPr>
            <a:endParaRPr lang="en-GB" sz="1600" b="1">
              <a:solidFill>
                <a:srgbClr val="FFFFFF"/>
              </a:solidFill>
            </a:endParaRPr>
          </a:p>
        </p:txBody>
      </p:sp>
    </p:spTree>
    <p:extLst>
      <p:ext uri="{BB962C8B-B14F-4D97-AF65-F5344CB8AC3E}">
        <p14:creationId xmlns:p14="http://schemas.microsoft.com/office/powerpoint/2010/main" val="331937255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43.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jpeg"/><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5.png"/></Relationships>
</file>

<file path=ppt/slides/_rels/slide3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4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jpeg"/></Relationships>
</file>

<file path=ppt/slides/_rels/slide4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76.jpeg"/><Relationship Id="rId4" Type="http://schemas.openxmlformats.org/officeDocument/2006/relationships/image" Target="../media/image75.png"/></Relationships>
</file>

<file path=ppt/slides/_rels/slide47.xml.rels><?xml version="1.0" encoding="UTF-8" standalone="yes"?>
<Relationships xmlns="http://schemas.openxmlformats.org/package/2006/relationships"><Relationship Id="rId8" Type="http://schemas.openxmlformats.org/officeDocument/2006/relationships/video" Target="../media/media6.mp4"/><Relationship Id="rId13" Type="http://schemas.openxmlformats.org/officeDocument/2006/relationships/image" Target="../media/image79.png"/><Relationship Id="rId3" Type="http://schemas.microsoft.com/office/2007/relationships/media" Target="../media/media4.mp4"/><Relationship Id="rId7" Type="http://schemas.microsoft.com/office/2007/relationships/media" Target="../media/media6.mp4"/><Relationship Id="rId12" Type="http://schemas.openxmlformats.org/officeDocument/2006/relationships/image" Target="../media/image78.png"/><Relationship Id="rId2" Type="http://schemas.openxmlformats.org/officeDocument/2006/relationships/video" Target="../media/media3.mov"/><Relationship Id="rId1" Type="http://schemas.microsoft.com/office/2007/relationships/media" Target="../media/media3.mov"/><Relationship Id="rId6" Type="http://schemas.openxmlformats.org/officeDocument/2006/relationships/video" Target="../media/media5.mp4"/><Relationship Id="rId11" Type="http://schemas.openxmlformats.org/officeDocument/2006/relationships/image" Target="../media/image77.png"/><Relationship Id="rId5" Type="http://schemas.microsoft.com/office/2007/relationships/media" Target="../media/media5.mp4"/><Relationship Id="rId10" Type="http://schemas.openxmlformats.org/officeDocument/2006/relationships/image" Target="../media/image6.png"/><Relationship Id="rId4" Type="http://schemas.openxmlformats.org/officeDocument/2006/relationships/video" Target="../media/media4.mp4"/><Relationship Id="rId9" Type="http://schemas.openxmlformats.org/officeDocument/2006/relationships/slideLayout" Target="../slideLayouts/slideLayout7.xml"/><Relationship Id="rId14" Type="http://schemas.openxmlformats.org/officeDocument/2006/relationships/image" Target="../media/image80.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3.jpe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82.png"/><Relationship Id="rId5" Type="http://schemas.openxmlformats.org/officeDocument/2006/relationships/image" Target="../media/image81.jpeg"/><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5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88.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87.png"/><Relationship Id="rId5" Type="http://schemas.openxmlformats.org/officeDocument/2006/relationships/hyperlink" Target="http://www.odt.nhs.uk/" TargetMode="External"/><Relationship Id="rId4" Type="http://schemas.openxmlformats.org/officeDocument/2006/relationships/image" Target="../media/image59.png"/></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03622" y="541516"/>
            <a:ext cx="6624583" cy="5787094"/>
          </a:xfrm>
          <a:prstGeom prst="rect">
            <a:avLst/>
          </a:prstGeom>
        </p:spPr>
      </p:pic>
      <p:sp>
        <p:nvSpPr>
          <p:cNvPr id="3" name="TextBox 2">
            <a:extLst>
              <a:ext uri="{FF2B5EF4-FFF2-40B4-BE49-F238E27FC236}">
                <a16:creationId xmlns:a16="http://schemas.microsoft.com/office/drawing/2014/main" id="{20073CC6-C282-CB4F-9C22-17368BF7C577}"/>
              </a:ext>
            </a:extLst>
          </p:cNvPr>
          <p:cNvSpPr txBox="1"/>
          <p:nvPr/>
        </p:nvSpPr>
        <p:spPr>
          <a:xfrm>
            <a:off x="1836821" y="6328610"/>
            <a:ext cx="8567943" cy="369332"/>
          </a:xfrm>
          <a:prstGeom prst="rect">
            <a:avLst/>
          </a:prstGeom>
          <a:noFill/>
        </p:spPr>
        <p:txBody>
          <a:bodyPr wrap="square" rtlCol="0">
            <a:spAutoFit/>
          </a:bodyPr>
          <a:lstStyle/>
          <a:p>
            <a:pPr fontAlgn="base">
              <a:spcBef>
                <a:spcPct val="0"/>
              </a:spcBef>
              <a:spcAft>
                <a:spcPct val="0"/>
              </a:spcAft>
              <a:defRPr/>
            </a:pPr>
            <a:r>
              <a:rPr lang="en-US">
                <a:solidFill>
                  <a:prstClr val="black"/>
                </a:solidFill>
                <a:latin typeface="Arial" pitchFamily="34" charset="0"/>
              </a:rPr>
              <a:t>@</a:t>
            </a:r>
            <a:r>
              <a:rPr lang="en-US" err="1">
                <a:solidFill>
                  <a:prstClr val="black"/>
                </a:solidFill>
                <a:latin typeface="Arial" pitchFamily="34" charset="0"/>
              </a:rPr>
              <a:t>ODTEdandGov</a:t>
            </a:r>
            <a:r>
              <a:rPr lang="en-US">
                <a:solidFill>
                  <a:prstClr val="black"/>
                </a:solidFill>
                <a:latin typeface="Arial" pitchFamily="34" charset="0"/>
              </a:rPr>
              <a:t>						#</a:t>
            </a:r>
            <a:r>
              <a:rPr lang="en-US" err="1">
                <a:solidFill>
                  <a:prstClr val="black"/>
                </a:solidFill>
                <a:latin typeface="Arial" pitchFamily="34" charset="0"/>
              </a:rPr>
              <a:t>DDsim</a:t>
            </a:r>
            <a:endParaRPr lang="en-US">
              <a:solidFill>
                <a:prstClr val="black"/>
              </a:solidFill>
              <a:latin typeface="Arial" pitchFamily="34" charset="0"/>
            </a:endParaRPr>
          </a:p>
        </p:txBody>
      </p:sp>
      <p:sp>
        <p:nvSpPr>
          <p:cNvPr id="4" name="Footer Placeholder 3">
            <a:extLst>
              <a:ext uri="{FF2B5EF4-FFF2-40B4-BE49-F238E27FC236}">
                <a16:creationId xmlns:a16="http://schemas.microsoft.com/office/drawing/2014/main" id="{D3A64431-FB96-5842-26B1-F2AF092D2941}"/>
              </a:ext>
            </a:extLst>
          </p:cNvPr>
          <p:cNvSpPr>
            <a:spLocks noGrp="1"/>
          </p:cNvSpPr>
          <p:nvPr>
            <p:ph type="ftr" sz="quarter" idx="11"/>
          </p:nvPr>
        </p:nvSpPr>
        <p:spPr/>
        <p:txBody>
          <a:bodyPr/>
          <a:lstStyle/>
          <a:p>
            <a:r>
              <a:rPr lang="en-GB" sz="800"/>
              <a:t>Copyright© NHS Blood and Transplant, Professional Development Team 2025</a:t>
            </a:r>
            <a:endParaRPr lang="en-US" sz="800"/>
          </a:p>
        </p:txBody>
      </p:sp>
    </p:spTree>
    <p:extLst>
      <p:ext uri="{BB962C8B-B14F-4D97-AF65-F5344CB8AC3E}">
        <p14:creationId xmlns:p14="http://schemas.microsoft.com/office/powerpoint/2010/main" val="3599369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p:cNvSpPr>
          <p:nvPr>
            <p:ph type="title"/>
          </p:nvPr>
        </p:nvSpPr>
        <p:spPr>
          <a:xfrm>
            <a:off x="873303" y="2353387"/>
            <a:ext cx="9729627" cy="936625"/>
          </a:xfrm>
        </p:spPr>
        <p:txBody>
          <a:bodyPr>
            <a:normAutofit fontScale="90000"/>
          </a:bodyPr>
          <a:lstStyle/>
          <a:p>
            <a:pPr eaLnBrk="1" hangingPunct="1"/>
            <a:br>
              <a:rPr lang="en-GB" sz="3200" b="1"/>
            </a:br>
            <a:r>
              <a:rPr lang="en-GB" sz="4900" b="1">
                <a:solidFill>
                  <a:srgbClr val="E0119D"/>
                </a:solidFill>
              </a:rPr>
              <a:t>The Diagnosis and Confirmation of Death</a:t>
            </a:r>
            <a:endParaRPr lang="en-GB" altLang="en-US" sz="4900" b="1">
              <a:solidFill>
                <a:srgbClr val="E0119D"/>
              </a:solidFill>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56485" y="4739609"/>
            <a:ext cx="2277979" cy="1989994"/>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17063" y="276601"/>
            <a:ext cx="2245155" cy="627189"/>
          </a:xfrm>
          <a:prstGeom prst="rect">
            <a:avLst/>
          </a:prstGeom>
        </p:spPr>
      </p:pic>
      <p:sp>
        <p:nvSpPr>
          <p:cNvPr id="3" name="Footer Placeholder 2">
            <a:extLst>
              <a:ext uri="{FF2B5EF4-FFF2-40B4-BE49-F238E27FC236}">
                <a16:creationId xmlns:a16="http://schemas.microsoft.com/office/drawing/2014/main" id="{5577D06B-17C5-5F65-C050-B3026B3E367D}"/>
              </a:ext>
            </a:extLst>
          </p:cNvPr>
          <p:cNvSpPr>
            <a:spLocks noGrp="1"/>
          </p:cNvSpPr>
          <p:nvPr>
            <p:ph type="ftr" sz="quarter" idx="11"/>
          </p:nvPr>
        </p:nvSpPr>
        <p:spPr/>
        <p:txBody>
          <a:bodyPr/>
          <a:lstStyle/>
          <a:p>
            <a:r>
              <a:rPr lang="en-GB" sz="800"/>
              <a:t>Copyright© NHS Blood and Transplant, Professional Development Team 2025</a:t>
            </a:r>
            <a:endParaRPr lang="en-US" sz="800"/>
          </a:p>
        </p:txBody>
      </p:sp>
    </p:spTree>
    <p:extLst>
      <p:ext uri="{BB962C8B-B14F-4D97-AF65-F5344CB8AC3E}">
        <p14:creationId xmlns:p14="http://schemas.microsoft.com/office/powerpoint/2010/main" val="5330465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a:extLst>
              <a:ext uri="{FF2B5EF4-FFF2-40B4-BE49-F238E27FC236}">
                <a16:creationId xmlns:a16="http://schemas.microsoft.com/office/drawing/2014/main" id="{E141EAE4-37D5-7E40-FA24-AB56DFA2E16C}"/>
              </a:ext>
            </a:extLst>
          </p:cNvPr>
          <p:cNvSpPr>
            <a:spLocks noGrp="1"/>
          </p:cNvSpPr>
          <p:nvPr>
            <p:ph type="title"/>
          </p:nvPr>
        </p:nvSpPr>
        <p:spPr>
          <a:xfrm>
            <a:off x="1702142" y="-17684"/>
            <a:ext cx="8787715" cy="810139"/>
          </a:xfrm>
        </p:spPr>
        <p:txBody>
          <a:bodyPr>
            <a:noAutofit/>
          </a:bodyPr>
          <a:lstStyle/>
          <a:p>
            <a:pPr algn="ctr"/>
            <a:r>
              <a:rPr lang="en-GB" sz="3600" b="1">
                <a:solidFill>
                  <a:srgbClr val="E0119D"/>
                </a:solidFill>
                <a:latin typeface="Arial" panose="020B0604020202020204" pitchFamily="34" charset="0"/>
                <a:cs typeface="Arial" panose="020B0604020202020204" pitchFamily="34" charset="0"/>
              </a:rPr>
              <a:t>Conceptually</a:t>
            </a:r>
            <a:endParaRPr lang="en-GB" altLang="en-US" sz="3600" b="1">
              <a:solidFill>
                <a:srgbClr val="E0119D"/>
              </a:solidFill>
              <a:latin typeface="Arial" panose="020B0604020202020204" pitchFamily="34" charset="0"/>
              <a:cs typeface="Arial" panose="020B0604020202020204" pitchFamily="34" charset="0"/>
            </a:endParaRPr>
          </a:p>
        </p:txBody>
      </p:sp>
      <p:pic>
        <p:nvPicPr>
          <p:cNvPr id="9" name="Picture 8" descr="iStock_000011132098Small png.png">
            <a:extLst>
              <a:ext uri="{FF2B5EF4-FFF2-40B4-BE49-F238E27FC236}">
                <a16:creationId xmlns:a16="http://schemas.microsoft.com/office/drawing/2014/main" id="{3D75CC0A-5981-D239-80A9-67F39A67D8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41111" y="3793326"/>
            <a:ext cx="2230903" cy="1673177"/>
          </a:xfrm>
          <a:prstGeom prst="rect">
            <a:avLst/>
          </a:prstGeom>
        </p:spPr>
      </p:pic>
      <p:pic>
        <p:nvPicPr>
          <p:cNvPr id="10" name="Picture 9">
            <a:extLst>
              <a:ext uri="{FF2B5EF4-FFF2-40B4-BE49-F238E27FC236}">
                <a16:creationId xmlns:a16="http://schemas.microsoft.com/office/drawing/2014/main" id="{20888CF5-BB44-2DCF-387B-D90FE0048B3C}"/>
              </a:ext>
            </a:extLst>
          </p:cNvPr>
          <p:cNvPicPr>
            <a:picLocks noChangeAspect="1"/>
          </p:cNvPicPr>
          <p:nvPr/>
        </p:nvPicPr>
        <p:blipFill>
          <a:blip r:embed="rId4"/>
          <a:stretch>
            <a:fillRect/>
          </a:stretch>
        </p:blipFill>
        <p:spPr>
          <a:xfrm>
            <a:off x="617273" y="3747770"/>
            <a:ext cx="1071094" cy="1718733"/>
          </a:xfrm>
          <a:prstGeom prst="rect">
            <a:avLst/>
          </a:prstGeom>
        </p:spPr>
      </p:pic>
      <p:cxnSp>
        <p:nvCxnSpPr>
          <p:cNvPr id="11" name="Straight Connector 10">
            <a:extLst>
              <a:ext uri="{FF2B5EF4-FFF2-40B4-BE49-F238E27FC236}">
                <a16:creationId xmlns:a16="http://schemas.microsoft.com/office/drawing/2014/main" id="{0B68E3B9-3343-3DE7-0491-E2CAAAB64D71}"/>
              </a:ext>
            </a:extLst>
          </p:cNvPr>
          <p:cNvCxnSpPr>
            <a:cxnSpLocks/>
          </p:cNvCxnSpPr>
          <p:nvPr/>
        </p:nvCxnSpPr>
        <p:spPr>
          <a:xfrm flipH="1">
            <a:off x="2045532" y="2840715"/>
            <a:ext cx="16934" cy="4030133"/>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sp>
        <p:nvSpPr>
          <p:cNvPr id="13" name="Rectangle 2">
            <a:extLst>
              <a:ext uri="{FF2B5EF4-FFF2-40B4-BE49-F238E27FC236}">
                <a16:creationId xmlns:a16="http://schemas.microsoft.com/office/drawing/2014/main" id="{8EF104EA-5715-664F-60A8-DB772152BE88}"/>
              </a:ext>
            </a:extLst>
          </p:cNvPr>
          <p:cNvSpPr txBox="1">
            <a:spLocks/>
          </p:cNvSpPr>
          <p:nvPr/>
        </p:nvSpPr>
        <p:spPr>
          <a:xfrm>
            <a:off x="240405" y="2495720"/>
            <a:ext cx="1788194" cy="1280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a:ln>
                  <a:noFill/>
                </a:ln>
                <a:solidFill>
                  <a:srgbClr val="008000"/>
                </a:solidFill>
                <a:effectLst/>
                <a:uLnTx/>
                <a:uFillTx/>
                <a:latin typeface="Arial" panose="020B0604020202020204" pitchFamily="34" charset="0"/>
                <a:ea typeface="+mj-ea"/>
                <a:cs typeface="Arial" panose="020B0604020202020204" pitchFamily="34" charset="0"/>
              </a:rPr>
            </a:br>
            <a:r>
              <a:rPr kumimoji="0" lang="en-GB" sz="3600" b="0" i="0" u="none" strike="noStrike" kern="1200" cap="none" spc="0" normalizeH="0" baseline="0" noProof="0">
                <a:ln>
                  <a:noFill/>
                </a:ln>
                <a:solidFill>
                  <a:srgbClr val="008000"/>
                </a:solidFill>
                <a:effectLst/>
                <a:uLnTx/>
                <a:uFillTx/>
                <a:latin typeface="Arial" panose="020B0604020202020204" pitchFamily="34" charset="0"/>
                <a:ea typeface="+mj-ea"/>
                <a:cs typeface="Arial" panose="020B0604020202020204" pitchFamily="34" charset="0"/>
              </a:rPr>
              <a:t>ALIVE</a:t>
            </a:r>
            <a:endParaRPr kumimoji="0" lang="en-GB" altLang="en-US" sz="36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17" name="Rectangle 2">
            <a:extLst>
              <a:ext uri="{FF2B5EF4-FFF2-40B4-BE49-F238E27FC236}">
                <a16:creationId xmlns:a16="http://schemas.microsoft.com/office/drawing/2014/main" id="{62AD6811-0440-1251-3A7A-D310429E1320}"/>
              </a:ext>
            </a:extLst>
          </p:cNvPr>
          <p:cNvSpPr txBox="1">
            <a:spLocks/>
          </p:cNvSpPr>
          <p:nvPr/>
        </p:nvSpPr>
        <p:spPr>
          <a:xfrm>
            <a:off x="2062466" y="2495720"/>
            <a:ext cx="1788194" cy="1280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a:ln>
                  <a:noFill/>
                </a:ln>
                <a:solidFill>
                  <a:srgbClr val="008000"/>
                </a:solidFill>
                <a:effectLst/>
                <a:uLnTx/>
                <a:uFillTx/>
                <a:latin typeface="Arial" panose="020B0604020202020204" pitchFamily="34" charset="0"/>
                <a:ea typeface="+mj-ea"/>
                <a:cs typeface="Arial" panose="020B0604020202020204" pitchFamily="34" charset="0"/>
              </a:rPr>
            </a:br>
            <a:r>
              <a:rPr kumimoji="0" lang="en-GB" sz="3600" b="0" i="0" u="none" strike="noStrike" kern="1200" cap="none" spc="0" normalizeH="0" baseline="0" noProof="0">
                <a:ln>
                  <a:noFill/>
                </a:ln>
                <a:solidFill>
                  <a:srgbClr val="008000"/>
                </a:solidFill>
                <a:effectLst/>
                <a:uLnTx/>
                <a:uFillTx/>
                <a:latin typeface="Arial" panose="020B0604020202020204" pitchFamily="34" charset="0"/>
                <a:ea typeface="+mj-ea"/>
                <a:cs typeface="Arial" panose="020B0604020202020204" pitchFamily="34" charset="0"/>
              </a:rPr>
              <a:t>DEAD</a:t>
            </a:r>
            <a:endParaRPr kumimoji="0" lang="en-GB" altLang="en-US" sz="36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5" name="TextBox 4">
            <a:extLst>
              <a:ext uri="{FF2B5EF4-FFF2-40B4-BE49-F238E27FC236}">
                <a16:creationId xmlns:a16="http://schemas.microsoft.com/office/drawing/2014/main" id="{363D2214-A2FA-9A0F-B1F6-F903F87FCBB0}"/>
              </a:ext>
            </a:extLst>
          </p:cNvPr>
          <p:cNvSpPr txBox="1"/>
          <p:nvPr/>
        </p:nvSpPr>
        <p:spPr>
          <a:xfrm>
            <a:off x="383818" y="1295391"/>
            <a:ext cx="3466842"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Expectation</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Legally and socially there must be a clear line.</a:t>
            </a:r>
          </a:p>
        </p:txBody>
      </p:sp>
      <p:pic>
        <p:nvPicPr>
          <p:cNvPr id="2" name="Picture 1">
            <a:extLst>
              <a:ext uri="{FF2B5EF4-FFF2-40B4-BE49-F238E27FC236}">
                <a16:creationId xmlns:a16="http://schemas.microsoft.com/office/drawing/2014/main" id="{57A09EA4-5226-73C0-0B89-869664BA52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4" name="Picture 23" descr="iStock_000011132098Small png.png">
            <a:extLst>
              <a:ext uri="{FF2B5EF4-FFF2-40B4-BE49-F238E27FC236}">
                <a16:creationId xmlns:a16="http://schemas.microsoft.com/office/drawing/2014/main" id="{0E43D445-FE4B-FE8E-5C1C-0E5191E348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65007" y="3928066"/>
            <a:ext cx="2230903" cy="1673177"/>
          </a:xfrm>
          <a:prstGeom prst="rect">
            <a:avLst/>
          </a:prstGeom>
        </p:spPr>
      </p:pic>
      <p:pic>
        <p:nvPicPr>
          <p:cNvPr id="25" name="Picture 24">
            <a:extLst>
              <a:ext uri="{FF2B5EF4-FFF2-40B4-BE49-F238E27FC236}">
                <a16:creationId xmlns:a16="http://schemas.microsoft.com/office/drawing/2014/main" id="{DE972C77-B45A-337C-9606-BC0CB07BFF63}"/>
              </a:ext>
            </a:extLst>
          </p:cNvPr>
          <p:cNvPicPr>
            <a:picLocks noChangeAspect="1"/>
          </p:cNvPicPr>
          <p:nvPr/>
        </p:nvPicPr>
        <p:blipFill>
          <a:blip r:embed="rId4"/>
          <a:stretch>
            <a:fillRect/>
          </a:stretch>
        </p:blipFill>
        <p:spPr>
          <a:xfrm>
            <a:off x="5922554" y="3871587"/>
            <a:ext cx="1071094" cy="1718733"/>
          </a:xfrm>
          <a:prstGeom prst="rect">
            <a:avLst/>
          </a:prstGeom>
        </p:spPr>
      </p:pic>
      <p:cxnSp>
        <p:nvCxnSpPr>
          <p:cNvPr id="26" name="Straight Connector 25">
            <a:extLst>
              <a:ext uri="{FF2B5EF4-FFF2-40B4-BE49-F238E27FC236}">
                <a16:creationId xmlns:a16="http://schemas.microsoft.com/office/drawing/2014/main" id="{308DF8AF-5EF6-1FEA-0A00-78450C8E3E88}"/>
              </a:ext>
            </a:extLst>
          </p:cNvPr>
          <p:cNvCxnSpPr>
            <a:cxnSpLocks/>
          </p:cNvCxnSpPr>
          <p:nvPr/>
        </p:nvCxnSpPr>
        <p:spPr>
          <a:xfrm>
            <a:off x="7514992" y="2812131"/>
            <a:ext cx="0" cy="4058717"/>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sp>
        <p:nvSpPr>
          <p:cNvPr id="27" name="Rectangle 2">
            <a:extLst>
              <a:ext uri="{FF2B5EF4-FFF2-40B4-BE49-F238E27FC236}">
                <a16:creationId xmlns:a16="http://schemas.microsoft.com/office/drawing/2014/main" id="{A2772D18-8ACB-8795-4A31-FA1DDC6CD274}"/>
              </a:ext>
            </a:extLst>
          </p:cNvPr>
          <p:cNvSpPr txBox="1">
            <a:spLocks/>
          </p:cNvSpPr>
          <p:nvPr/>
        </p:nvSpPr>
        <p:spPr>
          <a:xfrm>
            <a:off x="5545686" y="2619537"/>
            <a:ext cx="1788194" cy="1280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a:ln>
                  <a:noFill/>
                </a:ln>
                <a:solidFill>
                  <a:srgbClr val="008000"/>
                </a:solidFill>
                <a:effectLst/>
                <a:uLnTx/>
                <a:uFillTx/>
                <a:latin typeface="Arial" panose="020B0604020202020204" pitchFamily="34" charset="0"/>
                <a:ea typeface="+mj-ea"/>
                <a:cs typeface="Arial" panose="020B0604020202020204" pitchFamily="34" charset="0"/>
              </a:rPr>
            </a:br>
            <a:r>
              <a:rPr kumimoji="0" lang="en-GB" sz="3600" b="0" i="0" u="none" strike="noStrike" kern="1200" cap="none" spc="0" normalizeH="0" baseline="0" noProof="0">
                <a:ln>
                  <a:noFill/>
                </a:ln>
                <a:solidFill>
                  <a:srgbClr val="008000"/>
                </a:solidFill>
                <a:effectLst/>
                <a:uLnTx/>
                <a:uFillTx/>
                <a:latin typeface="Arial" panose="020B0604020202020204" pitchFamily="34" charset="0"/>
                <a:ea typeface="+mj-ea"/>
                <a:cs typeface="Arial" panose="020B0604020202020204" pitchFamily="34" charset="0"/>
              </a:rPr>
              <a:t>ALIVE</a:t>
            </a:r>
            <a:endParaRPr kumimoji="0" lang="en-GB" altLang="en-US" sz="36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28" name="Rectangle 2">
            <a:extLst>
              <a:ext uri="{FF2B5EF4-FFF2-40B4-BE49-F238E27FC236}">
                <a16:creationId xmlns:a16="http://schemas.microsoft.com/office/drawing/2014/main" id="{6E850D15-B151-021C-1F79-F962E941D268}"/>
              </a:ext>
            </a:extLst>
          </p:cNvPr>
          <p:cNvSpPr txBox="1">
            <a:spLocks/>
          </p:cNvSpPr>
          <p:nvPr/>
        </p:nvSpPr>
        <p:spPr>
          <a:xfrm>
            <a:off x="9986362" y="2630460"/>
            <a:ext cx="1788194" cy="1280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a:ln>
                  <a:noFill/>
                </a:ln>
                <a:solidFill>
                  <a:srgbClr val="008000"/>
                </a:solidFill>
                <a:effectLst/>
                <a:uLnTx/>
                <a:uFillTx/>
                <a:latin typeface="Arial" panose="020B0604020202020204" pitchFamily="34" charset="0"/>
                <a:ea typeface="+mj-ea"/>
                <a:cs typeface="Arial" panose="020B0604020202020204" pitchFamily="34" charset="0"/>
              </a:rPr>
            </a:br>
            <a:r>
              <a:rPr kumimoji="0" lang="en-GB" sz="3600" b="0" i="0" u="none" strike="noStrike" kern="1200" cap="none" spc="0" normalizeH="0" baseline="0" noProof="0">
                <a:ln>
                  <a:noFill/>
                </a:ln>
                <a:solidFill>
                  <a:srgbClr val="008000"/>
                </a:solidFill>
                <a:effectLst/>
                <a:uLnTx/>
                <a:uFillTx/>
                <a:latin typeface="Arial" panose="020B0604020202020204" pitchFamily="34" charset="0"/>
                <a:ea typeface="+mj-ea"/>
                <a:cs typeface="Arial" panose="020B0604020202020204" pitchFamily="34" charset="0"/>
              </a:rPr>
              <a:t>DEAD</a:t>
            </a:r>
            <a:endParaRPr kumimoji="0" lang="en-GB" altLang="en-US" sz="36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endParaRPr>
          </a:p>
        </p:txBody>
      </p:sp>
      <p:cxnSp>
        <p:nvCxnSpPr>
          <p:cNvPr id="46" name="Straight Connector 45">
            <a:extLst>
              <a:ext uri="{FF2B5EF4-FFF2-40B4-BE49-F238E27FC236}">
                <a16:creationId xmlns:a16="http://schemas.microsoft.com/office/drawing/2014/main" id="{EDF35FE9-27CC-0EA2-2125-088A7D73D28D}"/>
              </a:ext>
            </a:extLst>
          </p:cNvPr>
          <p:cNvCxnSpPr>
            <a:cxnSpLocks/>
          </p:cNvCxnSpPr>
          <p:nvPr/>
        </p:nvCxnSpPr>
        <p:spPr>
          <a:xfrm flipH="1">
            <a:off x="8340254" y="2812133"/>
            <a:ext cx="932" cy="4058715"/>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8C170A26-9C82-B529-30B3-BB06A6AAD906}"/>
              </a:ext>
            </a:extLst>
          </p:cNvPr>
          <p:cNvCxnSpPr>
            <a:cxnSpLocks/>
          </p:cNvCxnSpPr>
          <p:nvPr/>
        </p:nvCxnSpPr>
        <p:spPr>
          <a:xfrm flipH="1">
            <a:off x="9045198" y="2840715"/>
            <a:ext cx="16934" cy="4030133"/>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7C9DE1EE-54EE-E21F-A847-4BFF2DEA07F6}"/>
              </a:ext>
            </a:extLst>
          </p:cNvPr>
          <p:cNvSpPr/>
          <p:nvPr/>
        </p:nvSpPr>
        <p:spPr>
          <a:xfrm>
            <a:off x="8143140" y="4367448"/>
            <a:ext cx="251793" cy="422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3A022D77-BDBC-58CB-09B0-418C9DAB59D4}"/>
              </a:ext>
            </a:extLst>
          </p:cNvPr>
          <p:cNvSpPr/>
          <p:nvPr/>
        </p:nvSpPr>
        <p:spPr>
          <a:xfrm>
            <a:off x="7385586" y="5590319"/>
            <a:ext cx="251793" cy="422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13CA469C-ACD6-67A0-AF6C-00D314E271B6}"/>
              </a:ext>
            </a:extLst>
          </p:cNvPr>
          <p:cNvSpPr/>
          <p:nvPr/>
        </p:nvSpPr>
        <p:spPr>
          <a:xfrm>
            <a:off x="8900788" y="6216700"/>
            <a:ext cx="251793" cy="422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4" name="Straight Connector 53">
            <a:extLst>
              <a:ext uri="{FF2B5EF4-FFF2-40B4-BE49-F238E27FC236}">
                <a16:creationId xmlns:a16="http://schemas.microsoft.com/office/drawing/2014/main" id="{FBAA21B0-C885-4BCF-7273-9C841E297090}"/>
              </a:ext>
            </a:extLst>
          </p:cNvPr>
          <p:cNvCxnSpPr>
            <a:cxnSpLocks/>
          </p:cNvCxnSpPr>
          <p:nvPr/>
        </p:nvCxnSpPr>
        <p:spPr>
          <a:xfrm>
            <a:off x="9793218" y="2812131"/>
            <a:ext cx="0" cy="4058717"/>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sp>
        <p:nvSpPr>
          <p:cNvPr id="55" name="TextBox 1">
            <a:extLst>
              <a:ext uri="{FF2B5EF4-FFF2-40B4-BE49-F238E27FC236}">
                <a16:creationId xmlns:a16="http://schemas.microsoft.com/office/drawing/2014/main" id="{AD66078A-3741-8703-2E95-57079E86D224}"/>
              </a:ext>
            </a:extLst>
          </p:cNvPr>
          <p:cNvSpPr txBox="1"/>
          <p:nvPr/>
        </p:nvSpPr>
        <p:spPr>
          <a:xfrm>
            <a:off x="7087132" y="5561564"/>
            <a:ext cx="1221055"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GB" sz="2000" b="1"/>
              <a:t>History</a:t>
            </a:r>
          </a:p>
        </p:txBody>
      </p:sp>
      <p:sp>
        <p:nvSpPr>
          <p:cNvPr id="56" name="TextBox 1">
            <a:extLst>
              <a:ext uri="{FF2B5EF4-FFF2-40B4-BE49-F238E27FC236}">
                <a16:creationId xmlns:a16="http://schemas.microsoft.com/office/drawing/2014/main" id="{B6D7B81D-1FF3-6659-B4B0-82B450BFC162}"/>
              </a:ext>
            </a:extLst>
          </p:cNvPr>
          <p:cNvSpPr txBox="1"/>
          <p:nvPr/>
        </p:nvSpPr>
        <p:spPr>
          <a:xfrm>
            <a:off x="7574891" y="4350253"/>
            <a:ext cx="1642098"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GB" sz="2000" b="1"/>
              <a:t>Examination</a:t>
            </a:r>
          </a:p>
        </p:txBody>
      </p:sp>
      <p:sp>
        <p:nvSpPr>
          <p:cNvPr id="57" name="TextBox 1">
            <a:extLst>
              <a:ext uri="{FF2B5EF4-FFF2-40B4-BE49-F238E27FC236}">
                <a16:creationId xmlns:a16="http://schemas.microsoft.com/office/drawing/2014/main" id="{B20619F4-4C39-0FF7-D19C-DC61E587FE38}"/>
              </a:ext>
            </a:extLst>
          </p:cNvPr>
          <p:cNvSpPr txBox="1"/>
          <p:nvPr/>
        </p:nvSpPr>
        <p:spPr>
          <a:xfrm>
            <a:off x="8332719" y="6233432"/>
            <a:ext cx="1642098"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GB" sz="2000" b="1"/>
              <a:t>Investigation</a:t>
            </a:r>
          </a:p>
        </p:txBody>
      </p:sp>
      <p:sp>
        <p:nvSpPr>
          <p:cNvPr id="58" name="TextBox 57">
            <a:extLst>
              <a:ext uri="{FF2B5EF4-FFF2-40B4-BE49-F238E27FC236}">
                <a16:creationId xmlns:a16="http://schemas.microsoft.com/office/drawing/2014/main" id="{B97808E4-BDB7-75BB-747E-DACEA4699691}"/>
              </a:ext>
            </a:extLst>
          </p:cNvPr>
          <p:cNvSpPr txBox="1"/>
          <p:nvPr/>
        </p:nvSpPr>
        <p:spPr>
          <a:xfrm>
            <a:off x="6175049" y="1052203"/>
            <a:ext cx="4434122"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Diagnosis</a:t>
            </a:r>
          </a:p>
          <a:p>
            <a:pPr lvl="0" algn="ctr"/>
            <a:r>
              <a:rPr lang="en-GB" sz="2400">
                <a:solidFill>
                  <a:prstClr val="black"/>
                </a:solidFill>
              </a:rPr>
              <a:t>The application of criteria against the history, examination and investigation of a patient. </a:t>
            </a: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BE86E16A-B281-D9F4-AB50-4E6CF080CB8C}"/>
              </a:ext>
            </a:extLst>
          </p:cNvPr>
          <p:cNvSpPr>
            <a:spLocks noGrp="1"/>
          </p:cNvSpPr>
          <p:nvPr>
            <p:ph type="ftr" sz="quarter" idx="11"/>
          </p:nvPr>
        </p:nvSpPr>
        <p:spPr>
          <a:xfrm>
            <a:off x="2990165" y="6419114"/>
            <a:ext cx="4114800" cy="365125"/>
          </a:xfrm>
        </p:spPr>
        <p:txBody>
          <a:bodyPr/>
          <a:lstStyle/>
          <a:p>
            <a:r>
              <a:rPr lang="en-GB" sz="800"/>
              <a:t>Copyright© NHS Blood and Transplant, Professional Development Team 2025</a:t>
            </a:r>
            <a:endParaRPr lang="en-US" sz="800"/>
          </a:p>
        </p:txBody>
      </p:sp>
    </p:spTree>
    <p:extLst>
      <p:ext uri="{BB962C8B-B14F-4D97-AF65-F5344CB8AC3E}">
        <p14:creationId xmlns:p14="http://schemas.microsoft.com/office/powerpoint/2010/main" val="4347356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48" grpId="0" animBg="1"/>
      <p:bldP spid="52" grpId="0" animBg="1"/>
      <p:bldP spid="53" grpId="0" animBg="1"/>
      <p:bldP spid="55" grpId="0"/>
      <p:bldP spid="56" grpId="0"/>
      <p:bldP spid="57" grpId="0"/>
      <p:bldP spid="5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a:extLst>
              <a:ext uri="{FF2B5EF4-FFF2-40B4-BE49-F238E27FC236}">
                <a16:creationId xmlns:a16="http://schemas.microsoft.com/office/drawing/2014/main" id="{E141EAE4-37D5-7E40-FA24-AB56DFA2E16C}"/>
              </a:ext>
            </a:extLst>
          </p:cNvPr>
          <p:cNvSpPr>
            <a:spLocks noGrp="1"/>
          </p:cNvSpPr>
          <p:nvPr>
            <p:ph type="title"/>
          </p:nvPr>
        </p:nvSpPr>
        <p:spPr>
          <a:xfrm>
            <a:off x="1702142" y="-17684"/>
            <a:ext cx="8787715" cy="810139"/>
          </a:xfrm>
        </p:spPr>
        <p:txBody>
          <a:bodyPr>
            <a:noAutofit/>
          </a:bodyPr>
          <a:lstStyle/>
          <a:p>
            <a:pPr algn="ctr"/>
            <a:r>
              <a:rPr lang="en-GB" sz="3600" b="1">
                <a:solidFill>
                  <a:srgbClr val="E0119D"/>
                </a:solidFill>
                <a:latin typeface="Arial" panose="020B0604020202020204" pitchFamily="34" charset="0"/>
                <a:cs typeface="Arial" panose="020B0604020202020204" pitchFamily="34" charset="0"/>
              </a:rPr>
              <a:t>Conceptually</a:t>
            </a:r>
            <a:endParaRPr lang="en-GB" altLang="en-US" sz="3600" b="1">
              <a:solidFill>
                <a:srgbClr val="E0119D"/>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57A09EA4-5226-73C0-0B89-869664BA52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24" name="Picture 23" descr="iStock_000011132098Small png.png">
            <a:extLst>
              <a:ext uri="{FF2B5EF4-FFF2-40B4-BE49-F238E27FC236}">
                <a16:creationId xmlns:a16="http://schemas.microsoft.com/office/drawing/2014/main" id="{0E43D445-FE4B-FE8E-5C1C-0E5191E348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15321" y="3915218"/>
            <a:ext cx="2230903" cy="1673177"/>
          </a:xfrm>
          <a:prstGeom prst="rect">
            <a:avLst/>
          </a:prstGeom>
        </p:spPr>
      </p:pic>
      <p:pic>
        <p:nvPicPr>
          <p:cNvPr id="25" name="Picture 24">
            <a:extLst>
              <a:ext uri="{FF2B5EF4-FFF2-40B4-BE49-F238E27FC236}">
                <a16:creationId xmlns:a16="http://schemas.microsoft.com/office/drawing/2014/main" id="{DE972C77-B45A-337C-9606-BC0CB07BFF63}"/>
              </a:ext>
            </a:extLst>
          </p:cNvPr>
          <p:cNvPicPr>
            <a:picLocks noChangeAspect="1"/>
          </p:cNvPicPr>
          <p:nvPr/>
        </p:nvPicPr>
        <p:blipFill>
          <a:blip r:embed="rId5"/>
          <a:stretch>
            <a:fillRect/>
          </a:stretch>
        </p:blipFill>
        <p:spPr>
          <a:xfrm>
            <a:off x="6472868" y="3858739"/>
            <a:ext cx="1071094" cy="1718733"/>
          </a:xfrm>
          <a:prstGeom prst="rect">
            <a:avLst/>
          </a:prstGeom>
        </p:spPr>
      </p:pic>
      <p:cxnSp>
        <p:nvCxnSpPr>
          <p:cNvPr id="26" name="Straight Connector 25">
            <a:extLst>
              <a:ext uri="{FF2B5EF4-FFF2-40B4-BE49-F238E27FC236}">
                <a16:creationId xmlns:a16="http://schemas.microsoft.com/office/drawing/2014/main" id="{308DF8AF-5EF6-1FEA-0A00-78450C8E3E88}"/>
              </a:ext>
            </a:extLst>
          </p:cNvPr>
          <p:cNvCxnSpPr>
            <a:cxnSpLocks/>
          </p:cNvCxnSpPr>
          <p:nvPr/>
        </p:nvCxnSpPr>
        <p:spPr>
          <a:xfrm>
            <a:off x="8065306" y="2799283"/>
            <a:ext cx="0" cy="4058717"/>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sp>
        <p:nvSpPr>
          <p:cNvPr id="27" name="Rectangle 2">
            <a:extLst>
              <a:ext uri="{FF2B5EF4-FFF2-40B4-BE49-F238E27FC236}">
                <a16:creationId xmlns:a16="http://schemas.microsoft.com/office/drawing/2014/main" id="{A2772D18-8ACB-8795-4A31-FA1DDC6CD274}"/>
              </a:ext>
            </a:extLst>
          </p:cNvPr>
          <p:cNvSpPr txBox="1">
            <a:spLocks/>
          </p:cNvSpPr>
          <p:nvPr/>
        </p:nvSpPr>
        <p:spPr>
          <a:xfrm>
            <a:off x="6096000" y="2606689"/>
            <a:ext cx="1788194" cy="1280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a:ln>
                  <a:noFill/>
                </a:ln>
                <a:solidFill>
                  <a:srgbClr val="008000"/>
                </a:solidFill>
                <a:effectLst/>
                <a:uLnTx/>
                <a:uFillTx/>
                <a:latin typeface="Arial" panose="020B0604020202020204" pitchFamily="34" charset="0"/>
                <a:ea typeface="+mj-ea"/>
                <a:cs typeface="Arial" panose="020B0604020202020204" pitchFamily="34" charset="0"/>
              </a:rPr>
            </a:br>
            <a:r>
              <a:rPr kumimoji="0" lang="en-GB" sz="3600" b="0" i="0" u="none" strike="noStrike" kern="1200" cap="none" spc="0" normalizeH="0" baseline="0" noProof="0">
                <a:ln>
                  <a:noFill/>
                </a:ln>
                <a:solidFill>
                  <a:srgbClr val="008000"/>
                </a:solidFill>
                <a:effectLst/>
                <a:uLnTx/>
                <a:uFillTx/>
                <a:latin typeface="Arial" panose="020B0604020202020204" pitchFamily="34" charset="0"/>
                <a:ea typeface="+mj-ea"/>
                <a:cs typeface="Arial" panose="020B0604020202020204" pitchFamily="34" charset="0"/>
              </a:rPr>
              <a:t>ALIVE</a:t>
            </a:r>
            <a:endParaRPr kumimoji="0" lang="en-GB" altLang="en-US" sz="36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28" name="Rectangle 2">
            <a:extLst>
              <a:ext uri="{FF2B5EF4-FFF2-40B4-BE49-F238E27FC236}">
                <a16:creationId xmlns:a16="http://schemas.microsoft.com/office/drawing/2014/main" id="{6E850D15-B151-021C-1F79-F962E941D268}"/>
              </a:ext>
            </a:extLst>
          </p:cNvPr>
          <p:cNvSpPr txBox="1">
            <a:spLocks/>
          </p:cNvSpPr>
          <p:nvPr/>
        </p:nvSpPr>
        <p:spPr>
          <a:xfrm>
            <a:off x="10536676" y="2617612"/>
            <a:ext cx="1788194" cy="1280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GB" sz="3600" b="0" i="0" u="none" strike="noStrike" kern="1200" cap="none" spc="0" normalizeH="0" baseline="0" noProof="0">
                <a:ln>
                  <a:noFill/>
                </a:ln>
                <a:solidFill>
                  <a:srgbClr val="008000"/>
                </a:solidFill>
                <a:effectLst/>
                <a:uLnTx/>
                <a:uFillTx/>
                <a:latin typeface="Arial" panose="020B0604020202020204" pitchFamily="34" charset="0"/>
                <a:ea typeface="+mj-ea"/>
                <a:cs typeface="Arial" panose="020B0604020202020204" pitchFamily="34" charset="0"/>
              </a:rPr>
            </a:br>
            <a:r>
              <a:rPr kumimoji="0" lang="en-GB" sz="3600" b="0" i="0" u="none" strike="noStrike" kern="1200" cap="none" spc="0" normalizeH="0" baseline="0" noProof="0">
                <a:ln>
                  <a:noFill/>
                </a:ln>
                <a:solidFill>
                  <a:srgbClr val="008000"/>
                </a:solidFill>
                <a:effectLst/>
                <a:uLnTx/>
                <a:uFillTx/>
                <a:latin typeface="Arial" panose="020B0604020202020204" pitchFamily="34" charset="0"/>
                <a:ea typeface="+mj-ea"/>
                <a:cs typeface="Arial" panose="020B0604020202020204" pitchFamily="34" charset="0"/>
              </a:rPr>
              <a:t>DEAD</a:t>
            </a:r>
            <a:endParaRPr kumimoji="0" lang="en-GB" altLang="en-US" sz="36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endParaRPr>
          </a:p>
        </p:txBody>
      </p:sp>
      <p:cxnSp>
        <p:nvCxnSpPr>
          <p:cNvPr id="46" name="Straight Connector 45">
            <a:extLst>
              <a:ext uri="{FF2B5EF4-FFF2-40B4-BE49-F238E27FC236}">
                <a16:creationId xmlns:a16="http://schemas.microsoft.com/office/drawing/2014/main" id="{EDF35FE9-27CC-0EA2-2125-088A7D73D28D}"/>
              </a:ext>
            </a:extLst>
          </p:cNvPr>
          <p:cNvCxnSpPr>
            <a:cxnSpLocks/>
          </p:cNvCxnSpPr>
          <p:nvPr/>
        </p:nvCxnSpPr>
        <p:spPr>
          <a:xfrm flipH="1">
            <a:off x="8890568" y="2799285"/>
            <a:ext cx="932" cy="4058715"/>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8C170A26-9C82-B529-30B3-BB06A6AAD906}"/>
              </a:ext>
            </a:extLst>
          </p:cNvPr>
          <p:cNvCxnSpPr>
            <a:cxnSpLocks/>
          </p:cNvCxnSpPr>
          <p:nvPr/>
        </p:nvCxnSpPr>
        <p:spPr>
          <a:xfrm flipH="1">
            <a:off x="9595512" y="2827867"/>
            <a:ext cx="16934" cy="4030133"/>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7C9DE1EE-54EE-E21F-A847-4BFF2DEA07F6}"/>
              </a:ext>
            </a:extLst>
          </p:cNvPr>
          <p:cNvSpPr/>
          <p:nvPr/>
        </p:nvSpPr>
        <p:spPr>
          <a:xfrm>
            <a:off x="8693454" y="4354600"/>
            <a:ext cx="251793" cy="422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3A022D77-BDBC-58CB-09B0-418C9DAB59D4}"/>
              </a:ext>
            </a:extLst>
          </p:cNvPr>
          <p:cNvSpPr/>
          <p:nvPr/>
        </p:nvSpPr>
        <p:spPr>
          <a:xfrm>
            <a:off x="7935900" y="5577471"/>
            <a:ext cx="251793" cy="422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13CA469C-ACD6-67A0-AF6C-00D314E271B6}"/>
              </a:ext>
            </a:extLst>
          </p:cNvPr>
          <p:cNvSpPr/>
          <p:nvPr/>
        </p:nvSpPr>
        <p:spPr>
          <a:xfrm>
            <a:off x="9451102" y="6203852"/>
            <a:ext cx="251793" cy="422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4" name="Straight Connector 53">
            <a:extLst>
              <a:ext uri="{FF2B5EF4-FFF2-40B4-BE49-F238E27FC236}">
                <a16:creationId xmlns:a16="http://schemas.microsoft.com/office/drawing/2014/main" id="{FBAA21B0-C885-4BCF-7273-9C841E297090}"/>
              </a:ext>
            </a:extLst>
          </p:cNvPr>
          <p:cNvCxnSpPr>
            <a:cxnSpLocks/>
          </p:cNvCxnSpPr>
          <p:nvPr/>
        </p:nvCxnSpPr>
        <p:spPr>
          <a:xfrm>
            <a:off x="10343532" y="2799283"/>
            <a:ext cx="0" cy="4058717"/>
          </a:xfrm>
          <a:prstGeom prst="line">
            <a:avLst/>
          </a:prstGeom>
          <a:ln w="76200">
            <a:solidFill>
              <a:srgbClr val="00FF00"/>
            </a:solidFill>
          </a:ln>
          <a:scene3d>
            <a:camera prst="orthographicFront"/>
            <a:lightRig rig="threePt" dir="t"/>
          </a:scene3d>
          <a:sp3d>
            <a:bevelT w="114300" prst="artDeco"/>
          </a:sp3d>
        </p:spPr>
        <p:style>
          <a:lnRef idx="2">
            <a:schemeClr val="accent1"/>
          </a:lnRef>
          <a:fillRef idx="0">
            <a:schemeClr val="accent1"/>
          </a:fillRef>
          <a:effectRef idx="1">
            <a:schemeClr val="accent1"/>
          </a:effectRef>
          <a:fontRef idx="minor">
            <a:schemeClr val="tx1"/>
          </a:fontRef>
        </p:style>
      </p:cxnSp>
      <p:sp>
        <p:nvSpPr>
          <p:cNvPr id="55" name="TextBox 1">
            <a:extLst>
              <a:ext uri="{FF2B5EF4-FFF2-40B4-BE49-F238E27FC236}">
                <a16:creationId xmlns:a16="http://schemas.microsoft.com/office/drawing/2014/main" id="{AD66078A-3741-8703-2E95-57079E86D224}"/>
              </a:ext>
            </a:extLst>
          </p:cNvPr>
          <p:cNvSpPr txBox="1"/>
          <p:nvPr/>
        </p:nvSpPr>
        <p:spPr>
          <a:xfrm>
            <a:off x="7637446" y="5548716"/>
            <a:ext cx="1221055"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GB" sz="2000" b="1"/>
              <a:t>History</a:t>
            </a:r>
          </a:p>
        </p:txBody>
      </p:sp>
      <p:sp>
        <p:nvSpPr>
          <p:cNvPr id="56" name="TextBox 1">
            <a:extLst>
              <a:ext uri="{FF2B5EF4-FFF2-40B4-BE49-F238E27FC236}">
                <a16:creationId xmlns:a16="http://schemas.microsoft.com/office/drawing/2014/main" id="{B6D7B81D-1FF3-6659-B4B0-82B450BFC162}"/>
              </a:ext>
            </a:extLst>
          </p:cNvPr>
          <p:cNvSpPr txBox="1"/>
          <p:nvPr/>
        </p:nvSpPr>
        <p:spPr>
          <a:xfrm>
            <a:off x="8125205" y="4337405"/>
            <a:ext cx="1642098"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GB" sz="2000" b="1"/>
              <a:t>Examination</a:t>
            </a:r>
          </a:p>
        </p:txBody>
      </p:sp>
      <p:sp>
        <p:nvSpPr>
          <p:cNvPr id="57" name="TextBox 1">
            <a:extLst>
              <a:ext uri="{FF2B5EF4-FFF2-40B4-BE49-F238E27FC236}">
                <a16:creationId xmlns:a16="http://schemas.microsoft.com/office/drawing/2014/main" id="{B20619F4-4C39-0FF7-D19C-DC61E587FE38}"/>
              </a:ext>
            </a:extLst>
          </p:cNvPr>
          <p:cNvSpPr txBox="1"/>
          <p:nvPr/>
        </p:nvSpPr>
        <p:spPr>
          <a:xfrm>
            <a:off x="8883033" y="6220584"/>
            <a:ext cx="1642098"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GB" sz="2000" b="1"/>
              <a:t>Investigation</a:t>
            </a:r>
          </a:p>
        </p:txBody>
      </p:sp>
      <p:sp>
        <p:nvSpPr>
          <p:cNvPr id="58" name="TextBox 57">
            <a:extLst>
              <a:ext uri="{FF2B5EF4-FFF2-40B4-BE49-F238E27FC236}">
                <a16:creationId xmlns:a16="http://schemas.microsoft.com/office/drawing/2014/main" id="{B97808E4-BDB7-75BB-747E-DACEA4699691}"/>
              </a:ext>
            </a:extLst>
          </p:cNvPr>
          <p:cNvSpPr txBox="1"/>
          <p:nvPr/>
        </p:nvSpPr>
        <p:spPr>
          <a:xfrm>
            <a:off x="6725363" y="1039355"/>
            <a:ext cx="4434122"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Diagnosis</a:t>
            </a:r>
          </a:p>
          <a:p>
            <a:pPr lvl="0" algn="ctr"/>
            <a:r>
              <a:rPr lang="en-GB" sz="2400">
                <a:solidFill>
                  <a:prstClr val="black"/>
                </a:solidFill>
              </a:rPr>
              <a:t>The application of criteria against the history, examination and investigation of a patient. </a:t>
            </a: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256ED620-6310-CB3D-8805-7DB193CA9842}"/>
              </a:ext>
            </a:extLst>
          </p:cNvPr>
          <p:cNvGraphicFramePr>
            <a:graphicFrameLocks noGrp="1"/>
          </p:cNvGraphicFramePr>
          <p:nvPr>
            <p:extLst>
              <p:ext uri="{D42A27DB-BD31-4B8C-83A1-F6EECF244321}">
                <p14:modId xmlns:p14="http://schemas.microsoft.com/office/powerpoint/2010/main" val="316928291"/>
              </p:ext>
            </p:extLst>
          </p:nvPr>
        </p:nvGraphicFramePr>
        <p:xfrm>
          <a:off x="33588" y="976844"/>
          <a:ext cx="6002514" cy="2921180"/>
        </p:xfrm>
        <a:graphic>
          <a:graphicData uri="http://schemas.openxmlformats.org/drawingml/2006/table">
            <a:tbl>
              <a:tblPr firstRow="1" bandRow="1">
                <a:tableStyleId>{5C22544A-7EE6-4342-B048-85BDC9FD1C3A}</a:tableStyleId>
              </a:tblPr>
              <a:tblGrid>
                <a:gridCol w="807183">
                  <a:extLst>
                    <a:ext uri="{9D8B030D-6E8A-4147-A177-3AD203B41FA5}">
                      <a16:colId xmlns:a16="http://schemas.microsoft.com/office/drawing/2014/main" val="20000"/>
                    </a:ext>
                  </a:extLst>
                </a:gridCol>
                <a:gridCol w="1731777">
                  <a:extLst>
                    <a:ext uri="{9D8B030D-6E8A-4147-A177-3AD203B41FA5}">
                      <a16:colId xmlns:a16="http://schemas.microsoft.com/office/drawing/2014/main" val="20001"/>
                    </a:ext>
                  </a:extLst>
                </a:gridCol>
                <a:gridCol w="1731777">
                  <a:extLst>
                    <a:ext uri="{9D8B030D-6E8A-4147-A177-3AD203B41FA5}">
                      <a16:colId xmlns:a16="http://schemas.microsoft.com/office/drawing/2014/main" val="20002"/>
                    </a:ext>
                  </a:extLst>
                </a:gridCol>
                <a:gridCol w="1731777">
                  <a:extLst>
                    <a:ext uri="{9D8B030D-6E8A-4147-A177-3AD203B41FA5}">
                      <a16:colId xmlns:a16="http://schemas.microsoft.com/office/drawing/2014/main" val="20003"/>
                    </a:ext>
                  </a:extLst>
                </a:gridCol>
              </a:tblGrid>
              <a:tr h="637630">
                <a:tc>
                  <a:txBody>
                    <a:bodyPr/>
                    <a:lstStyle/>
                    <a:p>
                      <a:pPr algn="ctr"/>
                      <a:endParaRPr lang="en-US" sz="2400"/>
                    </a:p>
                  </a:txBody>
                  <a:tcPr anchor="ctr">
                    <a:noFill/>
                  </a:tcPr>
                </a:tc>
                <a:tc>
                  <a:txBody>
                    <a:bodyPr/>
                    <a:lstStyle/>
                    <a:p>
                      <a:pPr algn="ctr"/>
                      <a:endParaRPr lang="en-US" sz="2400"/>
                    </a:p>
                  </a:txBody>
                  <a:tcPr anchor="ctr">
                    <a:noFill/>
                  </a:tcPr>
                </a:tc>
                <a:tc gridSpan="2">
                  <a:txBody>
                    <a:bodyPr/>
                    <a:lstStyle/>
                    <a:p>
                      <a:pPr algn="ctr"/>
                      <a:r>
                        <a:rPr lang="en-US" sz="2400"/>
                        <a:t>TRUTH</a:t>
                      </a:r>
                    </a:p>
                  </a:txBody>
                  <a:tcPr anchor="ctr">
                    <a:cell3D prstMaterial="dkEdge">
                      <a:bevel/>
                      <a:lightRig rig="flood" dir="t"/>
                    </a:cell3D>
                  </a:tcPr>
                </a:tc>
                <a:tc hMerge="1">
                  <a:txBody>
                    <a:bodyPr/>
                    <a:lstStyle/>
                    <a:p>
                      <a:endParaRPr lang="en-US"/>
                    </a:p>
                  </a:txBody>
                  <a:tcPr/>
                </a:tc>
                <a:extLst>
                  <a:ext uri="{0D108BD9-81ED-4DB2-BD59-A6C34878D82A}">
                    <a16:rowId xmlns:a16="http://schemas.microsoft.com/office/drawing/2014/main" val="10000"/>
                  </a:ext>
                </a:extLst>
              </a:tr>
              <a:tr h="637630">
                <a:tc>
                  <a:txBody>
                    <a:bodyPr/>
                    <a:lstStyle/>
                    <a:p>
                      <a:pPr algn="ctr"/>
                      <a:endParaRPr lang="en-US" sz="2400"/>
                    </a:p>
                  </a:txBody>
                  <a:tcPr anchor="ctr">
                    <a:noFill/>
                  </a:tcPr>
                </a:tc>
                <a:tc>
                  <a:txBody>
                    <a:bodyPr/>
                    <a:lstStyle/>
                    <a:p>
                      <a:pPr algn="ctr"/>
                      <a:endParaRPr lang="en-US" sz="2400"/>
                    </a:p>
                  </a:txBody>
                  <a:tcPr anchor="ctr">
                    <a:noFill/>
                  </a:tcPr>
                </a:tc>
                <a:tc>
                  <a:txBody>
                    <a:bodyPr/>
                    <a:lstStyle/>
                    <a:p>
                      <a:pPr algn="ctr"/>
                      <a:r>
                        <a:rPr lang="en-US" sz="2400"/>
                        <a:t>Dead</a:t>
                      </a:r>
                    </a:p>
                  </a:txBody>
                  <a:tcPr anchor="ctr">
                    <a:cell3D prstMaterial="dkEdge">
                      <a:bevel/>
                      <a:lightRig rig="flood" dir="t"/>
                    </a:cell3D>
                  </a:tcPr>
                </a:tc>
                <a:tc>
                  <a:txBody>
                    <a:bodyPr/>
                    <a:lstStyle/>
                    <a:p>
                      <a:pPr algn="ctr"/>
                      <a:r>
                        <a:rPr lang="en-US" sz="2400"/>
                        <a:t>Not Dead</a:t>
                      </a:r>
                    </a:p>
                  </a:txBody>
                  <a:tcPr anchor="ctr">
                    <a:cell3D prstMaterial="dkEdge">
                      <a:bevel/>
                      <a:lightRig rig="flood" dir="t"/>
                    </a:cell3D>
                  </a:tcPr>
                </a:tc>
                <a:extLst>
                  <a:ext uri="{0D108BD9-81ED-4DB2-BD59-A6C34878D82A}">
                    <a16:rowId xmlns:a16="http://schemas.microsoft.com/office/drawing/2014/main" val="10001"/>
                  </a:ext>
                </a:extLst>
              </a:tr>
              <a:tr h="637630">
                <a:tc rowSpan="2">
                  <a:txBody>
                    <a:bodyPr/>
                    <a:lstStyle/>
                    <a:p>
                      <a:pPr algn="ctr"/>
                      <a:r>
                        <a:rPr lang="en-US" sz="2400"/>
                        <a:t>Diagnostic Criteria</a:t>
                      </a:r>
                    </a:p>
                  </a:txBody>
                  <a:tcPr vert="vert270" anchor="ctr">
                    <a:cell3D prstMaterial="dkEdge">
                      <a:bevel/>
                      <a:lightRig rig="flood" dir="t"/>
                    </a:cell3D>
                  </a:tcPr>
                </a:tc>
                <a:tc>
                  <a:txBody>
                    <a:bodyPr/>
                    <a:lstStyle/>
                    <a:p>
                      <a:pPr algn="ctr"/>
                      <a:r>
                        <a:rPr lang="en-US" sz="2400"/>
                        <a:t>Dead</a:t>
                      </a:r>
                    </a:p>
                  </a:txBody>
                  <a:tcPr anchor="ctr">
                    <a:cell3D prstMaterial="dkEdge">
                      <a:bevel/>
                      <a:lightRig rig="flood" dir="t"/>
                    </a:cell3D>
                  </a:tcPr>
                </a:tc>
                <a:tc>
                  <a:txBody>
                    <a:bodyPr/>
                    <a:lstStyle/>
                    <a:p>
                      <a:pPr algn="ctr"/>
                      <a:r>
                        <a:rPr lang="en-US" sz="2400"/>
                        <a:t>True Positive</a:t>
                      </a:r>
                    </a:p>
                  </a:txBody>
                  <a:tcPr anchor="ctr">
                    <a:cell3D prstMaterial="dkEdge">
                      <a:bevel/>
                      <a:lightRig rig="flood" dir="t"/>
                    </a:cell3D>
                  </a:tcPr>
                </a:tc>
                <a:tc>
                  <a:txBody>
                    <a:bodyPr/>
                    <a:lstStyle/>
                    <a:p>
                      <a:pPr algn="ctr"/>
                      <a:r>
                        <a:rPr lang="en-US" sz="2400"/>
                        <a:t>False Positive</a:t>
                      </a:r>
                    </a:p>
                  </a:txBody>
                  <a:tcPr anchor="ctr">
                    <a:cell3D prstMaterial="dkEdge">
                      <a:bevel/>
                      <a:lightRig rig="flood" dir="t"/>
                    </a:cell3D>
                  </a:tcPr>
                </a:tc>
                <a:extLst>
                  <a:ext uri="{0D108BD9-81ED-4DB2-BD59-A6C34878D82A}">
                    <a16:rowId xmlns:a16="http://schemas.microsoft.com/office/drawing/2014/main" val="10002"/>
                  </a:ext>
                </a:extLst>
              </a:tr>
              <a:tr h="637630">
                <a:tc vMerge="1">
                  <a:txBody>
                    <a:bodyPr/>
                    <a:lstStyle/>
                    <a:p>
                      <a:endParaRPr lang="en-US"/>
                    </a:p>
                  </a:txBody>
                  <a:tcPr/>
                </a:tc>
                <a:tc>
                  <a:txBody>
                    <a:bodyPr/>
                    <a:lstStyle/>
                    <a:p>
                      <a:pPr algn="ctr"/>
                      <a:r>
                        <a:rPr lang="en-US" sz="2400"/>
                        <a:t>Not Dead</a:t>
                      </a:r>
                    </a:p>
                  </a:txBody>
                  <a:tcPr anchor="ctr">
                    <a:cell3D prstMaterial="dkEdge">
                      <a:bevel/>
                      <a:lightRig rig="flood" dir="t"/>
                    </a:cell3D>
                  </a:tcPr>
                </a:tc>
                <a:tc>
                  <a:txBody>
                    <a:bodyPr/>
                    <a:lstStyle/>
                    <a:p>
                      <a:pPr algn="ctr"/>
                      <a:r>
                        <a:rPr lang="en-US" sz="2400"/>
                        <a:t>False Negative</a:t>
                      </a:r>
                    </a:p>
                  </a:txBody>
                  <a:tcPr anchor="ctr">
                    <a:cell3D prstMaterial="dkEdge">
                      <a:bevel/>
                      <a:lightRig rig="flood" dir="t"/>
                    </a:cell3D>
                  </a:tcPr>
                </a:tc>
                <a:tc>
                  <a:txBody>
                    <a:bodyPr/>
                    <a:lstStyle/>
                    <a:p>
                      <a:pPr algn="ctr"/>
                      <a:r>
                        <a:rPr lang="en-US" sz="2400"/>
                        <a:t>True Negative</a:t>
                      </a:r>
                    </a:p>
                  </a:txBody>
                  <a:tcPr anchor="ctr">
                    <a:cell3D prstMaterial="dkEdge">
                      <a:bevel/>
                      <a:lightRig rig="flood" dir="t"/>
                    </a:cell3D>
                  </a:tcPr>
                </a:tc>
                <a:extLst>
                  <a:ext uri="{0D108BD9-81ED-4DB2-BD59-A6C34878D82A}">
                    <a16:rowId xmlns:a16="http://schemas.microsoft.com/office/drawing/2014/main" val="10003"/>
                  </a:ext>
                </a:extLst>
              </a:tr>
            </a:tbl>
          </a:graphicData>
        </a:graphic>
      </p:graphicFrame>
      <p:sp>
        <p:nvSpPr>
          <p:cNvPr id="6" name="Rectangle 5">
            <a:extLst>
              <a:ext uri="{FF2B5EF4-FFF2-40B4-BE49-F238E27FC236}">
                <a16:creationId xmlns:a16="http://schemas.microsoft.com/office/drawing/2014/main" id="{C17283E3-69C7-D34D-D6A1-9EF4F954E792}"/>
              </a:ext>
            </a:extLst>
          </p:cNvPr>
          <p:cNvSpPr/>
          <p:nvPr/>
        </p:nvSpPr>
        <p:spPr>
          <a:xfrm>
            <a:off x="2579554" y="3915218"/>
            <a:ext cx="1690623" cy="646331"/>
          </a:xfrm>
          <a:prstGeom prst="rect">
            <a:avLst/>
          </a:prstGeom>
        </p:spPr>
        <p:txBody>
          <a:bodyPr wrap="square">
            <a:spAutoFit/>
          </a:bodyPr>
          <a:lstStyle/>
          <a:p>
            <a:pPr algn="ctr"/>
            <a:r>
              <a:rPr lang="en-US">
                <a:solidFill>
                  <a:prstClr val="black"/>
                </a:solidFill>
              </a:rPr>
              <a:t> </a:t>
            </a:r>
            <a:r>
              <a:rPr lang="en-US" b="1">
                <a:solidFill>
                  <a:prstClr val="black"/>
                </a:solidFill>
              </a:rPr>
              <a:t>Sensitivity </a:t>
            </a:r>
          </a:p>
          <a:p>
            <a:pPr algn="ctr"/>
            <a:r>
              <a:rPr lang="en-US" b="1">
                <a:solidFill>
                  <a:prstClr val="black"/>
                </a:solidFill>
              </a:rPr>
              <a:t>= TP/(TP+FN)</a:t>
            </a:r>
            <a:endParaRPr lang="en-GB" b="1">
              <a:solidFill>
                <a:prstClr val="black"/>
              </a:solidFill>
            </a:endParaRPr>
          </a:p>
        </p:txBody>
      </p:sp>
      <p:sp>
        <p:nvSpPr>
          <p:cNvPr id="7" name="Rectangle 6">
            <a:extLst>
              <a:ext uri="{FF2B5EF4-FFF2-40B4-BE49-F238E27FC236}">
                <a16:creationId xmlns:a16="http://schemas.microsoft.com/office/drawing/2014/main" id="{E4D21F63-6E80-90EC-5766-C0F5FF882877}"/>
              </a:ext>
            </a:extLst>
          </p:cNvPr>
          <p:cNvSpPr/>
          <p:nvPr/>
        </p:nvSpPr>
        <p:spPr>
          <a:xfrm>
            <a:off x="4330075" y="3934696"/>
            <a:ext cx="1706028" cy="646331"/>
          </a:xfrm>
          <a:prstGeom prst="rect">
            <a:avLst/>
          </a:prstGeom>
        </p:spPr>
        <p:txBody>
          <a:bodyPr wrap="square">
            <a:spAutoFit/>
          </a:bodyPr>
          <a:lstStyle/>
          <a:p>
            <a:pPr algn="ctr"/>
            <a:r>
              <a:rPr lang="en-US" b="1">
                <a:solidFill>
                  <a:prstClr val="black"/>
                </a:solidFill>
              </a:rPr>
              <a:t>Specificity </a:t>
            </a:r>
          </a:p>
          <a:p>
            <a:pPr algn="ctr"/>
            <a:r>
              <a:rPr lang="en-US" b="1">
                <a:solidFill>
                  <a:prstClr val="black"/>
                </a:solidFill>
              </a:rPr>
              <a:t>= TN/(TN+FP)</a:t>
            </a:r>
            <a:endParaRPr lang="en-GB" b="1">
              <a:solidFill>
                <a:prstClr val="black"/>
              </a:solidFill>
            </a:endParaRPr>
          </a:p>
        </p:txBody>
      </p:sp>
      <p:pic>
        <p:nvPicPr>
          <p:cNvPr id="12" name="Picture 11" descr="Shape&#10;&#10;Description automatically generated">
            <a:extLst>
              <a:ext uri="{FF2B5EF4-FFF2-40B4-BE49-F238E27FC236}">
                <a16:creationId xmlns:a16="http://schemas.microsoft.com/office/drawing/2014/main" id="{55B7B230-FC68-1D58-3E24-104C5510F27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67809" y="2174889"/>
            <a:ext cx="825500" cy="863600"/>
          </a:xfrm>
          <a:prstGeom prst="rect">
            <a:avLst/>
          </a:prstGeom>
        </p:spPr>
      </p:pic>
      <p:pic>
        <p:nvPicPr>
          <p:cNvPr id="16" name="Picture 15" descr="Icon&#10;&#10;Description automatically generated with medium confidence">
            <a:extLst>
              <a:ext uri="{FF2B5EF4-FFF2-40B4-BE49-F238E27FC236}">
                <a16:creationId xmlns:a16="http://schemas.microsoft.com/office/drawing/2014/main" id="{D4097B61-2F75-9F11-6E48-0C21E0755FB2}"/>
              </a:ext>
            </a:extLst>
          </p:cNvPr>
          <p:cNvPicPr>
            <a:picLocks noChangeAspect="1"/>
          </p:cNvPicPr>
          <p:nvPr/>
        </p:nvPicPr>
        <p:blipFill>
          <a:blip r:embed="rId7"/>
          <a:stretch>
            <a:fillRect/>
          </a:stretch>
        </p:blipFill>
        <p:spPr>
          <a:xfrm>
            <a:off x="4720675" y="3039852"/>
            <a:ext cx="894844" cy="894844"/>
          </a:xfrm>
          <a:prstGeom prst="rect">
            <a:avLst/>
          </a:prstGeom>
        </p:spPr>
      </p:pic>
      <p:sp>
        <p:nvSpPr>
          <p:cNvPr id="3" name="Footer Placeholder 2">
            <a:extLst>
              <a:ext uri="{FF2B5EF4-FFF2-40B4-BE49-F238E27FC236}">
                <a16:creationId xmlns:a16="http://schemas.microsoft.com/office/drawing/2014/main" id="{7F80898A-4755-C9FC-EAB6-9CD986BC8DC4}"/>
              </a:ext>
            </a:extLst>
          </p:cNvPr>
          <p:cNvSpPr>
            <a:spLocks noGrp="1"/>
          </p:cNvSpPr>
          <p:nvPr>
            <p:ph type="ftr" sz="quarter" idx="11"/>
          </p:nvPr>
        </p:nvSpPr>
        <p:spPr/>
        <p:txBody>
          <a:bodyPr/>
          <a:lstStyle/>
          <a:p>
            <a:r>
              <a:rPr lang="en-GB" sz="800"/>
              <a:t>Copyright© NHS Blood and Transplant, Professional Development Team 2025</a:t>
            </a:r>
            <a:endParaRPr lang="en-US" sz="800"/>
          </a:p>
        </p:txBody>
      </p:sp>
    </p:spTree>
    <p:extLst>
      <p:ext uri="{BB962C8B-B14F-4D97-AF65-F5344CB8AC3E}">
        <p14:creationId xmlns:p14="http://schemas.microsoft.com/office/powerpoint/2010/main" val="9530414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3-06-24 at 06.39.38.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6753" y="1590497"/>
            <a:ext cx="5991671" cy="5288340"/>
          </a:xfrm>
          <a:prstGeom prst="rect">
            <a:avLst/>
          </a:prstGeom>
        </p:spPr>
      </p:pic>
      <p:sp>
        <p:nvSpPr>
          <p:cNvPr id="3" name="TextBox 2">
            <a:extLst>
              <a:ext uri="{FF2B5EF4-FFF2-40B4-BE49-F238E27FC236}">
                <a16:creationId xmlns:a16="http://schemas.microsoft.com/office/drawing/2014/main" id="{139B5CC0-B1F1-D903-3398-1BB42CCFCAF9}"/>
              </a:ext>
            </a:extLst>
          </p:cNvPr>
          <p:cNvSpPr txBox="1"/>
          <p:nvPr/>
        </p:nvSpPr>
        <p:spPr>
          <a:xfrm>
            <a:off x="1745872" y="0"/>
            <a:ext cx="8697948" cy="1569660"/>
          </a:xfrm>
          <a:prstGeom prst="rect">
            <a:avLst/>
          </a:prstGeom>
          <a:solidFill>
            <a:srgbClr val="FF0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600" b="0" i="0" u="none" strike="noStrike" kern="1200" cap="none" spc="0" normalizeH="0" baseline="0" noProof="0">
                <a:ln>
                  <a:noFill/>
                </a:ln>
                <a:solidFill>
                  <a:prstClr val="white"/>
                </a:solidFill>
                <a:effectLst/>
                <a:uLnTx/>
                <a:uFillTx/>
                <a:latin typeface="Calibri"/>
                <a:ea typeface="+mn-ea"/>
                <a:cs typeface="+mn-cs"/>
              </a:rPr>
              <a:t>False Reporting</a:t>
            </a:r>
          </a:p>
        </p:txBody>
      </p:sp>
      <p:pic>
        <p:nvPicPr>
          <p:cNvPr id="4" name="Picture 3" descr="Screen Shot 2012-04-26 at 12.53.07.png">
            <a:extLst>
              <a:ext uri="{FF2B5EF4-FFF2-40B4-BE49-F238E27FC236}">
                <a16:creationId xmlns:a16="http://schemas.microsoft.com/office/drawing/2014/main" id="{6DAC5D39-8CEF-9A5E-311F-9D74070CF9FC}"/>
              </a:ext>
            </a:extLst>
          </p:cNvPr>
          <p:cNvPicPr>
            <a:picLocks noChangeAspect="1"/>
          </p:cNvPicPr>
          <p:nvPr/>
        </p:nvPicPr>
        <p:blipFill>
          <a:blip r:embed="rId3"/>
          <a:stretch>
            <a:fillRect/>
          </a:stretch>
        </p:blipFill>
        <p:spPr>
          <a:xfrm>
            <a:off x="6588478" y="1569660"/>
            <a:ext cx="5386769" cy="5330014"/>
          </a:xfrm>
          <a:prstGeom prst="rect">
            <a:avLst/>
          </a:prstGeom>
        </p:spPr>
      </p:pic>
      <p:sp>
        <p:nvSpPr>
          <p:cNvPr id="5" name="Footer Placeholder 4">
            <a:extLst>
              <a:ext uri="{FF2B5EF4-FFF2-40B4-BE49-F238E27FC236}">
                <a16:creationId xmlns:a16="http://schemas.microsoft.com/office/drawing/2014/main" id="{0E19580D-8ED6-FC5B-71B0-FD2CBD1C06A6}"/>
              </a:ext>
            </a:extLst>
          </p:cNvPr>
          <p:cNvSpPr>
            <a:spLocks noGrp="1"/>
          </p:cNvSpPr>
          <p:nvPr>
            <p:ph type="ftr" sz="quarter" idx="11"/>
          </p:nvPr>
        </p:nvSpPr>
        <p:spPr>
          <a:xfrm>
            <a:off x="10884074" y="405419"/>
            <a:ext cx="1080353" cy="569941"/>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1763913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9B5CC0-B1F1-D903-3398-1BB42CCFCAF9}"/>
              </a:ext>
            </a:extLst>
          </p:cNvPr>
          <p:cNvSpPr txBox="1"/>
          <p:nvPr/>
        </p:nvSpPr>
        <p:spPr>
          <a:xfrm>
            <a:off x="1745872" y="0"/>
            <a:ext cx="8697948" cy="1200329"/>
          </a:xfrm>
          <a:prstGeom prst="rect">
            <a:avLst/>
          </a:prstGeom>
          <a:solidFill>
            <a:srgbClr val="FF0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a:ln>
                  <a:noFill/>
                </a:ln>
                <a:solidFill>
                  <a:prstClr val="white"/>
                </a:solidFill>
                <a:effectLst/>
                <a:uLnTx/>
                <a:uFillTx/>
                <a:latin typeface="Calibri"/>
                <a:ea typeface="+mn-ea"/>
                <a:cs typeface="+mn-cs"/>
              </a:rPr>
              <a:t>Poor Understanding</a:t>
            </a:r>
          </a:p>
        </p:txBody>
      </p:sp>
      <p:sp>
        <p:nvSpPr>
          <p:cNvPr id="5" name="Titel 1">
            <a:extLst>
              <a:ext uri="{FF2B5EF4-FFF2-40B4-BE49-F238E27FC236}">
                <a16:creationId xmlns:a16="http://schemas.microsoft.com/office/drawing/2014/main" id="{29F7CE98-8491-7A03-B5EA-0392E3576CE9}"/>
              </a:ext>
            </a:extLst>
          </p:cNvPr>
          <p:cNvSpPr txBox="1">
            <a:spLocks/>
          </p:cNvSpPr>
          <p:nvPr/>
        </p:nvSpPr>
        <p:spPr>
          <a:xfrm>
            <a:off x="2209800" y="2012499"/>
            <a:ext cx="7772400" cy="79208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nl-NL" sz="2000" b="0" i="0" u="none" strike="noStrike" kern="1200" cap="none" spc="0" normalizeH="0" baseline="0" noProof="0">
                <a:ln>
                  <a:noFill/>
                </a:ln>
                <a:solidFill>
                  <a:prstClr val="white"/>
                </a:solidFill>
                <a:effectLst/>
                <a:uLnTx/>
                <a:uFillTx/>
                <a:latin typeface="Calibri"/>
                <a:ea typeface="+mj-ea"/>
                <a:cs typeface="+mj-cs"/>
              </a:rPr>
            </a:br>
            <a:br>
              <a:rPr kumimoji="0" lang="nl-NL" sz="2000" b="0" i="0" u="none" strike="noStrike" kern="1200" cap="none" spc="0" normalizeH="0" baseline="0" noProof="0">
                <a:ln>
                  <a:noFill/>
                </a:ln>
                <a:solidFill>
                  <a:prstClr val="white"/>
                </a:solidFill>
                <a:effectLst/>
                <a:uLnTx/>
                <a:uFillTx/>
                <a:latin typeface="Calibri"/>
                <a:ea typeface="+mj-ea"/>
                <a:cs typeface="+mj-cs"/>
              </a:rPr>
            </a:br>
            <a:endParaRPr kumimoji="0" lang="nl-NL" sz="2000" b="0" i="0" u="none" strike="noStrike" kern="1200" cap="none" spc="0" normalizeH="0" baseline="0" noProof="0">
              <a:ln>
                <a:noFill/>
              </a:ln>
              <a:solidFill>
                <a:prstClr val="white"/>
              </a:solidFill>
              <a:effectLst/>
              <a:uLnTx/>
              <a:uFillTx/>
              <a:latin typeface="Calibri"/>
              <a:ea typeface="+mj-ea"/>
              <a:cs typeface="+mj-cs"/>
            </a:endParaRPr>
          </a:p>
        </p:txBody>
      </p:sp>
      <p:sp>
        <p:nvSpPr>
          <p:cNvPr id="7" name="Tekstvak 4">
            <a:extLst>
              <a:ext uri="{FF2B5EF4-FFF2-40B4-BE49-F238E27FC236}">
                <a16:creationId xmlns:a16="http://schemas.microsoft.com/office/drawing/2014/main" id="{011BA4D0-6C74-D43A-2F17-98DD26BCF798}"/>
              </a:ext>
            </a:extLst>
          </p:cNvPr>
          <p:cNvSpPr txBox="1"/>
          <p:nvPr/>
        </p:nvSpPr>
        <p:spPr>
          <a:xfrm>
            <a:off x="2040557" y="2787356"/>
            <a:ext cx="7938628"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1"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descr="A picture containing clothing, mask&#10;&#10;Description automatically generated">
            <a:extLst>
              <a:ext uri="{FF2B5EF4-FFF2-40B4-BE49-F238E27FC236}">
                <a16:creationId xmlns:a16="http://schemas.microsoft.com/office/drawing/2014/main" id="{8D1EA30B-9402-DDED-978E-AF2FF1FD70C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197" y="2990847"/>
            <a:ext cx="1660907" cy="1245680"/>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C1B1ED65-2E14-231E-ABD5-4DA450B04EA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69882" y="2765358"/>
            <a:ext cx="9133260" cy="1308100"/>
          </a:xfrm>
          <a:prstGeom prst="rect">
            <a:avLst/>
          </a:prstGeom>
        </p:spPr>
      </p:pic>
      <p:pic>
        <p:nvPicPr>
          <p:cNvPr id="10" name="Picture 9" descr="A picture containing object&#10;&#10;Description automatically generated">
            <a:extLst>
              <a:ext uri="{FF2B5EF4-FFF2-40B4-BE49-F238E27FC236}">
                <a16:creationId xmlns:a16="http://schemas.microsoft.com/office/drawing/2014/main" id="{113DA2CB-7C49-5F1E-8095-D3D90AEC5DC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19654" y="3830075"/>
            <a:ext cx="1092200" cy="457200"/>
          </a:xfrm>
          <a:prstGeom prst="rect">
            <a:avLst/>
          </a:prstGeom>
        </p:spPr>
      </p:pic>
      <p:pic>
        <p:nvPicPr>
          <p:cNvPr id="11" name="Picture 10" descr="A picture containing object&#10;&#10;Description automatically generated">
            <a:extLst>
              <a:ext uri="{FF2B5EF4-FFF2-40B4-BE49-F238E27FC236}">
                <a16:creationId xmlns:a16="http://schemas.microsoft.com/office/drawing/2014/main" id="{93C1779E-D42D-D56A-6A3B-58EFAC5698B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871102" y="4228944"/>
            <a:ext cx="4752528" cy="812800"/>
          </a:xfrm>
          <a:prstGeom prst="rect">
            <a:avLst/>
          </a:prstGeom>
        </p:spPr>
      </p:pic>
      <p:pic>
        <p:nvPicPr>
          <p:cNvPr id="12" name="Picture 11">
            <a:extLst>
              <a:ext uri="{FF2B5EF4-FFF2-40B4-BE49-F238E27FC236}">
                <a16:creationId xmlns:a16="http://schemas.microsoft.com/office/drawing/2014/main" id="{828C46E2-0AAA-52EF-9B1D-5C7EE3983E5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868834" y="2182433"/>
            <a:ext cx="4535601" cy="709271"/>
          </a:xfrm>
          <a:prstGeom prst="rect">
            <a:avLst/>
          </a:prstGeom>
        </p:spPr>
      </p:pic>
      <p:pic>
        <p:nvPicPr>
          <p:cNvPr id="13" name="Picture 12">
            <a:extLst>
              <a:ext uri="{FF2B5EF4-FFF2-40B4-BE49-F238E27FC236}">
                <a16:creationId xmlns:a16="http://schemas.microsoft.com/office/drawing/2014/main" id="{6D4213D8-A62B-73EA-8CCD-5B800E54FF9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59142" y="1739871"/>
            <a:ext cx="3779912" cy="1379157"/>
          </a:xfrm>
          <a:prstGeom prst="rect">
            <a:avLst/>
          </a:prstGeom>
        </p:spPr>
      </p:pic>
      <p:sp>
        <p:nvSpPr>
          <p:cNvPr id="14" name="Rectangle 2">
            <a:extLst>
              <a:ext uri="{FF2B5EF4-FFF2-40B4-BE49-F238E27FC236}">
                <a16:creationId xmlns:a16="http://schemas.microsoft.com/office/drawing/2014/main" id="{BC05C5A0-E763-A93F-74BF-D87CC525E3CC}"/>
              </a:ext>
            </a:extLst>
          </p:cNvPr>
          <p:cNvSpPr txBox="1">
            <a:spLocks noChangeArrowheads="1"/>
          </p:cNvSpPr>
          <p:nvPr/>
        </p:nvSpPr>
        <p:spPr>
          <a:xfrm>
            <a:off x="1674222" y="5137190"/>
            <a:ext cx="9128920" cy="1175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prstClr val="white"/>
                </a:solidFill>
                <a:effectLst/>
                <a:uLnTx/>
                <a:uFillTx/>
                <a:latin typeface="Calibri"/>
                <a:ea typeface="+mj-ea"/>
                <a:cs typeface="+mj-cs"/>
              </a:rPr>
              <a:t>Nearly 50% of the public thought you could or don’t know if you could recover from brain death!</a:t>
            </a:r>
          </a:p>
        </p:txBody>
      </p:sp>
      <p:sp>
        <p:nvSpPr>
          <p:cNvPr id="2" name="Footer Placeholder 1">
            <a:extLst>
              <a:ext uri="{FF2B5EF4-FFF2-40B4-BE49-F238E27FC236}">
                <a16:creationId xmlns:a16="http://schemas.microsoft.com/office/drawing/2014/main" id="{ACEB0E07-F09C-5F3B-22F1-C92968CD5975}"/>
              </a:ext>
            </a:extLst>
          </p:cNvPr>
          <p:cNvSpPr>
            <a:spLocks noGrp="1"/>
          </p:cNvSpPr>
          <p:nvPr>
            <p:ph type="ftr" sz="quarter" idx="11"/>
          </p:nvPr>
        </p:nvSpPr>
        <p:spPr/>
        <p:txBody>
          <a:bodyPr/>
          <a:lstStyle/>
          <a:p>
            <a:r>
              <a:rPr lang="en-GB" sz="800"/>
              <a:t>Copyright© NHS Blood and Transplant, Professional Development Team 2025</a:t>
            </a:r>
            <a:endParaRPr lang="en-US" sz="800"/>
          </a:p>
        </p:txBody>
      </p:sp>
    </p:spTree>
    <p:extLst>
      <p:ext uri="{BB962C8B-B14F-4D97-AF65-F5344CB8AC3E}">
        <p14:creationId xmlns:p14="http://schemas.microsoft.com/office/powerpoint/2010/main" val="1985782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9B5CC0-B1F1-D903-3398-1BB42CCFCAF9}"/>
              </a:ext>
            </a:extLst>
          </p:cNvPr>
          <p:cNvSpPr txBox="1"/>
          <p:nvPr/>
        </p:nvSpPr>
        <p:spPr>
          <a:xfrm>
            <a:off x="1745872" y="0"/>
            <a:ext cx="8697948" cy="1569660"/>
          </a:xfrm>
          <a:prstGeom prst="rect">
            <a:avLst/>
          </a:prstGeom>
          <a:solidFill>
            <a:srgbClr val="FF0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600" b="0" i="0" u="none" strike="noStrike" kern="1200" cap="none" spc="0" normalizeH="0" baseline="0" noProof="0">
                <a:ln>
                  <a:noFill/>
                </a:ln>
                <a:solidFill>
                  <a:prstClr val="white"/>
                </a:solidFill>
                <a:effectLst/>
                <a:uLnTx/>
                <a:uFillTx/>
                <a:latin typeface="Calibri"/>
                <a:ea typeface="+mn-ea"/>
                <a:cs typeface="+mn-cs"/>
              </a:rPr>
              <a:t>Medical Error</a:t>
            </a:r>
          </a:p>
        </p:txBody>
      </p:sp>
      <p:pic>
        <p:nvPicPr>
          <p:cNvPr id="7" name="Picture 6" descr="Screen Shot 2011-11-26 at 22.07.23.png">
            <a:extLst>
              <a:ext uri="{FF2B5EF4-FFF2-40B4-BE49-F238E27FC236}">
                <a16:creationId xmlns:a16="http://schemas.microsoft.com/office/drawing/2014/main" id="{494FB452-AFAE-6566-A413-5803E9D35A0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796899" y="2701715"/>
            <a:ext cx="4463063" cy="3852540"/>
          </a:xfrm>
          <a:prstGeom prst="rect">
            <a:avLst/>
          </a:prstGeom>
          <a:ln>
            <a:noFill/>
          </a:ln>
          <a:effectLst/>
          <a:scene3d>
            <a:camera prst="perspectiveContrastingLeftFacing">
              <a:rot lat="300000" lon="1800000" rev="0"/>
            </a:camera>
            <a:lightRig rig="threePt" dir="t">
              <a:rot lat="0" lon="0" rev="2700000"/>
            </a:lightRig>
          </a:scene3d>
          <a:sp3d>
            <a:bevelT w="63500" h="50800"/>
          </a:sp3d>
        </p:spPr>
      </p:pic>
      <p:sp>
        <p:nvSpPr>
          <p:cNvPr id="8" name="TextBox 7">
            <a:extLst>
              <a:ext uri="{FF2B5EF4-FFF2-40B4-BE49-F238E27FC236}">
                <a16:creationId xmlns:a16="http://schemas.microsoft.com/office/drawing/2014/main" id="{F17A26F2-7BFC-C736-9A10-8C284BEFD222}"/>
              </a:ext>
            </a:extLst>
          </p:cNvPr>
          <p:cNvSpPr txBox="1"/>
          <p:nvPr/>
        </p:nvSpPr>
        <p:spPr>
          <a:xfrm>
            <a:off x="9821917" y="490307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10" descr="Screen shot 2010-02-11 at 20.10.18.png">
            <a:extLst>
              <a:ext uri="{FF2B5EF4-FFF2-40B4-BE49-F238E27FC236}">
                <a16:creationId xmlns:a16="http://schemas.microsoft.com/office/drawing/2014/main" id="{EE053921-9D3A-25E8-FE03-00B61069927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1865" y="2651199"/>
            <a:ext cx="3681300" cy="240848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a:extLst>
              <a:ext uri="{FF2B5EF4-FFF2-40B4-BE49-F238E27FC236}">
                <a16:creationId xmlns:a16="http://schemas.microsoft.com/office/drawing/2014/main" id="{72B10024-052E-9A0D-83CF-FC4DC865488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79241" y="1503295"/>
            <a:ext cx="2875817" cy="4982307"/>
          </a:xfrm>
          <a:prstGeom prst="rect">
            <a:avLst/>
          </a:prstGeom>
          <a:ln>
            <a:noFill/>
          </a:ln>
          <a:effectLst/>
          <a:scene3d>
            <a:camera prst="perspectiveContrastingLeftFacing">
              <a:rot lat="300000" lon="1800000" rev="0"/>
            </a:camera>
            <a:lightRig rig="threePt" dir="t">
              <a:rot lat="0" lon="0" rev="2700000"/>
            </a:lightRig>
          </a:scene3d>
          <a:sp3d>
            <a:bevelT w="63500" h="50800"/>
          </a:sp3d>
        </p:spPr>
      </p:pic>
      <p:sp>
        <p:nvSpPr>
          <p:cNvPr id="11" name="TextBox 10">
            <a:extLst>
              <a:ext uri="{FF2B5EF4-FFF2-40B4-BE49-F238E27FC236}">
                <a16:creationId xmlns:a16="http://schemas.microsoft.com/office/drawing/2014/main" id="{5ED5514B-8F41-BBB7-E3AA-CCC7A247819E}"/>
              </a:ext>
            </a:extLst>
          </p:cNvPr>
          <p:cNvSpPr txBox="1"/>
          <p:nvPr/>
        </p:nvSpPr>
        <p:spPr>
          <a:xfrm>
            <a:off x="1509498" y="1740688"/>
            <a:ext cx="2109216" cy="830997"/>
          </a:xfrm>
          <a:prstGeom prst="rect">
            <a:avLst/>
          </a:prstGeom>
          <a:noFill/>
        </p:spPr>
        <p:txBody>
          <a:bodyPr wrap="square" rtlCol="0">
            <a:spAutoFit/>
          </a:bodyPr>
          <a:lstStyle/>
          <a:p>
            <a:pPr algn="ctr"/>
            <a:r>
              <a:rPr lang="en-GB" sz="2400" b="1"/>
              <a:t>Neurological Criteria</a:t>
            </a:r>
          </a:p>
        </p:txBody>
      </p:sp>
      <p:sp>
        <p:nvSpPr>
          <p:cNvPr id="12" name="TextBox 11">
            <a:extLst>
              <a:ext uri="{FF2B5EF4-FFF2-40B4-BE49-F238E27FC236}">
                <a16:creationId xmlns:a16="http://schemas.microsoft.com/office/drawing/2014/main" id="{063C0352-4BA8-E07C-D256-9D899520843A}"/>
              </a:ext>
            </a:extLst>
          </p:cNvPr>
          <p:cNvSpPr txBox="1"/>
          <p:nvPr/>
        </p:nvSpPr>
        <p:spPr>
          <a:xfrm>
            <a:off x="7302387" y="1720189"/>
            <a:ext cx="2109216" cy="830997"/>
          </a:xfrm>
          <a:prstGeom prst="rect">
            <a:avLst/>
          </a:prstGeom>
          <a:noFill/>
        </p:spPr>
        <p:txBody>
          <a:bodyPr wrap="square" rtlCol="0">
            <a:spAutoFit/>
          </a:bodyPr>
          <a:lstStyle/>
          <a:p>
            <a:pPr algn="ctr"/>
            <a:r>
              <a:rPr lang="en-GB" sz="2400" b="1"/>
              <a:t>Circulatory Criteria</a:t>
            </a:r>
          </a:p>
        </p:txBody>
      </p:sp>
      <p:pic>
        <p:nvPicPr>
          <p:cNvPr id="15" name="Picture 14" descr="A picture containing text, person, screenshot&#10;&#10;Description automatically generated">
            <a:extLst>
              <a:ext uri="{FF2B5EF4-FFF2-40B4-BE49-F238E27FC236}">
                <a16:creationId xmlns:a16="http://schemas.microsoft.com/office/drawing/2014/main" id="{4D169395-2C03-EA47-D904-83E716518ED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35993" y="2892520"/>
            <a:ext cx="3027470" cy="347093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2" name="Footer Placeholder 1">
            <a:extLst>
              <a:ext uri="{FF2B5EF4-FFF2-40B4-BE49-F238E27FC236}">
                <a16:creationId xmlns:a16="http://schemas.microsoft.com/office/drawing/2014/main" id="{9FD26411-967E-B4A4-FB1F-890B4FF5B657}"/>
              </a:ext>
            </a:extLst>
          </p:cNvPr>
          <p:cNvSpPr>
            <a:spLocks noGrp="1"/>
          </p:cNvSpPr>
          <p:nvPr>
            <p:ph type="ftr" sz="quarter" idx="11"/>
          </p:nvPr>
        </p:nvSpPr>
        <p:spPr>
          <a:xfrm>
            <a:off x="4165600" y="6538913"/>
            <a:ext cx="3860800" cy="365125"/>
          </a:xfrm>
        </p:spPr>
        <p:txBody>
          <a:bodyPr/>
          <a:lstStyle/>
          <a:p>
            <a:r>
              <a:rPr lang="en-GB" sz="800"/>
              <a:t>Copyright© NHS Blood and Transplant, Professional Development Team 2025</a:t>
            </a:r>
            <a:endParaRPr lang="en-US" sz="800"/>
          </a:p>
        </p:txBody>
      </p:sp>
    </p:spTree>
    <p:extLst>
      <p:ext uri="{BB962C8B-B14F-4D97-AF65-F5344CB8AC3E}">
        <p14:creationId xmlns:p14="http://schemas.microsoft.com/office/powerpoint/2010/main" val="2673782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Title 1">
            <a:extLst>
              <a:ext uri="{FF2B5EF4-FFF2-40B4-BE49-F238E27FC236}">
                <a16:creationId xmlns:a16="http://schemas.microsoft.com/office/drawing/2014/main" id="{F6AFB03D-1B6E-ED4C-9E1B-C791B6EC3DC8}"/>
              </a:ext>
            </a:extLst>
          </p:cNvPr>
          <p:cNvSpPr txBox="1">
            <a:spLocks/>
          </p:cNvSpPr>
          <p:nvPr/>
        </p:nvSpPr>
        <p:spPr>
          <a:xfrm>
            <a:off x="248931" y="138629"/>
            <a:ext cx="9144000" cy="1143000"/>
          </a:xfrm>
          <a:prstGeom prst="rect">
            <a:avLst/>
          </a:prstGeom>
        </p:spPr>
        <p:txBody>
          <a:bodyPr vert="horz" lIns="91440" tIns="45720" rIns="91440" bIns="45720" rtlCol="0" anchor="t">
            <a:noAutofit/>
          </a:bodyPr>
          <a:lstStyle/>
          <a:p>
            <a:pPr algn="ctr">
              <a:spcBef>
                <a:spcPct val="0"/>
              </a:spcBef>
              <a:defRPr/>
            </a:pPr>
            <a:r>
              <a:rPr lang="en-US" sz="3600">
                <a:solidFill>
                  <a:srgbClr val="E0119D"/>
                </a:solidFill>
                <a:latin typeface="Arial"/>
                <a:ea typeface="+mj-ea"/>
                <a:cs typeface="Arial"/>
              </a:rPr>
              <a:t>Diagnosis of Death Discovered not Invented</a:t>
            </a:r>
          </a:p>
        </p:txBody>
      </p:sp>
      <p:grpSp>
        <p:nvGrpSpPr>
          <p:cNvPr id="5" name="Group 25">
            <a:extLst>
              <a:ext uri="{FF2B5EF4-FFF2-40B4-BE49-F238E27FC236}">
                <a16:creationId xmlns:a16="http://schemas.microsoft.com/office/drawing/2014/main" id="{34456E02-03CF-8C43-AC48-9B56E7E35317}"/>
              </a:ext>
            </a:extLst>
          </p:cNvPr>
          <p:cNvGrpSpPr/>
          <p:nvPr/>
        </p:nvGrpSpPr>
        <p:grpSpPr>
          <a:xfrm>
            <a:off x="829733" y="2501901"/>
            <a:ext cx="10363200" cy="1964267"/>
            <a:chOff x="1369478" y="2501900"/>
            <a:chExt cx="7482422" cy="1964267"/>
          </a:xfrm>
        </p:grpSpPr>
        <p:sp>
          <p:nvSpPr>
            <p:cNvPr id="6" name="Snip Same Side Corner Rectangle 5">
              <a:extLst>
                <a:ext uri="{FF2B5EF4-FFF2-40B4-BE49-F238E27FC236}">
                  <a16:creationId xmlns:a16="http://schemas.microsoft.com/office/drawing/2014/main" id="{2A38984A-BEFE-4545-ABF4-72D34EDD68A1}"/>
                </a:ext>
              </a:extLst>
            </p:cNvPr>
            <p:cNvSpPr/>
            <p:nvPr/>
          </p:nvSpPr>
          <p:spPr>
            <a:xfrm rot="5400000">
              <a:off x="4213225" y="-206375"/>
              <a:ext cx="1930400" cy="7346950"/>
            </a:xfrm>
            <a:prstGeom prst="snip2SameRect">
              <a:avLst>
                <a:gd name="adj1" fmla="val 50000"/>
                <a:gd name="adj2" fmla="val 0"/>
              </a:avLst>
            </a:prstGeom>
            <a:gradFill flip="none" rotWithShape="1">
              <a:gsLst>
                <a:gs pos="2000">
                  <a:schemeClr val="bg1">
                    <a:lumMod val="75000"/>
                  </a:schemeClr>
                </a:gs>
                <a:gs pos="100000">
                  <a:schemeClr val="tx1">
                    <a:lumMod val="50000"/>
                    <a:lumOff val="50000"/>
                  </a:schemeClr>
                </a:gs>
              </a:gsLst>
              <a:lin ang="0" scaled="1"/>
              <a:tileRect/>
            </a:gradFill>
            <a:ln w="127000" cmpd="sng">
              <a:no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nip Same Side Corner Rectangle 6">
              <a:extLst>
                <a:ext uri="{FF2B5EF4-FFF2-40B4-BE49-F238E27FC236}">
                  <a16:creationId xmlns:a16="http://schemas.microsoft.com/office/drawing/2014/main" id="{036F4EB0-E7F6-E949-8F6D-029196BCA408}"/>
                </a:ext>
              </a:extLst>
            </p:cNvPr>
            <p:cNvSpPr/>
            <p:nvPr/>
          </p:nvSpPr>
          <p:spPr>
            <a:xfrm rot="5400000">
              <a:off x="4077753" y="-172508"/>
              <a:ext cx="1930400" cy="7346950"/>
            </a:xfrm>
            <a:prstGeom prst="snip2SameRect">
              <a:avLst>
                <a:gd name="adj1" fmla="val 44079"/>
                <a:gd name="adj2" fmla="val 0"/>
              </a:avLst>
            </a:prstGeom>
            <a:gradFill flip="none" rotWithShape="1">
              <a:gsLst>
                <a:gs pos="1000">
                  <a:schemeClr val="bg1">
                    <a:alpha val="21000"/>
                  </a:schemeClr>
                </a:gs>
                <a:gs pos="42000">
                  <a:schemeClr val="bg1">
                    <a:alpha val="0"/>
                  </a:schemeClr>
                </a:gs>
              </a:gsLst>
              <a:lin ang="0" scaled="0"/>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Oval 9">
            <a:extLst>
              <a:ext uri="{FF2B5EF4-FFF2-40B4-BE49-F238E27FC236}">
                <a16:creationId xmlns:a16="http://schemas.microsoft.com/office/drawing/2014/main" id="{72142929-263A-F444-8041-204F4A35D4B5}"/>
              </a:ext>
            </a:extLst>
          </p:cNvPr>
          <p:cNvSpPr/>
          <p:nvPr/>
        </p:nvSpPr>
        <p:spPr>
          <a:xfrm>
            <a:off x="1186697" y="2426230"/>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A9FC7378-6594-1D4C-9B25-4DBC3A4F7D47}"/>
              </a:ext>
            </a:extLst>
          </p:cNvPr>
          <p:cNvPicPr>
            <a:picLocks noChangeAspect="1"/>
          </p:cNvPicPr>
          <p:nvPr/>
        </p:nvPicPr>
        <p:blipFill>
          <a:blip r:embed="rId3"/>
          <a:stretch>
            <a:fillRect/>
          </a:stretch>
        </p:blipFill>
        <p:spPr>
          <a:xfrm>
            <a:off x="3478446" y="393189"/>
            <a:ext cx="3410298" cy="482020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4" name="Picture 13">
            <a:extLst>
              <a:ext uri="{FF2B5EF4-FFF2-40B4-BE49-F238E27FC236}">
                <a16:creationId xmlns:a16="http://schemas.microsoft.com/office/drawing/2014/main" id="{4C026CDA-BCAD-8E49-BE56-60390424A11A}"/>
              </a:ext>
            </a:extLst>
          </p:cNvPr>
          <p:cNvPicPr>
            <a:picLocks noChangeAspect="1"/>
          </p:cNvPicPr>
          <p:nvPr/>
        </p:nvPicPr>
        <p:blipFill>
          <a:blip r:embed="rId4"/>
          <a:stretch>
            <a:fillRect/>
          </a:stretch>
        </p:blipFill>
        <p:spPr>
          <a:xfrm>
            <a:off x="7018657" y="1457358"/>
            <a:ext cx="2818430" cy="327877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extBox 1">
            <a:extLst>
              <a:ext uri="{FF2B5EF4-FFF2-40B4-BE49-F238E27FC236}">
                <a16:creationId xmlns:a16="http://schemas.microsoft.com/office/drawing/2014/main" id="{F7A9E0EF-3B61-9544-84F6-B26296C0F6DA}"/>
              </a:ext>
            </a:extLst>
          </p:cNvPr>
          <p:cNvSpPr txBox="1"/>
          <p:nvPr/>
        </p:nvSpPr>
        <p:spPr>
          <a:xfrm>
            <a:off x="2878667" y="5310867"/>
            <a:ext cx="4139990" cy="584775"/>
          </a:xfrm>
          <a:prstGeom prst="rect">
            <a:avLst/>
          </a:prstGeom>
          <a:noFill/>
        </p:spPr>
        <p:txBody>
          <a:bodyPr wrap="square" rtlCol="0">
            <a:spAutoFit/>
          </a:bodyPr>
          <a:lstStyle/>
          <a:p>
            <a:r>
              <a:rPr lang="en-US" sz="3200">
                <a:latin typeface="Arial" panose="020B0604020202020204" pitchFamily="34" charset="0"/>
                <a:cs typeface="Arial" panose="020B0604020202020204" pitchFamily="34" charset="0"/>
              </a:rPr>
              <a:t>We are explorers</a:t>
            </a:r>
          </a:p>
        </p:txBody>
      </p:sp>
      <p:sp>
        <p:nvSpPr>
          <p:cNvPr id="3" name="TextBox 2">
            <a:extLst>
              <a:ext uri="{FF2B5EF4-FFF2-40B4-BE49-F238E27FC236}">
                <a16:creationId xmlns:a16="http://schemas.microsoft.com/office/drawing/2014/main" id="{2DB2EC43-9A29-D94F-81CC-D4B9FACE8229}"/>
              </a:ext>
            </a:extLst>
          </p:cNvPr>
          <p:cNvSpPr txBox="1"/>
          <p:nvPr/>
        </p:nvSpPr>
        <p:spPr>
          <a:xfrm>
            <a:off x="7256903" y="4897461"/>
            <a:ext cx="2818430" cy="523220"/>
          </a:xfrm>
          <a:prstGeom prst="rect">
            <a:avLst/>
          </a:prstGeom>
          <a:noFill/>
        </p:spPr>
        <p:txBody>
          <a:bodyPr wrap="square" rtlCol="0">
            <a:spAutoFit/>
          </a:bodyPr>
          <a:lstStyle/>
          <a:p>
            <a:r>
              <a:rPr lang="en-US" sz="2800"/>
              <a:t>not inventors…</a:t>
            </a:r>
          </a:p>
        </p:txBody>
      </p:sp>
      <p:sp>
        <p:nvSpPr>
          <p:cNvPr id="8" name="TextBox 7">
            <a:extLst>
              <a:ext uri="{FF2B5EF4-FFF2-40B4-BE49-F238E27FC236}">
                <a16:creationId xmlns:a16="http://schemas.microsoft.com/office/drawing/2014/main" id="{57D5D660-1D49-52E3-18C8-2A0CE1B2EE35}"/>
              </a:ext>
            </a:extLst>
          </p:cNvPr>
          <p:cNvSpPr txBox="1"/>
          <p:nvPr/>
        </p:nvSpPr>
        <p:spPr>
          <a:xfrm>
            <a:off x="1281690" y="2993978"/>
            <a:ext cx="1959487" cy="1569660"/>
          </a:xfrm>
          <a:prstGeom prst="rect">
            <a:avLst/>
          </a:prstGeom>
          <a:noFill/>
        </p:spPr>
        <p:txBody>
          <a:bodyPr wrap="square" rtlCol="0">
            <a:spAutoFit/>
          </a:bodyPr>
          <a:lstStyle/>
          <a:p>
            <a:pPr algn="ctr"/>
            <a:r>
              <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11" name="Footer Placeholder 10">
            <a:extLst>
              <a:ext uri="{FF2B5EF4-FFF2-40B4-BE49-F238E27FC236}">
                <a16:creationId xmlns:a16="http://schemas.microsoft.com/office/drawing/2014/main" id="{12C6C62A-4A0F-D77B-B5BE-A2A630AB8ED3}"/>
              </a:ext>
            </a:extLst>
          </p:cNvPr>
          <p:cNvSpPr>
            <a:spLocks noGrp="1"/>
          </p:cNvSpPr>
          <p:nvPr>
            <p:ph type="ftr" sz="quarter" idx="11"/>
          </p:nvPr>
        </p:nvSpPr>
        <p:spPr>
          <a:xfrm>
            <a:off x="6370472" y="6300350"/>
            <a:ext cx="4114800" cy="365125"/>
          </a:xfrm>
        </p:spPr>
        <p:txBody>
          <a:bodyPr/>
          <a:lstStyle/>
          <a:p>
            <a:r>
              <a:rPr lang="en-GB" sz="800"/>
              <a:t>Copyright© NHS Blood and Transplant, Professional Development Team 2025</a:t>
            </a:r>
            <a:endParaRPr lang="en-US" sz="800"/>
          </a:p>
        </p:txBody>
      </p:sp>
    </p:spTree>
    <p:extLst>
      <p:ext uri="{BB962C8B-B14F-4D97-AF65-F5344CB8AC3E}">
        <p14:creationId xmlns:p14="http://schemas.microsoft.com/office/powerpoint/2010/main" val="3294421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noFill/>
                <a:effectLst/>
                <a:uLnTx/>
                <a:uFillTx/>
                <a:latin typeface="Calibri"/>
                <a:ea typeface="+mn-ea"/>
                <a:cs typeface="+mn-cs"/>
              </a:endParaRPr>
            </a:p>
          </p:txBody>
        </p:sp>
      </p:grpSp>
      <p:sp>
        <p:nvSpPr>
          <p:cNvPr id="11" name="Oval 10">
            <a:extLst>
              <a:ext uri="{FF2B5EF4-FFF2-40B4-BE49-F238E27FC236}">
                <a16:creationId xmlns:a16="http://schemas.microsoft.com/office/drawing/2014/main" id="{2E1A98BA-6A5F-C846-A89B-D53CBE894328}"/>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C7ECD17C-92CB-FD45-9ACB-B735214B9A76}"/>
              </a:ext>
            </a:extLst>
          </p:cNvPr>
          <p:cNvSpPr txBox="1"/>
          <p:nvPr/>
        </p:nvSpPr>
        <p:spPr>
          <a:xfrm>
            <a:off x="861122" y="2912978"/>
            <a:ext cx="1959487" cy="1569660"/>
          </a:xfrm>
          <a:prstGeom prst="rect">
            <a:avLst/>
          </a:prstGeom>
          <a:noFill/>
        </p:spPr>
        <p:txBody>
          <a:bodyPr wrap="square" rtlCol="0">
            <a:spAutoFit/>
          </a:bodyPr>
          <a:lstStyle/>
          <a:p>
            <a:pPr algn="ctr"/>
            <a:r>
              <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99F95958-FE93-A247-9AF8-9E7AE831EAFC}"/>
              </a:ext>
            </a:extLst>
          </p:cNvPr>
          <p:cNvSpPr txBox="1"/>
          <p:nvPr/>
        </p:nvSpPr>
        <p:spPr>
          <a:xfrm>
            <a:off x="3186264" y="3228945"/>
            <a:ext cx="1416427"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Ancient</a:t>
            </a:r>
          </a:p>
        </p:txBody>
      </p:sp>
      <p:sp>
        <p:nvSpPr>
          <p:cNvPr id="16" name="TextBox 15">
            <a:extLst>
              <a:ext uri="{FF2B5EF4-FFF2-40B4-BE49-F238E27FC236}">
                <a16:creationId xmlns:a16="http://schemas.microsoft.com/office/drawing/2014/main" id="{D9422D99-3653-6647-A01B-99F2622649BF}"/>
              </a:ext>
            </a:extLst>
          </p:cNvPr>
          <p:cNvSpPr txBox="1"/>
          <p:nvPr/>
        </p:nvSpPr>
        <p:spPr>
          <a:xfrm>
            <a:off x="6774373" y="3228945"/>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Ancient</a:t>
            </a:r>
          </a:p>
        </p:txBody>
      </p:sp>
      <p:sp>
        <p:nvSpPr>
          <p:cNvPr id="18" name="TextBox 17">
            <a:extLst>
              <a:ext uri="{FF2B5EF4-FFF2-40B4-BE49-F238E27FC236}">
                <a16:creationId xmlns:a16="http://schemas.microsoft.com/office/drawing/2014/main" id="{C8BC3AAF-1A2F-B444-9F2E-818C402EBC81}"/>
              </a:ext>
            </a:extLst>
          </p:cNvPr>
          <p:cNvSpPr txBox="1"/>
          <p:nvPr/>
        </p:nvSpPr>
        <p:spPr>
          <a:xfrm>
            <a:off x="5055015" y="3254412"/>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a:t>
            </a:r>
          </a:p>
        </p:txBody>
      </p:sp>
      <p:sp>
        <p:nvSpPr>
          <p:cNvPr id="19" name="TextBox 18">
            <a:extLst>
              <a:ext uri="{FF2B5EF4-FFF2-40B4-BE49-F238E27FC236}">
                <a16:creationId xmlns:a16="http://schemas.microsoft.com/office/drawing/2014/main" id="{0064A47D-4037-4D46-B6F6-AF973BC4666F}"/>
              </a:ext>
            </a:extLst>
          </p:cNvPr>
          <p:cNvSpPr txBox="1"/>
          <p:nvPr/>
        </p:nvSpPr>
        <p:spPr>
          <a:xfrm>
            <a:off x="8549702" y="3228945"/>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a:t>
            </a:r>
          </a:p>
        </p:txBody>
      </p:sp>
      <p:sp>
        <p:nvSpPr>
          <p:cNvPr id="24" name="Rectangular Callout 23">
            <a:extLst>
              <a:ext uri="{FF2B5EF4-FFF2-40B4-BE49-F238E27FC236}">
                <a16:creationId xmlns:a16="http://schemas.microsoft.com/office/drawing/2014/main" id="{FEF14553-7CE9-2E43-8838-783E818C19BB}"/>
              </a:ext>
            </a:extLst>
          </p:cNvPr>
          <p:cNvSpPr/>
          <p:nvPr/>
        </p:nvSpPr>
        <p:spPr>
          <a:xfrm rot="10800000">
            <a:off x="2304522" y="4636734"/>
            <a:ext cx="2492346" cy="871954"/>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9757D23-79A0-EB48-A385-B2AD6D255DC9}"/>
              </a:ext>
            </a:extLst>
          </p:cNvPr>
          <p:cNvSpPr txBox="1"/>
          <p:nvPr/>
        </p:nvSpPr>
        <p:spPr>
          <a:xfrm>
            <a:off x="2451152" y="4718768"/>
            <a:ext cx="2345716" cy="707886"/>
          </a:xfrm>
          <a:prstGeom prst="rect">
            <a:avLst/>
          </a:prstGeom>
          <a:noFill/>
        </p:spPr>
        <p:txBody>
          <a:bodyPr wrap="square" rtlCol="0">
            <a:spAutoFit/>
          </a:bodyPr>
          <a:lstStyle/>
          <a:p>
            <a:pPr algn="ctr"/>
            <a:r>
              <a:rPr lang="en-US" sz="20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Somatic Criteria </a:t>
            </a:r>
            <a:r>
              <a:rPr lang="en-US" sz="2000" b="1" err="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recognised</a:t>
            </a:r>
            <a:endParaRPr lang="en-US" sz="20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26" name="Rectangular Callout 25">
            <a:extLst>
              <a:ext uri="{FF2B5EF4-FFF2-40B4-BE49-F238E27FC236}">
                <a16:creationId xmlns:a16="http://schemas.microsoft.com/office/drawing/2014/main" id="{3A49B994-9D8C-144E-97EA-D57225013463}"/>
              </a:ext>
            </a:extLst>
          </p:cNvPr>
          <p:cNvSpPr/>
          <p:nvPr/>
        </p:nvSpPr>
        <p:spPr>
          <a:xfrm>
            <a:off x="5169960" y="1507375"/>
            <a:ext cx="2492346" cy="871954"/>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50F8C412-A64A-0D4D-8967-C024E27CBEE7}"/>
              </a:ext>
            </a:extLst>
          </p:cNvPr>
          <p:cNvSpPr txBox="1"/>
          <p:nvPr/>
        </p:nvSpPr>
        <p:spPr>
          <a:xfrm>
            <a:off x="5257511" y="1602109"/>
            <a:ext cx="2404796" cy="707886"/>
          </a:xfrm>
          <a:prstGeom prst="rect">
            <a:avLst/>
          </a:prstGeom>
          <a:noFill/>
        </p:spPr>
        <p:txBody>
          <a:bodyPr wrap="square" rtlCol="0">
            <a:spAutoFit/>
          </a:bodyPr>
          <a:lstStyle/>
          <a:p>
            <a:pPr algn="ctr"/>
            <a:r>
              <a:rPr lang="en-US" sz="20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Elisha 800BC ‘mouth to mouth’</a:t>
            </a:r>
          </a:p>
        </p:txBody>
      </p:sp>
      <p:sp>
        <p:nvSpPr>
          <p:cNvPr id="28" name="Rectangular Callout 27">
            <a:extLst>
              <a:ext uri="{FF2B5EF4-FFF2-40B4-BE49-F238E27FC236}">
                <a16:creationId xmlns:a16="http://schemas.microsoft.com/office/drawing/2014/main" id="{F60A4C87-6EE5-7741-8D70-53A5E0F204A6}"/>
              </a:ext>
            </a:extLst>
          </p:cNvPr>
          <p:cNvSpPr/>
          <p:nvPr/>
        </p:nvSpPr>
        <p:spPr>
          <a:xfrm rot="10800000">
            <a:off x="7629454" y="4591667"/>
            <a:ext cx="2219298" cy="1574493"/>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1AD0E500-F12E-4143-80D2-60F5F99047FE}"/>
              </a:ext>
            </a:extLst>
          </p:cNvPr>
          <p:cNvSpPr txBox="1"/>
          <p:nvPr/>
        </p:nvSpPr>
        <p:spPr>
          <a:xfrm>
            <a:off x="7629453" y="4716364"/>
            <a:ext cx="2219299" cy="1323439"/>
          </a:xfrm>
          <a:prstGeom prst="rect">
            <a:avLst/>
          </a:prstGeom>
          <a:noFill/>
        </p:spPr>
        <p:txBody>
          <a:bodyPr wrap="square" rtlCol="0">
            <a:spAutoFit/>
          </a:bodyPr>
          <a:lstStyle/>
          <a:p>
            <a:pPr algn="ctr"/>
            <a:r>
              <a:rPr lang="en-US" sz="20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Both Genesis and the Qur’an </a:t>
            </a:r>
            <a:r>
              <a:rPr lang="en-US" sz="2000" b="1" err="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recognise</a:t>
            </a:r>
            <a:r>
              <a:rPr lang="en-US" sz="20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 ‘breath as life’</a:t>
            </a:r>
          </a:p>
        </p:txBody>
      </p:sp>
      <p:pic>
        <p:nvPicPr>
          <p:cNvPr id="30" name="Picture 29" descr="iStock_000010570189XSmall png.png">
            <a:extLst>
              <a:ext uri="{FF2B5EF4-FFF2-40B4-BE49-F238E27FC236}">
                <a16:creationId xmlns:a16="http://schemas.microsoft.com/office/drawing/2014/main" id="{F797145D-303D-7D46-9C31-7CF4F881D6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1578" y="4623966"/>
            <a:ext cx="1169041" cy="1750124"/>
          </a:xfrm>
          <a:prstGeom prst="rect">
            <a:avLst/>
          </a:prstGeom>
        </p:spPr>
      </p:pic>
      <p:sp>
        <p:nvSpPr>
          <p:cNvPr id="2" name="Footer Placeholder 1">
            <a:extLst>
              <a:ext uri="{FF2B5EF4-FFF2-40B4-BE49-F238E27FC236}">
                <a16:creationId xmlns:a16="http://schemas.microsoft.com/office/drawing/2014/main" id="{5E305A52-C2BF-2D62-AB64-A7C40A537F2A}"/>
              </a:ext>
            </a:extLst>
          </p:cNvPr>
          <p:cNvSpPr>
            <a:spLocks noGrp="1"/>
          </p:cNvSpPr>
          <p:nvPr>
            <p:ph type="ftr" sz="quarter" idx="11"/>
          </p:nvPr>
        </p:nvSpPr>
        <p:spPr/>
        <p:txBody>
          <a:bodyPr/>
          <a:lstStyle/>
          <a:p>
            <a:r>
              <a:rPr lang="en-GB" sz="800"/>
              <a:t>Copyright© NHS Blood and Transplant, Professional Development Team 2025</a:t>
            </a:r>
            <a:endParaRPr lang="en-US" sz="800"/>
          </a:p>
        </p:txBody>
      </p:sp>
    </p:spTree>
    <p:extLst>
      <p:ext uri="{BB962C8B-B14F-4D97-AF65-F5344CB8AC3E}">
        <p14:creationId xmlns:p14="http://schemas.microsoft.com/office/powerpoint/2010/main" val="2052126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endParaRPr lang="en-US" sz="2400">
              <a:solidFill>
                <a:srgbClr val="FFFFFF"/>
              </a:solidFill>
              <a:latin typeface="Arial"/>
              <a:ea typeface="ＭＳ Ｐゴシック" charset="-128"/>
              <a:cs typeface="+mn-cs"/>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1B212A6D-1061-764D-8121-68F3366E6019}"/>
              </a:ext>
            </a:extLst>
          </p:cNvPr>
          <p:cNvSpPr txBox="1"/>
          <p:nvPr/>
        </p:nvSpPr>
        <p:spPr>
          <a:xfrm>
            <a:off x="4993511" y="3209952"/>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12th</a:t>
            </a:r>
          </a:p>
        </p:txBody>
      </p:sp>
      <p:sp>
        <p:nvSpPr>
          <p:cNvPr id="26" name="TextBox 25">
            <a:extLst>
              <a:ext uri="{FF2B5EF4-FFF2-40B4-BE49-F238E27FC236}">
                <a16:creationId xmlns:a16="http://schemas.microsoft.com/office/drawing/2014/main" id="{676B20C8-8391-5F49-B4E8-82BFE4D7643D}"/>
              </a:ext>
            </a:extLst>
          </p:cNvPr>
          <p:cNvSpPr txBox="1"/>
          <p:nvPr/>
        </p:nvSpPr>
        <p:spPr>
          <a:xfrm>
            <a:off x="6838685" y="3209952"/>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Century</a:t>
            </a:r>
          </a:p>
        </p:txBody>
      </p:sp>
      <p:pic>
        <p:nvPicPr>
          <p:cNvPr id="28" name="Picture 27">
            <a:extLst>
              <a:ext uri="{FF2B5EF4-FFF2-40B4-BE49-F238E27FC236}">
                <a16:creationId xmlns:a16="http://schemas.microsoft.com/office/drawing/2014/main" id="{6566FF3C-B253-F543-AD57-9D330AF943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76600" y="2302934"/>
            <a:ext cx="1702601" cy="2361396"/>
          </a:xfrm>
          <a:prstGeom prst="rect">
            <a:avLst/>
          </a:prstGeom>
          <a:scene3d>
            <a:camera prst="obliqueTopRight"/>
            <a:lightRig rig="threePt" dir="t"/>
          </a:scene3d>
          <a:sp3d>
            <a:bevelT w="101600" prst="riblet"/>
          </a:sp3d>
        </p:spPr>
      </p:pic>
      <p:sp>
        <p:nvSpPr>
          <p:cNvPr id="30" name="Rectangular Callout 29">
            <a:extLst>
              <a:ext uri="{FF2B5EF4-FFF2-40B4-BE49-F238E27FC236}">
                <a16:creationId xmlns:a16="http://schemas.microsoft.com/office/drawing/2014/main" id="{906780BC-E668-0D4F-A0D0-BDED27FCBB23}"/>
              </a:ext>
            </a:extLst>
          </p:cNvPr>
          <p:cNvSpPr/>
          <p:nvPr/>
        </p:nvSpPr>
        <p:spPr>
          <a:xfrm rot="10800000">
            <a:off x="4641668" y="4566494"/>
            <a:ext cx="3867133" cy="1864779"/>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A5312E0C-CFD9-A442-AE41-7A4EDB9564E9}"/>
              </a:ext>
            </a:extLst>
          </p:cNvPr>
          <p:cNvSpPr txBox="1"/>
          <p:nvPr/>
        </p:nvSpPr>
        <p:spPr>
          <a:xfrm>
            <a:off x="4640081" y="4644367"/>
            <a:ext cx="3868720" cy="1631216"/>
          </a:xfrm>
          <a:prstGeom prst="rect">
            <a:avLst/>
          </a:prstGeom>
          <a:noFill/>
        </p:spPr>
        <p:txBody>
          <a:bodyPr wrap="square" rtlCol="0">
            <a:spAutoFit/>
          </a:bodyPr>
          <a:lstStyle/>
          <a:p>
            <a:pPr algn="ctr"/>
            <a:r>
              <a:rPr lang="en-US" sz="20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Moses Maimonides  -</a:t>
            </a:r>
          </a:p>
          <a:p>
            <a:pPr algn="ctr"/>
            <a:r>
              <a:rPr lang="en-US" sz="20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a decapitated person was immediately dead despite the presence of residual movement in the body</a:t>
            </a:r>
          </a:p>
        </p:txBody>
      </p:sp>
      <p:sp>
        <p:nvSpPr>
          <p:cNvPr id="3" name="Oval 2">
            <a:extLst>
              <a:ext uri="{FF2B5EF4-FFF2-40B4-BE49-F238E27FC236}">
                <a16:creationId xmlns:a16="http://schemas.microsoft.com/office/drawing/2014/main" id="{8B1F7E97-3420-E7C0-0182-E536107B2E23}"/>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5078A26-D31A-C1B1-4C5E-6E0C6231A9AA}"/>
              </a:ext>
            </a:extLst>
          </p:cNvPr>
          <p:cNvSpPr txBox="1"/>
          <p:nvPr/>
        </p:nvSpPr>
        <p:spPr>
          <a:xfrm>
            <a:off x="861122" y="2912978"/>
            <a:ext cx="1959487" cy="1569660"/>
          </a:xfrm>
          <a:prstGeom prst="rect">
            <a:avLst/>
          </a:prstGeom>
          <a:noFill/>
        </p:spPr>
        <p:txBody>
          <a:bodyPr wrap="square" rtlCol="0">
            <a:spAutoFit/>
          </a:bodyPr>
          <a:lstStyle/>
          <a:p>
            <a:pPr algn="ctr"/>
            <a:r>
              <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2" name="Footer Placeholder 1">
            <a:extLst>
              <a:ext uri="{FF2B5EF4-FFF2-40B4-BE49-F238E27FC236}">
                <a16:creationId xmlns:a16="http://schemas.microsoft.com/office/drawing/2014/main" id="{360FA054-429D-FCCF-9850-FF5DA0313DEF}"/>
              </a:ext>
            </a:extLst>
          </p:cNvPr>
          <p:cNvSpPr>
            <a:spLocks noGrp="1"/>
          </p:cNvSpPr>
          <p:nvPr>
            <p:ph type="ftr" sz="quarter" idx="11"/>
          </p:nvPr>
        </p:nvSpPr>
        <p:spPr>
          <a:xfrm>
            <a:off x="4042378" y="6534575"/>
            <a:ext cx="4114800" cy="365125"/>
          </a:xfrm>
        </p:spPr>
        <p:txBody>
          <a:bodyPr/>
          <a:lstStyle/>
          <a:p>
            <a:r>
              <a:rPr lang="en-GB" sz="800"/>
              <a:t>Copyright© NHS Blood and Transplant, Professional Development Team 2025</a:t>
            </a:r>
            <a:endParaRPr lang="en-US" sz="800"/>
          </a:p>
        </p:txBody>
      </p:sp>
    </p:spTree>
    <p:extLst>
      <p:ext uri="{BB962C8B-B14F-4D97-AF65-F5344CB8AC3E}">
        <p14:creationId xmlns:p14="http://schemas.microsoft.com/office/powerpoint/2010/main" val="2998814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8B32C498-D72C-8A49-B57E-A3FA45D386B1}"/>
              </a:ext>
            </a:extLst>
          </p:cNvPr>
          <p:cNvSpPr txBox="1"/>
          <p:nvPr/>
        </p:nvSpPr>
        <p:spPr>
          <a:xfrm>
            <a:off x="3382284" y="3075057"/>
            <a:ext cx="1258358" cy="707886"/>
          </a:xfrm>
          <a:prstGeom prst="rect">
            <a:avLst/>
          </a:prstGeom>
          <a:noFill/>
        </p:spPr>
        <p:txBody>
          <a:bodyPr wrap="square" rtlCol="0">
            <a:spAutoFit/>
          </a:bodyPr>
          <a:lstStyle/>
          <a:p>
            <a:pPr algn="ctr"/>
            <a:r>
              <a:rPr lang="en-US" sz="200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17</a:t>
            </a:r>
            <a:r>
              <a:rPr lang="en-US" sz="2000" baseline="3000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th</a:t>
            </a:r>
            <a:r>
              <a:rPr lang="en-US" sz="200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 Century</a:t>
            </a:r>
          </a:p>
        </p:txBody>
      </p:sp>
      <p:sp>
        <p:nvSpPr>
          <p:cNvPr id="16" name="TextBox 15">
            <a:extLst>
              <a:ext uri="{FF2B5EF4-FFF2-40B4-BE49-F238E27FC236}">
                <a16:creationId xmlns:a16="http://schemas.microsoft.com/office/drawing/2014/main" id="{F5E9E33F-90BC-004E-9FA4-FDF33876F559}"/>
              </a:ext>
            </a:extLst>
          </p:cNvPr>
          <p:cNvSpPr txBox="1"/>
          <p:nvPr/>
        </p:nvSpPr>
        <p:spPr>
          <a:xfrm>
            <a:off x="8724808" y="3075057"/>
            <a:ext cx="1258358" cy="707886"/>
          </a:xfrm>
          <a:prstGeom prst="rect">
            <a:avLst/>
          </a:prstGeom>
          <a:noFill/>
        </p:spPr>
        <p:txBody>
          <a:bodyPr wrap="square" rtlCol="0">
            <a:spAutoFit/>
          </a:bodyPr>
          <a:lstStyle/>
          <a:p>
            <a:pPr algn="ctr"/>
            <a:r>
              <a:rPr lang="en-US" sz="200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18</a:t>
            </a:r>
            <a:r>
              <a:rPr lang="en-US" sz="2000" baseline="3000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th</a:t>
            </a:r>
            <a:r>
              <a:rPr lang="en-US" sz="200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 Century</a:t>
            </a:r>
          </a:p>
        </p:txBody>
      </p:sp>
      <p:sp>
        <p:nvSpPr>
          <p:cNvPr id="19" name="Rectangular Callout 18">
            <a:extLst>
              <a:ext uri="{FF2B5EF4-FFF2-40B4-BE49-F238E27FC236}">
                <a16:creationId xmlns:a16="http://schemas.microsoft.com/office/drawing/2014/main" id="{4D4876F3-1917-974A-AD0D-F46CF03159CA}"/>
              </a:ext>
            </a:extLst>
          </p:cNvPr>
          <p:cNvSpPr/>
          <p:nvPr/>
        </p:nvSpPr>
        <p:spPr>
          <a:xfrm flipH="1">
            <a:off x="2352930" y="777850"/>
            <a:ext cx="2385100" cy="1589442"/>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 name="TextBox 17">
            <a:extLst>
              <a:ext uri="{FF2B5EF4-FFF2-40B4-BE49-F238E27FC236}">
                <a16:creationId xmlns:a16="http://schemas.microsoft.com/office/drawing/2014/main" id="{976A755E-EA39-684C-8E8D-FCAF67C92FF0}"/>
              </a:ext>
            </a:extLst>
          </p:cNvPr>
          <p:cNvSpPr txBox="1"/>
          <p:nvPr/>
        </p:nvSpPr>
        <p:spPr>
          <a:xfrm>
            <a:off x="2306630" y="843026"/>
            <a:ext cx="2492346" cy="1477328"/>
          </a:xfrm>
          <a:prstGeom prst="rect">
            <a:avLst/>
          </a:prstGeom>
          <a:noFill/>
        </p:spPr>
        <p:txBody>
          <a:bodyPr wrap="square" rtlCol="0">
            <a:spAutoFit/>
          </a:bodyPr>
          <a:lstStyle/>
          <a:p>
            <a:pPr algn="ctr"/>
            <a:r>
              <a:rPr lang="en-US" b="1">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William Harvey describes the circulation of blood and the function of the heart as a pump </a:t>
            </a:r>
          </a:p>
        </p:txBody>
      </p:sp>
      <p:sp>
        <p:nvSpPr>
          <p:cNvPr id="24" name="Rectangular Callout 23">
            <a:extLst>
              <a:ext uri="{FF2B5EF4-FFF2-40B4-BE49-F238E27FC236}">
                <a16:creationId xmlns:a16="http://schemas.microsoft.com/office/drawing/2014/main" id="{0F777D8B-BFAC-154D-9FFB-BDA14AAD5F9C}"/>
              </a:ext>
            </a:extLst>
          </p:cNvPr>
          <p:cNvSpPr/>
          <p:nvPr/>
        </p:nvSpPr>
        <p:spPr>
          <a:xfrm rot="10800000">
            <a:off x="2520319" y="4660834"/>
            <a:ext cx="2217711" cy="1641781"/>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25" name="TextBox 24">
            <a:extLst>
              <a:ext uri="{FF2B5EF4-FFF2-40B4-BE49-F238E27FC236}">
                <a16:creationId xmlns:a16="http://schemas.microsoft.com/office/drawing/2014/main" id="{702BFB4C-0C1D-8A4E-9731-3A51EE1FCD7F}"/>
              </a:ext>
            </a:extLst>
          </p:cNvPr>
          <p:cNvSpPr txBox="1"/>
          <p:nvPr/>
        </p:nvSpPr>
        <p:spPr>
          <a:xfrm>
            <a:off x="2520318" y="4695830"/>
            <a:ext cx="2219299" cy="1508105"/>
          </a:xfrm>
          <a:prstGeom prst="rect">
            <a:avLst/>
          </a:prstGeom>
          <a:noFill/>
        </p:spPr>
        <p:txBody>
          <a:bodyPr wrap="square" rtlCol="0">
            <a:spAutoFit/>
          </a:bodyPr>
          <a:lstStyle/>
          <a:p>
            <a:pPr algn="ctr"/>
            <a:r>
              <a:rPr lang="en-US" sz="2000" b="1">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1603</a:t>
            </a:r>
          </a:p>
          <a:p>
            <a:pPr algn="ctr"/>
            <a:r>
              <a:rPr lang="en-US" b="1">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Feathers, mirrors and candles used to detect the breath of life</a:t>
            </a:r>
          </a:p>
        </p:txBody>
      </p:sp>
      <p:sp>
        <p:nvSpPr>
          <p:cNvPr id="26" name="Rectangular Callout 25">
            <a:extLst>
              <a:ext uri="{FF2B5EF4-FFF2-40B4-BE49-F238E27FC236}">
                <a16:creationId xmlns:a16="http://schemas.microsoft.com/office/drawing/2014/main" id="{59796E0F-D9F7-284E-8013-860CF9AB5733}"/>
              </a:ext>
            </a:extLst>
          </p:cNvPr>
          <p:cNvSpPr/>
          <p:nvPr/>
        </p:nvSpPr>
        <p:spPr>
          <a:xfrm>
            <a:off x="5032057" y="902069"/>
            <a:ext cx="2251167" cy="1297713"/>
          </a:xfrm>
          <a:prstGeom prst="wedgeRectCallout">
            <a:avLst>
              <a:gd name="adj1" fmla="val 21211"/>
              <a:gd name="adj2" fmla="val 9454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27" name="TextBox 26">
            <a:extLst>
              <a:ext uri="{FF2B5EF4-FFF2-40B4-BE49-F238E27FC236}">
                <a16:creationId xmlns:a16="http://schemas.microsoft.com/office/drawing/2014/main" id="{CF0881AB-887C-6A4D-ACC3-EFB822FCFC2D}"/>
              </a:ext>
            </a:extLst>
          </p:cNvPr>
          <p:cNvSpPr txBox="1"/>
          <p:nvPr/>
        </p:nvSpPr>
        <p:spPr>
          <a:xfrm>
            <a:off x="5032057" y="962471"/>
            <a:ext cx="2251167" cy="1231106"/>
          </a:xfrm>
          <a:prstGeom prst="rect">
            <a:avLst/>
          </a:prstGeom>
          <a:noFill/>
        </p:spPr>
        <p:txBody>
          <a:bodyPr wrap="square" rtlCol="0">
            <a:spAutoFit/>
          </a:bodyPr>
          <a:lstStyle/>
          <a:p>
            <a:pPr algn="ctr"/>
            <a:r>
              <a:rPr lang="en-US" sz="2000" b="1">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1666</a:t>
            </a:r>
          </a:p>
          <a:p>
            <a:pPr algn="ctr"/>
            <a:r>
              <a:rPr lang="en-US" b="1">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1</a:t>
            </a:r>
            <a:r>
              <a:rPr lang="en-US" b="1" baseline="3000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st</a:t>
            </a:r>
            <a:r>
              <a:rPr lang="en-US" b="1">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 successful animal to animal blood transfusion </a:t>
            </a:r>
          </a:p>
        </p:txBody>
      </p:sp>
      <p:sp>
        <p:nvSpPr>
          <p:cNvPr id="29" name="Rectangular Callout 28">
            <a:extLst>
              <a:ext uri="{FF2B5EF4-FFF2-40B4-BE49-F238E27FC236}">
                <a16:creationId xmlns:a16="http://schemas.microsoft.com/office/drawing/2014/main" id="{712FA757-CF57-A549-B08A-81EB8D6CB643}"/>
              </a:ext>
            </a:extLst>
          </p:cNvPr>
          <p:cNvSpPr/>
          <p:nvPr/>
        </p:nvSpPr>
        <p:spPr>
          <a:xfrm rot="10800000">
            <a:off x="5306806" y="4668931"/>
            <a:ext cx="2219298" cy="1512223"/>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pic>
        <p:nvPicPr>
          <p:cNvPr id="30" name="Picture 29" descr="iStock_cardiac death png.png">
            <a:extLst>
              <a:ext uri="{FF2B5EF4-FFF2-40B4-BE49-F238E27FC236}">
                <a16:creationId xmlns:a16="http://schemas.microsoft.com/office/drawing/2014/main" id="{51F1D6B1-F891-284E-9F9C-545ADA6382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15492" y="4053670"/>
            <a:ext cx="1204006" cy="903005"/>
          </a:xfrm>
          <a:prstGeom prst="rect">
            <a:avLst/>
          </a:prstGeom>
          <a:scene3d>
            <a:camera prst="obliqueTopRight"/>
            <a:lightRig rig="threePt" dir="t"/>
          </a:scene3d>
        </p:spPr>
      </p:pic>
      <p:sp>
        <p:nvSpPr>
          <p:cNvPr id="32" name="TextBox 31">
            <a:extLst>
              <a:ext uri="{FF2B5EF4-FFF2-40B4-BE49-F238E27FC236}">
                <a16:creationId xmlns:a16="http://schemas.microsoft.com/office/drawing/2014/main" id="{3E5C368C-7D37-DE4F-B129-6FE02AAC700E}"/>
              </a:ext>
            </a:extLst>
          </p:cNvPr>
          <p:cNvSpPr txBox="1"/>
          <p:nvPr/>
        </p:nvSpPr>
        <p:spPr>
          <a:xfrm>
            <a:off x="5308392" y="4792632"/>
            <a:ext cx="2219299" cy="1261884"/>
          </a:xfrm>
          <a:prstGeom prst="rect">
            <a:avLst/>
          </a:prstGeom>
          <a:noFill/>
        </p:spPr>
        <p:txBody>
          <a:bodyPr wrap="square" rtlCol="0">
            <a:spAutoFit/>
          </a:bodyPr>
          <a:lstStyle/>
          <a:p>
            <a:pPr algn="ctr"/>
            <a:r>
              <a:rPr lang="en-US" sz="2000" b="1">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Circulatory Criteria</a:t>
            </a:r>
          </a:p>
          <a:p>
            <a:pPr algn="ctr"/>
            <a:r>
              <a:rPr lang="en-US" b="1">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Death is when the heart has stopped</a:t>
            </a:r>
          </a:p>
        </p:txBody>
      </p:sp>
      <p:sp>
        <p:nvSpPr>
          <p:cNvPr id="33" name="Rectangular Callout 32">
            <a:extLst>
              <a:ext uri="{FF2B5EF4-FFF2-40B4-BE49-F238E27FC236}">
                <a16:creationId xmlns:a16="http://schemas.microsoft.com/office/drawing/2014/main" id="{CDC6F04D-090E-A247-B5C3-15FBDD95A3FB}"/>
              </a:ext>
            </a:extLst>
          </p:cNvPr>
          <p:cNvSpPr/>
          <p:nvPr/>
        </p:nvSpPr>
        <p:spPr>
          <a:xfrm>
            <a:off x="8244648" y="1028133"/>
            <a:ext cx="1995781" cy="1409057"/>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pic>
        <p:nvPicPr>
          <p:cNvPr id="35" name="Picture 34">
            <a:extLst>
              <a:ext uri="{FF2B5EF4-FFF2-40B4-BE49-F238E27FC236}">
                <a16:creationId xmlns:a16="http://schemas.microsoft.com/office/drawing/2014/main" id="{9C99A306-BB38-8840-A010-3A6B15DD822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429923" y="2256504"/>
            <a:ext cx="1538327" cy="981222"/>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01600" prst="riblet"/>
          </a:sp3d>
        </p:spPr>
      </p:pic>
      <p:sp>
        <p:nvSpPr>
          <p:cNvPr id="36" name="TextBox 35">
            <a:extLst>
              <a:ext uri="{FF2B5EF4-FFF2-40B4-BE49-F238E27FC236}">
                <a16:creationId xmlns:a16="http://schemas.microsoft.com/office/drawing/2014/main" id="{C17BA201-A212-BD4C-B3A2-7EA5C421DE28}"/>
              </a:ext>
            </a:extLst>
          </p:cNvPr>
          <p:cNvSpPr txBox="1"/>
          <p:nvPr/>
        </p:nvSpPr>
        <p:spPr>
          <a:xfrm>
            <a:off x="8244648" y="1126520"/>
            <a:ext cx="2008203" cy="1200329"/>
          </a:xfrm>
          <a:prstGeom prst="rect">
            <a:avLst/>
          </a:prstGeom>
          <a:noFill/>
        </p:spPr>
        <p:txBody>
          <a:bodyPr wrap="square" rtlCol="0">
            <a:spAutoFit/>
          </a:bodyPr>
          <a:lstStyle/>
          <a:p>
            <a:pPr algn="ctr"/>
            <a:r>
              <a:rPr lang="en-US" b="1">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Interest grows in resuscitation techniques after drowning </a:t>
            </a:r>
          </a:p>
        </p:txBody>
      </p:sp>
      <p:sp>
        <p:nvSpPr>
          <p:cNvPr id="38" name="Rectangular Callout 37">
            <a:extLst>
              <a:ext uri="{FF2B5EF4-FFF2-40B4-BE49-F238E27FC236}">
                <a16:creationId xmlns:a16="http://schemas.microsoft.com/office/drawing/2014/main" id="{4D6A218F-F2A7-5B47-98CB-2DB1D34E33CA}"/>
              </a:ext>
            </a:extLst>
          </p:cNvPr>
          <p:cNvSpPr/>
          <p:nvPr/>
        </p:nvSpPr>
        <p:spPr>
          <a:xfrm rot="10800000">
            <a:off x="8358905" y="4691711"/>
            <a:ext cx="2219298" cy="1512224"/>
          </a:xfrm>
          <a:prstGeom prst="wedgeRectCallout">
            <a:avLst>
              <a:gd name="adj1" fmla="val 21701"/>
              <a:gd name="adj2" fmla="val 89209"/>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40" name="TextBox 39">
            <a:extLst>
              <a:ext uri="{FF2B5EF4-FFF2-40B4-BE49-F238E27FC236}">
                <a16:creationId xmlns:a16="http://schemas.microsoft.com/office/drawing/2014/main" id="{6BA6B133-746A-6546-83E9-01BE2F19F5DE}"/>
              </a:ext>
            </a:extLst>
          </p:cNvPr>
          <p:cNvSpPr txBox="1"/>
          <p:nvPr/>
        </p:nvSpPr>
        <p:spPr>
          <a:xfrm>
            <a:off x="8357318" y="4818896"/>
            <a:ext cx="2219299" cy="1231106"/>
          </a:xfrm>
          <a:prstGeom prst="rect">
            <a:avLst/>
          </a:prstGeom>
          <a:noFill/>
        </p:spPr>
        <p:txBody>
          <a:bodyPr wrap="square" rtlCol="0">
            <a:spAutoFit/>
          </a:bodyPr>
          <a:lstStyle/>
          <a:p>
            <a:pPr algn="ctr"/>
            <a:r>
              <a:rPr lang="en-US" sz="2000" b="1">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1740</a:t>
            </a:r>
          </a:p>
          <a:p>
            <a:pPr algn="ctr"/>
            <a:r>
              <a:rPr lang="en-US" b="1">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‘Putrefaction is the only sure sign of death’</a:t>
            </a:r>
          </a:p>
        </p:txBody>
      </p:sp>
      <p:sp>
        <p:nvSpPr>
          <p:cNvPr id="2" name="Oval 1">
            <a:extLst>
              <a:ext uri="{FF2B5EF4-FFF2-40B4-BE49-F238E27FC236}">
                <a16:creationId xmlns:a16="http://schemas.microsoft.com/office/drawing/2014/main" id="{E44B82CF-5BE5-B0E6-BBD7-53128351EF6D}"/>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452F8A2-4B15-F8F2-D5F8-CD68EDF1B989}"/>
              </a:ext>
            </a:extLst>
          </p:cNvPr>
          <p:cNvSpPr txBox="1"/>
          <p:nvPr/>
        </p:nvSpPr>
        <p:spPr>
          <a:xfrm>
            <a:off x="861122" y="2912978"/>
            <a:ext cx="1959487" cy="1569660"/>
          </a:xfrm>
          <a:prstGeom prst="rect">
            <a:avLst/>
          </a:prstGeom>
          <a:noFill/>
        </p:spPr>
        <p:txBody>
          <a:bodyPr wrap="square" rtlCol="0">
            <a:spAutoFit/>
          </a:bodyPr>
          <a:lstStyle/>
          <a:p>
            <a:pPr algn="ctr"/>
            <a:r>
              <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4" name="Footer Placeholder 3">
            <a:extLst>
              <a:ext uri="{FF2B5EF4-FFF2-40B4-BE49-F238E27FC236}">
                <a16:creationId xmlns:a16="http://schemas.microsoft.com/office/drawing/2014/main" id="{D6236633-7E65-B3B0-C113-8852BC0B74DC}"/>
              </a:ext>
            </a:extLst>
          </p:cNvPr>
          <p:cNvSpPr>
            <a:spLocks noGrp="1"/>
          </p:cNvSpPr>
          <p:nvPr>
            <p:ph type="ftr" sz="quarter" idx="11"/>
          </p:nvPr>
        </p:nvSpPr>
        <p:spPr>
          <a:xfrm>
            <a:off x="4038600" y="6436528"/>
            <a:ext cx="4114800" cy="365125"/>
          </a:xfrm>
        </p:spPr>
        <p:txBody>
          <a:bodyPr/>
          <a:lstStyle/>
          <a:p>
            <a:r>
              <a:rPr lang="en-GB" sz="800"/>
              <a:t>Copyright© NHS Blood and Transplant, Professional Development Team 2025</a:t>
            </a:r>
            <a:endParaRPr lang="en-US" sz="800"/>
          </a:p>
        </p:txBody>
      </p:sp>
    </p:spTree>
    <p:extLst>
      <p:ext uri="{BB962C8B-B14F-4D97-AF65-F5344CB8AC3E}">
        <p14:creationId xmlns:p14="http://schemas.microsoft.com/office/powerpoint/2010/main" val="33278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endParaRPr lang="en-US" sz="2400">
              <a:solidFill>
                <a:srgbClr val="FFFFFF"/>
              </a:solidFill>
              <a:latin typeface="Arial"/>
              <a:ea typeface="ＭＳ Ｐゴシック" charset="-128"/>
              <a:cs typeface="+mn-cs"/>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6" name="Rectangular Callout 15">
            <a:extLst>
              <a:ext uri="{FF2B5EF4-FFF2-40B4-BE49-F238E27FC236}">
                <a16:creationId xmlns:a16="http://schemas.microsoft.com/office/drawing/2014/main" id="{7582A0D9-EEAF-0E4C-A925-A9CBD3C3EAC1}"/>
              </a:ext>
            </a:extLst>
          </p:cNvPr>
          <p:cNvSpPr/>
          <p:nvPr/>
        </p:nvSpPr>
        <p:spPr>
          <a:xfrm rot="10800000">
            <a:off x="4094110" y="4693227"/>
            <a:ext cx="6531583" cy="1905131"/>
          </a:xfrm>
          <a:prstGeom prst="wedgeRectCallout">
            <a:avLst>
              <a:gd name="adj1" fmla="val -21617"/>
              <a:gd name="adj2" fmla="val 81652"/>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EFDE46E-AE44-EC4D-A586-09E2722A08CB}"/>
              </a:ext>
            </a:extLst>
          </p:cNvPr>
          <p:cNvSpPr txBox="1"/>
          <p:nvPr/>
        </p:nvSpPr>
        <p:spPr>
          <a:xfrm>
            <a:off x="4094110" y="4723633"/>
            <a:ext cx="6531583" cy="1754326"/>
          </a:xfrm>
          <a:prstGeom prst="rect">
            <a:avLst/>
          </a:prstGeom>
          <a:noFill/>
        </p:spPr>
        <p:txBody>
          <a:bodyPr wrap="square" rtlCol="0">
            <a:spAutoFit/>
          </a:bodyPr>
          <a:lstStyle/>
          <a:p>
            <a:r>
              <a:rPr lang="en-US" b="1">
                <a:latin typeface="Arial"/>
                <a:cs typeface="Arial"/>
              </a:rPr>
              <a:t>1846 Paris, Dr Eugene </a:t>
            </a:r>
            <a:r>
              <a:rPr lang="en-US" b="1" err="1">
                <a:latin typeface="Arial"/>
                <a:cs typeface="Arial"/>
              </a:rPr>
              <a:t>Bouchut</a:t>
            </a:r>
            <a:r>
              <a:rPr lang="en-US" b="1">
                <a:latin typeface="Arial"/>
                <a:cs typeface="Arial"/>
              </a:rPr>
              <a:t> </a:t>
            </a:r>
            <a:r>
              <a:rPr lang="en-US">
                <a:latin typeface="Arial"/>
                <a:cs typeface="Arial"/>
              </a:rPr>
              <a:t>wins the</a:t>
            </a:r>
            <a:r>
              <a:rPr lang="en-GB">
                <a:latin typeface="Arial"/>
                <a:cs typeface="Arial"/>
              </a:rPr>
              <a:t> </a:t>
            </a:r>
            <a:r>
              <a:rPr lang="en-US">
                <a:latin typeface="Arial"/>
                <a:cs typeface="Arial"/>
              </a:rPr>
              <a:t>Academy of Sciences prize for ‘the best work on the signs of death and the means of preventing premature burials’.</a:t>
            </a:r>
            <a:r>
              <a:rPr lang="en-GB">
                <a:latin typeface="Arial"/>
                <a:cs typeface="Arial"/>
              </a:rPr>
              <a:t> </a:t>
            </a:r>
            <a:r>
              <a:rPr lang="en-US">
                <a:latin typeface="Arial"/>
                <a:cs typeface="Arial"/>
              </a:rPr>
              <a:t>He advocates the use of the stethoscope, as a technological aid to diagnose death. Bouchut believed that if a heartbeat was absent for 5 minutes, a person could be considered dead.</a:t>
            </a:r>
            <a:endParaRPr lang="en-GB">
              <a:latin typeface="Arial"/>
              <a:cs typeface="Arial"/>
            </a:endParaRPr>
          </a:p>
        </p:txBody>
      </p:sp>
      <p:pic>
        <p:nvPicPr>
          <p:cNvPr id="19" name="Picture 18" descr="iStock_cardiac death png.png">
            <a:extLst>
              <a:ext uri="{FF2B5EF4-FFF2-40B4-BE49-F238E27FC236}">
                <a16:creationId xmlns:a16="http://schemas.microsoft.com/office/drawing/2014/main" id="{6CEF862B-8A83-E54E-94F3-C2B0B94B46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19709" y="4969320"/>
            <a:ext cx="1907415" cy="1430561"/>
          </a:xfrm>
          <a:prstGeom prst="rect">
            <a:avLst/>
          </a:prstGeom>
          <a:scene3d>
            <a:camera prst="obliqueTopRight"/>
            <a:lightRig rig="threePt" dir="t"/>
          </a:scene3d>
        </p:spPr>
      </p:pic>
      <p:sp>
        <p:nvSpPr>
          <p:cNvPr id="24" name="TextBox 23">
            <a:extLst>
              <a:ext uri="{FF2B5EF4-FFF2-40B4-BE49-F238E27FC236}">
                <a16:creationId xmlns:a16="http://schemas.microsoft.com/office/drawing/2014/main" id="{64495A92-6AD9-5540-A30C-915ED6605052}"/>
              </a:ext>
            </a:extLst>
          </p:cNvPr>
          <p:cNvSpPr txBox="1"/>
          <p:nvPr/>
        </p:nvSpPr>
        <p:spPr>
          <a:xfrm>
            <a:off x="3344333" y="3297698"/>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19th</a:t>
            </a:r>
          </a:p>
        </p:txBody>
      </p:sp>
      <p:sp>
        <p:nvSpPr>
          <p:cNvPr id="25" name="TextBox 24">
            <a:extLst>
              <a:ext uri="{FF2B5EF4-FFF2-40B4-BE49-F238E27FC236}">
                <a16:creationId xmlns:a16="http://schemas.microsoft.com/office/drawing/2014/main" id="{3BA5B247-D6C1-5242-BD38-3543724348DC}"/>
              </a:ext>
            </a:extLst>
          </p:cNvPr>
          <p:cNvSpPr txBox="1"/>
          <p:nvPr/>
        </p:nvSpPr>
        <p:spPr>
          <a:xfrm>
            <a:off x="5056498" y="3297698"/>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Century</a:t>
            </a:r>
          </a:p>
        </p:txBody>
      </p:sp>
      <p:pic>
        <p:nvPicPr>
          <p:cNvPr id="27" name="Picture 26">
            <a:extLst>
              <a:ext uri="{FF2B5EF4-FFF2-40B4-BE49-F238E27FC236}">
                <a16:creationId xmlns:a16="http://schemas.microsoft.com/office/drawing/2014/main" id="{90EBF684-B8CB-FF49-80A9-C2BA667B6CD0}"/>
              </a:ext>
            </a:extLst>
          </p:cNvPr>
          <p:cNvPicPr>
            <a:picLocks noChangeAspect="1"/>
          </p:cNvPicPr>
          <p:nvPr/>
        </p:nvPicPr>
        <p:blipFill>
          <a:blip r:embed="rId4"/>
          <a:stretch>
            <a:fillRect/>
          </a:stretch>
        </p:blipFill>
        <p:spPr>
          <a:xfrm>
            <a:off x="9269149" y="2455252"/>
            <a:ext cx="1947962" cy="2149475"/>
          </a:xfrm>
          <a:prstGeom prst="rect">
            <a:avLst/>
          </a:prstGeom>
          <a:scene3d>
            <a:camera prst="obliqueTopRight"/>
            <a:lightRig rig="threePt" dir="t"/>
          </a:scene3d>
          <a:sp3d>
            <a:bevelT w="101600" prst="riblet"/>
          </a:sp3d>
        </p:spPr>
      </p:pic>
      <p:sp>
        <p:nvSpPr>
          <p:cNvPr id="30" name="Rectangular Callout 29">
            <a:extLst>
              <a:ext uri="{FF2B5EF4-FFF2-40B4-BE49-F238E27FC236}">
                <a16:creationId xmlns:a16="http://schemas.microsoft.com/office/drawing/2014/main" id="{5EC807DE-2E81-3D47-AD3C-536D37A1D77E}"/>
              </a:ext>
            </a:extLst>
          </p:cNvPr>
          <p:cNvSpPr/>
          <p:nvPr/>
        </p:nvSpPr>
        <p:spPr>
          <a:xfrm>
            <a:off x="6096000" y="749841"/>
            <a:ext cx="1717084" cy="1623567"/>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8" name="Picture 27" descr="Hörrohr_Stethoskop_Meyers_1890.jpg">
            <a:extLst>
              <a:ext uri="{FF2B5EF4-FFF2-40B4-BE49-F238E27FC236}">
                <a16:creationId xmlns:a16="http://schemas.microsoft.com/office/drawing/2014/main" id="{41D8BCB6-CCF1-7243-AA6F-CDA95B0E547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24652" y="472123"/>
            <a:ext cx="1174891" cy="1746602"/>
          </a:xfrm>
          <a:prstGeom prst="rect">
            <a:avLst/>
          </a:prstGeom>
          <a:scene3d>
            <a:camera prst="obliqueTopRight"/>
            <a:lightRig rig="threePt" dir="t"/>
          </a:scene3d>
          <a:sp3d>
            <a:bevelT w="101600" prst="riblet"/>
          </a:sp3d>
        </p:spPr>
      </p:pic>
      <p:sp>
        <p:nvSpPr>
          <p:cNvPr id="31" name="TextBox 30">
            <a:extLst>
              <a:ext uri="{FF2B5EF4-FFF2-40B4-BE49-F238E27FC236}">
                <a16:creationId xmlns:a16="http://schemas.microsoft.com/office/drawing/2014/main" id="{C1B07F79-5E48-7E43-A54B-ECF83D58C345}"/>
              </a:ext>
            </a:extLst>
          </p:cNvPr>
          <p:cNvSpPr txBox="1"/>
          <p:nvPr/>
        </p:nvSpPr>
        <p:spPr>
          <a:xfrm>
            <a:off x="6157641" y="845357"/>
            <a:ext cx="1717085" cy="1477328"/>
          </a:xfrm>
          <a:prstGeom prst="rect">
            <a:avLst/>
          </a:prstGeom>
          <a:noFill/>
        </p:spPr>
        <p:txBody>
          <a:bodyPr wrap="square" rtlCol="0">
            <a:spAutoFit/>
          </a:bodyPr>
          <a:lstStyle/>
          <a:p>
            <a:pPr algn="ctr"/>
            <a:r>
              <a:rPr lang="en-US" b="1">
                <a:latin typeface="Arial"/>
                <a:cs typeface="Arial"/>
              </a:rPr>
              <a:t>1819</a:t>
            </a:r>
          </a:p>
          <a:p>
            <a:pPr algn="ctr"/>
            <a:r>
              <a:rPr lang="en-US" b="1">
                <a:latin typeface="Arial"/>
                <a:cs typeface="Arial"/>
              </a:rPr>
              <a:t>Rene´ Laennec invents the stethoscope.</a:t>
            </a:r>
            <a:r>
              <a:rPr lang="en-GB" b="1">
                <a:latin typeface="Arial"/>
                <a:cs typeface="Arial"/>
              </a:rPr>
              <a:t> </a:t>
            </a:r>
            <a:endParaRPr lang="en-US"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2" name="Rectangular Callout 31">
            <a:extLst>
              <a:ext uri="{FF2B5EF4-FFF2-40B4-BE49-F238E27FC236}">
                <a16:creationId xmlns:a16="http://schemas.microsoft.com/office/drawing/2014/main" id="{B946175E-E752-214E-B5D0-7F5D336BD68F}"/>
              </a:ext>
            </a:extLst>
          </p:cNvPr>
          <p:cNvSpPr/>
          <p:nvPr/>
        </p:nvSpPr>
        <p:spPr>
          <a:xfrm>
            <a:off x="2648668" y="763629"/>
            <a:ext cx="2331629" cy="1297713"/>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B44B763-043C-4941-9F08-125156CC255F}"/>
              </a:ext>
            </a:extLst>
          </p:cNvPr>
          <p:cNvSpPr txBox="1"/>
          <p:nvPr/>
        </p:nvSpPr>
        <p:spPr>
          <a:xfrm>
            <a:off x="2729130" y="813040"/>
            <a:ext cx="2251167" cy="1200329"/>
          </a:xfrm>
          <a:prstGeom prst="rect">
            <a:avLst/>
          </a:prstGeom>
          <a:noFill/>
        </p:spPr>
        <p:txBody>
          <a:bodyPr wrap="square" rtlCol="0">
            <a:spAutoFit/>
          </a:bodyPr>
          <a:lstStyle/>
          <a:p>
            <a:pPr algn="ctr"/>
            <a:r>
              <a:rPr lang="en-US" b="1">
                <a:latin typeface="Arial"/>
                <a:cs typeface="Arial"/>
              </a:rPr>
              <a:t>1818</a:t>
            </a:r>
          </a:p>
          <a:p>
            <a:pPr algn="ctr"/>
            <a:r>
              <a:rPr lang="en-US" b="1">
                <a:latin typeface="Arial"/>
                <a:cs typeface="Arial"/>
              </a:rPr>
              <a:t>First transfusion in </a:t>
            </a:r>
            <a:r>
              <a:rPr lang="en-US" b="1" err="1">
                <a:latin typeface="Arial"/>
                <a:cs typeface="Arial"/>
              </a:rPr>
              <a:t>haemorrhage</a:t>
            </a:r>
            <a:r>
              <a:rPr lang="en-US" b="1">
                <a:latin typeface="Arial"/>
                <a:cs typeface="Arial"/>
              </a:rPr>
              <a:t> after childbirth.</a:t>
            </a:r>
            <a:r>
              <a:rPr lang="en-GB" b="1">
                <a:latin typeface="Arial"/>
                <a:cs typeface="Arial"/>
              </a:rPr>
              <a:t> </a:t>
            </a:r>
            <a:endParaRPr lang="en-US"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2" name="Oval 1">
            <a:extLst>
              <a:ext uri="{FF2B5EF4-FFF2-40B4-BE49-F238E27FC236}">
                <a16:creationId xmlns:a16="http://schemas.microsoft.com/office/drawing/2014/main" id="{9D719431-CF0D-5382-8E2A-97B4ECB13A4D}"/>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26605D8-E7B4-D841-C8FE-253357C7499D}"/>
              </a:ext>
            </a:extLst>
          </p:cNvPr>
          <p:cNvSpPr txBox="1"/>
          <p:nvPr/>
        </p:nvSpPr>
        <p:spPr>
          <a:xfrm>
            <a:off x="861122" y="2912978"/>
            <a:ext cx="1959487" cy="1569660"/>
          </a:xfrm>
          <a:prstGeom prst="rect">
            <a:avLst/>
          </a:prstGeom>
          <a:noFill/>
        </p:spPr>
        <p:txBody>
          <a:bodyPr wrap="square" rtlCol="0">
            <a:spAutoFit/>
          </a:bodyPr>
          <a:lstStyle/>
          <a:p>
            <a:pPr algn="ctr"/>
            <a:r>
              <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4" name="Footer Placeholder 3">
            <a:extLst>
              <a:ext uri="{FF2B5EF4-FFF2-40B4-BE49-F238E27FC236}">
                <a16:creationId xmlns:a16="http://schemas.microsoft.com/office/drawing/2014/main" id="{607EB0B6-50F0-F173-B98E-2539A5A91F04}"/>
              </a:ext>
            </a:extLst>
          </p:cNvPr>
          <p:cNvSpPr>
            <a:spLocks noGrp="1"/>
          </p:cNvSpPr>
          <p:nvPr>
            <p:ph type="ftr" sz="quarter" idx="11"/>
          </p:nvPr>
        </p:nvSpPr>
        <p:spPr>
          <a:xfrm>
            <a:off x="-101184" y="645431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5826348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Rectangular Callout 14">
            <a:extLst>
              <a:ext uri="{FF2B5EF4-FFF2-40B4-BE49-F238E27FC236}">
                <a16:creationId xmlns:a16="http://schemas.microsoft.com/office/drawing/2014/main" id="{1E23695C-2826-114D-95E9-2988464C655C}"/>
              </a:ext>
            </a:extLst>
          </p:cNvPr>
          <p:cNvSpPr/>
          <p:nvPr/>
        </p:nvSpPr>
        <p:spPr>
          <a:xfrm rot="10800000">
            <a:off x="5533306" y="4522263"/>
            <a:ext cx="3061333" cy="1999802"/>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BED911E8-3CFB-4A44-9874-1D1666E59CA7}"/>
              </a:ext>
            </a:extLst>
          </p:cNvPr>
          <p:cNvSpPr txBox="1"/>
          <p:nvPr/>
        </p:nvSpPr>
        <p:spPr>
          <a:xfrm>
            <a:off x="5455518" y="4583073"/>
            <a:ext cx="3139124" cy="1938992"/>
          </a:xfrm>
          <a:prstGeom prst="rect">
            <a:avLst/>
          </a:prstGeom>
          <a:noFill/>
        </p:spPr>
        <p:txBody>
          <a:bodyPr wrap="square" rtlCol="0">
            <a:spAutoFit/>
          </a:bodyPr>
          <a:lstStyle/>
          <a:p>
            <a:pPr algn="ctr"/>
            <a:r>
              <a:rPr lang="en-US" sz="2000" b="1">
                <a:latin typeface="Arial"/>
                <a:cs typeface="Arial"/>
              </a:rPr>
              <a:t>Harvey Cushing describes increased brain pressure provoking respiratory arrest with preserved heartbeat.</a:t>
            </a:r>
            <a:r>
              <a:rPr lang="en-GB" sz="2000" b="1">
                <a:latin typeface="Arial"/>
                <a:cs typeface="Arial"/>
              </a:rPr>
              <a:t> </a:t>
            </a:r>
            <a:endParaRPr lang="en-US"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18" name="TextBox 17">
            <a:extLst>
              <a:ext uri="{FF2B5EF4-FFF2-40B4-BE49-F238E27FC236}">
                <a16:creationId xmlns:a16="http://schemas.microsoft.com/office/drawing/2014/main" id="{63067E75-602A-F249-8C47-5A17321AEF6B}"/>
              </a:ext>
            </a:extLst>
          </p:cNvPr>
          <p:cNvSpPr txBox="1"/>
          <p:nvPr/>
        </p:nvSpPr>
        <p:spPr>
          <a:xfrm>
            <a:off x="3336868" y="3228945"/>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Early</a:t>
            </a:r>
          </a:p>
        </p:txBody>
      </p:sp>
      <p:sp>
        <p:nvSpPr>
          <p:cNvPr id="19" name="TextBox 18">
            <a:extLst>
              <a:ext uri="{FF2B5EF4-FFF2-40B4-BE49-F238E27FC236}">
                <a16:creationId xmlns:a16="http://schemas.microsoft.com/office/drawing/2014/main" id="{EE855FEC-622D-9F40-95D2-CFE5CBB7ADB7}"/>
              </a:ext>
            </a:extLst>
          </p:cNvPr>
          <p:cNvSpPr txBox="1"/>
          <p:nvPr/>
        </p:nvSpPr>
        <p:spPr>
          <a:xfrm>
            <a:off x="4975734" y="3254412"/>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20</a:t>
            </a:r>
            <a:r>
              <a:rPr lang="en-US" sz="2000" baseline="30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th</a:t>
            </a:r>
            <a:endPar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24" name="TextBox 23">
            <a:extLst>
              <a:ext uri="{FF2B5EF4-FFF2-40B4-BE49-F238E27FC236}">
                <a16:creationId xmlns:a16="http://schemas.microsoft.com/office/drawing/2014/main" id="{08B490B0-8B79-3E4C-A2A4-381CB3C87CEE}"/>
              </a:ext>
            </a:extLst>
          </p:cNvPr>
          <p:cNvSpPr txBox="1"/>
          <p:nvPr/>
        </p:nvSpPr>
        <p:spPr>
          <a:xfrm>
            <a:off x="6791907" y="3254412"/>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Century</a:t>
            </a:r>
          </a:p>
        </p:txBody>
      </p:sp>
      <p:pic>
        <p:nvPicPr>
          <p:cNvPr id="25" name="Picture 24">
            <a:extLst>
              <a:ext uri="{FF2B5EF4-FFF2-40B4-BE49-F238E27FC236}">
                <a16:creationId xmlns:a16="http://schemas.microsoft.com/office/drawing/2014/main" id="{F04C7794-B526-D941-B4EC-83759DFEA8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84715" y="4239000"/>
            <a:ext cx="2299137" cy="2186550"/>
          </a:xfrm>
          <a:prstGeom prst="rect">
            <a:avLst/>
          </a:prstGeom>
          <a:scene3d>
            <a:camera prst="obliqueTopRight"/>
            <a:lightRig rig="threePt" dir="t"/>
          </a:scene3d>
          <a:sp3d>
            <a:bevelT w="101600" prst="riblet"/>
          </a:sp3d>
        </p:spPr>
      </p:pic>
      <p:pic>
        <p:nvPicPr>
          <p:cNvPr id="27" name="Picture 26">
            <a:extLst>
              <a:ext uri="{FF2B5EF4-FFF2-40B4-BE49-F238E27FC236}">
                <a16:creationId xmlns:a16="http://schemas.microsoft.com/office/drawing/2014/main" id="{86F6515A-E481-394E-BDCE-3AD876B67A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03200" y="3961436"/>
            <a:ext cx="2013958" cy="2097103"/>
          </a:xfrm>
          <a:prstGeom prst="rect">
            <a:avLst/>
          </a:prstGeom>
          <a:scene3d>
            <a:camera prst="obliqueTopRight"/>
            <a:lightRig rig="threePt" dir="t"/>
          </a:scene3d>
          <a:sp3d>
            <a:bevelT w="101600" prst="riblet"/>
          </a:sp3d>
        </p:spPr>
      </p:pic>
      <p:sp>
        <p:nvSpPr>
          <p:cNvPr id="28" name="Rectangular Callout 27">
            <a:extLst>
              <a:ext uri="{FF2B5EF4-FFF2-40B4-BE49-F238E27FC236}">
                <a16:creationId xmlns:a16="http://schemas.microsoft.com/office/drawing/2014/main" id="{D8DDA49E-7759-424D-A402-B6AA076811D4}"/>
              </a:ext>
            </a:extLst>
          </p:cNvPr>
          <p:cNvSpPr/>
          <p:nvPr/>
        </p:nvSpPr>
        <p:spPr>
          <a:xfrm>
            <a:off x="2302933" y="850395"/>
            <a:ext cx="2359981" cy="1446048"/>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D49A1CB4-8248-CF4C-A2F3-782C5531F55E}"/>
              </a:ext>
            </a:extLst>
          </p:cNvPr>
          <p:cNvSpPr txBox="1"/>
          <p:nvPr/>
        </p:nvSpPr>
        <p:spPr>
          <a:xfrm>
            <a:off x="2302933" y="999616"/>
            <a:ext cx="2149475" cy="1200329"/>
          </a:xfrm>
          <a:prstGeom prst="rect">
            <a:avLst/>
          </a:prstGeom>
          <a:noFill/>
        </p:spPr>
        <p:txBody>
          <a:bodyPr wrap="square" rtlCol="0">
            <a:spAutoFit/>
          </a:bodyPr>
          <a:lstStyle/>
          <a:p>
            <a:pPr algn="ctr"/>
            <a:r>
              <a:rPr lang="en-US" b="1">
                <a:latin typeface="Arial"/>
                <a:cs typeface="Arial"/>
              </a:rPr>
              <a:t>1902</a:t>
            </a:r>
          </a:p>
          <a:p>
            <a:pPr algn="ctr"/>
            <a:r>
              <a:rPr lang="en-GB" b="1">
                <a:latin typeface="Arial"/>
                <a:cs typeface="Arial"/>
              </a:rPr>
              <a:t>1</a:t>
            </a:r>
            <a:r>
              <a:rPr lang="en-GB" b="1" baseline="30000">
                <a:latin typeface="Arial"/>
                <a:cs typeface="Arial"/>
              </a:rPr>
              <a:t>st</a:t>
            </a:r>
            <a:r>
              <a:rPr lang="en-GB" b="1">
                <a:latin typeface="Arial"/>
                <a:cs typeface="Arial"/>
              </a:rPr>
              <a:t> renal </a:t>
            </a:r>
            <a:r>
              <a:rPr lang="en-GB" b="1" err="1">
                <a:latin typeface="Arial"/>
                <a:cs typeface="Arial"/>
              </a:rPr>
              <a:t>autotransplant</a:t>
            </a:r>
            <a:r>
              <a:rPr lang="en-GB" b="1">
                <a:latin typeface="Arial"/>
                <a:cs typeface="Arial"/>
              </a:rPr>
              <a:t> in a dog</a:t>
            </a:r>
            <a:endParaRPr lang="en-US"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0" name="Rectangular Callout 29">
            <a:extLst>
              <a:ext uri="{FF2B5EF4-FFF2-40B4-BE49-F238E27FC236}">
                <a16:creationId xmlns:a16="http://schemas.microsoft.com/office/drawing/2014/main" id="{832B0D3F-EE3E-D343-B8F6-AA3BA1DBADB2}"/>
              </a:ext>
            </a:extLst>
          </p:cNvPr>
          <p:cNvSpPr/>
          <p:nvPr/>
        </p:nvSpPr>
        <p:spPr>
          <a:xfrm>
            <a:off x="4925546" y="1172557"/>
            <a:ext cx="1430974" cy="1135624"/>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B0628F29-E1E5-DC4F-9A64-4E6F966E5DB2}"/>
              </a:ext>
            </a:extLst>
          </p:cNvPr>
          <p:cNvSpPr txBox="1"/>
          <p:nvPr/>
        </p:nvSpPr>
        <p:spPr>
          <a:xfrm>
            <a:off x="4889426" y="1276615"/>
            <a:ext cx="1430974" cy="923330"/>
          </a:xfrm>
          <a:prstGeom prst="rect">
            <a:avLst/>
          </a:prstGeom>
          <a:noFill/>
        </p:spPr>
        <p:txBody>
          <a:bodyPr wrap="square" rtlCol="0">
            <a:spAutoFit/>
          </a:bodyPr>
          <a:lstStyle/>
          <a:p>
            <a:pPr algn="ctr"/>
            <a:r>
              <a:rPr lang="en-US" b="1">
                <a:latin typeface="Arial"/>
                <a:cs typeface="Arial"/>
              </a:rPr>
              <a:t>1905</a:t>
            </a:r>
          </a:p>
          <a:p>
            <a:pPr algn="ctr"/>
            <a:r>
              <a:rPr lang="en-GB" b="1">
                <a:latin typeface="Arial"/>
                <a:cs typeface="Arial"/>
              </a:rPr>
              <a:t>1</a:t>
            </a:r>
            <a:r>
              <a:rPr lang="en-GB" b="1" baseline="30000">
                <a:latin typeface="Arial"/>
                <a:cs typeface="Arial"/>
              </a:rPr>
              <a:t>st</a:t>
            </a:r>
            <a:r>
              <a:rPr lang="en-GB" b="1">
                <a:latin typeface="Arial"/>
                <a:cs typeface="Arial"/>
              </a:rPr>
              <a:t> cornea </a:t>
            </a:r>
            <a:r>
              <a:rPr lang="en-GB" b="1" err="1">
                <a:latin typeface="Arial"/>
                <a:cs typeface="Arial"/>
              </a:rPr>
              <a:t>Tx</a:t>
            </a:r>
            <a:endParaRPr lang="en-US"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2" name="Rectangular Callout 31">
            <a:extLst>
              <a:ext uri="{FF2B5EF4-FFF2-40B4-BE49-F238E27FC236}">
                <a16:creationId xmlns:a16="http://schemas.microsoft.com/office/drawing/2014/main" id="{E70D63D4-A2B8-9E43-BE4C-9047D9A1A090}"/>
              </a:ext>
            </a:extLst>
          </p:cNvPr>
          <p:cNvSpPr/>
          <p:nvPr/>
        </p:nvSpPr>
        <p:spPr>
          <a:xfrm>
            <a:off x="6529654" y="915842"/>
            <a:ext cx="1849898" cy="1341472"/>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B39A386-EC58-ED40-86E1-773E3DF95AF5}"/>
              </a:ext>
            </a:extLst>
          </p:cNvPr>
          <p:cNvSpPr txBox="1"/>
          <p:nvPr/>
        </p:nvSpPr>
        <p:spPr>
          <a:xfrm>
            <a:off x="6460939" y="915842"/>
            <a:ext cx="1927688" cy="1200329"/>
          </a:xfrm>
          <a:prstGeom prst="rect">
            <a:avLst/>
          </a:prstGeom>
          <a:noFill/>
        </p:spPr>
        <p:txBody>
          <a:bodyPr wrap="square" rtlCol="0">
            <a:spAutoFit/>
          </a:bodyPr>
          <a:lstStyle/>
          <a:p>
            <a:pPr algn="ctr"/>
            <a:r>
              <a:rPr lang="en-US" b="1">
                <a:latin typeface="Arial"/>
                <a:cs typeface="Arial"/>
              </a:rPr>
              <a:t>1902</a:t>
            </a:r>
          </a:p>
          <a:p>
            <a:pPr algn="ctr"/>
            <a:r>
              <a:rPr lang="en-GB" b="1">
                <a:latin typeface="Arial"/>
                <a:cs typeface="Arial"/>
              </a:rPr>
              <a:t>1</a:t>
            </a:r>
            <a:r>
              <a:rPr lang="en-GB" b="1" baseline="30000">
                <a:latin typeface="Arial"/>
                <a:cs typeface="Arial"/>
              </a:rPr>
              <a:t>st</a:t>
            </a:r>
            <a:r>
              <a:rPr lang="en-GB" b="1">
                <a:latin typeface="Arial"/>
                <a:cs typeface="Arial"/>
              </a:rPr>
              <a:t> </a:t>
            </a:r>
            <a:r>
              <a:rPr lang="en-GB" b="1" err="1">
                <a:latin typeface="Arial"/>
                <a:cs typeface="Arial"/>
              </a:rPr>
              <a:t>xeno</a:t>
            </a:r>
            <a:r>
              <a:rPr lang="en-GB" b="1">
                <a:latin typeface="Arial"/>
                <a:cs typeface="Arial"/>
              </a:rPr>
              <a:t> </a:t>
            </a:r>
            <a:r>
              <a:rPr lang="en-GB" b="1" err="1">
                <a:latin typeface="Arial"/>
                <a:cs typeface="Arial"/>
              </a:rPr>
              <a:t>Tx</a:t>
            </a:r>
            <a:r>
              <a:rPr lang="en-GB" b="1">
                <a:latin typeface="Arial"/>
                <a:cs typeface="Arial"/>
              </a:rPr>
              <a:t> in </a:t>
            </a:r>
          </a:p>
          <a:p>
            <a:pPr algn="ctr"/>
            <a:r>
              <a:rPr lang="en-GB" b="1">
                <a:latin typeface="Arial"/>
                <a:cs typeface="Arial"/>
              </a:rPr>
              <a:t>a human</a:t>
            </a:r>
          </a:p>
          <a:p>
            <a:pPr algn="ctr"/>
            <a:r>
              <a:rPr lang="en-GB" b="1">
                <a:latin typeface="Arial"/>
                <a:cs typeface="Arial"/>
              </a:rPr>
              <a:t>(unsuccessful)</a:t>
            </a:r>
            <a:endParaRPr lang="en-US"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4" name="Rectangular Callout 33">
            <a:extLst>
              <a:ext uri="{FF2B5EF4-FFF2-40B4-BE49-F238E27FC236}">
                <a16:creationId xmlns:a16="http://schemas.microsoft.com/office/drawing/2014/main" id="{9521F204-4755-3C46-AA33-14147A46ED92}"/>
              </a:ext>
            </a:extLst>
          </p:cNvPr>
          <p:cNvSpPr/>
          <p:nvPr/>
        </p:nvSpPr>
        <p:spPr>
          <a:xfrm>
            <a:off x="8552687" y="915843"/>
            <a:ext cx="1849898" cy="1355025"/>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551E12F2-BB8F-F241-91F5-008C71CCA5D7}"/>
              </a:ext>
            </a:extLst>
          </p:cNvPr>
          <p:cNvSpPr txBox="1"/>
          <p:nvPr/>
        </p:nvSpPr>
        <p:spPr>
          <a:xfrm>
            <a:off x="8481441" y="1017245"/>
            <a:ext cx="1998934" cy="1200329"/>
          </a:xfrm>
          <a:prstGeom prst="rect">
            <a:avLst/>
          </a:prstGeom>
          <a:noFill/>
        </p:spPr>
        <p:txBody>
          <a:bodyPr wrap="square" rtlCol="0">
            <a:spAutoFit/>
          </a:bodyPr>
          <a:lstStyle/>
          <a:p>
            <a:pPr algn="ctr"/>
            <a:r>
              <a:rPr lang="en-US" b="1">
                <a:latin typeface="Arial"/>
                <a:cs typeface="Arial"/>
              </a:rPr>
              <a:t>1918</a:t>
            </a:r>
          </a:p>
          <a:p>
            <a:pPr algn="ctr"/>
            <a:r>
              <a:rPr lang="en-GB" b="1">
                <a:latin typeface="Arial"/>
                <a:cs typeface="Arial"/>
              </a:rPr>
              <a:t>Human blood transfusion a reality</a:t>
            </a:r>
            <a:endParaRPr lang="en-US"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pic>
        <p:nvPicPr>
          <p:cNvPr id="37" name="Picture 36" descr="Ullmann.jpg">
            <a:extLst>
              <a:ext uri="{FF2B5EF4-FFF2-40B4-BE49-F238E27FC236}">
                <a16:creationId xmlns:a16="http://schemas.microsoft.com/office/drawing/2014/main" id="{763E78A8-814F-9C42-9E28-DAE469C7DEF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41977" y="1425801"/>
            <a:ext cx="760956" cy="960583"/>
          </a:xfrm>
          <a:prstGeom prst="rect">
            <a:avLst/>
          </a:prstGeom>
          <a:scene3d>
            <a:camera prst="obliqueTopRight"/>
            <a:lightRig rig="threePt" dir="t"/>
          </a:scene3d>
          <a:sp3d>
            <a:bevelT w="101600" prst="riblet"/>
          </a:sp3d>
        </p:spPr>
      </p:pic>
      <p:sp>
        <p:nvSpPr>
          <p:cNvPr id="2" name="Oval 1">
            <a:extLst>
              <a:ext uri="{FF2B5EF4-FFF2-40B4-BE49-F238E27FC236}">
                <a16:creationId xmlns:a16="http://schemas.microsoft.com/office/drawing/2014/main" id="{3949D499-471D-DE9D-07A1-83AEE7123FF1}"/>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6EF807F-30F3-4572-443B-5870BFF763E2}"/>
              </a:ext>
            </a:extLst>
          </p:cNvPr>
          <p:cNvSpPr txBox="1"/>
          <p:nvPr/>
        </p:nvSpPr>
        <p:spPr>
          <a:xfrm>
            <a:off x="861122" y="2912978"/>
            <a:ext cx="1959487" cy="1569660"/>
          </a:xfrm>
          <a:prstGeom prst="rect">
            <a:avLst/>
          </a:prstGeom>
          <a:noFill/>
        </p:spPr>
        <p:txBody>
          <a:bodyPr wrap="square" rtlCol="0">
            <a:spAutoFit/>
          </a:bodyPr>
          <a:lstStyle/>
          <a:p>
            <a:pPr algn="ctr"/>
            <a:r>
              <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4" name="Footer Placeholder 3">
            <a:extLst>
              <a:ext uri="{FF2B5EF4-FFF2-40B4-BE49-F238E27FC236}">
                <a16:creationId xmlns:a16="http://schemas.microsoft.com/office/drawing/2014/main" id="{B028576D-D1FF-CE78-F465-146B92CD8970}"/>
              </a:ext>
            </a:extLst>
          </p:cNvPr>
          <p:cNvSpPr>
            <a:spLocks noGrp="1"/>
          </p:cNvSpPr>
          <p:nvPr>
            <p:ph type="ftr" sz="quarter" idx="11"/>
          </p:nvPr>
        </p:nvSpPr>
        <p:spPr>
          <a:xfrm>
            <a:off x="269791" y="6475484"/>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1177432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endParaRPr lang="en-US" sz="2400">
              <a:solidFill>
                <a:srgbClr val="FFFFFF"/>
              </a:solidFill>
              <a:latin typeface="Arial"/>
              <a:ea typeface="ＭＳ Ｐゴシック" charset="-128"/>
              <a:cs typeface="+mn-cs"/>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68A0232E-1B9D-EF46-B9E8-501BCB21C07A}"/>
              </a:ext>
            </a:extLst>
          </p:cNvPr>
          <p:cNvSpPr txBox="1"/>
          <p:nvPr/>
        </p:nvSpPr>
        <p:spPr>
          <a:xfrm>
            <a:off x="3260922" y="3287836"/>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1940s</a:t>
            </a:r>
          </a:p>
        </p:txBody>
      </p:sp>
      <p:sp>
        <p:nvSpPr>
          <p:cNvPr id="16" name="TextBox 15">
            <a:extLst>
              <a:ext uri="{FF2B5EF4-FFF2-40B4-BE49-F238E27FC236}">
                <a16:creationId xmlns:a16="http://schemas.microsoft.com/office/drawing/2014/main" id="{452F7E07-05EB-C243-A680-5D354495C4B8}"/>
              </a:ext>
            </a:extLst>
          </p:cNvPr>
          <p:cNvSpPr txBox="1"/>
          <p:nvPr/>
        </p:nvSpPr>
        <p:spPr>
          <a:xfrm>
            <a:off x="5071960" y="3287836"/>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1950s</a:t>
            </a:r>
          </a:p>
        </p:txBody>
      </p:sp>
      <p:sp>
        <p:nvSpPr>
          <p:cNvPr id="18" name="TextBox 17">
            <a:extLst>
              <a:ext uri="{FF2B5EF4-FFF2-40B4-BE49-F238E27FC236}">
                <a16:creationId xmlns:a16="http://schemas.microsoft.com/office/drawing/2014/main" id="{A86FBCB1-F6AA-ED4D-BD9F-7EF1A7E55F52}"/>
              </a:ext>
            </a:extLst>
          </p:cNvPr>
          <p:cNvSpPr txBox="1"/>
          <p:nvPr/>
        </p:nvSpPr>
        <p:spPr>
          <a:xfrm>
            <a:off x="6802690" y="3299944"/>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1950s</a:t>
            </a:r>
          </a:p>
        </p:txBody>
      </p:sp>
      <p:sp>
        <p:nvSpPr>
          <p:cNvPr id="19" name="TextBox 18">
            <a:extLst>
              <a:ext uri="{FF2B5EF4-FFF2-40B4-BE49-F238E27FC236}">
                <a16:creationId xmlns:a16="http://schemas.microsoft.com/office/drawing/2014/main" id="{2E4EE3A0-B868-5240-845E-3EA37EC78409}"/>
              </a:ext>
            </a:extLst>
          </p:cNvPr>
          <p:cNvSpPr txBox="1"/>
          <p:nvPr/>
        </p:nvSpPr>
        <p:spPr>
          <a:xfrm>
            <a:off x="8545269" y="3282635"/>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1950s</a:t>
            </a:r>
          </a:p>
        </p:txBody>
      </p:sp>
      <p:sp>
        <p:nvSpPr>
          <p:cNvPr id="24" name="Rectangular Callout 23">
            <a:extLst>
              <a:ext uri="{FF2B5EF4-FFF2-40B4-BE49-F238E27FC236}">
                <a16:creationId xmlns:a16="http://schemas.microsoft.com/office/drawing/2014/main" id="{AF818B25-8337-2D4A-A2A4-4038DA83A3FE}"/>
              </a:ext>
            </a:extLst>
          </p:cNvPr>
          <p:cNvSpPr/>
          <p:nvPr/>
        </p:nvSpPr>
        <p:spPr>
          <a:xfrm rot="10800000">
            <a:off x="2890837" y="4684800"/>
            <a:ext cx="2455087" cy="1820477"/>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ular Callout 24">
            <a:extLst>
              <a:ext uri="{FF2B5EF4-FFF2-40B4-BE49-F238E27FC236}">
                <a16:creationId xmlns:a16="http://schemas.microsoft.com/office/drawing/2014/main" id="{BC728D26-458C-8C4E-8255-8097AC39B088}"/>
              </a:ext>
            </a:extLst>
          </p:cNvPr>
          <p:cNvSpPr/>
          <p:nvPr/>
        </p:nvSpPr>
        <p:spPr>
          <a:xfrm rot="10800000">
            <a:off x="6550740" y="4728635"/>
            <a:ext cx="3768648" cy="1568918"/>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ular Callout 25">
            <a:extLst>
              <a:ext uri="{FF2B5EF4-FFF2-40B4-BE49-F238E27FC236}">
                <a16:creationId xmlns:a16="http://schemas.microsoft.com/office/drawing/2014/main" id="{C7FF4EB3-4D85-014B-A0AE-C40B37617393}"/>
              </a:ext>
            </a:extLst>
          </p:cNvPr>
          <p:cNvSpPr/>
          <p:nvPr/>
        </p:nvSpPr>
        <p:spPr>
          <a:xfrm>
            <a:off x="8275185" y="1211590"/>
            <a:ext cx="2233786" cy="1161199"/>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ular Callout 26">
            <a:extLst>
              <a:ext uri="{FF2B5EF4-FFF2-40B4-BE49-F238E27FC236}">
                <a16:creationId xmlns:a16="http://schemas.microsoft.com/office/drawing/2014/main" id="{95C5C5DE-F99C-8C42-8591-4654307C188E}"/>
              </a:ext>
            </a:extLst>
          </p:cNvPr>
          <p:cNvSpPr/>
          <p:nvPr/>
        </p:nvSpPr>
        <p:spPr>
          <a:xfrm>
            <a:off x="4989576" y="1058936"/>
            <a:ext cx="2527741" cy="1354217"/>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ular Callout 28">
            <a:extLst>
              <a:ext uri="{FF2B5EF4-FFF2-40B4-BE49-F238E27FC236}">
                <a16:creationId xmlns:a16="http://schemas.microsoft.com/office/drawing/2014/main" id="{DB0FD02E-F48A-CD43-A517-D8CF51224DAE}"/>
              </a:ext>
            </a:extLst>
          </p:cNvPr>
          <p:cNvSpPr/>
          <p:nvPr/>
        </p:nvSpPr>
        <p:spPr>
          <a:xfrm>
            <a:off x="2718577" y="1045794"/>
            <a:ext cx="1718674" cy="1354217"/>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0" name="Picture 29" descr="iStock_000011132098Small png.png">
            <a:extLst>
              <a:ext uri="{FF2B5EF4-FFF2-40B4-BE49-F238E27FC236}">
                <a16:creationId xmlns:a16="http://schemas.microsoft.com/office/drawing/2014/main" id="{72988270-8CC6-4B48-8447-FE21798C7C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955" y="4591667"/>
            <a:ext cx="2410098" cy="1807573"/>
          </a:xfrm>
          <a:prstGeom prst="rect">
            <a:avLst/>
          </a:prstGeom>
        </p:spPr>
      </p:pic>
      <p:sp>
        <p:nvSpPr>
          <p:cNvPr id="31" name="TextBox 30">
            <a:extLst>
              <a:ext uri="{FF2B5EF4-FFF2-40B4-BE49-F238E27FC236}">
                <a16:creationId xmlns:a16="http://schemas.microsoft.com/office/drawing/2014/main" id="{6BEF7139-5115-D64A-9B17-20B21EAFEEE6}"/>
              </a:ext>
            </a:extLst>
          </p:cNvPr>
          <p:cNvSpPr txBox="1"/>
          <p:nvPr/>
        </p:nvSpPr>
        <p:spPr>
          <a:xfrm>
            <a:off x="2896673" y="4786720"/>
            <a:ext cx="2449251" cy="1631216"/>
          </a:xfrm>
          <a:prstGeom prst="rect">
            <a:avLst/>
          </a:prstGeom>
          <a:noFill/>
        </p:spPr>
        <p:txBody>
          <a:bodyPr wrap="square" rtlCol="0">
            <a:spAutoFit/>
          </a:bodyPr>
          <a:lstStyle/>
          <a:p>
            <a:pPr algn="ctr"/>
            <a:r>
              <a:rPr lang="en-US" sz="20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Cerebral circulatory arrest is demonstrated in comatose patients by angiography</a:t>
            </a:r>
          </a:p>
        </p:txBody>
      </p:sp>
      <p:sp>
        <p:nvSpPr>
          <p:cNvPr id="32" name="TextBox 31">
            <a:extLst>
              <a:ext uri="{FF2B5EF4-FFF2-40B4-BE49-F238E27FC236}">
                <a16:creationId xmlns:a16="http://schemas.microsoft.com/office/drawing/2014/main" id="{60A877F9-CF6B-B242-8BA4-A52BF2A480E1}"/>
              </a:ext>
            </a:extLst>
          </p:cNvPr>
          <p:cNvSpPr txBox="1"/>
          <p:nvPr/>
        </p:nvSpPr>
        <p:spPr>
          <a:xfrm>
            <a:off x="6550740" y="4789450"/>
            <a:ext cx="3768649" cy="1508105"/>
          </a:xfrm>
          <a:prstGeom prst="rect">
            <a:avLst/>
          </a:prstGeom>
          <a:noFill/>
        </p:spPr>
        <p:txBody>
          <a:bodyPr wrap="square" rtlCol="0">
            <a:spAutoFit/>
          </a:bodyPr>
          <a:lstStyle/>
          <a:p>
            <a:pPr algn="ctr"/>
            <a:r>
              <a:rPr lang="en-US" sz="20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Neurological Criteria</a:t>
            </a:r>
          </a:p>
          <a:p>
            <a:pPr algn="ctr"/>
            <a:r>
              <a:rPr lang="en-US" b="1">
                <a:effectLst>
                  <a:outerShdw dist="12700" dir="6000000" algn="tl" rotWithShape="0">
                    <a:schemeClr val="bg1">
                      <a:alpha val="43000"/>
                    </a:schemeClr>
                  </a:outerShdw>
                </a:effectLst>
                <a:latin typeface="Arial"/>
                <a:cs typeface="Arial"/>
              </a:rPr>
              <a:t>1959, doctors discover empirical proof </a:t>
            </a:r>
            <a:r>
              <a:rPr lang="en-US" b="1">
                <a:latin typeface="Arial"/>
                <a:cs typeface="Arial"/>
              </a:rPr>
              <a:t>by the identification of mechanically ventilated patients in </a:t>
            </a:r>
            <a:r>
              <a:rPr lang="en-US" b="1" i="1">
                <a:latin typeface="Arial"/>
                <a:cs typeface="Arial"/>
              </a:rPr>
              <a:t>coma </a:t>
            </a:r>
            <a:r>
              <a:rPr lang="fr-FR" b="1" i="1">
                <a:latin typeface="Arial"/>
                <a:cs typeface="Arial"/>
              </a:rPr>
              <a:t>dépassé.</a:t>
            </a:r>
            <a:r>
              <a:rPr lang="en-US" b="1">
                <a:latin typeface="Arial"/>
                <a:cs typeface="Arial"/>
              </a:rPr>
              <a:t> </a:t>
            </a:r>
            <a:endParaRPr lang="en-US"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pic>
        <p:nvPicPr>
          <p:cNvPr id="34" name="Picture 33">
            <a:extLst>
              <a:ext uri="{FF2B5EF4-FFF2-40B4-BE49-F238E27FC236}">
                <a16:creationId xmlns:a16="http://schemas.microsoft.com/office/drawing/2014/main" id="{5649EA39-7877-4145-BC20-1647DBE51675}"/>
              </a:ext>
            </a:extLst>
          </p:cNvPr>
          <p:cNvPicPr>
            <a:picLocks noChangeAspect="1"/>
          </p:cNvPicPr>
          <p:nvPr/>
        </p:nvPicPr>
        <p:blipFill>
          <a:blip r:embed="rId4"/>
          <a:stretch>
            <a:fillRect/>
          </a:stretch>
        </p:blipFill>
        <p:spPr>
          <a:xfrm>
            <a:off x="9930038" y="2585576"/>
            <a:ext cx="1222313" cy="1626298"/>
          </a:xfrm>
          <a:prstGeom prst="rect">
            <a:avLst/>
          </a:prstGeom>
          <a:scene3d>
            <a:camera prst="obliqueTopRight"/>
            <a:lightRig rig="threePt" dir="t"/>
          </a:scene3d>
          <a:sp3d>
            <a:bevelT w="101600" prst="riblet"/>
          </a:sp3d>
        </p:spPr>
      </p:pic>
      <p:sp>
        <p:nvSpPr>
          <p:cNvPr id="35" name="TextBox 34">
            <a:extLst>
              <a:ext uri="{FF2B5EF4-FFF2-40B4-BE49-F238E27FC236}">
                <a16:creationId xmlns:a16="http://schemas.microsoft.com/office/drawing/2014/main" id="{E6388099-848A-7644-9C0D-B83DC9F57798}"/>
              </a:ext>
            </a:extLst>
          </p:cNvPr>
          <p:cNvSpPr txBox="1"/>
          <p:nvPr/>
        </p:nvSpPr>
        <p:spPr>
          <a:xfrm>
            <a:off x="8273597" y="1211588"/>
            <a:ext cx="2235374" cy="1107996"/>
          </a:xfrm>
          <a:prstGeom prst="rect">
            <a:avLst/>
          </a:prstGeom>
          <a:noFill/>
        </p:spPr>
        <p:txBody>
          <a:bodyPr wrap="square" rtlCol="0">
            <a:spAutoFit/>
          </a:bodyPr>
          <a:lstStyle/>
          <a:p>
            <a:pPr algn="ctr"/>
            <a:r>
              <a:rPr lang="en-US" b="1">
                <a:latin typeface="Arial"/>
                <a:cs typeface="Arial"/>
              </a:rPr>
              <a:t>1954</a:t>
            </a:r>
          </a:p>
          <a:p>
            <a:pPr algn="ctr"/>
            <a:r>
              <a:rPr lang="en-US" sz="1600" b="1">
                <a:latin typeface="Arial"/>
                <a:cs typeface="Arial"/>
              </a:rPr>
              <a:t>1</a:t>
            </a:r>
            <a:r>
              <a:rPr lang="en-US" sz="1600" b="1" baseline="30000">
                <a:latin typeface="Arial"/>
                <a:cs typeface="Arial"/>
              </a:rPr>
              <a:t>st</a:t>
            </a:r>
            <a:r>
              <a:rPr lang="en-US" sz="1600" b="1">
                <a:latin typeface="Arial"/>
                <a:cs typeface="Arial"/>
              </a:rPr>
              <a:t> </a:t>
            </a:r>
            <a:r>
              <a:rPr lang="en-GB" sz="1600" b="1">
                <a:latin typeface="Arial"/>
                <a:cs typeface="Arial"/>
              </a:rPr>
              <a:t>successful kidney transplant between identical twins</a:t>
            </a:r>
            <a:endParaRPr lang="en-US" sz="16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6" name="TextBox 35">
            <a:extLst>
              <a:ext uri="{FF2B5EF4-FFF2-40B4-BE49-F238E27FC236}">
                <a16:creationId xmlns:a16="http://schemas.microsoft.com/office/drawing/2014/main" id="{71F4235F-04EA-CC48-A1F3-DD622BF8E0A9}"/>
              </a:ext>
            </a:extLst>
          </p:cNvPr>
          <p:cNvSpPr txBox="1"/>
          <p:nvPr/>
        </p:nvSpPr>
        <p:spPr>
          <a:xfrm>
            <a:off x="4989576" y="1071114"/>
            <a:ext cx="2527742" cy="1323439"/>
          </a:xfrm>
          <a:prstGeom prst="rect">
            <a:avLst/>
          </a:prstGeom>
          <a:noFill/>
        </p:spPr>
        <p:txBody>
          <a:bodyPr wrap="square" rtlCol="0">
            <a:spAutoFit/>
          </a:bodyPr>
          <a:lstStyle/>
          <a:p>
            <a:pPr algn="ctr"/>
            <a:r>
              <a:rPr lang="en-GB" sz="1600" b="1">
                <a:latin typeface="Arial"/>
                <a:cs typeface="Arial"/>
              </a:rPr>
              <a:t>Mouth to Mouth Resuscitation gains prominence  &amp; Mechanical Ventilation becomes possible</a:t>
            </a:r>
            <a:endParaRPr lang="en-US" sz="16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7" name="TextBox 36">
            <a:extLst>
              <a:ext uri="{FF2B5EF4-FFF2-40B4-BE49-F238E27FC236}">
                <a16:creationId xmlns:a16="http://schemas.microsoft.com/office/drawing/2014/main" id="{4DB095D1-2DD1-3A4B-91C0-94245DCE3E5C}"/>
              </a:ext>
            </a:extLst>
          </p:cNvPr>
          <p:cNvSpPr txBox="1"/>
          <p:nvPr/>
        </p:nvSpPr>
        <p:spPr>
          <a:xfrm>
            <a:off x="2746934" y="1067322"/>
            <a:ext cx="1690318" cy="1354217"/>
          </a:xfrm>
          <a:prstGeom prst="rect">
            <a:avLst/>
          </a:prstGeom>
          <a:noFill/>
        </p:spPr>
        <p:txBody>
          <a:bodyPr wrap="square" rtlCol="0">
            <a:spAutoFit/>
          </a:bodyPr>
          <a:lstStyle/>
          <a:p>
            <a:pPr algn="ctr"/>
            <a:r>
              <a:rPr lang="en-US" b="1">
                <a:latin typeface="Arial"/>
                <a:cs typeface="Arial"/>
              </a:rPr>
              <a:t>1940s</a:t>
            </a:r>
          </a:p>
          <a:p>
            <a:pPr algn="ctr"/>
            <a:r>
              <a:rPr lang="en-GB" sz="1600" b="1">
                <a:latin typeface="Arial"/>
                <a:cs typeface="Arial"/>
              </a:rPr>
              <a:t>Danish medical students hand ventilate polio victims</a:t>
            </a:r>
            <a:endParaRPr lang="en-US" sz="16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2" name="Oval 1">
            <a:extLst>
              <a:ext uri="{FF2B5EF4-FFF2-40B4-BE49-F238E27FC236}">
                <a16:creationId xmlns:a16="http://schemas.microsoft.com/office/drawing/2014/main" id="{805D3157-05E6-5B5C-370C-B252BEC79A1B}"/>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20CECF4-1A37-96F8-20FD-D5C5BB6D183D}"/>
              </a:ext>
            </a:extLst>
          </p:cNvPr>
          <p:cNvSpPr txBox="1"/>
          <p:nvPr/>
        </p:nvSpPr>
        <p:spPr>
          <a:xfrm>
            <a:off x="861122" y="2912978"/>
            <a:ext cx="1959487" cy="1569660"/>
          </a:xfrm>
          <a:prstGeom prst="rect">
            <a:avLst/>
          </a:prstGeom>
          <a:noFill/>
        </p:spPr>
        <p:txBody>
          <a:bodyPr wrap="square" rtlCol="0">
            <a:spAutoFit/>
          </a:bodyPr>
          <a:lstStyle/>
          <a:p>
            <a:pPr algn="ctr"/>
            <a:r>
              <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pic>
        <p:nvPicPr>
          <p:cNvPr id="38" name="Picture 37">
            <a:extLst>
              <a:ext uri="{FF2B5EF4-FFF2-40B4-BE49-F238E27FC236}">
                <a16:creationId xmlns:a16="http://schemas.microsoft.com/office/drawing/2014/main" id="{5865332C-6BE0-A745-A607-2922130712E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87443" y="911293"/>
            <a:ext cx="1418906" cy="1919696"/>
          </a:xfrm>
          <a:prstGeom prst="rect">
            <a:avLst/>
          </a:prstGeom>
          <a:scene3d>
            <a:camera prst="obliqueTopRight"/>
            <a:lightRig rig="threePt" dir="t"/>
          </a:scene3d>
          <a:sp3d>
            <a:bevelT w="101600" prst="riblet"/>
          </a:sp3d>
        </p:spPr>
      </p:pic>
      <p:sp>
        <p:nvSpPr>
          <p:cNvPr id="4" name="Footer Placeholder 3">
            <a:extLst>
              <a:ext uri="{FF2B5EF4-FFF2-40B4-BE49-F238E27FC236}">
                <a16:creationId xmlns:a16="http://schemas.microsoft.com/office/drawing/2014/main" id="{AE7EFCC0-27E6-B1F8-92BA-B353A97D9E99}"/>
              </a:ext>
            </a:extLst>
          </p:cNvPr>
          <p:cNvSpPr>
            <a:spLocks noGrp="1"/>
          </p:cNvSpPr>
          <p:nvPr>
            <p:ph type="ftr" sz="quarter" idx="11"/>
          </p:nvPr>
        </p:nvSpPr>
        <p:spPr>
          <a:xfrm>
            <a:off x="-381000" y="655045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2269878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endParaRPr lang="en-US" sz="2400">
              <a:solidFill>
                <a:srgbClr val="FFFFFF"/>
              </a:solidFill>
              <a:latin typeface="Arial"/>
              <a:ea typeface="ＭＳ Ｐゴシック" charset="-128"/>
              <a:cs typeface="+mn-cs"/>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Rectangle 26">
            <a:extLst>
              <a:ext uri="{FF2B5EF4-FFF2-40B4-BE49-F238E27FC236}">
                <a16:creationId xmlns:a16="http://schemas.microsoft.com/office/drawing/2014/main" id="{1DC6A359-18A3-8345-B796-722780EC06D3}"/>
              </a:ext>
            </a:extLst>
          </p:cNvPr>
          <p:cNvSpPr>
            <a:spLocks noChangeArrowheads="1"/>
          </p:cNvSpPr>
          <p:nvPr/>
        </p:nvSpPr>
        <p:spPr bwMode="auto">
          <a:xfrm>
            <a:off x="1981201" y="1905000"/>
            <a:ext cx="4295775" cy="3657600"/>
          </a:xfrm>
          <a:prstGeom prst="rect">
            <a:avLst/>
          </a:prstGeom>
          <a:solidFill>
            <a:schemeClr val="bg1"/>
          </a:solidFill>
          <a:ln w="38100">
            <a:solidFill>
              <a:srgbClr val="333399"/>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GB" sz="2800" b="1">
              <a:solidFill>
                <a:schemeClr val="accent2"/>
              </a:solidFill>
            </a:endParaRPr>
          </a:p>
        </p:txBody>
      </p:sp>
      <p:sp>
        <p:nvSpPr>
          <p:cNvPr id="5" name="Rectangle 2">
            <a:extLst>
              <a:ext uri="{FF2B5EF4-FFF2-40B4-BE49-F238E27FC236}">
                <a16:creationId xmlns:a16="http://schemas.microsoft.com/office/drawing/2014/main" id="{A18C1A29-A5A3-6740-8BED-1F698FB6629B}"/>
              </a:ext>
            </a:extLst>
          </p:cNvPr>
          <p:cNvSpPr>
            <a:spLocks noChangeArrowheads="1"/>
          </p:cNvSpPr>
          <p:nvPr/>
        </p:nvSpPr>
        <p:spPr bwMode="auto">
          <a:xfrm>
            <a:off x="1981200" y="2667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nchor="ctr"/>
          <a:lstStyle/>
          <a:p>
            <a:pPr algn="l" eaLnBrk="0" hangingPunct="0"/>
            <a:r>
              <a:rPr lang="en-US" sz="3600" b="1">
                <a:solidFill>
                  <a:srgbClr val="E0119D"/>
                </a:solidFill>
              </a:rPr>
              <a:t>Lethal Neurological Injury</a:t>
            </a:r>
            <a:br>
              <a:rPr lang="en-US" sz="4000" b="1">
                <a:solidFill>
                  <a:srgbClr val="008000"/>
                </a:solidFill>
              </a:rPr>
            </a:br>
            <a:r>
              <a:rPr lang="en-US" sz="3200">
                <a:solidFill>
                  <a:srgbClr val="6E2C6B"/>
                </a:solidFill>
              </a:rPr>
              <a:t>Effect of ICU Care</a:t>
            </a:r>
          </a:p>
        </p:txBody>
      </p:sp>
      <p:pic>
        <p:nvPicPr>
          <p:cNvPr id="6" name="Picture 25" descr="MCA INFARCT POST SAH_1_11">
            <a:extLst>
              <a:ext uri="{FF2B5EF4-FFF2-40B4-BE49-F238E27FC236}">
                <a16:creationId xmlns:a16="http://schemas.microsoft.com/office/drawing/2014/main" id="{FEED2F4E-8108-9149-86C0-A3DACBAED56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43271" y="23812"/>
            <a:ext cx="2771775" cy="27717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sp>
        <p:nvSpPr>
          <p:cNvPr id="10" name="Rectangle 27">
            <a:extLst>
              <a:ext uri="{FF2B5EF4-FFF2-40B4-BE49-F238E27FC236}">
                <a16:creationId xmlns:a16="http://schemas.microsoft.com/office/drawing/2014/main" id="{AD9DFF80-B423-2546-9B87-A4D20F7D1B65}"/>
              </a:ext>
            </a:extLst>
          </p:cNvPr>
          <p:cNvSpPr>
            <a:spLocks noChangeArrowheads="1"/>
          </p:cNvSpPr>
          <p:nvPr/>
        </p:nvSpPr>
        <p:spPr bwMode="auto">
          <a:xfrm>
            <a:off x="2260478" y="1981201"/>
            <a:ext cx="3759444"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ctr" eaLnBrk="0" hangingPunct="0"/>
            <a:r>
              <a:rPr lang="en-US" sz="2800" b="1"/>
              <a:t>intracranial catastrophe</a:t>
            </a:r>
          </a:p>
        </p:txBody>
      </p:sp>
      <p:sp>
        <p:nvSpPr>
          <p:cNvPr id="11" name="Line 30">
            <a:extLst>
              <a:ext uri="{FF2B5EF4-FFF2-40B4-BE49-F238E27FC236}">
                <a16:creationId xmlns:a16="http://schemas.microsoft.com/office/drawing/2014/main" id="{2E19C032-E0E0-4643-9887-492CA03CDBC1}"/>
              </a:ext>
            </a:extLst>
          </p:cNvPr>
          <p:cNvSpPr>
            <a:spLocks noChangeShapeType="1"/>
          </p:cNvSpPr>
          <p:nvPr/>
        </p:nvSpPr>
        <p:spPr bwMode="auto">
          <a:xfrm>
            <a:off x="4143375" y="2413000"/>
            <a:ext cx="0" cy="635000"/>
          </a:xfrm>
          <a:prstGeom prst="line">
            <a:avLst/>
          </a:prstGeom>
          <a:noFill/>
          <a:ln w="50800">
            <a:solidFill>
              <a:schemeClr val="bg1">
                <a:lumMod val="65000"/>
              </a:schemeClr>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 name="Rectangle 28">
            <a:extLst>
              <a:ext uri="{FF2B5EF4-FFF2-40B4-BE49-F238E27FC236}">
                <a16:creationId xmlns:a16="http://schemas.microsoft.com/office/drawing/2014/main" id="{4320054D-4C6C-3048-9A3E-04E8BB90C233}"/>
              </a:ext>
            </a:extLst>
          </p:cNvPr>
          <p:cNvSpPr>
            <a:spLocks noChangeArrowheads="1"/>
          </p:cNvSpPr>
          <p:nvPr/>
        </p:nvSpPr>
        <p:spPr bwMode="auto">
          <a:xfrm>
            <a:off x="2392681" y="2971801"/>
            <a:ext cx="3496626"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ctr" eaLnBrk="0" hangingPunct="0"/>
            <a:r>
              <a:rPr lang="en-US" sz="2800" b="1"/>
              <a:t>brain(stem) ischaemia</a:t>
            </a:r>
          </a:p>
        </p:txBody>
      </p:sp>
      <p:sp>
        <p:nvSpPr>
          <p:cNvPr id="13" name="Line 31">
            <a:extLst>
              <a:ext uri="{FF2B5EF4-FFF2-40B4-BE49-F238E27FC236}">
                <a16:creationId xmlns:a16="http://schemas.microsoft.com/office/drawing/2014/main" id="{03CEBEBE-5BB5-5C4D-BC12-1DCC9137EBC6}"/>
              </a:ext>
            </a:extLst>
          </p:cNvPr>
          <p:cNvSpPr>
            <a:spLocks noChangeShapeType="1"/>
          </p:cNvSpPr>
          <p:nvPr/>
        </p:nvSpPr>
        <p:spPr bwMode="auto">
          <a:xfrm>
            <a:off x="4143375" y="3505200"/>
            <a:ext cx="0" cy="635000"/>
          </a:xfrm>
          <a:prstGeom prst="line">
            <a:avLst/>
          </a:prstGeom>
          <a:noFill/>
          <a:ln w="50800" cap="rnd">
            <a:solidFill>
              <a:schemeClr val="bg1">
                <a:lumMod val="65000"/>
              </a:schemeClr>
            </a:solidFill>
            <a:prstDash val="sysDot"/>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 name="Rectangle 29">
            <a:extLst>
              <a:ext uri="{FF2B5EF4-FFF2-40B4-BE49-F238E27FC236}">
                <a16:creationId xmlns:a16="http://schemas.microsoft.com/office/drawing/2014/main" id="{EB5D0270-498D-2F4E-B5F4-369A827BBEAF}"/>
              </a:ext>
            </a:extLst>
          </p:cNvPr>
          <p:cNvSpPr>
            <a:spLocks noChangeArrowheads="1"/>
          </p:cNvSpPr>
          <p:nvPr/>
        </p:nvSpPr>
        <p:spPr bwMode="auto">
          <a:xfrm>
            <a:off x="2703513" y="3979864"/>
            <a:ext cx="2735526"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ctr" eaLnBrk="0" hangingPunct="0"/>
            <a:r>
              <a:rPr lang="en-US" sz="2800">
                <a:solidFill>
                  <a:schemeClr val="bg1">
                    <a:lumMod val="65000"/>
                  </a:schemeClr>
                </a:solidFill>
              </a:rPr>
              <a:t>respiratory arrest</a:t>
            </a:r>
          </a:p>
        </p:txBody>
      </p:sp>
      <p:sp>
        <p:nvSpPr>
          <p:cNvPr id="18" name="Line 32">
            <a:extLst>
              <a:ext uri="{FF2B5EF4-FFF2-40B4-BE49-F238E27FC236}">
                <a16:creationId xmlns:a16="http://schemas.microsoft.com/office/drawing/2014/main" id="{938F9D4A-2164-FB42-9707-E72F14FBD20D}"/>
              </a:ext>
            </a:extLst>
          </p:cNvPr>
          <p:cNvSpPr>
            <a:spLocks noChangeShapeType="1"/>
          </p:cNvSpPr>
          <p:nvPr/>
        </p:nvSpPr>
        <p:spPr bwMode="auto">
          <a:xfrm>
            <a:off x="4143375" y="4470400"/>
            <a:ext cx="0" cy="635000"/>
          </a:xfrm>
          <a:prstGeom prst="line">
            <a:avLst/>
          </a:prstGeom>
          <a:noFill/>
          <a:ln w="50800" cap="rnd">
            <a:solidFill>
              <a:schemeClr val="bg1">
                <a:lumMod val="65000"/>
              </a:schemeClr>
            </a:solidFill>
            <a:prstDash val="sysDot"/>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9" name="Rectangle 33">
            <a:extLst>
              <a:ext uri="{FF2B5EF4-FFF2-40B4-BE49-F238E27FC236}">
                <a16:creationId xmlns:a16="http://schemas.microsoft.com/office/drawing/2014/main" id="{1D2E1812-CE01-1F46-883F-9399E213B20C}"/>
              </a:ext>
            </a:extLst>
          </p:cNvPr>
          <p:cNvSpPr>
            <a:spLocks noChangeArrowheads="1"/>
          </p:cNvSpPr>
          <p:nvPr/>
        </p:nvSpPr>
        <p:spPr bwMode="auto">
          <a:xfrm>
            <a:off x="2971801" y="5029201"/>
            <a:ext cx="2170467"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ctr" eaLnBrk="0" hangingPunct="0"/>
            <a:r>
              <a:rPr lang="en-US" sz="2800">
                <a:solidFill>
                  <a:schemeClr val="bg1">
                    <a:lumMod val="65000"/>
                  </a:schemeClr>
                </a:solidFill>
              </a:rPr>
              <a:t>cardiac arrest</a:t>
            </a:r>
          </a:p>
        </p:txBody>
      </p:sp>
      <p:pic>
        <p:nvPicPr>
          <p:cNvPr id="21" name="Picture 11" descr="Scan 05">
            <a:extLst>
              <a:ext uri="{FF2B5EF4-FFF2-40B4-BE49-F238E27FC236}">
                <a16:creationId xmlns:a16="http://schemas.microsoft.com/office/drawing/2014/main" id="{54333A01-3D62-8A44-A821-A03554B7DA2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110045" y="2978816"/>
            <a:ext cx="2337821" cy="15332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sp>
        <p:nvSpPr>
          <p:cNvPr id="22" name="AutoShape 22">
            <a:extLst>
              <a:ext uri="{FF2B5EF4-FFF2-40B4-BE49-F238E27FC236}">
                <a16:creationId xmlns:a16="http://schemas.microsoft.com/office/drawing/2014/main" id="{7B44009D-1C33-7F43-B19F-B64CC0FD78D3}"/>
              </a:ext>
            </a:extLst>
          </p:cNvPr>
          <p:cNvSpPr>
            <a:spLocks noChangeArrowheads="1"/>
          </p:cNvSpPr>
          <p:nvPr/>
        </p:nvSpPr>
        <p:spPr bwMode="auto">
          <a:xfrm>
            <a:off x="6812511" y="3632200"/>
            <a:ext cx="762000" cy="381000"/>
          </a:xfrm>
          <a:prstGeom prst="leftArrow">
            <a:avLst>
              <a:gd name="adj1" fmla="val 50000"/>
              <a:gd name="adj2" fmla="val 50000"/>
            </a:avLst>
          </a:prstGeom>
          <a:solidFill>
            <a:schemeClr val="tx1"/>
          </a:solidFill>
          <a:ln w="28575">
            <a:no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GB">
              <a:solidFill>
                <a:srgbClr val="4D4D4D"/>
              </a:solidFill>
            </a:endParaRPr>
          </a:p>
        </p:txBody>
      </p:sp>
      <p:pic>
        <p:nvPicPr>
          <p:cNvPr id="25" name="Picture 12" descr="Scan 13">
            <a:extLst>
              <a:ext uri="{FF2B5EF4-FFF2-40B4-BE49-F238E27FC236}">
                <a16:creationId xmlns:a16="http://schemas.microsoft.com/office/drawing/2014/main" id="{563616CC-2599-4244-9018-E369CB064FC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103204" y="4658496"/>
            <a:ext cx="2344662" cy="1553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sp>
        <p:nvSpPr>
          <p:cNvPr id="26" name="AutoShape 23">
            <a:extLst>
              <a:ext uri="{FF2B5EF4-FFF2-40B4-BE49-F238E27FC236}">
                <a16:creationId xmlns:a16="http://schemas.microsoft.com/office/drawing/2014/main" id="{57111A83-5DB8-0948-8DDD-EEEF0710E148}"/>
              </a:ext>
            </a:extLst>
          </p:cNvPr>
          <p:cNvSpPr>
            <a:spLocks noChangeArrowheads="1"/>
          </p:cNvSpPr>
          <p:nvPr/>
        </p:nvSpPr>
        <p:spPr bwMode="auto">
          <a:xfrm flipH="1">
            <a:off x="6886576" y="5105400"/>
            <a:ext cx="762000" cy="381000"/>
          </a:xfrm>
          <a:prstGeom prst="leftArrow">
            <a:avLst>
              <a:gd name="adj1" fmla="val 50000"/>
              <a:gd name="adj2" fmla="val 50000"/>
            </a:avLst>
          </a:prstGeom>
          <a:solidFill>
            <a:schemeClr val="tx1"/>
          </a:solidFill>
          <a:ln w="28575">
            <a:no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GB">
              <a:solidFill>
                <a:srgbClr val="4D4D4D"/>
              </a:solidFill>
            </a:endParaRPr>
          </a:p>
        </p:txBody>
      </p:sp>
      <p:sp>
        <p:nvSpPr>
          <p:cNvPr id="2" name="Footer Placeholder 1">
            <a:extLst>
              <a:ext uri="{FF2B5EF4-FFF2-40B4-BE49-F238E27FC236}">
                <a16:creationId xmlns:a16="http://schemas.microsoft.com/office/drawing/2014/main" id="{943FBD7E-AF7E-5D9E-F2D7-825E7C7F0811}"/>
              </a:ext>
            </a:extLst>
          </p:cNvPr>
          <p:cNvSpPr>
            <a:spLocks noGrp="1"/>
          </p:cNvSpPr>
          <p:nvPr>
            <p:ph type="ftr" sz="quarter" idx="11"/>
          </p:nvPr>
        </p:nvSpPr>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211094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07F1B15F-3464-0044-8D21-2BCA72E97255}"/>
              </a:ext>
            </a:extLst>
          </p:cNvPr>
          <p:cNvSpPr txBox="1"/>
          <p:nvPr/>
        </p:nvSpPr>
        <p:spPr>
          <a:xfrm>
            <a:off x="3260922" y="3287836"/>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1960s</a:t>
            </a:r>
          </a:p>
        </p:txBody>
      </p:sp>
      <p:sp>
        <p:nvSpPr>
          <p:cNvPr id="16" name="TextBox 15">
            <a:extLst>
              <a:ext uri="{FF2B5EF4-FFF2-40B4-BE49-F238E27FC236}">
                <a16:creationId xmlns:a16="http://schemas.microsoft.com/office/drawing/2014/main" id="{DABBFB4E-7F81-2A42-B621-D23962BA94A5}"/>
              </a:ext>
            </a:extLst>
          </p:cNvPr>
          <p:cNvSpPr txBox="1"/>
          <p:nvPr/>
        </p:nvSpPr>
        <p:spPr>
          <a:xfrm>
            <a:off x="5055015" y="3287836"/>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1960s</a:t>
            </a:r>
          </a:p>
        </p:txBody>
      </p:sp>
      <p:sp>
        <p:nvSpPr>
          <p:cNvPr id="18" name="TextBox 17">
            <a:extLst>
              <a:ext uri="{FF2B5EF4-FFF2-40B4-BE49-F238E27FC236}">
                <a16:creationId xmlns:a16="http://schemas.microsoft.com/office/drawing/2014/main" id="{65C34FB3-3A99-4C4A-AAA1-1324D3B1A62C}"/>
              </a:ext>
            </a:extLst>
          </p:cNvPr>
          <p:cNvSpPr txBox="1"/>
          <p:nvPr/>
        </p:nvSpPr>
        <p:spPr>
          <a:xfrm>
            <a:off x="6824850" y="3287836"/>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1960s</a:t>
            </a:r>
          </a:p>
        </p:txBody>
      </p:sp>
      <p:sp>
        <p:nvSpPr>
          <p:cNvPr id="19" name="TextBox 18">
            <a:extLst>
              <a:ext uri="{FF2B5EF4-FFF2-40B4-BE49-F238E27FC236}">
                <a16:creationId xmlns:a16="http://schemas.microsoft.com/office/drawing/2014/main" id="{263D5EB8-7360-F14C-8DD8-9B36C2858A73}"/>
              </a:ext>
            </a:extLst>
          </p:cNvPr>
          <p:cNvSpPr txBox="1"/>
          <p:nvPr/>
        </p:nvSpPr>
        <p:spPr>
          <a:xfrm>
            <a:off x="8726541" y="3287836"/>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1960s</a:t>
            </a:r>
          </a:p>
        </p:txBody>
      </p:sp>
      <p:sp>
        <p:nvSpPr>
          <p:cNvPr id="24" name="Rectangular Callout 23">
            <a:extLst>
              <a:ext uri="{FF2B5EF4-FFF2-40B4-BE49-F238E27FC236}">
                <a16:creationId xmlns:a16="http://schemas.microsoft.com/office/drawing/2014/main" id="{F96FDD1D-DE4F-0E44-A277-668A5D6BC24B}"/>
              </a:ext>
            </a:extLst>
          </p:cNvPr>
          <p:cNvSpPr/>
          <p:nvPr/>
        </p:nvSpPr>
        <p:spPr>
          <a:xfrm rot="10800000">
            <a:off x="2328783" y="4605528"/>
            <a:ext cx="1990922" cy="1986792"/>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ular Callout 24">
            <a:extLst>
              <a:ext uri="{FF2B5EF4-FFF2-40B4-BE49-F238E27FC236}">
                <a16:creationId xmlns:a16="http://schemas.microsoft.com/office/drawing/2014/main" id="{3442CB34-8190-A141-9552-0B243779B061}"/>
              </a:ext>
            </a:extLst>
          </p:cNvPr>
          <p:cNvSpPr/>
          <p:nvPr/>
        </p:nvSpPr>
        <p:spPr>
          <a:xfrm rot="10800000">
            <a:off x="4546772" y="4728635"/>
            <a:ext cx="3059549" cy="1692026"/>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ular Callout 25">
            <a:extLst>
              <a:ext uri="{FF2B5EF4-FFF2-40B4-BE49-F238E27FC236}">
                <a16:creationId xmlns:a16="http://schemas.microsoft.com/office/drawing/2014/main" id="{23F2BD67-E2B0-A141-8C41-3A9A5C6565A2}"/>
              </a:ext>
            </a:extLst>
          </p:cNvPr>
          <p:cNvSpPr/>
          <p:nvPr/>
        </p:nvSpPr>
        <p:spPr>
          <a:xfrm rot="10800000">
            <a:off x="7934628" y="4728633"/>
            <a:ext cx="2384760" cy="2129366"/>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ular Callout 27">
            <a:extLst>
              <a:ext uri="{FF2B5EF4-FFF2-40B4-BE49-F238E27FC236}">
                <a16:creationId xmlns:a16="http://schemas.microsoft.com/office/drawing/2014/main" id="{B1452BC2-271D-3648-90DE-440E7EDA6E14}"/>
              </a:ext>
            </a:extLst>
          </p:cNvPr>
          <p:cNvSpPr/>
          <p:nvPr/>
        </p:nvSpPr>
        <p:spPr>
          <a:xfrm>
            <a:off x="8216024" y="1096115"/>
            <a:ext cx="1849898" cy="1161199"/>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ular Callout 28">
            <a:extLst>
              <a:ext uri="{FF2B5EF4-FFF2-40B4-BE49-F238E27FC236}">
                <a16:creationId xmlns:a16="http://schemas.microsoft.com/office/drawing/2014/main" id="{4FD54B8E-0DCF-6246-9983-B854FDF61112}"/>
              </a:ext>
            </a:extLst>
          </p:cNvPr>
          <p:cNvSpPr/>
          <p:nvPr/>
        </p:nvSpPr>
        <p:spPr>
          <a:xfrm>
            <a:off x="6177176" y="1109668"/>
            <a:ext cx="1849898" cy="1161199"/>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ular Callout 29">
            <a:extLst>
              <a:ext uri="{FF2B5EF4-FFF2-40B4-BE49-F238E27FC236}">
                <a16:creationId xmlns:a16="http://schemas.microsoft.com/office/drawing/2014/main" id="{B68EF1A6-1B3B-1743-B34E-9C00EEFD0621}"/>
              </a:ext>
            </a:extLst>
          </p:cNvPr>
          <p:cNvSpPr/>
          <p:nvPr/>
        </p:nvSpPr>
        <p:spPr>
          <a:xfrm>
            <a:off x="4457466" y="909807"/>
            <a:ext cx="1511436" cy="1361060"/>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ular Callout 30">
            <a:extLst>
              <a:ext uri="{FF2B5EF4-FFF2-40B4-BE49-F238E27FC236}">
                <a16:creationId xmlns:a16="http://schemas.microsoft.com/office/drawing/2014/main" id="{0462794C-3E82-C249-AE9F-0060E4441697}"/>
              </a:ext>
            </a:extLst>
          </p:cNvPr>
          <p:cNvSpPr/>
          <p:nvPr/>
        </p:nvSpPr>
        <p:spPr>
          <a:xfrm>
            <a:off x="2399294" y="1118375"/>
            <a:ext cx="1849898" cy="1161199"/>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A74D97E8-1AC8-F74D-A830-2636C08F8AB7}"/>
              </a:ext>
            </a:extLst>
          </p:cNvPr>
          <p:cNvSpPr txBox="1"/>
          <p:nvPr/>
        </p:nvSpPr>
        <p:spPr>
          <a:xfrm>
            <a:off x="2334620" y="4728635"/>
            <a:ext cx="1985085" cy="1754327"/>
          </a:xfrm>
          <a:prstGeom prst="rect">
            <a:avLst/>
          </a:prstGeom>
          <a:noFill/>
        </p:spPr>
        <p:txBody>
          <a:bodyPr wrap="square" rtlCol="0">
            <a:spAutoFit/>
          </a:bodyPr>
          <a:lstStyle/>
          <a:p>
            <a:pPr algn="ctr"/>
            <a:r>
              <a:rPr lang="en-US" b="1">
                <a:latin typeface="Arial"/>
                <a:cs typeface="Arial"/>
              </a:rPr>
              <a:t>Proposed that the EEG can demonstrate death of the Central Nervous System.</a:t>
            </a:r>
            <a:endParaRPr lang="en-GB" b="1">
              <a:latin typeface="Arial"/>
              <a:cs typeface="Arial"/>
            </a:endParaRPr>
          </a:p>
        </p:txBody>
      </p:sp>
      <p:sp>
        <p:nvSpPr>
          <p:cNvPr id="33" name="TextBox 32">
            <a:extLst>
              <a:ext uri="{FF2B5EF4-FFF2-40B4-BE49-F238E27FC236}">
                <a16:creationId xmlns:a16="http://schemas.microsoft.com/office/drawing/2014/main" id="{2FF8C13D-0134-3C4B-90B2-5D02040E2026}"/>
              </a:ext>
            </a:extLst>
          </p:cNvPr>
          <p:cNvSpPr txBox="1"/>
          <p:nvPr/>
        </p:nvSpPr>
        <p:spPr>
          <a:xfrm>
            <a:off x="4546770" y="4851742"/>
            <a:ext cx="3059550" cy="1477328"/>
          </a:xfrm>
          <a:prstGeom prst="rect">
            <a:avLst/>
          </a:prstGeom>
          <a:noFill/>
        </p:spPr>
        <p:txBody>
          <a:bodyPr wrap="square" rtlCol="0">
            <a:spAutoFit/>
          </a:bodyPr>
          <a:lstStyle/>
          <a:p>
            <a:pPr algn="ctr"/>
            <a:r>
              <a:rPr lang="en-US" b="1">
                <a:latin typeface="Arial"/>
                <a:cs typeface="Arial"/>
              </a:rPr>
              <a:t>1964, Keith Simpson “there is life so long as circulation of oxygenated blood is maintained to live brainstem </a:t>
            </a:r>
            <a:r>
              <a:rPr lang="en-US" b="1" err="1">
                <a:latin typeface="Arial"/>
                <a:cs typeface="Arial"/>
              </a:rPr>
              <a:t>centres</a:t>
            </a:r>
            <a:r>
              <a:rPr lang="en-US" b="1">
                <a:latin typeface="Arial"/>
                <a:cs typeface="Arial"/>
              </a:rPr>
              <a:t>”</a:t>
            </a:r>
            <a:endParaRPr lang="en-GB" b="1">
              <a:latin typeface="Arial"/>
              <a:cs typeface="Arial"/>
            </a:endParaRPr>
          </a:p>
        </p:txBody>
      </p:sp>
      <p:sp>
        <p:nvSpPr>
          <p:cNvPr id="34" name="TextBox 33">
            <a:extLst>
              <a:ext uri="{FF2B5EF4-FFF2-40B4-BE49-F238E27FC236}">
                <a16:creationId xmlns:a16="http://schemas.microsoft.com/office/drawing/2014/main" id="{3EDB37B3-0C03-F141-AA0B-00EFC86963A7}"/>
              </a:ext>
            </a:extLst>
          </p:cNvPr>
          <p:cNvSpPr txBox="1"/>
          <p:nvPr/>
        </p:nvSpPr>
        <p:spPr>
          <a:xfrm>
            <a:off x="7934628" y="4789450"/>
            <a:ext cx="2384760" cy="2031325"/>
          </a:xfrm>
          <a:prstGeom prst="rect">
            <a:avLst/>
          </a:prstGeom>
          <a:noFill/>
        </p:spPr>
        <p:txBody>
          <a:bodyPr wrap="square" rtlCol="0">
            <a:spAutoFit/>
          </a:bodyPr>
          <a:lstStyle/>
          <a:p>
            <a:pPr algn="ctr"/>
            <a:r>
              <a:rPr lang="en-US"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1968 </a:t>
            </a:r>
          </a:p>
          <a:p>
            <a:pPr algn="ctr"/>
            <a:r>
              <a:rPr lang="en-US"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Ad Hoc Committee of the Harvard Medical School define irreversible coma as a new criterion for death.</a:t>
            </a:r>
          </a:p>
        </p:txBody>
      </p:sp>
      <p:pic>
        <p:nvPicPr>
          <p:cNvPr id="35" name="Picture 2" descr="Time Christiaan Barnard.jpg">
            <a:extLst>
              <a:ext uri="{FF2B5EF4-FFF2-40B4-BE49-F238E27FC236}">
                <a16:creationId xmlns:a16="http://schemas.microsoft.com/office/drawing/2014/main" id="{B0FE5401-BB23-1C4D-9808-07DEBCBE3EF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07710" y="2392975"/>
            <a:ext cx="1706192" cy="2247908"/>
          </a:xfrm>
          <a:prstGeom prst="rect">
            <a:avLst/>
          </a:prstGeom>
          <a:noFill/>
          <a:ln w="9525">
            <a:noFill/>
            <a:miter lim="800000"/>
            <a:headEnd/>
            <a:tailEnd/>
          </a:ln>
          <a:scene3d>
            <a:camera prst="obliqueTopRight"/>
            <a:lightRig rig="threePt" dir="t"/>
          </a:scene3d>
          <a:sp3d>
            <a:bevelT w="101600" prst="riblet"/>
          </a:sp3d>
        </p:spPr>
      </p:pic>
      <p:sp>
        <p:nvSpPr>
          <p:cNvPr id="36" name="TextBox 35">
            <a:extLst>
              <a:ext uri="{FF2B5EF4-FFF2-40B4-BE49-F238E27FC236}">
                <a16:creationId xmlns:a16="http://schemas.microsoft.com/office/drawing/2014/main" id="{167F6FB2-658B-9144-8131-9F6A7FF15C2D}"/>
              </a:ext>
            </a:extLst>
          </p:cNvPr>
          <p:cNvSpPr txBox="1"/>
          <p:nvPr/>
        </p:nvSpPr>
        <p:spPr>
          <a:xfrm>
            <a:off x="8296486" y="1096113"/>
            <a:ext cx="1847226" cy="1107996"/>
          </a:xfrm>
          <a:prstGeom prst="rect">
            <a:avLst/>
          </a:prstGeom>
          <a:noFill/>
        </p:spPr>
        <p:txBody>
          <a:bodyPr wrap="square" rtlCol="0">
            <a:spAutoFit/>
          </a:bodyPr>
          <a:lstStyle/>
          <a:p>
            <a:pPr algn="ctr"/>
            <a:r>
              <a:rPr lang="en-US" b="1">
                <a:latin typeface="Arial"/>
                <a:cs typeface="Arial"/>
              </a:rPr>
              <a:t>1967</a:t>
            </a:r>
          </a:p>
          <a:p>
            <a:pPr algn="ctr"/>
            <a:r>
              <a:rPr lang="en-GB" sz="1600" b="1">
                <a:latin typeface="Arial"/>
                <a:cs typeface="Arial"/>
              </a:rPr>
              <a:t>1</a:t>
            </a:r>
            <a:r>
              <a:rPr lang="en-GB" sz="1600" b="1" baseline="30000">
                <a:latin typeface="Arial"/>
                <a:cs typeface="Arial"/>
              </a:rPr>
              <a:t>st</a:t>
            </a:r>
            <a:r>
              <a:rPr lang="en-GB" sz="1600" b="1">
                <a:latin typeface="Arial"/>
                <a:cs typeface="Arial"/>
              </a:rPr>
              <a:t> successful deceased donor heart </a:t>
            </a:r>
            <a:r>
              <a:rPr lang="en-GB" sz="1600" b="1" err="1">
                <a:latin typeface="Arial"/>
                <a:cs typeface="Arial"/>
              </a:rPr>
              <a:t>Tx</a:t>
            </a:r>
            <a:endParaRPr lang="en-US" sz="16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7" name="TextBox 36">
            <a:extLst>
              <a:ext uri="{FF2B5EF4-FFF2-40B4-BE49-F238E27FC236}">
                <a16:creationId xmlns:a16="http://schemas.microsoft.com/office/drawing/2014/main" id="{B89BA05D-B0D6-5E4E-8234-BFA13DF90D1D}"/>
              </a:ext>
            </a:extLst>
          </p:cNvPr>
          <p:cNvSpPr txBox="1"/>
          <p:nvPr/>
        </p:nvSpPr>
        <p:spPr>
          <a:xfrm>
            <a:off x="6218743" y="1122716"/>
            <a:ext cx="1847226" cy="1107996"/>
          </a:xfrm>
          <a:prstGeom prst="rect">
            <a:avLst/>
          </a:prstGeom>
          <a:noFill/>
        </p:spPr>
        <p:txBody>
          <a:bodyPr wrap="square" rtlCol="0">
            <a:spAutoFit/>
          </a:bodyPr>
          <a:lstStyle/>
          <a:p>
            <a:pPr algn="ctr"/>
            <a:r>
              <a:rPr lang="en-US" b="1">
                <a:latin typeface="Arial"/>
                <a:cs typeface="Arial"/>
              </a:rPr>
              <a:t>1966</a:t>
            </a:r>
          </a:p>
          <a:p>
            <a:pPr algn="ctr"/>
            <a:r>
              <a:rPr lang="en-GB" sz="1600" b="1">
                <a:latin typeface="Arial"/>
                <a:cs typeface="Arial"/>
              </a:rPr>
              <a:t>1</a:t>
            </a:r>
            <a:r>
              <a:rPr lang="en-GB" sz="1600" b="1" baseline="30000">
                <a:latin typeface="Arial"/>
                <a:cs typeface="Arial"/>
              </a:rPr>
              <a:t>st</a:t>
            </a:r>
            <a:r>
              <a:rPr lang="en-GB" sz="1600" b="1">
                <a:latin typeface="Arial"/>
                <a:cs typeface="Arial"/>
              </a:rPr>
              <a:t> successful deceased donor pancreas </a:t>
            </a:r>
            <a:r>
              <a:rPr lang="en-GB" sz="1600" b="1" err="1">
                <a:latin typeface="Arial"/>
                <a:cs typeface="Arial"/>
              </a:rPr>
              <a:t>Tx</a:t>
            </a:r>
            <a:endParaRPr lang="en-US" sz="16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8" name="TextBox 37">
            <a:extLst>
              <a:ext uri="{FF2B5EF4-FFF2-40B4-BE49-F238E27FC236}">
                <a16:creationId xmlns:a16="http://schemas.microsoft.com/office/drawing/2014/main" id="{5C015550-9B6B-8B4B-A479-B5BE0D15B265}"/>
              </a:ext>
            </a:extLst>
          </p:cNvPr>
          <p:cNvSpPr txBox="1"/>
          <p:nvPr/>
        </p:nvSpPr>
        <p:spPr>
          <a:xfrm>
            <a:off x="4414724" y="909807"/>
            <a:ext cx="1554178" cy="1354217"/>
          </a:xfrm>
          <a:prstGeom prst="rect">
            <a:avLst/>
          </a:prstGeom>
          <a:noFill/>
        </p:spPr>
        <p:txBody>
          <a:bodyPr wrap="square" rtlCol="0">
            <a:spAutoFit/>
          </a:bodyPr>
          <a:lstStyle/>
          <a:p>
            <a:pPr algn="ctr"/>
            <a:r>
              <a:rPr lang="en-US" b="1">
                <a:latin typeface="Arial"/>
                <a:cs typeface="Arial"/>
              </a:rPr>
              <a:t>1963</a:t>
            </a:r>
          </a:p>
          <a:p>
            <a:pPr algn="ctr"/>
            <a:r>
              <a:rPr lang="en-GB" sz="1600" b="1">
                <a:latin typeface="Arial"/>
                <a:cs typeface="Arial"/>
              </a:rPr>
              <a:t>1</a:t>
            </a:r>
            <a:r>
              <a:rPr lang="en-GB" sz="1600" b="1" baseline="30000">
                <a:latin typeface="Arial"/>
                <a:cs typeface="Arial"/>
              </a:rPr>
              <a:t>st</a:t>
            </a:r>
            <a:r>
              <a:rPr lang="en-GB" sz="1600" b="1">
                <a:latin typeface="Arial"/>
                <a:cs typeface="Arial"/>
              </a:rPr>
              <a:t> successful deceased donor liver &amp; lung </a:t>
            </a:r>
            <a:r>
              <a:rPr lang="en-GB" sz="1600" b="1" err="1">
                <a:latin typeface="Arial"/>
                <a:cs typeface="Arial"/>
              </a:rPr>
              <a:t>Tx</a:t>
            </a:r>
            <a:endParaRPr lang="en-US" sz="16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39" name="TextBox 38">
            <a:extLst>
              <a:ext uri="{FF2B5EF4-FFF2-40B4-BE49-F238E27FC236}">
                <a16:creationId xmlns:a16="http://schemas.microsoft.com/office/drawing/2014/main" id="{B8CDE380-A585-3B47-9A87-877BDC6800EF}"/>
              </a:ext>
            </a:extLst>
          </p:cNvPr>
          <p:cNvSpPr txBox="1"/>
          <p:nvPr/>
        </p:nvSpPr>
        <p:spPr>
          <a:xfrm>
            <a:off x="2401966" y="1151345"/>
            <a:ext cx="1847226" cy="1107996"/>
          </a:xfrm>
          <a:prstGeom prst="rect">
            <a:avLst/>
          </a:prstGeom>
          <a:noFill/>
        </p:spPr>
        <p:txBody>
          <a:bodyPr wrap="square" rtlCol="0">
            <a:spAutoFit/>
          </a:bodyPr>
          <a:lstStyle/>
          <a:p>
            <a:pPr algn="ctr"/>
            <a:r>
              <a:rPr lang="en-US" b="1">
                <a:latin typeface="Arial"/>
                <a:cs typeface="Arial"/>
              </a:rPr>
              <a:t>1962</a:t>
            </a:r>
          </a:p>
          <a:p>
            <a:pPr algn="ctr"/>
            <a:r>
              <a:rPr lang="en-GB" sz="1600" b="1">
                <a:latin typeface="Arial"/>
                <a:cs typeface="Arial"/>
              </a:rPr>
              <a:t>1</a:t>
            </a:r>
            <a:r>
              <a:rPr lang="en-GB" sz="1600" b="1" baseline="30000">
                <a:latin typeface="Arial"/>
                <a:cs typeface="Arial"/>
              </a:rPr>
              <a:t>st</a:t>
            </a:r>
            <a:r>
              <a:rPr lang="en-GB" sz="1600" b="1">
                <a:latin typeface="Arial"/>
                <a:cs typeface="Arial"/>
              </a:rPr>
              <a:t> successful deceased donor kidney </a:t>
            </a:r>
            <a:r>
              <a:rPr lang="en-GB" sz="1600" b="1" err="1">
                <a:latin typeface="Arial"/>
                <a:cs typeface="Arial"/>
              </a:rPr>
              <a:t>Tx</a:t>
            </a:r>
            <a:endParaRPr lang="en-US" sz="16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2" name="Oval 1">
            <a:extLst>
              <a:ext uri="{FF2B5EF4-FFF2-40B4-BE49-F238E27FC236}">
                <a16:creationId xmlns:a16="http://schemas.microsoft.com/office/drawing/2014/main" id="{C5FD02EC-41F2-A70A-4857-05290CF99A10}"/>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F54F3F8-5743-2FD6-A8F2-1CE34E55BF85}"/>
              </a:ext>
            </a:extLst>
          </p:cNvPr>
          <p:cNvSpPr txBox="1"/>
          <p:nvPr/>
        </p:nvSpPr>
        <p:spPr>
          <a:xfrm>
            <a:off x="861122" y="2912978"/>
            <a:ext cx="1959487" cy="1569660"/>
          </a:xfrm>
          <a:prstGeom prst="rect">
            <a:avLst/>
          </a:prstGeom>
          <a:noFill/>
        </p:spPr>
        <p:txBody>
          <a:bodyPr wrap="square" rtlCol="0">
            <a:spAutoFit/>
          </a:bodyPr>
          <a:lstStyle/>
          <a:p>
            <a:pPr algn="ctr"/>
            <a:r>
              <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4" name="Footer Placeholder 3">
            <a:extLst>
              <a:ext uri="{FF2B5EF4-FFF2-40B4-BE49-F238E27FC236}">
                <a16:creationId xmlns:a16="http://schemas.microsoft.com/office/drawing/2014/main" id="{45FA0E76-CC78-BE2E-0598-6E54AA7B8FEE}"/>
              </a:ext>
            </a:extLst>
          </p:cNvPr>
          <p:cNvSpPr>
            <a:spLocks noGrp="1"/>
          </p:cNvSpPr>
          <p:nvPr>
            <p:ph type="ftr" sz="quarter" idx="11"/>
          </p:nvPr>
        </p:nvSpPr>
        <p:spPr>
          <a:xfrm>
            <a:off x="4022293" y="6499225"/>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4260362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Rectangular Callout 14">
            <a:extLst>
              <a:ext uri="{FF2B5EF4-FFF2-40B4-BE49-F238E27FC236}">
                <a16:creationId xmlns:a16="http://schemas.microsoft.com/office/drawing/2014/main" id="{C2BF1645-6009-DD4A-B149-98227C6CA16A}"/>
              </a:ext>
            </a:extLst>
          </p:cNvPr>
          <p:cNvSpPr/>
          <p:nvPr/>
        </p:nvSpPr>
        <p:spPr>
          <a:xfrm rot="10800000">
            <a:off x="2557444" y="4761722"/>
            <a:ext cx="2455087" cy="1692026"/>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0CB117B-B552-C949-A397-DDC0F8780BAA}"/>
              </a:ext>
            </a:extLst>
          </p:cNvPr>
          <p:cNvSpPr txBox="1"/>
          <p:nvPr/>
        </p:nvSpPr>
        <p:spPr>
          <a:xfrm>
            <a:off x="3230392" y="3287836"/>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Late</a:t>
            </a:r>
          </a:p>
        </p:txBody>
      </p:sp>
      <p:sp>
        <p:nvSpPr>
          <p:cNvPr id="18" name="TextBox 17">
            <a:extLst>
              <a:ext uri="{FF2B5EF4-FFF2-40B4-BE49-F238E27FC236}">
                <a16:creationId xmlns:a16="http://schemas.microsoft.com/office/drawing/2014/main" id="{A22E0E7A-00B6-A241-B5DF-47C1A8E739F8}"/>
              </a:ext>
            </a:extLst>
          </p:cNvPr>
          <p:cNvSpPr txBox="1"/>
          <p:nvPr/>
        </p:nvSpPr>
        <p:spPr>
          <a:xfrm>
            <a:off x="5071960" y="3287460"/>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20</a:t>
            </a:r>
            <a:r>
              <a:rPr lang="en-US" sz="2000" baseline="30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th</a:t>
            </a: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 </a:t>
            </a:r>
          </a:p>
        </p:txBody>
      </p:sp>
      <p:sp>
        <p:nvSpPr>
          <p:cNvPr id="19" name="TextBox 18">
            <a:extLst>
              <a:ext uri="{FF2B5EF4-FFF2-40B4-BE49-F238E27FC236}">
                <a16:creationId xmlns:a16="http://schemas.microsoft.com/office/drawing/2014/main" id="{9F61D8CE-3215-8041-A78E-A3D2D6EFED1D}"/>
              </a:ext>
            </a:extLst>
          </p:cNvPr>
          <p:cNvSpPr txBox="1"/>
          <p:nvPr/>
        </p:nvSpPr>
        <p:spPr>
          <a:xfrm>
            <a:off x="6802690" y="3299944"/>
            <a:ext cx="1258358" cy="400110"/>
          </a:xfrm>
          <a:prstGeom prst="rect">
            <a:avLst/>
          </a:prstGeom>
          <a:noFill/>
        </p:spPr>
        <p:txBody>
          <a:bodyPr wrap="square" rtlCol="0">
            <a:spAutoFit/>
          </a:bodyPr>
          <a:lstStyle/>
          <a:p>
            <a:pPr algn="ctr"/>
            <a:r>
              <a:rPr lang="en-US" sz="2000">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Century</a:t>
            </a:r>
          </a:p>
        </p:txBody>
      </p:sp>
      <p:pic>
        <p:nvPicPr>
          <p:cNvPr id="24" name="Picture 23" descr="Screen Shot 2012-04-22 at 23.02.22.png">
            <a:extLst>
              <a:ext uri="{FF2B5EF4-FFF2-40B4-BE49-F238E27FC236}">
                <a16:creationId xmlns:a16="http://schemas.microsoft.com/office/drawing/2014/main" id="{858B03C9-94DD-D64F-BECD-B3F71ED0DCB8}"/>
              </a:ext>
            </a:extLst>
          </p:cNvPr>
          <p:cNvPicPr>
            <a:picLocks noChangeAspect="1"/>
          </p:cNvPicPr>
          <p:nvPr/>
        </p:nvPicPr>
        <p:blipFill>
          <a:blip r:embed="rId3"/>
          <a:stretch>
            <a:fillRect/>
          </a:stretch>
        </p:blipFill>
        <p:spPr>
          <a:xfrm>
            <a:off x="5256358" y="3965673"/>
            <a:ext cx="3846226" cy="1971111"/>
          </a:xfrm>
          <a:prstGeom prst="rect">
            <a:avLst/>
          </a:prstGeom>
          <a:scene3d>
            <a:camera prst="obliqueTopRight"/>
            <a:lightRig rig="threePt" dir="t"/>
          </a:scene3d>
          <a:sp3d>
            <a:bevelT w="101600" prst="riblet"/>
          </a:sp3d>
        </p:spPr>
      </p:pic>
      <p:sp>
        <p:nvSpPr>
          <p:cNvPr id="25" name="Rectangular Callout 24">
            <a:extLst>
              <a:ext uri="{FF2B5EF4-FFF2-40B4-BE49-F238E27FC236}">
                <a16:creationId xmlns:a16="http://schemas.microsoft.com/office/drawing/2014/main" id="{E630331D-1544-A041-A279-78A8C308FE9F}"/>
              </a:ext>
            </a:extLst>
          </p:cNvPr>
          <p:cNvSpPr/>
          <p:nvPr/>
        </p:nvSpPr>
        <p:spPr>
          <a:xfrm>
            <a:off x="3738433" y="1229312"/>
            <a:ext cx="1717084" cy="1207879"/>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ular Callout 25">
            <a:extLst>
              <a:ext uri="{FF2B5EF4-FFF2-40B4-BE49-F238E27FC236}">
                <a16:creationId xmlns:a16="http://schemas.microsoft.com/office/drawing/2014/main" id="{5C9369F7-3345-8945-8416-E687257088F4}"/>
              </a:ext>
            </a:extLst>
          </p:cNvPr>
          <p:cNvSpPr/>
          <p:nvPr/>
        </p:nvSpPr>
        <p:spPr>
          <a:xfrm>
            <a:off x="7133173" y="1190183"/>
            <a:ext cx="2382512" cy="1200329"/>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646E072B-E77B-AF45-B9B5-BE80000878CC}"/>
              </a:ext>
            </a:extLst>
          </p:cNvPr>
          <p:cNvSpPr txBox="1"/>
          <p:nvPr/>
        </p:nvSpPr>
        <p:spPr>
          <a:xfrm>
            <a:off x="2563280" y="4877819"/>
            <a:ext cx="2449251" cy="1477328"/>
          </a:xfrm>
          <a:prstGeom prst="rect">
            <a:avLst/>
          </a:prstGeom>
          <a:noFill/>
        </p:spPr>
        <p:txBody>
          <a:bodyPr wrap="square" rtlCol="0">
            <a:spAutoFit/>
          </a:bodyPr>
          <a:lstStyle/>
          <a:p>
            <a:pPr algn="ctr"/>
            <a:r>
              <a:rPr lang="en-US" b="1">
                <a:latin typeface="Arial"/>
                <a:cs typeface="Arial"/>
              </a:rPr>
              <a:t>1976 (clarified 1979)</a:t>
            </a:r>
          </a:p>
          <a:p>
            <a:pPr algn="ctr"/>
            <a:r>
              <a:rPr lang="en-US" b="1">
                <a:latin typeface="Arial"/>
                <a:cs typeface="Arial"/>
              </a:rPr>
              <a:t>UK Criteria for Diagnosing Death using Neurological Criteria Published.</a:t>
            </a:r>
            <a:endParaRPr lang="en-GB" b="1">
              <a:latin typeface="Arial"/>
              <a:cs typeface="Arial"/>
            </a:endParaRPr>
          </a:p>
        </p:txBody>
      </p:sp>
      <p:sp>
        <p:nvSpPr>
          <p:cNvPr id="28" name="TextBox 27">
            <a:extLst>
              <a:ext uri="{FF2B5EF4-FFF2-40B4-BE49-F238E27FC236}">
                <a16:creationId xmlns:a16="http://schemas.microsoft.com/office/drawing/2014/main" id="{933157EF-7576-B242-B04A-F0F7FA4DCA6A}"/>
              </a:ext>
            </a:extLst>
          </p:cNvPr>
          <p:cNvSpPr txBox="1"/>
          <p:nvPr/>
        </p:nvSpPr>
        <p:spPr>
          <a:xfrm>
            <a:off x="3738433" y="1236862"/>
            <a:ext cx="1717085" cy="1200329"/>
          </a:xfrm>
          <a:prstGeom prst="rect">
            <a:avLst/>
          </a:prstGeom>
          <a:noFill/>
        </p:spPr>
        <p:txBody>
          <a:bodyPr wrap="square" rtlCol="0">
            <a:spAutoFit/>
          </a:bodyPr>
          <a:lstStyle/>
          <a:p>
            <a:pPr algn="ctr"/>
            <a:r>
              <a:rPr lang="en-GB" b="1">
                <a:latin typeface="Arial"/>
                <a:cs typeface="Arial"/>
              </a:rPr>
              <a:t>Modern intensive care practice grows.</a:t>
            </a:r>
            <a:endParaRPr lang="en-US"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29" name="TextBox 28">
            <a:extLst>
              <a:ext uri="{FF2B5EF4-FFF2-40B4-BE49-F238E27FC236}">
                <a16:creationId xmlns:a16="http://schemas.microsoft.com/office/drawing/2014/main" id="{2693A638-C93A-7A49-940E-8B82B4BFC6EC}"/>
              </a:ext>
            </a:extLst>
          </p:cNvPr>
          <p:cNvSpPr txBox="1"/>
          <p:nvPr/>
        </p:nvSpPr>
        <p:spPr>
          <a:xfrm>
            <a:off x="7053383" y="1190183"/>
            <a:ext cx="2462302" cy="1200329"/>
          </a:xfrm>
          <a:prstGeom prst="rect">
            <a:avLst/>
          </a:prstGeom>
          <a:noFill/>
        </p:spPr>
        <p:txBody>
          <a:bodyPr wrap="square" rtlCol="0">
            <a:spAutoFit/>
          </a:bodyPr>
          <a:lstStyle/>
          <a:p>
            <a:pPr algn="ctr"/>
            <a:r>
              <a:rPr lang="en-GB" b="1">
                <a:latin typeface="Arial"/>
                <a:cs typeface="Arial"/>
              </a:rPr>
              <a:t>Organ Donation from Brain Dead donors increases worldwide.</a:t>
            </a:r>
            <a:endParaRPr lang="en-US"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pic>
        <p:nvPicPr>
          <p:cNvPr id="30" name="Picture 29" descr="iStock_000011132098Small png.png">
            <a:extLst>
              <a:ext uri="{FF2B5EF4-FFF2-40B4-BE49-F238E27FC236}">
                <a16:creationId xmlns:a16="http://schemas.microsoft.com/office/drawing/2014/main" id="{C5B74DED-1DCC-6847-B70A-C7AD1DE4DC3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7346" y="4684800"/>
            <a:ext cx="2410098" cy="1807573"/>
          </a:xfrm>
          <a:prstGeom prst="rect">
            <a:avLst/>
          </a:prstGeom>
        </p:spPr>
      </p:pic>
      <p:sp>
        <p:nvSpPr>
          <p:cNvPr id="3" name="TextBox 2">
            <a:extLst>
              <a:ext uri="{FF2B5EF4-FFF2-40B4-BE49-F238E27FC236}">
                <a16:creationId xmlns:a16="http://schemas.microsoft.com/office/drawing/2014/main" id="{75AD78CE-C8C3-186D-739B-91622D2938DA}"/>
              </a:ext>
            </a:extLst>
          </p:cNvPr>
          <p:cNvSpPr txBox="1"/>
          <p:nvPr/>
        </p:nvSpPr>
        <p:spPr>
          <a:xfrm>
            <a:off x="5156329" y="6130583"/>
            <a:ext cx="6914503"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American Typewriter" charset="0"/>
                <a:ea typeface="American Typewriter" charset="0"/>
                <a:cs typeface="American Typewriter" charset="0"/>
              </a:rPr>
              <a:t>“Whatever the mode of its production, brain death represents the stage at which a patient becomes truly dead.”</a:t>
            </a:r>
          </a:p>
        </p:txBody>
      </p:sp>
      <p:sp>
        <p:nvSpPr>
          <p:cNvPr id="2" name="Oval 1">
            <a:extLst>
              <a:ext uri="{FF2B5EF4-FFF2-40B4-BE49-F238E27FC236}">
                <a16:creationId xmlns:a16="http://schemas.microsoft.com/office/drawing/2014/main" id="{8C97F1FC-BB4A-88FD-9F24-678A9C6B865E}"/>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C02D8F8-0658-9B84-C86C-3827CAC3AFE1}"/>
              </a:ext>
            </a:extLst>
          </p:cNvPr>
          <p:cNvSpPr txBox="1"/>
          <p:nvPr/>
        </p:nvSpPr>
        <p:spPr>
          <a:xfrm>
            <a:off x="861122" y="2912978"/>
            <a:ext cx="1959487" cy="1569660"/>
          </a:xfrm>
          <a:prstGeom prst="rect">
            <a:avLst/>
          </a:prstGeom>
          <a:noFill/>
        </p:spPr>
        <p:txBody>
          <a:bodyPr wrap="square" rtlCol="0">
            <a:spAutoFit/>
          </a:bodyPr>
          <a:lstStyle/>
          <a:p>
            <a:pPr algn="ctr"/>
            <a:r>
              <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5" name="Footer Placeholder 4">
            <a:extLst>
              <a:ext uri="{FF2B5EF4-FFF2-40B4-BE49-F238E27FC236}">
                <a16:creationId xmlns:a16="http://schemas.microsoft.com/office/drawing/2014/main" id="{604AC79C-D4C0-3C92-3C87-8943BE4B8416}"/>
              </a:ext>
            </a:extLst>
          </p:cNvPr>
          <p:cNvSpPr>
            <a:spLocks noGrp="1"/>
          </p:cNvSpPr>
          <p:nvPr>
            <p:ph type="ftr" sz="quarter" idx="11"/>
          </p:nvPr>
        </p:nvSpPr>
        <p:spPr>
          <a:xfrm>
            <a:off x="168304" y="6556138"/>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27138309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46342847-8C7B-804A-834C-F33B10D95F28}"/>
              </a:ext>
            </a:extLst>
          </p:cNvPr>
          <p:cNvSpPr txBox="1"/>
          <p:nvPr/>
        </p:nvSpPr>
        <p:spPr>
          <a:xfrm>
            <a:off x="3201042" y="3254412"/>
            <a:ext cx="1258358" cy="400110"/>
          </a:xfrm>
          <a:prstGeom prst="rect">
            <a:avLst/>
          </a:prstGeom>
          <a:noFill/>
        </p:spPr>
        <p:txBody>
          <a:bodyPr wrap="square" rtlCol="0">
            <a:spAutoFit/>
          </a:bodyPr>
          <a:lstStyle/>
          <a:p>
            <a:pPr algn="ctr"/>
            <a:r>
              <a:rPr lang="en-US" sz="200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21st</a:t>
            </a:r>
          </a:p>
        </p:txBody>
      </p:sp>
      <p:sp>
        <p:nvSpPr>
          <p:cNvPr id="16" name="TextBox 15">
            <a:extLst>
              <a:ext uri="{FF2B5EF4-FFF2-40B4-BE49-F238E27FC236}">
                <a16:creationId xmlns:a16="http://schemas.microsoft.com/office/drawing/2014/main" id="{0FF97092-9BF8-0441-9D6F-319B76BC8DAB}"/>
              </a:ext>
            </a:extLst>
          </p:cNvPr>
          <p:cNvSpPr txBox="1"/>
          <p:nvPr/>
        </p:nvSpPr>
        <p:spPr>
          <a:xfrm>
            <a:off x="4965602" y="3254412"/>
            <a:ext cx="1258358" cy="400110"/>
          </a:xfrm>
          <a:prstGeom prst="rect">
            <a:avLst/>
          </a:prstGeom>
          <a:noFill/>
        </p:spPr>
        <p:txBody>
          <a:bodyPr wrap="square" rtlCol="0">
            <a:spAutoFit/>
          </a:bodyPr>
          <a:lstStyle/>
          <a:p>
            <a:pPr algn="ctr"/>
            <a:r>
              <a:rPr lang="en-US" sz="200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Century</a:t>
            </a:r>
          </a:p>
        </p:txBody>
      </p:sp>
      <p:sp>
        <p:nvSpPr>
          <p:cNvPr id="18" name="Rectangular Callout 17">
            <a:extLst>
              <a:ext uri="{FF2B5EF4-FFF2-40B4-BE49-F238E27FC236}">
                <a16:creationId xmlns:a16="http://schemas.microsoft.com/office/drawing/2014/main" id="{9968E994-38DA-7A4A-B884-59EEAE83457A}"/>
              </a:ext>
            </a:extLst>
          </p:cNvPr>
          <p:cNvSpPr/>
          <p:nvPr/>
        </p:nvSpPr>
        <p:spPr>
          <a:xfrm>
            <a:off x="3456226" y="875795"/>
            <a:ext cx="2606497" cy="1561396"/>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24" name="TextBox 23">
            <a:extLst>
              <a:ext uri="{FF2B5EF4-FFF2-40B4-BE49-F238E27FC236}">
                <a16:creationId xmlns:a16="http://schemas.microsoft.com/office/drawing/2014/main" id="{A596C995-2116-5A40-A014-FCEC96B42DE5}"/>
              </a:ext>
            </a:extLst>
          </p:cNvPr>
          <p:cNvSpPr txBox="1"/>
          <p:nvPr/>
        </p:nvSpPr>
        <p:spPr>
          <a:xfrm>
            <a:off x="3456225" y="867530"/>
            <a:ext cx="2718814" cy="1569660"/>
          </a:xfrm>
          <a:prstGeom prst="rect">
            <a:avLst/>
          </a:prstGeom>
          <a:noFill/>
        </p:spPr>
        <p:txBody>
          <a:bodyPr wrap="square" rtlCol="0">
            <a:spAutoFit/>
          </a:bodyPr>
          <a:lstStyle/>
          <a:p>
            <a:pPr algn="ctr"/>
            <a:r>
              <a:rPr lang="en-GB" sz="1600" b="1">
                <a:solidFill>
                  <a:prstClr val="black"/>
                </a:solidFill>
                <a:latin typeface="Arial"/>
                <a:cs typeface="Arial"/>
              </a:rPr>
              <a:t>Growing use of ECMO and other techniques to support the circulation, establish that it is possible to be alive, without a heart-beat.</a:t>
            </a:r>
            <a:endParaRPr lang="en-US" sz="1600" b="1">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endParaRPr>
          </a:p>
        </p:txBody>
      </p:sp>
      <p:pic>
        <p:nvPicPr>
          <p:cNvPr id="27" name="Picture 26" descr="Screen Shot 2014-08-04 at 19.19.29.png">
            <a:extLst>
              <a:ext uri="{FF2B5EF4-FFF2-40B4-BE49-F238E27FC236}">
                <a16:creationId xmlns:a16="http://schemas.microsoft.com/office/drawing/2014/main" id="{2528EB1C-EADB-4841-BE38-507369533EC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99347" y="1738871"/>
            <a:ext cx="4922923" cy="3831302"/>
          </a:xfrm>
          <a:prstGeom prst="rect">
            <a:avLst/>
          </a:prstGeom>
          <a:scene3d>
            <a:camera prst="orthographicFront"/>
            <a:lightRig rig="threePt" dir="t"/>
          </a:scene3d>
          <a:sp3d>
            <a:bevelT w="114300" prst="artDeco"/>
          </a:sp3d>
        </p:spPr>
      </p:pic>
      <p:sp>
        <p:nvSpPr>
          <p:cNvPr id="28" name="TextBox 27">
            <a:extLst>
              <a:ext uri="{FF2B5EF4-FFF2-40B4-BE49-F238E27FC236}">
                <a16:creationId xmlns:a16="http://schemas.microsoft.com/office/drawing/2014/main" id="{C5C1AB4F-46FC-C541-AD59-D3474D95D17E}"/>
              </a:ext>
            </a:extLst>
          </p:cNvPr>
          <p:cNvSpPr txBox="1"/>
          <p:nvPr/>
        </p:nvSpPr>
        <p:spPr>
          <a:xfrm>
            <a:off x="6903705" y="5743306"/>
            <a:ext cx="4243178" cy="369332"/>
          </a:xfrm>
          <a:prstGeom prst="rect">
            <a:avLst/>
          </a:prstGeom>
          <a:noFill/>
        </p:spPr>
        <p:txBody>
          <a:bodyPr wrap="square" rtlCol="0">
            <a:spAutoFit/>
          </a:bodyPr>
          <a:lstStyle/>
          <a:p>
            <a:pPr algn="r"/>
            <a:r>
              <a:rPr lang="en-US">
                <a:solidFill>
                  <a:srgbClr val="6E2C6B"/>
                </a:solidFill>
                <a:latin typeface="Calibri"/>
              </a:rPr>
              <a:t>Image courtesy of Dr Sam </a:t>
            </a:r>
            <a:r>
              <a:rPr lang="en-US" err="1">
                <a:solidFill>
                  <a:srgbClr val="6E2C6B"/>
                </a:solidFill>
                <a:latin typeface="Calibri"/>
              </a:rPr>
              <a:t>Shemie</a:t>
            </a:r>
            <a:endParaRPr lang="en-US">
              <a:solidFill>
                <a:srgbClr val="6E2C6B"/>
              </a:solidFill>
              <a:latin typeface="Calibri"/>
            </a:endParaRPr>
          </a:p>
        </p:txBody>
      </p:sp>
      <p:sp>
        <p:nvSpPr>
          <p:cNvPr id="31" name="Title 1">
            <a:extLst>
              <a:ext uri="{FF2B5EF4-FFF2-40B4-BE49-F238E27FC236}">
                <a16:creationId xmlns:a16="http://schemas.microsoft.com/office/drawing/2014/main" id="{A5F73611-C783-6841-8DE8-105AD342C8D5}"/>
              </a:ext>
            </a:extLst>
          </p:cNvPr>
          <p:cNvSpPr txBox="1">
            <a:spLocks/>
          </p:cNvSpPr>
          <p:nvPr/>
        </p:nvSpPr>
        <p:spPr>
          <a:xfrm>
            <a:off x="216808" y="43400"/>
            <a:ext cx="9144000" cy="1143000"/>
          </a:xfrm>
          <a:prstGeom prst="rect">
            <a:avLst/>
          </a:prstGeom>
        </p:spPr>
        <p:txBody>
          <a:bodyPr vert="horz" lIns="91440" tIns="45720" rIns="91440" bIns="45720" rtlCol="0" anchor="t">
            <a:noAutofit/>
          </a:bodyPr>
          <a:lstStyle/>
          <a:p>
            <a:pPr>
              <a:spcBef>
                <a:spcPct val="0"/>
              </a:spcBef>
              <a:defRPr/>
            </a:pPr>
            <a:r>
              <a:rPr lang="en-US" sz="3600">
                <a:solidFill>
                  <a:srgbClr val="E0119D"/>
                </a:solidFill>
                <a:latin typeface="Arial"/>
                <a:cs typeface="Arial"/>
              </a:rPr>
              <a:t>Still discovering…</a:t>
            </a:r>
          </a:p>
        </p:txBody>
      </p:sp>
      <p:sp>
        <p:nvSpPr>
          <p:cNvPr id="2" name="Oval 1">
            <a:extLst>
              <a:ext uri="{FF2B5EF4-FFF2-40B4-BE49-F238E27FC236}">
                <a16:creationId xmlns:a16="http://schemas.microsoft.com/office/drawing/2014/main" id="{09485759-EF1F-F8E0-2D85-89BD33ADD836}"/>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CC059D8-C975-3C6B-35F4-DDC453E28E1D}"/>
              </a:ext>
            </a:extLst>
          </p:cNvPr>
          <p:cNvSpPr txBox="1"/>
          <p:nvPr/>
        </p:nvSpPr>
        <p:spPr>
          <a:xfrm>
            <a:off x="861122" y="2912978"/>
            <a:ext cx="1959487" cy="1569660"/>
          </a:xfrm>
          <a:prstGeom prst="rect">
            <a:avLst/>
          </a:prstGeom>
          <a:noFill/>
        </p:spPr>
        <p:txBody>
          <a:bodyPr wrap="square" rtlCol="0">
            <a:spAutoFit/>
          </a:bodyPr>
          <a:lstStyle/>
          <a:p>
            <a:pPr algn="ctr"/>
            <a:r>
              <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pic>
        <p:nvPicPr>
          <p:cNvPr id="29" name="Transmedic Heart.mp4">
            <a:hlinkClick r:id="" action="ppaction://media"/>
            <a:extLst>
              <a:ext uri="{FF2B5EF4-FFF2-40B4-BE49-F238E27FC236}">
                <a16:creationId xmlns:a16="http://schemas.microsoft.com/office/drawing/2014/main" id="{9E2F2DAE-985D-4B4B-9A58-F08561E397C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68400" y="3830887"/>
            <a:ext cx="4670961" cy="2615738"/>
          </a:xfrm>
          <a:prstGeom prst="roundRect">
            <a:avLst>
              <a:gd name="adj" fmla="val 5783"/>
            </a:avLst>
          </a:prstGeom>
          <a:ln>
            <a:noFill/>
          </a:ln>
          <a:effectLst/>
          <a:scene3d>
            <a:camera prst="perspectiveRight"/>
            <a:lightRig rig="twoPt" dir="t">
              <a:rot lat="0" lon="0" rev="10200000"/>
            </a:lightRig>
          </a:scene3d>
          <a:sp3d contourW="6350">
            <a:bevelT w="165100" h="31750"/>
            <a:contourClr>
              <a:srgbClr val="969696"/>
            </a:contourClr>
          </a:sp3d>
        </p:spPr>
      </p:pic>
      <p:sp>
        <p:nvSpPr>
          <p:cNvPr id="4" name="Footer Placeholder 3">
            <a:extLst>
              <a:ext uri="{FF2B5EF4-FFF2-40B4-BE49-F238E27FC236}">
                <a16:creationId xmlns:a16="http://schemas.microsoft.com/office/drawing/2014/main" id="{B99FEDCD-A596-0854-7D40-E899D65F3C29}"/>
              </a:ext>
            </a:extLst>
          </p:cNvPr>
          <p:cNvSpPr>
            <a:spLocks noGrp="1"/>
          </p:cNvSpPr>
          <p:nvPr>
            <p:ph type="ftr" sz="quarter" idx="11"/>
          </p:nvPr>
        </p:nvSpPr>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2265658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par>
                          <p:cTn id="13" fill="hold">
                            <p:stCondLst>
                              <p:cond delay="0"/>
                            </p:stCondLst>
                            <p:childTnLst>
                              <p:par>
                                <p:cTn id="14" presetID="1" presetClass="mediacall" presetSubtype="0" fill="hold" nodeType="afterEffect">
                                  <p:stCondLst>
                                    <p:cond delay="0"/>
                                  </p:stCondLst>
                                  <p:childTnLst>
                                    <p:cmd type="call" cmd="playFrom(0.0)">
                                      <p:cBhvr>
                                        <p:cTn id="15" dur="26445"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9"/>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9"/>
                                        </p:tgtEl>
                                      </p:cBhvr>
                                    </p:cmd>
                                  </p:childTnLst>
                                </p:cTn>
                              </p:par>
                            </p:childTnLst>
                          </p:cTn>
                        </p:par>
                      </p:childTnLst>
                    </p:cTn>
                  </p:par>
                </p:childTnLst>
              </p:cTn>
              <p:nextCondLst>
                <p:cond evt="onClick" delay="0">
                  <p:tgtEl>
                    <p:spTgt spid="29"/>
                  </p:tgtEl>
                </p:cond>
              </p:nextCondLst>
            </p:seq>
            <p:video>
              <p:cMediaNode vol="0">
                <p:cTn id="21" fill="hold" display="0">
                  <p:stCondLst>
                    <p:cond delay="indefinite"/>
                  </p:stCondLst>
                </p:cTn>
                <p:tgtEl>
                  <p:spTgt spid="29"/>
                </p:tgtEl>
              </p:cMediaNode>
            </p:video>
          </p:childTnLst>
        </p:cTn>
      </p:par>
    </p:tnLst>
    <p:bldLst>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endParaRPr lang="en-US" sz="2400">
              <a:solidFill>
                <a:srgbClr val="FFFFFF"/>
              </a:solidFill>
              <a:latin typeface="Arial"/>
              <a:ea typeface="ＭＳ Ｐゴシック" charset="-128"/>
              <a:cs typeface="+mn-cs"/>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7" name="Group 25">
            <a:extLst>
              <a:ext uri="{FF2B5EF4-FFF2-40B4-BE49-F238E27FC236}">
                <a16:creationId xmlns:a16="http://schemas.microsoft.com/office/drawing/2014/main" id="{E279D7BF-858F-F54D-B55B-A0AF33F329FC}"/>
              </a:ext>
            </a:extLst>
          </p:cNvPr>
          <p:cNvGrpSpPr/>
          <p:nvPr/>
        </p:nvGrpSpPr>
        <p:grpSpPr>
          <a:xfrm>
            <a:off x="1168400" y="2501901"/>
            <a:ext cx="10162478" cy="1938555"/>
            <a:chOff x="1369478" y="2501900"/>
            <a:chExt cx="7482422" cy="1964267"/>
          </a:xfrm>
        </p:grpSpPr>
        <p:sp>
          <p:nvSpPr>
            <p:cNvPr id="8" name="Snip Same Side Corner Rectangle 7">
              <a:extLst>
                <a:ext uri="{FF2B5EF4-FFF2-40B4-BE49-F238E27FC236}">
                  <a16:creationId xmlns:a16="http://schemas.microsoft.com/office/drawing/2014/main" id="{95B4EDC9-9AE3-E34D-B9B0-16C314132368}"/>
                </a:ext>
              </a:extLst>
            </p:cNvPr>
            <p:cNvSpPr/>
            <p:nvPr/>
          </p:nvSpPr>
          <p:spPr>
            <a:xfrm rot="5400000">
              <a:off x="4213225" y="-206375"/>
              <a:ext cx="1930400" cy="7346950"/>
            </a:xfrm>
            <a:prstGeom prst="snip2SameRect">
              <a:avLst>
                <a:gd name="adj1" fmla="val 50000"/>
                <a:gd name="adj2" fmla="val 0"/>
              </a:avLst>
            </a:prstGeom>
            <a:gradFill flip="none" rotWithShape="1">
              <a:gsLst>
                <a:gs pos="2000">
                  <a:sysClr val="window" lastClr="FFFFFF">
                    <a:lumMod val="75000"/>
                  </a:sysClr>
                </a:gs>
                <a:gs pos="100000">
                  <a:sysClr val="windowText" lastClr="000000">
                    <a:lumMod val="50000"/>
                    <a:lumOff val="50000"/>
                  </a:sysClr>
                </a:gs>
              </a:gsLst>
              <a:lin ang="0" scaled="1"/>
              <a:tileRect/>
            </a:gradFill>
            <a:ln w="127000" cap="flat" cmpd="sng" algn="ctr">
              <a:noFill/>
              <a:prstDash val="solid"/>
            </a:ln>
            <a:effectLst>
              <a:outerShdw blurRad="136525" dist="50800" dir="5400000" algn="tl" rotWithShape="0">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nip Same Side Corner Rectangle 9">
              <a:extLst>
                <a:ext uri="{FF2B5EF4-FFF2-40B4-BE49-F238E27FC236}">
                  <a16:creationId xmlns:a16="http://schemas.microsoft.com/office/drawing/2014/main" id="{0E0282C0-47B9-2141-B9C2-FBC0190C708F}"/>
                </a:ext>
              </a:extLst>
            </p:cNvPr>
            <p:cNvSpPr/>
            <p:nvPr/>
          </p:nvSpPr>
          <p:spPr>
            <a:xfrm rot="5400000">
              <a:off x="4077753" y="-172508"/>
              <a:ext cx="1930400" cy="7346950"/>
            </a:xfrm>
            <a:prstGeom prst="snip2SameRect">
              <a:avLst>
                <a:gd name="adj1" fmla="val 44079"/>
                <a:gd name="adj2" fmla="val 0"/>
              </a:avLst>
            </a:prstGeom>
            <a:gradFill flip="none" rotWithShape="1">
              <a:gsLst>
                <a:gs pos="1000">
                  <a:sysClr val="window" lastClr="FFFFFF">
                    <a:alpha val="21000"/>
                  </a:sysClr>
                </a:gs>
                <a:gs pos="42000">
                  <a:sysClr val="window" lastClr="FFFFFF">
                    <a:alpha val="0"/>
                  </a:sysClr>
                </a:gs>
              </a:gsLst>
              <a:lin ang="0" scaled="0"/>
              <a:tileRect/>
            </a:gradFill>
            <a:ln w="1270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2" name="Straight Connector 11">
            <a:extLst>
              <a:ext uri="{FF2B5EF4-FFF2-40B4-BE49-F238E27FC236}">
                <a16:creationId xmlns:a16="http://schemas.microsoft.com/office/drawing/2014/main" id="{375476B9-7905-CC43-958A-BE4FA1A6C087}"/>
              </a:ext>
            </a:extLst>
          </p:cNvPr>
          <p:cNvCxnSpPr/>
          <p:nvPr/>
        </p:nvCxnSpPr>
        <p:spPr>
          <a:xfrm rot="5400000">
            <a:off x="2264211"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829FC-4383-AF4E-B91C-AB69DC216BD0}"/>
              </a:ext>
            </a:extLst>
          </p:cNvPr>
          <p:cNvCxnSpPr/>
          <p:nvPr/>
        </p:nvCxnSpPr>
        <p:spPr>
          <a:xfrm rot="5400000">
            <a:off x="576602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2BD9C92-40E8-4A46-8248-17100E98AB93}"/>
              </a:ext>
            </a:extLst>
          </p:cNvPr>
          <p:cNvCxnSpPr/>
          <p:nvPr/>
        </p:nvCxnSpPr>
        <p:spPr>
          <a:xfrm rot="5400000">
            <a:off x="386371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86E42D-EEC9-5349-A855-6B142DB0528C}"/>
              </a:ext>
            </a:extLst>
          </p:cNvPr>
          <p:cNvCxnSpPr/>
          <p:nvPr/>
        </p:nvCxnSpPr>
        <p:spPr>
          <a:xfrm rot="5400000">
            <a:off x="9461993"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1D752-73CF-E140-9F15-88AC5E658A6C}"/>
              </a:ext>
            </a:extLst>
          </p:cNvPr>
          <p:cNvCxnSpPr/>
          <p:nvPr/>
        </p:nvCxnSpPr>
        <p:spPr>
          <a:xfrm rot="5400000">
            <a:off x="7549699" y="3428206"/>
            <a:ext cx="1620000" cy="1588"/>
          </a:xfrm>
          <a:prstGeom prst="line">
            <a:avLst/>
          </a:prstGeom>
          <a:ln w="9525">
            <a:solidFill>
              <a:schemeClr val="bg1">
                <a:lumMod val="50000"/>
              </a:schemeClr>
            </a:solidFill>
          </a:ln>
          <a:effectLst>
            <a:outerShdw dist="12700" rotWithShape="0">
              <a:schemeClr val="bg1">
                <a:lumMod val="95000"/>
                <a:alpha val="27000"/>
              </a:schemeClr>
            </a:outerShdw>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9429DE92-3A00-A746-9841-DCC2D5DEE81D}"/>
              </a:ext>
            </a:extLst>
          </p:cNvPr>
          <p:cNvSpPr txBox="1"/>
          <p:nvPr/>
        </p:nvSpPr>
        <p:spPr>
          <a:xfrm>
            <a:off x="3201042" y="3254412"/>
            <a:ext cx="1258358" cy="400110"/>
          </a:xfrm>
          <a:prstGeom prst="rect">
            <a:avLst/>
          </a:prstGeom>
          <a:noFill/>
        </p:spPr>
        <p:txBody>
          <a:bodyPr wrap="square" rtlCol="0">
            <a:spAutoFit/>
          </a:bodyPr>
          <a:lstStyle/>
          <a:p>
            <a:pPr algn="ctr"/>
            <a:r>
              <a:rPr lang="en-US" sz="200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21st</a:t>
            </a:r>
          </a:p>
        </p:txBody>
      </p:sp>
      <p:sp>
        <p:nvSpPr>
          <p:cNvPr id="16" name="TextBox 15">
            <a:extLst>
              <a:ext uri="{FF2B5EF4-FFF2-40B4-BE49-F238E27FC236}">
                <a16:creationId xmlns:a16="http://schemas.microsoft.com/office/drawing/2014/main" id="{DEF49CC8-E404-154F-B797-3FF796EE3C60}"/>
              </a:ext>
            </a:extLst>
          </p:cNvPr>
          <p:cNvSpPr txBox="1"/>
          <p:nvPr/>
        </p:nvSpPr>
        <p:spPr>
          <a:xfrm>
            <a:off x="4965602" y="3254412"/>
            <a:ext cx="1258358" cy="400110"/>
          </a:xfrm>
          <a:prstGeom prst="rect">
            <a:avLst/>
          </a:prstGeom>
          <a:noFill/>
        </p:spPr>
        <p:txBody>
          <a:bodyPr wrap="square" rtlCol="0">
            <a:spAutoFit/>
          </a:bodyPr>
          <a:lstStyle/>
          <a:p>
            <a:pPr algn="ctr"/>
            <a:r>
              <a:rPr lang="en-US" sz="2000">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rPr>
              <a:t>Century</a:t>
            </a:r>
          </a:p>
        </p:txBody>
      </p:sp>
      <p:sp>
        <p:nvSpPr>
          <p:cNvPr id="19" name="Rectangular Callout 18">
            <a:extLst>
              <a:ext uri="{FF2B5EF4-FFF2-40B4-BE49-F238E27FC236}">
                <a16:creationId xmlns:a16="http://schemas.microsoft.com/office/drawing/2014/main" id="{B419E9F0-8B37-A04B-8D47-764F00A184BC}"/>
              </a:ext>
            </a:extLst>
          </p:cNvPr>
          <p:cNvSpPr/>
          <p:nvPr/>
        </p:nvSpPr>
        <p:spPr>
          <a:xfrm>
            <a:off x="3456226" y="875795"/>
            <a:ext cx="2606497" cy="1561396"/>
          </a:xfrm>
          <a:prstGeom prst="wedgeRectCallout">
            <a:avLst>
              <a:gd name="adj1" fmla="val -21343"/>
              <a:gd name="adj2" fmla="val 82891"/>
            </a:avLst>
          </a:prstGeom>
          <a:solidFill>
            <a:schemeClr val="bg1">
              <a:lumMod val="95000"/>
            </a:schemeClr>
          </a:solidFill>
          <a:ln w="127000" cmpd="sng">
            <a:solidFill>
              <a:srgbClr val="FF000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24" name="TextBox 23">
            <a:extLst>
              <a:ext uri="{FF2B5EF4-FFF2-40B4-BE49-F238E27FC236}">
                <a16:creationId xmlns:a16="http://schemas.microsoft.com/office/drawing/2014/main" id="{01916C45-9EC5-0041-8CE7-8DC930CB9D3D}"/>
              </a:ext>
            </a:extLst>
          </p:cNvPr>
          <p:cNvSpPr txBox="1"/>
          <p:nvPr/>
        </p:nvSpPr>
        <p:spPr>
          <a:xfrm>
            <a:off x="3456225" y="867530"/>
            <a:ext cx="2718814" cy="1569660"/>
          </a:xfrm>
          <a:prstGeom prst="rect">
            <a:avLst/>
          </a:prstGeom>
          <a:noFill/>
        </p:spPr>
        <p:txBody>
          <a:bodyPr wrap="square" rtlCol="0">
            <a:spAutoFit/>
          </a:bodyPr>
          <a:lstStyle/>
          <a:p>
            <a:pPr algn="ctr"/>
            <a:r>
              <a:rPr lang="en-GB" sz="1600" b="1">
                <a:solidFill>
                  <a:prstClr val="black"/>
                </a:solidFill>
                <a:latin typeface="Arial"/>
                <a:cs typeface="Arial"/>
              </a:rPr>
              <a:t>Growing use of ECMO and other techniques to support the circulation, establish that it is possible to be alive, without a heart-beat.</a:t>
            </a:r>
            <a:endParaRPr lang="en-US" sz="1600" b="1">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latin typeface="Arial"/>
              <a:cs typeface="Arial"/>
            </a:endParaRPr>
          </a:p>
        </p:txBody>
      </p:sp>
      <p:sp>
        <p:nvSpPr>
          <p:cNvPr id="25" name="Rectangular Callout 24">
            <a:extLst>
              <a:ext uri="{FF2B5EF4-FFF2-40B4-BE49-F238E27FC236}">
                <a16:creationId xmlns:a16="http://schemas.microsoft.com/office/drawing/2014/main" id="{3102A1B6-B2CB-074B-B9DF-6E4EA211E32E}"/>
              </a:ext>
            </a:extLst>
          </p:cNvPr>
          <p:cNvSpPr/>
          <p:nvPr/>
        </p:nvSpPr>
        <p:spPr>
          <a:xfrm>
            <a:off x="6485473" y="598489"/>
            <a:ext cx="3476562" cy="1808899"/>
          </a:xfrm>
          <a:prstGeom prst="wedgeRectCallout">
            <a:avLst>
              <a:gd name="adj1" fmla="val -21343"/>
              <a:gd name="adj2" fmla="val 82891"/>
            </a:avLst>
          </a:prstGeom>
          <a:solidFill>
            <a:schemeClr val="bg1">
              <a:lumMod val="95000"/>
            </a:schemeClr>
          </a:solidFill>
          <a:ln w="127000" cmpd="sng">
            <a:solidFill>
              <a:srgbClr val="00B050"/>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6F8C8B40-A2D2-7541-AC06-5A082F38426F}"/>
              </a:ext>
            </a:extLst>
          </p:cNvPr>
          <p:cNvSpPr txBox="1"/>
          <p:nvPr/>
        </p:nvSpPr>
        <p:spPr>
          <a:xfrm>
            <a:off x="6600943" y="740335"/>
            <a:ext cx="3361093" cy="1569660"/>
          </a:xfrm>
          <a:prstGeom prst="rect">
            <a:avLst/>
          </a:prstGeom>
          <a:noFill/>
        </p:spPr>
        <p:txBody>
          <a:bodyPr wrap="square" rtlCol="0">
            <a:spAutoFit/>
          </a:bodyPr>
          <a:lstStyle/>
          <a:p>
            <a:pPr algn="ctr"/>
            <a:r>
              <a:rPr lang="en-US" sz="1600" b="1">
                <a:latin typeface="Arial"/>
                <a:cs typeface="Arial"/>
              </a:rPr>
              <a:t>Growing gap between the number of donors and those on the transplant waiting list leads to the reintroduction of donation from those declared dead after cardio-respiratory arrest. </a:t>
            </a:r>
            <a:endParaRPr lang="en-US" sz="16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pic>
        <p:nvPicPr>
          <p:cNvPr id="27" name="Picture 26" descr="iStock_cardiac death png.png">
            <a:extLst>
              <a:ext uri="{FF2B5EF4-FFF2-40B4-BE49-F238E27FC236}">
                <a16:creationId xmlns:a16="http://schemas.microsoft.com/office/drawing/2014/main" id="{3096CFEF-67A7-734A-A705-C6E1952214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94899" y="2763121"/>
            <a:ext cx="2253601" cy="1690200"/>
          </a:xfrm>
          <a:prstGeom prst="rect">
            <a:avLst/>
          </a:prstGeom>
          <a:scene3d>
            <a:camera prst="obliqueTopRight"/>
            <a:lightRig rig="threePt" dir="t"/>
          </a:scene3d>
        </p:spPr>
      </p:pic>
      <p:sp>
        <p:nvSpPr>
          <p:cNvPr id="28" name="Rectangular Callout 27">
            <a:extLst>
              <a:ext uri="{FF2B5EF4-FFF2-40B4-BE49-F238E27FC236}">
                <a16:creationId xmlns:a16="http://schemas.microsoft.com/office/drawing/2014/main" id="{3EC76722-C41B-9E49-A9CA-33659364FBFC}"/>
              </a:ext>
            </a:extLst>
          </p:cNvPr>
          <p:cNvSpPr/>
          <p:nvPr/>
        </p:nvSpPr>
        <p:spPr>
          <a:xfrm rot="10800000">
            <a:off x="6457247" y="4789453"/>
            <a:ext cx="2455087" cy="1692026"/>
          </a:xfrm>
          <a:prstGeom prst="wedgeRectCallout">
            <a:avLst>
              <a:gd name="adj1" fmla="val -21343"/>
              <a:gd name="adj2" fmla="val 82891"/>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66E69FA5-6827-4147-AACF-E70D211855B1}"/>
              </a:ext>
            </a:extLst>
          </p:cNvPr>
          <p:cNvSpPr txBox="1"/>
          <p:nvPr/>
        </p:nvSpPr>
        <p:spPr>
          <a:xfrm>
            <a:off x="6463084" y="4850263"/>
            <a:ext cx="2449251" cy="1477328"/>
          </a:xfrm>
          <a:prstGeom prst="rect">
            <a:avLst/>
          </a:prstGeom>
          <a:noFill/>
        </p:spPr>
        <p:txBody>
          <a:bodyPr wrap="square" rtlCol="0">
            <a:spAutoFit/>
          </a:bodyPr>
          <a:lstStyle/>
          <a:p>
            <a:pPr algn="ctr"/>
            <a:r>
              <a:rPr lang="en-US" b="1">
                <a:latin typeface="Arial"/>
                <a:cs typeface="Arial"/>
              </a:rPr>
              <a:t>2008</a:t>
            </a:r>
          </a:p>
          <a:p>
            <a:pPr algn="ctr"/>
            <a:r>
              <a:rPr lang="en-US" b="1">
                <a:latin typeface="Arial"/>
                <a:cs typeface="Arial"/>
              </a:rPr>
              <a:t>UK Criteria for Circulatory Criteria published for the 1</a:t>
            </a:r>
            <a:r>
              <a:rPr lang="en-US" b="1" baseline="30000">
                <a:latin typeface="Arial"/>
                <a:cs typeface="Arial"/>
              </a:rPr>
              <a:t>st</a:t>
            </a:r>
            <a:r>
              <a:rPr lang="en-US" b="1">
                <a:latin typeface="Arial"/>
                <a:cs typeface="Arial"/>
              </a:rPr>
              <a:t> time. 5 minutes. </a:t>
            </a:r>
            <a:endParaRPr lang="en-GB" b="1">
              <a:latin typeface="Arial"/>
              <a:cs typeface="Arial"/>
            </a:endParaRPr>
          </a:p>
        </p:txBody>
      </p:sp>
      <p:pic>
        <p:nvPicPr>
          <p:cNvPr id="30" name="Picture 29">
            <a:extLst>
              <a:ext uri="{FF2B5EF4-FFF2-40B4-BE49-F238E27FC236}">
                <a16:creationId xmlns:a16="http://schemas.microsoft.com/office/drawing/2014/main" id="{F7C9D1D1-CA6D-8D46-9F18-4B5A06372F95}"/>
              </a:ext>
            </a:extLst>
          </p:cNvPr>
          <p:cNvPicPr>
            <a:picLocks noChangeAspect="1"/>
          </p:cNvPicPr>
          <p:nvPr/>
        </p:nvPicPr>
        <p:blipFill>
          <a:blip r:embed="rId4"/>
          <a:stretch>
            <a:fillRect/>
          </a:stretch>
        </p:blipFill>
        <p:spPr>
          <a:xfrm>
            <a:off x="5100509" y="4086145"/>
            <a:ext cx="1384964" cy="1528236"/>
          </a:xfrm>
          <a:prstGeom prst="rect">
            <a:avLst/>
          </a:prstGeom>
          <a:scene3d>
            <a:camera prst="obliqueTopRight"/>
            <a:lightRig rig="threePt" dir="t"/>
          </a:scene3d>
          <a:sp3d>
            <a:bevelT w="101600" prst="riblet"/>
          </a:sp3d>
        </p:spPr>
      </p:pic>
      <p:sp>
        <p:nvSpPr>
          <p:cNvPr id="2" name="Rectangular Callout 1">
            <a:extLst>
              <a:ext uri="{FF2B5EF4-FFF2-40B4-BE49-F238E27FC236}">
                <a16:creationId xmlns:a16="http://schemas.microsoft.com/office/drawing/2014/main" id="{52D7A048-7042-C162-0F43-588E2942C920}"/>
              </a:ext>
            </a:extLst>
          </p:cNvPr>
          <p:cNvSpPr/>
          <p:nvPr/>
        </p:nvSpPr>
        <p:spPr>
          <a:xfrm rot="10800000">
            <a:off x="9220954" y="4695497"/>
            <a:ext cx="2630619" cy="1692026"/>
          </a:xfrm>
          <a:prstGeom prst="wedgeRectCallout">
            <a:avLst>
              <a:gd name="adj1" fmla="val 1680"/>
              <a:gd name="adj2" fmla="val 94120"/>
            </a:avLst>
          </a:prstGeom>
          <a:solidFill>
            <a:schemeClr val="bg1">
              <a:lumMod val="95000"/>
            </a:schemeClr>
          </a:solidFill>
          <a:ln w="127000" cmpd="sng">
            <a:solidFill>
              <a:schemeClr val="accent1"/>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D18D633-75A8-03EE-7C69-B13CB391AB3D}"/>
              </a:ext>
            </a:extLst>
          </p:cNvPr>
          <p:cNvSpPr txBox="1"/>
          <p:nvPr/>
        </p:nvSpPr>
        <p:spPr>
          <a:xfrm>
            <a:off x="9220954" y="4802999"/>
            <a:ext cx="2630619" cy="1477328"/>
          </a:xfrm>
          <a:prstGeom prst="rect">
            <a:avLst/>
          </a:prstGeom>
          <a:noFill/>
        </p:spPr>
        <p:txBody>
          <a:bodyPr wrap="square" rtlCol="0">
            <a:spAutoFit/>
          </a:bodyPr>
          <a:lstStyle/>
          <a:p>
            <a:pPr algn="ctr"/>
            <a:r>
              <a:rPr lang="en-US" b="1">
                <a:latin typeface="Arial"/>
                <a:cs typeface="Arial"/>
              </a:rPr>
              <a:t>2021</a:t>
            </a:r>
          </a:p>
          <a:p>
            <a:pPr algn="ctr"/>
            <a:r>
              <a:rPr lang="en-US" b="1">
                <a:latin typeface="Arial"/>
                <a:cs typeface="Arial"/>
              </a:rPr>
              <a:t>Canadian led observational trial upholds the 5 minute standard. n=631</a:t>
            </a:r>
            <a:endParaRPr lang="en-US" sz="2000" b="1">
              <a:latin typeface="Arial"/>
              <a:cs typeface="Arial"/>
            </a:endParaRPr>
          </a:p>
        </p:txBody>
      </p:sp>
      <p:pic>
        <p:nvPicPr>
          <p:cNvPr id="13" name="Picture 12" descr="A red and white logo&#10;&#10;Description automatically generated with low confidence">
            <a:extLst>
              <a:ext uri="{FF2B5EF4-FFF2-40B4-BE49-F238E27FC236}">
                <a16:creationId xmlns:a16="http://schemas.microsoft.com/office/drawing/2014/main" id="{90F327E2-FC91-77BB-4A8D-B0267E51F1A4}"/>
              </a:ext>
            </a:extLst>
          </p:cNvPr>
          <p:cNvPicPr>
            <a:picLocks noChangeAspect="1"/>
          </p:cNvPicPr>
          <p:nvPr/>
        </p:nvPicPr>
        <p:blipFill>
          <a:blip r:embed="rId5"/>
          <a:stretch>
            <a:fillRect/>
          </a:stretch>
        </p:blipFill>
        <p:spPr>
          <a:xfrm>
            <a:off x="10785640" y="3757419"/>
            <a:ext cx="1270000" cy="1270000"/>
          </a:xfrm>
          <a:prstGeom prst="rect">
            <a:avLst/>
          </a:prstGeom>
        </p:spPr>
      </p:pic>
      <p:sp>
        <p:nvSpPr>
          <p:cNvPr id="31" name="Title 1">
            <a:extLst>
              <a:ext uri="{FF2B5EF4-FFF2-40B4-BE49-F238E27FC236}">
                <a16:creationId xmlns:a16="http://schemas.microsoft.com/office/drawing/2014/main" id="{E4B55CD8-EC43-F201-BF9E-19345E503BC2}"/>
              </a:ext>
            </a:extLst>
          </p:cNvPr>
          <p:cNvSpPr txBox="1">
            <a:spLocks/>
          </p:cNvSpPr>
          <p:nvPr/>
        </p:nvSpPr>
        <p:spPr>
          <a:xfrm>
            <a:off x="216808" y="43400"/>
            <a:ext cx="9144000" cy="1143000"/>
          </a:xfrm>
          <a:prstGeom prst="rect">
            <a:avLst/>
          </a:prstGeom>
        </p:spPr>
        <p:txBody>
          <a:bodyPr vert="horz" lIns="91440" tIns="45720" rIns="91440" bIns="45720" rtlCol="0" anchor="t">
            <a:noAutofit/>
          </a:bodyPr>
          <a:lstStyle/>
          <a:p>
            <a:pPr>
              <a:spcBef>
                <a:spcPct val="0"/>
              </a:spcBef>
              <a:defRPr/>
            </a:pPr>
            <a:r>
              <a:rPr lang="en-US" sz="3600">
                <a:solidFill>
                  <a:srgbClr val="E0119D"/>
                </a:solidFill>
                <a:latin typeface="Arial"/>
                <a:cs typeface="Arial"/>
              </a:rPr>
              <a:t>Still discovering…</a:t>
            </a:r>
          </a:p>
        </p:txBody>
      </p:sp>
      <p:sp>
        <p:nvSpPr>
          <p:cNvPr id="4" name="Oval 3">
            <a:extLst>
              <a:ext uri="{FF2B5EF4-FFF2-40B4-BE49-F238E27FC236}">
                <a16:creationId xmlns:a16="http://schemas.microsoft.com/office/drawing/2014/main" id="{16DE7B26-53DC-34DA-4A53-29F92F72475B}"/>
              </a:ext>
            </a:extLst>
          </p:cNvPr>
          <p:cNvSpPr/>
          <p:nvPr/>
        </p:nvSpPr>
        <p:spPr>
          <a:xfrm>
            <a:off x="741362" y="2395691"/>
            <a:ext cx="2149475" cy="2149475"/>
          </a:xfrm>
          <a:prstGeom prst="ellipse">
            <a:avLst/>
          </a:prstGeom>
          <a:gradFill flip="none" rotWithShape="1">
            <a:gsLst>
              <a:gs pos="2000">
                <a:schemeClr val="bg1">
                  <a:lumMod val="85000"/>
                </a:schemeClr>
              </a:gs>
              <a:gs pos="88000">
                <a:schemeClr val="tx1">
                  <a:lumMod val="65000"/>
                  <a:lumOff val="35000"/>
                </a:schemeClr>
              </a:gs>
            </a:gsLst>
            <a:path path="circle">
              <a:fillToRect l="50000" t="50000" r="50000" b="50000"/>
            </a:path>
            <a:tileRect/>
          </a:gradFill>
          <a:ln w="1270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6F78DF7-8282-A3AA-7778-1D9EDA54B828}"/>
              </a:ext>
            </a:extLst>
          </p:cNvPr>
          <p:cNvSpPr txBox="1"/>
          <p:nvPr/>
        </p:nvSpPr>
        <p:spPr>
          <a:xfrm>
            <a:off x="861122" y="2912978"/>
            <a:ext cx="1959487" cy="1569660"/>
          </a:xfrm>
          <a:prstGeom prst="rect">
            <a:avLst/>
          </a:prstGeom>
          <a:noFill/>
        </p:spPr>
        <p:txBody>
          <a:bodyPr wrap="square" rtlCol="0">
            <a:spAutoFit/>
          </a:bodyPr>
          <a:lstStyle/>
          <a:p>
            <a:pPr algn="ctr"/>
            <a:r>
              <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rPr>
              <a:t>History of Diagnosing Death</a:t>
            </a:r>
          </a:p>
          <a:p>
            <a:pPr algn="ctr"/>
            <a:endParaRPr lang="en-US" sz="2400" b="1">
              <a:gradFill flip="none" rotWithShape="1">
                <a:gsLst>
                  <a:gs pos="0">
                    <a:schemeClr val="tx1">
                      <a:lumMod val="65000"/>
                      <a:lumOff val="35000"/>
                    </a:schemeClr>
                  </a:gs>
                  <a:gs pos="100000">
                    <a:schemeClr val="tx1">
                      <a:lumMod val="85000"/>
                      <a:lumOff val="15000"/>
                    </a:schemeClr>
                  </a:gs>
                </a:gsLst>
                <a:lin ang="6000000" scaled="0"/>
                <a:tileRect/>
              </a:gradFill>
              <a:effectLst>
                <a:outerShdw dist="12700" dir="6000000" algn="tl" rotWithShape="0">
                  <a:schemeClr val="bg1">
                    <a:alpha val="43000"/>
                  </a:schemeClr>
                </a:outerShdw>
              </a:effectLst>
              <a:latin typeface="Arial"/>
              <a:cs typeface="Arial"/>
            </a:endParaRPr>
          </a:p>
        </p:txBody>
      </p:sp>
      <p:sp>
        <p:nvSpPr>
          <p:cNvPr id="6" name="Footer Placeholder 5">
            <a:extLst>
              <a:ext uri="{FF2B5EF4-FFF2-40B4-BE49-F238E27FC236}">
                <a16:creationId xmlns:a16="http://schemas.microsoft.com/office/drawing/2014/main" id="{0C457279-F7B4-003B-05AC-DF62B38A39E5}"/>
              </a:ext>
            </a:extLst>
          </p:cNvPr>
          <p:cNvSpPr>
            <a:spLocks noGrp="1"/>
          </p:cNvSpPr>
          <p:nvPr>
            <p:ph type="ftr" sz="quarter" idx="11"/>
          </p:nvPr>
        </p:nvSpPr>
        <p:spPr>
          <a:xfrm>
            <a:off x="2615519" y="6436238"/>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26058870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Title 1">
            <a:extLst>
              <a:ext uri="{FF2B5EF4-FFF2-40B4-BE49-F238E27FC236}">
                <a16:creationId xmlns:a16="http://schemas.microsoft.com/office/drawing/2014/main" id="{1D29057E-E1C3-D848-9217-FD7F646EF0BA}"/>
              </a:ext>
            </a:extLst>
          </p:cNvPr>
          <p:cNvSpPr txBox="1">
            <a:spLocks/>
          </p:cNvSpPr>
          <p:nvPr/>
        </p:nvSpPr>
        <p:spPr bwMode="auto">
          <a:xfrm>
            <a:off x="615993" y="378625"/>
            <a:ext cx="8305800" cy="114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algn="l"/>
            <a:r>
              <a:rPr lang="en-GB" b="1">
                <a:solidFill>
                  <a:srgbClr val="E0119D"/>
                </a:solidFill>
              </a:rPr>
              <a:t>UK Definition of Death</a:t>
            </a:r>
          </a:p>
          <a:p>
            <a:pPr algn="l"/>
            <a:r>
              <a:rPr lang="en-GB" b="1">
                <a:solidFill>
                  <a:srgbClr val="E0119D"/>
                </a:solidFill>
              </a:rPr>
              <a:t>Academy of Medical Royal Colleges, 2024</a:t>
            </a:r>
          </a:p>
          <a:p>
            <a:pPr algn="l"/>
            <a:endParaRPr lang="en-GB" b="1">
              <a:solidFill>
                <a:srgbClr val="E0119D"/>
              </a:solidFill>
            </a:endParaRPr>
          </a:p>
        </p:txBody>
      </p:sp>
      <p:sp>
        <p:nvSpPr>
          <p:cNvPr id="5" name="Rectangle 2">
            <a:extLst>
              <a:ext uri="{FF2B5EF4-FFF2-40B4-BE49-F238E27FC236}">
                <a16:creationId xmlns:a16="http://schemas.microsoft.com/office/drawing/2014/main" id="{F15F274B-5843-8B43-8164-EE135045F420}"/>
              </a:ext>
            </a:extLst>
          </p:cNvPr>
          <p:cNvSpPr txBox="1">
            <a:spLocks noChangeArrowheads="1"/>
          </p:cNvSpPr>
          <p:nvPr/>
        </p:nvSpPr>
        <p:spPr>
          <a:xfrm>
            <a:off x="615993" y="1675437"/>
            <a:ext cx="4475162" cy="3969459"/>
          </a:xfrm>
          <a:prstGeom prst="rect">
            <a:avLst/>
          </a:prstGeom>
          <a:solidFill>
            <a:srgbClr val="F8F8F8"/>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Font typeface="Arial" panose="020B0604020202020204" pitchFamily="34" charset="0"/>
              <a:buNone/>
            </a:pPr>
            <a:r>
              <a:rPr lang="en-US" sz="2400" b="1">
                <a:solidFill>
                  <a:prstClr val="black"/>
                </a:solidFill>
                <a:latin typeface="Arial"/>
                <a:cs typeface="Arial"/>
              </a:rPr>
              <a:t>“… permanent loss of the capacity for consciousness, combined with irreversible loss of the capacity to breathe…</a:t>
            </a:r>
          </a:p>
          <a:p>
            <a:pPr>
              <a:spcBef>
                <a:spcPct val="0"/>
              </a:spcBef>
            </a:pPr>
            <a:endParaRPr lang="en-US" sz="2400" b="1">
              <a:solidFill>
                <a:prstClr val="black"/>
              </a:solidFill>
              <a:latin typeface="Arial"/>
              <a:cs typeface="Arial"/>
            </a:endParaRPr>
          </a:p>
          <a:p>
            <a:pPr marL="0" indent="0">
              <a:spcBef>
                <a:spcPct val="0"/>
              </a:spcBef>
              <a:buFont typeface="Arial" panose="020B0604020202020204" pitchFamily="34" charset="0"/>
              <a:buNone/>
            </a:pPr>
            <a:r>
              <a:rPr lang="en-US" sz="2400" b="1">
                <a:solidFill>
                  <a:prstClr val="black"/>
                </a:solidFill>
                <a:latin typeface="Arial"/>
                <a:cs typeface="Arial"/>
              </a:rPr>
              <a:t>therefore permanent cessation of the integrative function of the brain-stem equates with the death of the individual.”</a:t>
            </a:r>
            <a:endParaRPr lang="en-US" sz="2400">
              <a:solidFill>
                <a:prstClr val="black"/>
              </a:solidFill>
              <a:latin typeface="Arial"/>
              <a:cs typeface="Arial"/>
            </a:endParaRPr>
          </a:p>
        </p:txBody>
      </p:sp>
      <p:sp>
        <p:nvSpPr>
          <p:cNvPr id="8" name="TextBox 7">
            <a:extLst>
              <a:ext uri="{FF2B5EF4-FFF2-40B4-BE49-F238E27FC236}">
                <a16:creationId xmlns:a16="http://schemas.microsoft.com/office/drawing/2014/main" id="{B56ED04B-C76A-4D43-8593-A231CE797E5D}"/>
              </a:ext>
            </a:extLst>
          </p:cNvPr>
          <p:cNvSpPr txBox="1"/>
          <p:nvPr/>
        </p:nvSpPr>
        <p:spPr>
          <a:xfrm>
            <a:off x="7100847" y="4602407"/>
            <a:ext cx="3630348" cy="1015663"/>
          </a:xfrm>
          <a:prstGeom prst="rect">
            <a:avLst/>
          </a:prstGeom>
          <a:noFill/>
        </p:spPr>
        <p:txBody>
          <a:bodyPr wrap="square" rtlCol="0">
            <a:spAutoFit/>
          </a:bodyPr>
          <a:lstStyle/>
          <a:p>
            <a:pPr algn="ctr" defTabSz="914400" fontAlgn="base">
              <a:spcBef>
                <a:spcPct val="0"/>
              </a:spcBef>
              <a:spcAft>
                <a:spcPct val="0"/>
              </a:spcAft>
            </a:pPr>
            <a:r>
              <a:rPr lang="en-US" sz="2000" b="1">
                <a:solidFill>
                  <a:srgbClr val="E0119D"/>
                </a:solidFill>
                <a:latin typeface="Arial"/>
                <a:cs typeface="Arial"/>
              </a:rPr>
              <a:t>All human death is anatomically located to the brain(stem)</a:t>
            </a:r>
            <a:r>
              <a:rPr lang="en-GB" sz="2000" b="1">
                <a:solidFill>
                  <a:srgbClr val="E0119D"/>
                </a:solidFill>
                <a:latin typeface="Arial"/>
                <a:cs typeface="Arial"/>
              </a:rPr>
              <a:t> </a:t>
            </a:r>
          </a:p>
        </p:txBody>
      </p:sp>
      <p:pic>
        <p:nvPicPr>
          <p:cNvPr id="7" name="Picture 6" descr="Brain Stem.png">
            <a:extLst>
              <a:ext uri="{FF2B5EF4-FFF2-40B4-BE49-F238E27FC236}">
                <a16:creationId xmlns:a16="http://schemas.microsoft.com/office/drawing/2014/main" id="{3F17CF12-06A7-4E4D-AFDD-7F965E595D7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6517" t="30231" r="35683" b="12863"/>
          <a:stretch/>
        </p:blipFill>
        <p:spPr>
          <a:xfrm>
            <a:off x="7437506" y="1474124"/>
            <a:ext cx="2323720" cy="3175784"/>
          </a:xfrm>
          <a:prstGeom prst="rect">
            <a:avLst/>
          </a:prstGeom>
        </p:spPr>
      </p:pic>
      <p:sp>
        <p:nvSpPr>
          <p:cNvPr id="2" name="Footer Placeholder 1">
            <a:extLst>
              <a:ext uri="{FF2B5EF4-FFF2-40B4-BE49-F238E27FC236}">
                <a16:creationId xmlns:a16="http://schemas.microsoft.com/office/drawing/2014/main" id="{A8B7407D-D0EE-CC7B-F515-67EF3A7600FE}"/>
              </a:ext>
            </a:extLst>
          </p:cNvPr>
          <p:cNvSpPr>
            <a:spLocks noGrp="1"/>
          </p:cNvSpPr>
          <p:nvPr>
            <p:ph type="ftr" sz="quarter" idx="11"/>
          </p:nvPr>
        </p:nvSpPr>
        <p:spPr>
          <a:xfrm>
            <a:off x="6019800" y="6296812"/>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298956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Rectangle 2">
            <a:extLst>
              <a:ext uri="{FF2B5EF4-FFF2-40B4-BE49-F238E27FC236}">
                <a16:creationId xmlns:a16="http://schemas.microsoft.com/office/drawing/2014/main" id="{EA8C0A78-5DC8-1F4E-B2C2-ABCC2023276E}"/>
              </a:ext>
            </a:extLst>
          </p:cNvPr>
          <p:cNvSpPr txBox="1">
            <a:spLocks noChangeArrowheads="1"/>
          </p:cNvSpPr>
          <p:nvPr/>
        </p:nvSpPr>
        <p:spPr>
          <a:xfrm>
            <a:off x="2243138" y="457200"/>
            <a:ext cx="7696200" cy="666750"/>
          </a:xfrm>
          <a:prstGeom prst="rect">
            <a:avLst/>
          </a:prstGeom>
          <a:noFill/>
          <a:ln/>
          <a:extLs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rgbClr val="E0119D"/>
                </a:solidFill>
              </a:rPr>
              <a:t>Functions of the brainstem</a:t>
            </a:r>
          </a:p>
        </p:txBody>
      </p:sp>
      <p:pic>
        <p:nvPicPr>
          <p:cNvPr id="5" name="Picture 4" descr="Scan 08">
            <a:extLst>
              <a:ext uri="{FF2B5EF4-FFF2-40B4-BE49-F238E27FC236}">
                <a16:creationId xmlns:a16="http://schemas.microsoft.com/office/drawing/2014/main" id="{DDF0B9A1-D39C-EC4A-B729-FB3915C1A96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25600" y="1592890"/>
            <a:ext cx="3947584" cy="379128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Oval 10">
            <a:extLst>
              <a:ext uri="{FF2B5EF4-FFF2-40B4-BE49-F238E27FC236}">
                <a16:creationId xmlns:a16="http://schemas.microsoft.com/office/drawing/2014/main" id="{ED3DD94E-D711-9146-9846-B1B11F11A2A1}"/>
              </a:ext>
            </a:extLst>
          </p:cNvPr>
          <p:cNvSpPr>
            <a:spLocks noChangeArrowheads="1"/>
          </p:cNvSpPr>
          <p:nvPr/>
        </p:nvSpPr>
        <p:spPr bwMode="auto">
          <a:xfrm>
            <a:off x="3318933" y="2963334"/>
            <a:ext cx="838200" cy="1811866"/>
          </a:xfrm>
          <a:prstGeom prst="ellipse">
            <a:avLst/>
          </a:prstGeom>
          <a:noFill/>
          <a:ln w="57150">
            <a:solidFill>
              <a:srgbClr val="FF0000"/>
            </a:solidFill>
            <a:round/>
            <a:headEnd/>
            <a:tailEnd/>
          </a:ln>
          <a:effectLst/>
          <a:extLst>
            <a:ext uri="{909E8E84-426E-40dd-AFC4-6F175D3DCCD1}">
              <a14:hiddenFill xmlns:a14="http://schemas.microsoft.com/office/drawing/2010/main" xmlns="">
                <a:solidFill>
                  <a:srgbClr val="DDDDDD"/>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 name="AutoShape 5">
            <a:extLst>
              <a:ext uri="{FF2B5EF4-FFF2-40B4-BE49-F238E27FC236}">
                <a16:creationId xmlns:a16="http://schemas.microsoft.com/office/drawing/2014/main" id="{D98FA8EE-CEC4-A141-A3F0-0E05DAC79471}"/>
              </a:ext>
            </a:extLst>
          </p:cNvPr>
          <p:cNvSpPr>
            <a:spLocks noChangeArrowheads="1"/>
          </p:cNvSpPr>
          <p:nvPr/>
        </p:nvSpPr>
        <p:spPr bwMode="auto">
          <a:xfrm rot="-1952813">
            <a:off x="3880515" y="2481410"/>
            <a:ext cx="2400957" cy="327458"/>
          </a:xfrm>
          <a:prstGeom prst="leftArrow">
            <a:avLst>
              <a:gd name="adj1" fmla="val 50000"/>
              <a:gd name="adj2" fmla="val 168750"/>
            </a:avLst>
          </a:prstGeom>
          <a:solidFill>
            <a:schemeClr val="bg2"/>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 name="AutoShape 6">
            <a:extLst>
              <a:ext uri="{FF2B5EF4-FFF2-40B4-BE49-F238E27FC236}">
                <a16:creationId xmlns:a16="http://schemas.microsoft.com/office/drawing/2014/main" id="{F564E4BA-4BB1-D54A-96A9-F803F566B3C8}"/>
              </a:ext>
            </a:extLst>
          </p:cNvPr>
          <p:cNvSpPr>
            <a:spLocks noChangeArrowheads="1"/>
          </p:cNvSpPr>
          <p:nvPr/>
        </p:nvSpPr>
        <p:spPr bwMode="auto">
          <a:xfrm rot="956684">
            <a:off x="3992254" y="4238829"/>
            <a:ext cx="2245211" cy="335225"/>
          </a:xfrm>
          <a:prstGeom prst="leftArrow">
            <a:avLst>
              <a:gd name="adj1" fmla="val 50000"/>
              <a:gd name="adj2" fmla="val 150975"/>
            </a:avLst>
          </a:prstGeom>
          <a:solidFill>
            <a:schemeClr val="bg2"/>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 name="Rectangle 3">
            <a:extLst>
              <a:ext uri="{FF2B5EF4-FFF2-40B4-BE49-F238E27FC236}">
                <a16:creationId xmlns:a16="http://schemas.microsoft.com/office/drawing/2014/main" id="{2228E7EF-E6D7-7148-B1B7-15CE6D7C606A}"/>
              </a:ext>
            </a:extLst>
          </p:cNvPr>
          <p:cNvSpPr txBox="1">
            <a:spLocks noChangeArrowheads="1"/>
          </p:cNvSpPr>
          <p:nvPr/>
        </p:nvSpPr>
        <p:spPr>
          <a:xfrm>
            <a:off x="6336588" y="1552576"/>
            <a:ext cx="5184852" cy="3856608"/>
          </a:xfrm>
          <a:prstGeom prst="rect">
            <a:avLst/>
          </a:prstGeom>
          <a:solidFill>
            <a:schemeClr val="bg1"/>
          </a:solidFill>
          <a:ln w="38100">
            <a:solidFill>
              <a:schemeClr val="accent2"/>
            </a:solidFill>
            <a:miter lim="800000"/>
            <a:headEnd/>
            <a:tailEnd/>
          </a:ln>
        </p:spPr>
        <p:txBody>
          <a:bodyPr vert="horz" wrap="square" lIns="90488" tIns="44450" rIns="90488" bIns="4445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Clr>
                <a:schemeClr val="tx1"/>
              </a:buClr>
            </a:pPr>
            <a:r>
              <a:rPr lang="en-US" b="1"/>
              <a:t>Reticular activating system </a:t>
            </a:r>
            <a:r>
              <a:rPr lang="en-US" b="1">
                <a:solidFill>
                  <a:srgbClr val="E0119D"/>
                </a:solidFill>
              </a:rPr>
              <a:t>(consciousness)</a:t>
            </a:r>
          </a:p>
          <a:p>
            <a:pPr>
              <a:spcBef>
                <a:spcPct val="0"/>
              </a:spcBef>
              <a:buClr>
                <a:schemeClr val="tx1"/>
              </a:buClr>
            </a:pPr>
            <a:endParaRPr lang="en-US" b="1"/>
          </a:p>
          <a:p>
            <a:pPr>
              <a:spcBef>
                <a:spcPct val="0"/>
              </a:spcBef>
              <a:buClr>
                <a:schemeClr val="tx1"/>
              </a:buClr>
            </a:pPr>
            <a:r>
              <a:rPr lang="en-GB" sz="2400"/>
              <a:t>Conduit for sensory and motor tracts</a:t>
            </a:r>
            <a:endParaRPr lang="en-US" sz="2400"/>
          </a:p>
          <a:p>
            <a:pPr>
              <a:spcBef>
                <a:spcPct val="0"/>
              </a:spcBef>
              <a:buClr>
                <a:schemeClr val="tx1"/>
              </a:buClr>
            </a:pPr>
            <a:r>
              <a:rPr lang="en-US" sz="2400"/>
              <a:t>Cranial nerve nuclei</a:t>
            </a:r>
          </a:p>
          <a:p>
            <a:pPr>
              <a:spcBef>
                <a:spcPct val="0"/>
              </a:spcBef>
              <a:buClr>
                <a:schemeClr val="tx1"/>
              </a:buClr>
            </a:pPr>
            <a:endParaRPr lang="en-US" b="1"/>
          </a:p>
          <a:p>
            <a:pPr>
              <a:spcBef>
                <a:spcPct val="0"/>
              </a:spcBef>
              <a:buClr>
                <a:schemeClr val="tx1"/>
              </a:buClr>
            </a:pPr>
            <a:endParaRPr lang="en-US" b="1"/>
          </a:p>
          <a:p>
            <a:pPr>
              <a:spcBef>
                <a:spcPct val="0"/>
              </a:spcBef>
              <a:buClr>
                <a:schemeClr val="tx1"/>
              </a:buClr>
            </a:pPr>
            <a:r>
              <a:rPr lang="en-US" b="1"/>
              <a:t>Medulla Oblongata</a:t>
            </a:r>
          </a:p>
          <a:p>
            <a:pPr marL="144463" indent="84138">
              <a:spcBef>
                <a:spcPct val="0"/>
              </a:spcBef>
              <a:buClr>
                <a:schemeClr val="tx1"/>
              </a:buClr>
              <a:buNone/>
            </a:pPr>
            <a:r>
              <a:rPr lang="en-US" sz="2800" b="1">
                <a:solidFill>
                  <a:srgbClr val="E0119D"/>
                </a:solidFill>
              </a:rPr>
              <a:t>(respiratory control</a:t>
            </a:r>
            <a:r>
              <a:rPr lang="en-US" sz="3200" b="1">
                <a:solidFill>
                  <a:srgbClr val="E0119D"/>
                </a:solidFill>
              </a:rPr>
              <a:t>)</a:t>
            </a:r>
          </a:p>
        </p:txBody>
      </p:sp>
      <p:sp>
        <p:nvSpPr>
          <p:cNvPr id="12" name="TextBox 23">
            <a:extLst>
              <a:ext uri="{FF2B5EF4-FFF2-40B4-BE49-F238E27FC236}">
                <a16:creationId xmlns:a16="http://schemas.microsoft.com/office/drawing/2014/main" id="{D24B7A49-D704-AF41-A7AD-A5560D5D427E}"/>
              </a:ext>
            </a:extLst>
          </p:cNvPr>
          <p:cNvSpPr txBox="1">
            <a:spLocks noChangeArrowheads="1"/>
          </p:cNvSpPr>
          <p:nvPr/>
        </p:nvSpPr>
        <p:spPr bwMode="auto">
          <a:xfrm>
            <a:off x="1625600" y="5409184"/>
            <a:ext cx="8940800" cy="646331"/>
          </a:xfrm>
          <a:prstGeom prst="rect">
            <a:avLst/>
          </a:prstGeom>
          <a:noFill/>
          <a:ln w="9525">
            <a:noFill/>
            <a:miter lim="800000"/>
            <a:headEnd/>
            <a:tailEnd/>
          </a:ln>
        </p:spPr>
        <p:txBody>
          <a:bodyPr wrap="square">
            <a:spAutoFit/>
          </a:bodyPr>
          <a:lstStyle>
            <a:lvl1pPr algn="l">
              <a:defRPr>
                <a:solidFill>
                  <a:schemeClr val="tx1"/>
                </a:solidFill>
                <a:latin typeface="Arial" charset="0"/>
                <a:ea typeface="ＭＳ Ｐゴシック" charset="0"/>
              </a:defRPr>
            </a:lvl1pPr>
            <a:lvl2pPr marL="742950" indent="-285750" algn="l">
              <a:defRPr>
                <a:solidFill>
                  <a:schemeClr val="tx1"/>
                </a:solidFill>
                <a:latin typeface="Arial" charset="0"/>
                <a:ea typeface="ＭＳ Ｐゴシック" charset="0"/>
              </a:defRPr>
            </a:lvl2pPr>
            <a:lvl3pPr marL="1143000" indent="-228600" algn="l">
              <a:defRPr>
                <a:solidFill>
                  <a:schemeClr val="tx1"/>
                </a:solidFill>
                <a:latin typeface="Arial" charset="0"/>
                <a:ea typeface="ＭＳ Ｐゴシック" charset="0"/>
              </a:defRPr>
            </a:lvl3pPr>
            <a:lvl4pPr marL="1600200" indent="-228600" algn="l">
              <a:defRPr>
                <a:solidFill>
                  <a:schemeClr val="tx1"/>
                </a:solidFill>
                <a:latin typeface="Arial" charset="0"/>
                <a:ea typeface="ＭＳ Ｐゴシック" charset="0"/>
              </a:defRPr>
            </a:lvl4pPr>
            <a:lvl5pPr marL="2057400" indent="-228600" algn="l">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ctr"/>
            <a:r>
              <a:rPr lang="en-GB">
                <a:solidFill>
                  <a:srgbClr val="E0119D"/>
                </a:solidFill>
                <a:cs typeface="Arial" charset="0"/>
              </a:rPr>
              <a:t>Permanent loss of brainstem function is sufficient to satisfy the </a:t>
            </a:r>
          </a:p>
          <a:p>
            <a:pPr algn="ctr"/>
            <a:r>
              <a:rPr lang="en-GB">
                <a:solidFill>
                  <a:srgbClr val="E0119D"/>
                </a:solidFill>
                <a:cs typeface="Arial" charset="0"/>
              </a:rPr>
              <a:t>UK Code for the Diagnosis and Confirmation of Death</a:t>
            </a:r>
          </a:p>
        </p:txBody>
      </p:sp>
      <p:sp>
        <p:nvSpPr>
          <p:cNvPr id="2" name="Footer Placeholder 1">
            <a:extLst>
              <a:ext uri="{FF2B5EF4-FFF2-40B4-BE49-F238E27FC236}">
                <a16:creationId xmlns:a16="http://schemas.microsoft.com/office/drawing/2014/main" id="{714ED708-5A99-0A16-5F47-C8F1A3BAACCF}"/>
              </a:ext>
            </a:extLst>
          </p:cNvPr>
          <p:cNvSpPr>
            <a:spLocks noGrp="1"/>
          </p:cNvSpPr>
          <p:nvPr>
            <p:ph type="ftr" sz="quarter" idx="11"/>
          </p:nvPr>
        </p:nvSpPr>
        <p:spPr>
          <a:xfrm>
            <a:off x="6670040" y="6314439"/>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15416039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Isosceles Triangle 4">
            <a:extLst>
              <a:ext uri="{FF2B5EF4-FFF2-40B4-BE49-F238E27FC236}">
                <a16:creationId xmlns:a16="http://schemas.microsoft.com/office/drawing/2014/main" id="{2132B879-AA04-CC4C-A9BA-3AC128814B40}"/>
              </a:ext>
            </a:extLst>
          </p:cNvPr>
          <p:cNvSpPr/>
          <p:nvPr/>
        </p:nvSpPr>
        <p:spPr>
          <a:xfrm>
            <a:off x="3930953" y="2870201"/>
            <a:ext cx="4342191" cy="2792064"/>
          </a:xfrm>
          <a:prstGeom prst="triangle">
            <a:avLst/>
          </a:prstGeom>
          <a:gradFill>
            <a:gsLst>
              <a:gs pos="51000">
                <a:schemeClr val="accent1">
                  <a:lumMod val="60000"/>
                  <a:lumOff val="40000"/>
                </a:schemeClr>
              </a:gs>
              <a:gs pos="100000">
                <a:schemeClr val="accent1">
                  <a:satMod val="110000"/>
                  <a:lumMod val="100000"/>
                  <a:shade val="100000"/>
                </a:schemeClr>
              </a:gs>
              <a:gs pos="100000">
                <a:schemeClr val="accent1">
                  <a:lumMod val="99000"/>
                  <a:satMod val="120000"/>
                  <a:shade val="78000"/>
                </a:schemeClr>
              </a:gs>
            </a:gsLst>
          </a:gradFill>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5" name="TextBox 4">
            <a:extLst>
              <a:ext uri="{FF2B5EF4-FFF2-40B4-BE49-F238E27FC236}">
                <a16:creationId xmlns:a16="http://schemas.microsoft.com/office/drawing/2014/main" id="{205F836D-83CF-7845-9C7E-3A3E2E1568FA}"/>
              </a:ext>
            </a:extLst>
          </p:cNvPr>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a:solidFill>
                  <a:srgbClr val="000000"/>
                </a:solidFill>
                <a:latin typeface="Arial" charset="0"/>
              </a:rPr>
              <a:t>Permanent loss of the </a:t>
            </a:r>
          </a:p>
          <a:p>
            <a:pPr algn="ctr" defTabSz="914400" fontAlgn="base">
              <a:spcBef>
                <a:spcPct val="0"/>
              </a:spcBef>
              <a:spcAft>
                <a:spcPct val="0"/>
              </a:spcAft>
            </a:pPr>
            <a:r>
              <a:rPr lang="en-US">
                <a:solidFill>
                  <a:srgbClr val="000000"/>
                </a:solidFill>
                <a:latin typeface="Arial" charset="0"/>
              </a:rPr>
              <a:t>capacity for consciousness</a:t>
            </a:r>
          </a:p>
          <a:p>
            <a:pPr algn="ctr" defTabSz="914400" fontAlgn="base">
              <a:spcBef>
                <a:spcPct val="0"/>
              </a:spcBef>
              <a:spcAft>
                <a:spcPct val="0"/>
              </a:spcAft>
            </a:pPr>
            <a:endParaRPr lang="en-US" sz="1000">
              <a:solidFill>
                <a:srgbClr val="000000"/>
              </a:solidFill>
              <a:latin typeface="Arial" charset="0"/>
            </a:endParaRPr>
          </a:p>
          <a:p>
            <a:pPr algn="ctr" defTabSz="914400" fontAlgn="base">
              <a:spcBef>
                <a:spcPct val="0"/>
              </a:spcBef>
              <a:spcAft>
                <a:spcPct val="0"/>
              </a:spcAft>
            </a:pPr>
            <a:r>
              <a:rPr lang="en-US">
                <a:solidFill>
                  <a:srgbClr val="000000"/>
                </a:solidFill>
                <a:latin typeface="Arial" charset="0"/>
              </a:rPr>
              <a:t>Permanent loss of the </a:t>
            </a:r>
          </a:p>
          <a:p>
            <a:pPr algn="ctr" defTabSz="914400" fontAlgn="base">
              <a:spcBef>
                <a:spcPct val="0"/>
              </a:spcBef>
              <a:spcAft>
                <a:spcPct val="0"/>
              </a:spcAft>
            </a:pPr>
            <a:r>
              <a:rPr lang="en-US">
                <a:solidFill>
                  <a:srgbClr val="000000"/>
                </a:solidFill>
                <a:latin typeface="Arial" charset="0"/>
              </a:rPr>
              <a:t>capacity to breathe</a:t>
            </a:r>
          </a:p>
        </p:txBody>
      </p:sp>
      <p:sp>
        <p:nvSpPr>
          <p:cNvPr id="6" name="TextBox 5">
            <a:extLst>
              <a:ext uri="{FF2B5EF4-FFF2-40B4-BE49-F238E27FC236}">
                <a16:creationId xmlns:a16="http://schemas.microsoft.com/office/drawing/2014/main" id="{7589237F-D5FD-1545-92F7-5319551D5BE9}"/>
              </a:ext>
            </a:extLst>
          </p:cNvPr>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a:latin typeface="Arial" charset="0"/>
              </a:rPr>
              <a:t>DEATH</a:t>
            </a:r>
          </a:p>
        </p:txBody>
      </p:sp>
      <p:pic>
        <p:nvPicPr>
          <p:cNvPr id="7" name="Picture 6" descr="iStock_cardiac death png.png">
            <a:extLst>
              <a:ext uri="{FF2B5EF4-FFF2-40B4-BE49-F238E27FC236}">
                <a16:creationId xmlns:a16="http://schemas.microsoft.com/office/drawing/2014/main" id="{193A8E3F-36EE-7C44-A0A1-86911440C6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85578" y="4753818"/>
            <a:ext cx="1845374" cy="1384030"/>
          </a:xfrm>
          <a:prstGeom prst="rect">
            <a:avLst/>
          </a:prstGeom>
        </p:spPr>
      </p:pic>
      <p:sp>
        <p:nvSpPr>
          <p:cNvPr id="8" name="TextBox 7">
            <a:extLst>
              <a:ext uri="{FF2B5EF4-FFF2-40B4-BE49-F238E27FC236}">
                <a16:creationId xmlns:a16="http://schemas.microsoft.com/office/drawing/2014/main" id="{76D38476-B8EF-C043-B7D4-F382E8E6CA4E}"/>
              </a:ext>
            </a:extLst>
          </p:cNvPr>
          <p:cNvSpPr txBox="1"/>
          <p:nvPr/>
        </p:nvSpPr>
        <p:spPr>
          <a:xfrm>
            <a:off x="1294194" y="4245230"/>
            <a:ext cx="3422951" cy="461665"/>
          </a:xfrm>
          <a:prstGeom prst="rect">
            <a:avLst/>
          </a:prstGeom>
          <a:noFill/>
        </p:spPr>
        <p:txBody>
          <a:bodyPr wrap="square" rtlCol="0">
            <a:spAutoFit/>
          </a:bodyPr>
          <a:lstStyle/>
          <a:p>
            <a:pPr algn="ctr" defTabSz="914400" fontAlgn="base">
              <a:spcBef>
                <a:spcPct val="0"/>
              </a:spcBef>
              <a:spcAft>
                <a:spcPct val="0"/>
              </a:spcAft>
            </a:pPr>
            <a:r>
              <a:rPr lang="en-US" sz="2400">
                <a:solidFill>
                  <a:srgbClr val="000000"/>
                </a:solidFill>
                <a:latin typeface="Calibri"/>
              </a:rPr>
              <a:t>Circulatory Criteria</a:t>
            </a:r>
          </a:p>
        </p:txBody>
      </p:sp>
      <p:pic>
        <p:nvPicPr>
          <p:cNvPr id="10" name="Picture 9" descr="iStock_000011132098Small png.png">
            <a:extLst>
              <a:ext uri="{FF2B5EF4-FFF2-40B4-BE49-F238E27FC236}">
                <a16:creationId xmlns:a16="http://schemas.microsoft.com/office/drawing/2014/main" id="{CC72BB8A-7685-A94B-8E32-1AEB023893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28491" y="1600201"/>
            <a:ext cx="1693335" cy="1270001"/>
          </a:xfrm>
          <a:prstGeom prst="rect">
            <a:avLst/>
          </a:prstGeom>
        </p:spPr>
      </p:pic>
      <p:sp>
        <p:nvSpPr>
          <p:cNvPr id="11" name="TextBox 10">
            <a:extLst>
              <a:ext uri="{FF2B5EF4-FFF2-40B4-BE49-F238E27FC236}">
                <a16:creationId xmlns:a16="http://schemas.microsoft.com/office/drawing/2014/main" id="{4B9A6653-EFCB-9946-968C-BED12C858755}"/>
              </a:ext>
            </a:extLst>
          </p:cNvPr>
          <p:cNvSpPr txBox="1"/>
          <p:nvPr/>
        </p:nvSpPr>
        <p:spPr>
          <a:xfrm>
            <a:off x="4366383" y="1186517"/>
            <a:ext cx="3422951" cy="461665"/>
          </a:xfrm>
          <a:prstGeom prst="rect">
            <a:avLst/>
          </a:prstGeom>
          <a:noFill/>
        </p:spPr>
        <p:txBody>
          <a:bodyPr wrap="square" rtlCol="0">
            <a:spAutoFit/>
          </a:bodyPr>
          <a:lstStyle/>
          <a:p>
            <a:pPr algn="ctr" defTabSz="914400" fontAlgn="base">
              <a:spcBef>
                <a:spcPct val="0"/>
              </a:spcBef>
              <a:spcAft>
                <a:spcPct val="0"/>
              </a:spcAft>
            </a:pPr>
            <a:r>
              <a:rPr lang="en-US" sz="2400">
                <a:solidFill>
                  <a:srgbClr val="000000"/>
                </a:solidFill>
                <a:latin typeface="Calibri"/>
              </a:rPr>
              <a:t>Neurological Criteria</a:t>
            </a:r>
          </a:p>
        </p:txBody>
      </p:sp>
      <p:pic>
        <p:nvPicPr>
          <p:cNvPr id="12" name="Picture 11" descr="iStock_000010570189XSmall png.png">
            <a:extLst>
              <a:ext uri="{FF2B5EF4-FFF2-40B4-BE49-F238E27FC236}">
                <a16:creationId xmlns:a16="http://schemas.microsoft.com/office/drawing/2014/main" id="{0A3FB5CC-05EA-D343-BBAC-71BE5BFDE6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67232" y="4645340"/>
            <a:ext cx="1079500" cy="1616075"/>
          </a:xfrm>
          <a:prstGeom prst="rect">
            <a:avLst/>
          </a:prstGeom>
        </p:spPr>
      </p:pic>
      <p:sp>
        <p:nvSpPr>
          <p:cNvPr id="13" name="TextBox 12">
            <a:extLst>
              <a:ext uri="{FF2B5EF4-FFF2-40B4-BE49-F238E27FC236}">
                <a16:creationId xmlns:a16="http://schemas.microsoft.com/office/drawing/2014/main" id="{D1E14DB0-DDD5-6741-B7BF-0790312D18B5}"/>
              </a:ext>
            </a:extLst>
          </p:cNvPr>
          <p:cNvSpPr txBox="1"/>
          <p:nvPr/>
        </p:nvSpPr>
        <p:spPr>
          <a:xfrm>
            <a:off x="7245050" y="4245230"/>
            <a:ext cx="3422951" cy="461665"/>
          </a:xfrm>
          <a:prstGeom prst="rect">
            <a:avLst/>
          </a:prstGeom>
          <a:noFill/>
        </p:spPr>
        <p:txBody>
          <a:bodyPr wrap="square" rtlCol="0">
            <a:spAutoFit/>
          </a:bodyPr>
          <a:lstStyle/>
          <a:p>
            <a:pPr algn="ctr" defTabSz="914400" fontAlgn="base">
              <a:spcBef>
                <a:spcPct val="0"/>
              </a:spcBef>
              <a:spcAft>
                <a:spcPct val="0"/>
              </a:spcAft>
            </a:pPr>
            <a:r>
              <a:rPr lang="en-US" sz="2400">
                <a:solidFill>
                  <a:srgbClr val="000000"/>
                </a:solidFill>
                <a:latin typeface="Calibri"/>
              </a:rPr>
              <a:t>Somatic Criteria</a:t>
            </a:r>
          </a:p>
        </p:txBody>
      </p:sp>
      <p:sp>
        <p:nvSpPr>
          <p:cNvPr id="14" name="Title 1">
            <a:extLst>
              <a:ext uri="{FF2B5EF4-FFF2-40B4-BE49-F238E27FC236}">
                <a16:creationId xmlns:a16="http://schemas.microsoft.com/office/drawing/2014/main" id="{4A12A053-8E59-D244-9E93-3D3538918C9D}"/>
              </a:ext>
            </a:extLst>
          </p:cNvPr>
          <p:cNvSpPr txBox="1">
            <a:spLocks/>
          </p:cNvSpPr>
          <p:nvPr/>
        </p:nvSpPr>
        <p:spPr>
          <a:xfrm>
            <a:off x="196090" y="153028"/>
            <a:ext cx="8229600" cy="1143000"/>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E0119D"/>
                </a:solidFill>
                <a:latin typeface="Arial"/>
                <a:cs typeface="Arial"/>
              </a:rPr>
              <a:t>1 death </a:t>
            </a:r>
            <a:r>
              <a:rPr lang="en-US">
                <a:latin typeface="Arial"/>
                <a:cs typeface="Arial"/>
              </a:rPr>
              <a:t>:</a:t>
            </a:r>
            <a:r>
              <a:rPr lang="en-US">
                <a:solidFill>
                  <a:srgbClr val="008000"/>
                </a:solidFill>
                <a:latin typeface="Arial"/>
                <a:cs typeface="Arial"/>
              </a:rPr>
              <a:t> </a:t>
            </a:r>
            <a:r>
              <a:rPr lang="en-US">
                <a:solidFill>
                  <a:srgbClr val="6E2C6B"/>
                </a:solidFill>
                <a:latin typeface="Arial"/>
                <a:cs typeface="Arial"/>
              </a:rPr>
              <a:t>3 sets of criteria</a:t>
            </a:r>
            <a:endParaRPr lang="en-US" sz="3111">
              <a:solidFill>
                <a:srgbClr val="6E2C6B"/>
              </a:solidFill>
              <a:latin typeface="Arial"/>
              <a:cs typeface="Arial"/>
            </a:endParaRPr>
          </a:p>
        </p:txBody>
      </p:sp>
      <p:sp>
        <p:nvSpPr>
          <p:cNvPr id="2" name="Footer Placeholder 1">
            <a:extLst>
              <a:ext uri="{FF2B5EF4-FFF2-40B4-BE49-F238E27FC236}">
                <a16:creationId xmlns:a16="http://schemas.microsoft.com/office/drawing/2014/main" id="{EE5791A0-AFDF-7338-1017-6DC51551489C}"/>
              </a:ext>
            </a:extLst>
          </p:cNvPr>
          <p:cNvSpPr>
            <a:spLocks noGrp="1"/>
          </p:cNvSpPr>
          <p:nvPr>
            <p:ph type="ftr" sz="quarter" idx="11"/>
          </p:nvPr>
        </p:nvSpPr>
        <p:spPr>
          <a:xfrm>
            <a:off x="6161693" y="6440307"/>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659523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1716088" y="1746250"/>
            <a:ext cx="4038600" cy="40245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Content Placeholder 1">
            <a:extLst>
              <a:ext uri="{FF2B5EF4-FFF2-40B4-BE49-F238E27FC236}">
                <a16:creationId xmlns:a16="http://schemas.microsoft.com/office/drawing/2014/main" id="{79451B40-22F6-734F-A180-66F8EE128E03}"/>
              </a:ext>
            </a:extLst>
          </p:cNvPr>
          <p:cNvSpPr txBox="1">
            <a:spLocks/>
          </p:cNvSpPr>
          <p:nvPr/>
        </p:nvSpPr>
        <p:spPr>
          <a:xfrm>
            <a:off x="1716088" y="1290662"/>
            <a:ext cx="3644582" cy="469865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prstClr val="black"/>
              </a:solidFill>
              <a:effectLst/>
              <a:uLnTx/>
              <a:uFillTx/>
              <a:latin typeface="Arial"/>
              <a:ea typeface="ＭＳ Ｐゴシック" charset="0"/>
              <a:cs typeface="Arial"/>
            </a:endParaRPr>
          </a:p>
        </p:txBody>
      </p:sp>
      <p:sp>
        <p:nvSpPr>
          <p:cNvPr id="6" name="Title 21">
            <a:extLst>
              <a:ext uri="{FF2B5EF4-FFF2-40B4-BE49-F238E27FC236}">
                <a16:creationId xmlns:a16="http://schemas.microsoft.com/office/drawing/2014/main" id="{ABFE548F-81AB-9A4A-BC4C-D36EA38A8512}"/>
              </a:ext>
            </a:extLst>
          </p:cNvPr>
          <p:cNvSpPr txBox="1">
            <a:spLocks/>
          </p:cNvSpPr>
          <p:nvPr/>
        </p:nvSpPr>
        <p:spPr>
          <a:xfrm>
            <a:off x="551690" y="432424"/>
            <a:ext cx="8382000" cy="90625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800" b="1" i="0" u="none" strike="noStrike" kern="1200" cap="none" spc="0" normalizeH="0" baseline="0" noProof="0">
                <a:ln>
                  <a:noFill/>
                </a:ln>
                <a:solidFill>
                  <a:srgbClr val="E0119D"/>
                </a:solidFill>
                <a:effectLst/>
                <a:uLnTx/>
                <a:uFillTx/>
                <a:latin typeface="Calibri Light" panose="020F0302020204030204"/>
                <a:ea typeface="+mj-ea"/>
                <a:cs typeface="+mj-cs"/>
              </a:rPr>
              <a:t>Who can diagnose death?</a:t>
            </a:r>
            <a:endParaRPr kumimoji="0" lang="en-US" sz="4800" b="1" i="0" u="none" strike="noStrike" kern="1200" cap="none" spc="0" normalizeH="0" baseline="0" noProof="0">
              <a:ln>
                <a:noFill/>
              </a:ln>
              <a:solidFill>
                <a:srgbClr val="E0119D"/>
              </a:solidFill>
              <a:effectLst/>
              <a:uLnTx/>
              <a:uFillTx/>
              <a:latin typeface="Calibri Light" panose="020F0302020204030204"/>
              <a:ea typeface="+mj-ea"/>
              <a:cs typeface="+mj-cs"/>
            </a:endParaRPr>
          </a:p>
        </p:txBody>
      </p:sp>
      <p:sp>
        <p:nvSpPr>
          <p:cNvPr id="3" name="TextBox 2">
            <a:extLst>
              <a:ext uri="{FF2B5EF4-FFF2-40B4-BE49-F238E27FC236}">
                <a16:creationId xmlns:a16="http://schemas.microsoft.com/office/drawing/2014/main" id="{3769D5BF-2039-E176-324D-FCA5F660B3C4}"/>
              </a:ext>
            </a:extLst>
          </p:cNvPr>
          <p:cNvSpPr txBox="1"/>
          <p:nvPr/>
        </p:nvSpPr>
        <p:spPr>
          <a:xfrm>
            <a:off x="671332" y="1746250"/>
            <a:ext cx="5798916" cy="3970318"/>
          </a:xfrm>
          <a:prstGeom prst="rect">
            <a:avLst/>
          </a:prstGeom>
          <a:noFill/>
          <a:ln w="28575">
            <a:solidFill>
              <a:srgbClr val="6E2C6B"/>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Any doctor.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RNVoEAD</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Guidance (5</a:t>
            </a:r>
            <a:r>
              <a:rPr kumimoji="0" lang="en-US" sz="1800" b="0" i="0" u="none" strike="noStrike" kern="1200" cap="none" spc="0" normalizeH="0" baseline="30000" noProof="0">
                <a:ln>
                  <a:noFill/>
                </a:ln>
                <a:solidFill>
                  <a:prstClr val="black"/>
                </a:solidFill>
                <a:effectLst/>
                <a:uLnTx/>
                <a:uFillTx/>
                <a:latin typeface="Calibri" panose="020F0502020204030204"/>
                <a:ea typeface="+mn-ea"/>
                <a:cs typeface="+mn-cs"/>
              </a:rPr>
              <a:t>th</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Edition) allows for verification of </a:t>
            </a: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expected death by a registered nurse.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ACCPs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can diagnose for DCD (with extra training).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In Scotland,</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if</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organ and tissue donation must be a doctor.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Somatic criteria, some prolonged resuscitation scenarios </a:t>
            </a: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paramedics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t>
            </a:r>
          </a:p>
        </p:txBody>
      </p:sp>
      <p:pic>
        <p:nvPicPr>
          <p:cNvPr id="8" name="Picture 7" descr="iStock_cardiac death png.png">
            <a:extLst>
              <a:ext uri="{FF2B5EF4-FFF2-40B4-BE49-F238E27FC236}">
                <a16:creationId xmlns:a16="http://schemas.microsoft.com/office/drawing/2014/main" id="{C93F148B-BCFB-66A3-B6B9-AE0EF8B33F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42359" y="2092772"/>
            <a:ext cx="1845374" cy="1384030"/>
          </a:xfrm>
          <a:prstGeom prst="rect">
            <a:avLst/>
          </a:prstGeom>
        </p:spPr>
      </p:pic>
      <p:pic>
        <p:nvPicPr>
          <p:cNvPr id="10" name="Picture 9" descr="iStock_000010570189XSmall png.png">
            <a:extLst>
              <a:ext uri="{FF2B5EF4-FFF2-40B4-BE49-F238E27FC236}">
                <a16:creationId xmlns:a16="http://schemas.microsoft.com/office/drawing/2014/main" id="{41F822FD-54AA-8649-7ABE-2CE031BC4F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38429" y="1843132"/>
            <a:ext cx="1079500" cy="1616075"/>
          </a:xfrm>
          <a:prstGeom prst="rect">
            <a:avLst/>
          </a:prstGeom>
        </p:spPr>
      </p:pic>
      <p:sp>
        <p:nvSpPr>
          <p:cNvPr id="11" name="TextBox 10">
            <a:extLst>
              <a:ext uri="{FF2B5EF4-FFF2-40B4-BE49-F238E27FC236}">
                <a16:creationId xmlns:a16="http://schemas.microsoft.com/office/drawing/2014/main" id="{BB4898B9-485A-4B43-F9F1-80572A798717}"/>
              </a:ext>
            </a:extLst>
          </p:cNvPr>
          <p:cNvSpPr txBox="1"/>
          <p:nvPr/>
        </p:nvSpPr>
        <p:spPr>
          <a:xfrm>
            <a:off x="7368247" y="1765298"/>
            <a:ext cx="4038598" cy="3970318"/>
          </a:xfrm>
          <a:prstGeom prst="rect">
            <a:avLst/>
          </a:prstGeom>
          <a:noFill/>
          <a:ln w="28575">
            <a:solidFill>
              <a:srgbClr val="6E2C6B"/>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DNC requires 2 doctors, both registered for &gt;5 years and ‘competent to perform the tests’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One must be a consultant.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Not part of the transplant team.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Picture 12" descr="iStock_000011132098Small png.png">
            <a:extLst>
              <a:ext uri="{FF2B5EF4-FFF2-40B4-BE49-F238E27FC236}">
                <a16:creationId xmlns:a16="http://schemas.microsoft.com/office/drawing/2014/main" id="{D34A2DB1-20BA-E721-BC43-BB6182A756B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54982" y="2035218"/>
            <a:ext cx="1693335" cy="1270001"/>
          </a:xfrm>
          <a:prstGeom prst="rect">
            <a:avLst/>
          </a:prstGeom>
        </p:spPr>
      </p:pic>
      <p:sp>
        <p:nvSpPr>
          <p:cNvPr id="2" name="Footer Placeholder 1">
            <a:extLst>
              <a:ext uri="{FF2B5EF4-FFF2-40B4-BE49-F238E27FC236}">
                <a16:creationId xmlns:a16="http://schemas.microsoft.com/office/drawing/2014/main" id="{D28A1772-A2B9-6962-4F89-7F016EB3D382}"/>
              </a:ext>
            </a:extLst>
          </p:cNvPr>
          <p:cNvSpPr>
            <a:spLocks noGrp="1"/>
          </p:cNvSpPr>
          <p:nvPr>
            <p:ph type="ftr" sz="quarter" idx="11"/>
          </p:nvPr>
        </p:nvSpPr>
        <p:spPr>
          <a:xfrm>
            <a:off x="6619240" y="6339847"/>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36808397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4" name="Picture 3" descr="decapitated-dummy2.jpg">
            <a:extLst>
              <a:ext uri="{FF2B5EF4-FFF2-40B4-BE49-F238E27FC236}">
                <a16:creationId xmlns:a16="http://schemas.microsoft.com/office/drawing/2014/main" id="{61D19E4E-07A3-894C-943D-B34C3996A78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82800" y="880534"/>
            <a:ext cx="8054092" cy="5115722"/>
          </a:xfrm>
          <a:prstGeom prst="rect">
            <a:avLst/>
          </a:prstGeom>
        </p:spPr>
      </p:pic>
      <p:pic>
        <p:nvPicPr>
          <p:cNvPr id="5" name="Picture 4" descr="iStock_000010570189XSmall png.png">
            <a:extLst>
              <a:ext uri="{FF2B5EF4-FFF2-40B4-BE49-F238E27FC236}">
                <a16:creationId xmlns:a16="http://schemas.microsoft.com/office/drawing/2014/main" id="{01B6D595-D125-1E43-9CF2-20A5C121BA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96451" y="729058"/>
            <a:ext cx="1079500" cy="1616075"/>
          </a:xfrm>
          <a:prstGeom prst="rect">
            <a:avLst/>
          </a:prstGeom>
        </p:spPr>
      </p:pic>
      <p:sp>
        <p:nvSpPr>
          <p:cNvPr id="2" name="TextBox 1">
            <a:extLst>
              <a:ext uri="{FF2B5EF4-FFF2-40B4-BE49-F238E27FC236}">
                <a16:creationId xmlns:a16="http://schemas.microsoft.com/office/drawing/2014/main" id="{672EFC87-050B-EE47-3A14-D49C2ED115C6}"/>
              </a:ext>
            </a:extLst>
          </p:cNvPr>
          <p:cNvSpPr txBox="1"/>
          <p:nvPr/>
        </p:nvSpPr>
        <p:spPr>
          <a:xfrm>
            <a:off x="296882" y="153028"/>
            <a:ext cx="11447814" cy="861774"/>
          </a:xfrm>
          <a:prstGeom prst="rect">
            <a:avLst/>
          </a:prstGeom>
          <a:noFill/>
        </p:spPr>
        <p:txBody>
          <a:bodyPr wrap="square">
            <a:spAutoFit/>
          </a:bodyPr>
          <a:lstStyle/>
          <a:p>
            <a:r>
              <a:rPr lang="en-GB" sz="3200" b="1">
                <a:solidFill>
                  <a:srgbClr val="E0119D"/>
                </a:solidFill>
              </a:rPr>
              <a:t>SOMATIC CRITERIA</a:t>
            </a:r>
          </a:p>
          <a:p>
            <a:endParaRPr lang="en-GB"/>
          </a:p>
        </p:txBody>
      </p:sp>
      <p:sp>
        <p:nvSpPr>
          <p:cNvPr id="3" name="Footer Placeholder 2">
            <a:extLst>
              <a:ext uri="{FF2B5EF4-FFF2-40B4-BE49-F238E27FC236}">
                <a16:creationId xmlns:a16="http://schemas.microsoft.com/office/drawing/2014/main" id="{2D98E5B5-A308-F5FF-8F3C-EA7D006F03E3}"/>
              </a:ext>
            </a:extLst>
          </p:cNvPr>
          <p:cNvSpPr>
            <a:spLocks noGrp="1"/>
          </p:cNvSpPr>
          <p:nvPr>
            <p:ph type="ftr" sz="quarter" idx="11"/>
          </p:nvPr>
        </p:nvSpPr>
        <p:spPr>
          <a:xfrm>
            <a:off x="7147560" y="6375147"/>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8360092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3" name="TextBox 2">
            <a:extLst>
              <a:ext uri="{FF2B5EF4-FFF2-40B4-BE49-F238E27FC236}">
                <a16:creationId xmlns:a16="http://schemas.microsoft.com/office/drawing/2014/main" id="{392CDFCA-2AC6-35E1-B5E9-F3BB8B34933C}"/>
              </a:ext>
            </a:extLst>
          </p:cNvPr>
          <p:cNvSpPr txBox="1"/>
          <p:nvPr/>
        </p:nvSpPr>
        <p:spPr>
          <a:xfrm>
            <a:off x="296882" y="153028"/>
            <a:ext cx="11447814" cy="1908215"/>
          </a:xfrm>
          <a:prstGeom prst="rect">
            <a:avLst/>
          </a:prstGeom>
          <a:noFill/>
        </p:spPr>
        <p:txBody>
          <a:bodyPr wrap="square">
            <a:spAutoFit/>
          </a:bodyPr>
          <a:lstStyle/>
          <a:p>
            <a:r>
              <a:rPr lang="en-GB" sz="3200" b="1">
                <a:solidFill>
                  <a:srgbClr val="E0119D"/>
                </a:solidFill>
              </a:rPr>
              <a:t>SOMATIC CRITERIA</a:t>
            </a:r>
          </a:p>
          <a:p>
            <a:r>
              <a:rPr lang="en-GB" sz="3200" i="1">
                <a:solidFill>
                  <a:srgbClr val="E0119D"/>
                </a:solidFill>
              </a:rPr>
              <a:t>CONDITIONS UNEQUIVOCALLY ASSOCIATED WITH DEATH</a:t>
            </a:r>
          </a:p>
          <a:p>
            <a:r>
              <a:rPr lang="en-GB"/>
              <a:t>The Association of Ambulance Chief Executives (AACE) and Joint Royal Colleges Ambulance Liaison Committee (JRCALC) </a:t>
            </a:r>
          </a:p>
          <a:p>
            <a:endParaRPr lang="en-GB"/>
          </a:p>
          <a:p>
            <a:endParaRPr lang="en-GB"/>
          </a:p>
        </p:txBody>
      </p:sp>
      <p:sp>
        <p:nvSpPr>
          <p:cNvPr id="7" name="Content Placeholder 6">
            <a:extLst>
              <a:ext uri="{FF2B5EF4-FFF2-40B4-BE49-F238E27FC236}">
                <a16:creationId xmlns:a16="http://schemas.microsoft.com/office/drawing/2014/main" id="{58D72D3C-85B3-5D3A-2137-0B0274A2DCF8}"/>
              </a:ext>
            </a:extLst>
          </p:cNvPr>
          <p:cNvSpPr>
            <a:spLocks noGrp="1"/>
          </p:cNvSpPr>
          <p:nvPr>
            <p:ph idx="1"/>
          </p:nvPr>
        </p:nvSpPr>
        <p:spPr>
          <a:xfrm>
            <a:off x="296882" y="1781899"/>
            <a:ext cx="4868884" cy="3431369"/>
          </a:xfrm>
          <a:solidFill>
            <a:srgbClr val="F8F8F8"/>
          </a:solidFill>
          <a:ln/>
        </p:spPr>
        <p:txBody>
          <a:bodyPr/>
          <a:lstStyle/>
          <a:p>
            <a:pPr marL="0" indent="0">
              <a:spcBef>
                <a:spcPct val="0"/>
              </a:spcBef>
              <a:buNone/>
            </a:pPr>
            <a:r>
              <a:rPr lang="en-GB" sz="2400" b="1">
                <a:solidFill>
                  <a:srgbClr val="6E2C6B"/>
                </a:solidFill>
              </a:rPr>
              <a:t>Physical trauma</a:t>
            </a:r>
          </a:p>
          <a:p>
            <a:pPr marL="457200" indent="-457200">
              <a:spcBef>
                <a:spcPct val="0"/>
              </a:spcBef>
              <a:buFont typeface="+mj-lt"/>
              <a:buAutoNum type="arabicPeriod"/>
            </a:pPr>
            <a:r>
              <a:rPr lang="en-GB" sz="2400" b="1">
                <a:solidFill>
                  <a:prstClr val="black"/>
                </a:solidFill>
              </a:rPr>
              <a:t>Decapitation.</a:t>
            </a:r>
          </a:p>
          <a:p>
            <a:pPr marL="457200" indent="-457200">
              <a:spcBef>
                <a:spcPct val="0"/>
              </a:spcBef>
              <a:buFont typeface="+mj-lt"/>
              <a:buAutoNum type="arabicPeriod"/>
            </a:pPr>
            <a:r>
              <a:rPr lang="en-GB" sz="2400" b="1">
                <a:solidFill>
                  <a:prstClr val="black"/>
                </a:solidFill>
              </a:rPr>
              <a:t>Massive cranial and cerebral destruction.</a:t>
            </a:r>
          </a:p>
          <a:p>
            <a:pPr marL="457200" indent="-457200">
              <a:spcBef>
                <a:spcPct val="0"/>
              </a:spcBef>
              <a:buFont typeface="+mj-lt"/>
              <a:buAutoNum type="arabicPeriod"/>
            </a:pPr>
            <a:r>
              <a:rPr lang="en-GB" sz="2400" b="1">
                <a:solidFill>
                  <a:prstClr val="black"/>
                </a:solidFill>
              </a:rPr>
              <a:t>Hemicorporectomy or similar massive injury.</a:t>
            </a:r>
          </a:p>
          <a:p>
            <a:pPr marL="457200" indent="-457200">
              <a:spcBef>
                <a:spcPct val="0"/>
              </a:spcBef>
              <a:buFont typeface="+mj-lt"/>
              <a:buAutoNum type="arabicPeriod"/>
            </a:pPr>
            <a:r>
              <a:rPr lang="en-GB" sz="2400" b="1">
                <a:solidFill>
                  <a:prstClr val="black"/>
                </a:solidFill>
              </a:rPr>
              <a:t>Incineration. </a:t>
            </a:r>
            <a:r>
              <a:rPr lang="en-GB" sz="2400">
                <a:solidFill>
                  <a:prstClr val="black"/>
                </a:solidFill>
              </a:rPr>
              <a:t>The presence of full-thickness burns with charring of greater than 95% of the body surface.</a:t>
            </a:r>
          </a:p>
          <a:p>
            <a:pPr marL="0" indent="0">
              <a:spcBef>
                <a:spcPct val="0"/>
              </a:spcBef>
              <a:buNone/>
            </a:pPr>
            <a:endParaRPr lang="en-GB" sz="2400" b="1">
              <a:solidFill>
                <a:prstClr val="black"/>
              </a:solidFill>
            </a:endParaRPr>
          </a:p>
        </p:txBody>
      </p:sp>
      <p:sp>
        <p:nvSpPr>
          <p:cNvPr id="8" name="Content Placeholder 6">
            <a:extLst>
              <a:ext uri="{FF2B5EF4-FFF2-40B4-BE49-F238E27FC236}">
                <a16:creationId xmlns:a16="http://schemas.microsoft.com/office/drawing/2014/main" id="{50D42349-11A4-7DB2-0C4F-C8289F694AF8}"/>
              </a:ext>
            </a:extLst>
          </p:cNvPr>
          <p:cNvSpPr txBox="1">
            <a:spLocks/>
          </p:cNvSpPr>
          <p:nvPr/>
        </p:nvSpPr>
        <p:spPr>
          <a:xfrm>
            <a:off x="5865305" y="1781899"/>
            <a:ext cx="5770304" cy="3930132"/>
          </a:xfrm>
          <a:prstGeom prst="rect">
            <a:avLst/>
          </a:prstGeom>
          <a:solidFill>
            <a:srgbClr val="F8F8F8"/>
          </a:solidFill>
          <a:ln/>
        </p:spPr>
        <p:txBody>
          <a:bodyPr vert="horz" lIns="91440" tIns="45720" rIns="91440" bIns="45720" rtlCol="0">
            <a:normAutofit fontScale="92500" lnSpcReduction="10000"/>
          </a:bodyPr>
          <a:lstStyle>
            <a:lvl1pPr indent="0">
              <a:lnSpc>
                <a:spcPct val="90000"/>
              </a:lnSpc>
              <a:spcBef>
                <a:spcPct val="0"/>
              </a:spcBef>
              <a:buFont typeface="Arial" panose="020B0604020202020204" pitchFamily="34" charset="0"/>
              <a:buNone/>
              <a:defRPr sz="2400" b="1">
                <a:solidFill>
                  <a:prstClr val="black"/>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sz="2600">
                <a:solidFill>
                  <a:srgbClr val="6E2C6B"/>
                </a:solidFill>
              </a:rPr>
              <a:t>Time based signs</a:t>
            </a:r>
          </a:p>
          <a:p>
            <a:pPr marL="457200" indent="-457200">
              <a:buFont typeface="+mj-lt"/>
              <a:buAutoNum type="arabicPeriod" startAt="5"/>
            </a:pPr>
            <a:r>
              <a:rPr lang="en-GB"/>
              <a:t>Decomposition/putrefaction. </a:t>
            </a:r>
            <a:r>
              <a:rPr lang="en-GB" b="0"/>
              <a:t>Where tissue damage indicates that the patient has been dead for some hours, days or longer.</a:t>
            </a:r>
          </a:p>
          <a:p>
            <a:pPr marL="457200" indent="-457200">
              <a:buFont typeface="+mj-lt"/>
              <a:buAutoNum type="arabicPeriod" startAt="5"/>
            </a:pPr>
            <a:r>
              <a:rPr lang="en-GB"/>
              <a:t>Hypostasis. </a:t>
            </a:r>
            <a:r>
              <a:rPr lang="en-GB" b="0"/>
              <a:t>The pooling of blood in congested vessels in the dependent part of the body in the position in which it lies after death.</a:t>
            </a:r>
          </a:p>
          <a:p>
            <a:pPr marL="457200" indent="-457200">
              <a:buFont typeface="+mj-lt"/>
              <a:buAutoNum type="arabicPeriod" startAt="5"/>
            </a:pPr>
            <a:r>
              <a:rPr lang="en-GB"/>
              <a:t>Rigor Mortis. </a:t>
            </a:r>
            <a:r>
              <a:rPr lang="en-GB" b="0"/>
              <a:t>The stiffness occurring after death from the post-mortem breakdown of enzymes in the muscle fibres.</a:t>
            </a:r>
          </a:p>
          <a:p>
            <a:pPr marL="457200" indent="-457200">
              <a:buFont typeface="+mj-lt"/>
              <a:buAutoNum type="arabicPeriod" startAt="5"/>
            </a:pPr>
            <a:r>
              <a:rPr lang="en-GB" sz="2400" b="1">
                <a:solidFill>
                  <a:prstClr val="black"/>
                </a:solidFill>
              </a:rPr>
              <a:t>Foetal maceration in a newborn. </a:t>
            </a:r>
            <a:r>
              <a:rPr lang="en-GB" sz="2400" b="0">
                <a:solidFill>
                  <a:prstClr val="black"/>
                </a:solidFill>
              </a:rPr>
              <a:t>Autolytic changes which follow in-utero death.</a:t>
            </a:r>
          </a:p>
          <a:p>
            <a:endParaRPr lang="en-GB" b="0"/>
          </a:p>
        </p:txBody>
      </p:sp>
      <p:sp>
        <p:nvSpPr>
          <p:cNvPr id="2" name="Footer Placeholder 1">
            <a:extLst>
              <a:ext uri="{FF2B5EF4-FFF2-40B4-BE49-F238E27FC236}">
                <a16:creationId xmlns:a16="http://schemas.microsoft.com/office/drawing/2014/main" id="{10249DD1-4D30-1CE1-A136-54E04DBE6A05}"/>
              </a:ext>
            </a:extLst>
          </p:cNvPr>
          <p:cNvSpPr>
            <a:spLocks noGrp="1"/>
          </p:cNvSpPr>
          <p:nvPr>
            <p:ph type="ftr" sz="quarter" idx="11"/>
          </p:nvPr>
        </p:nvSpPr>
        <p:spPr>
          <a:xfrm>
            <a:off x="7228840" y="6339847"/>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2247867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Isosceles Triangle 4">
            <a:extLst>
              <a:ext uri="{FF2B5EF4-FFF2-40B4-BE49-F238E27FC236}">
                <a16:creationId xmlns:a16="http://schemas.microsoft.com/office/drawing/2014/main" id="{2132B879-AA04-CC4C-A9BA-3AC128814B40}"/>
              </a:ext>
            </a:extLst>
          </p:cNvPr>
          <p:cNvSpPr/>
          <p:nvPr/>
        </p:nvSpPr>
        <p:spPr>
          <a:xfrm>
            <a:off x="3930953" y="2870201"/>
            <a:ext cx="4342191" cy="2792064"/>
          </a:xfrm>
          <a:prstGeom prst="triangle">
            <a:avLst/>
          </a:prstGeom>
          <a:gradFill>
            <a:gsLst>
              <a:gs pos="51000">
                <a:schemeClr val="accent1">
                  <a:lumMod val="60000"/>
                  <a:lumOff val="40000"/>
                </a:schemeClr>
              </a:gs>
              <a:gs pos="100000">
                <a:schemeClr val="accent1">
                  <a:satMod val="110000"/>
                  <a:lumMod val="100000"/>
                  <a:shade val="100000"/>
                </a:schemeClr>
              </a:gs>
              <a:gs pos="100000">
                <a:schemeClr val="accent1">
                  <a:lumMod val="99000"/>
                  <a:satMod val="120000"/>
                  <a:shade val="78000"/>
                </a:schemeClr>
              </a:gs>
            </a:gsLst>
          </a:gradFill>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5" name="TextBox 4">
            <a:extLst>
              <a:ext uri="{FF2B5EF4-FFF2-40B4-BE49-F238E27FC236}">
                <a16:creationId xmlns:a16="http://schemas.microsoft.com/office/drawing/2014/main" id="{205F836D-83CF-7845-9C7E-3A3E2E1568FA}"/>
              </a:ext>
            </a:extLst>
          </p:cNvPr>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a:solidFill>
                  <a:srgbClr val="000000"/>
                </a:solidFill>
                <a:latin typeface="Arial" charset="0"/>
              </a:rPr>
              <a:t>Permanent loss of the </a:t>
            </a:r>
          </a:p>
          <a:p>
            <a:pPr algn="ctr" defTabSz="914400" fontAlgn="base">
              <a:spcBef>
                <a:spcPct val="0"/>
              </a:spcBef>
              <a:spcAft>
                <a:spcPct val="0"/>
              </a:spcAft>
            </a:pPr>
            <a:r>
              <a:rPr lang="en-US">
                <a:solidFill>
                  <a:srgbClr val="000000"/>
                </a:solidFill>
                <a:latin typeface="Arial" charset="0"/>
              </a:rPr>
              <a:t>capacity for consciousness</a:t>
            </a:r>
          </a:p>
          <a:p>
            <a:pPr algn="ctr" defTabSz="914400" fontAlgn="base">
              <a:spcBef>
                <a:spcPct val="0"/>
              </a:spcBef>
              <a:spcAft>
                <a:spcPct val="0"/>
              </a:spcAft>
            </a:pPr>
            <a:endParaRPr lang="en-US" sz="1000">
              <a:solidFill>
                <a:srgbClr val="000000"/>
              </a:solidFill>
              <a:latin typeface="Arial" charset="0"/>
            </a:endParaRPr>
          </a:p>
          <a:p>
            <a:pPr algn="ctr" defTabSz="914400" fontAlgn="base">
              <a:spcBef>
                <a:spcPct val="0"/>
              </a:spcBef>
              <a:spcAft>
                <a:spcPct val="0"/>
              </a:spcAft>
            </a:pPr>
            <a:r>
              <a:rPr lang="en-US">
                <a:solidFill>
                  <a:srgbClr val="000000"/>
                </a:solidFill>
                <a:latin typeface="Arial" charset="0"/>
              </a:rPr>
              <a:t>Permanent loss of the </a:t>
            </a:r>
          </a:p>
          <a:p>
            <a:pPr algn="ctr" defTabSz="914400" fontAlgn="base">
              <a:spcBef>
                <a:spcPct val="0"/>
              </a:spcBef>
              <a:spcAft>
                <a:spcPct val="0"/>
              </a:spcAft>
            </a:pPr>
            <a:r>
              <a:rPr lang="en-US">
                <a:solidFill>
                  <a:srgbClr val="000000"/>
                </a:solidFill>
                <a:latin typeface="Arial" charset="0"/>
              </a:rPr>
              <a:t>capacity to breathe</a:t>
            </a:r>
          </a:p>
        </p:txBody>
      </p:sp>
      <p:sp>
        <p:nvSpPr>
          <p:cNvPr id="6" name="TextBox 5">
            <a:extLst>
              <a:ext uri="{FF2B5EF4-FFF2-40B4-BE49-F238E27FC236}">
                <a16:creationId xmlns:a16="http://schemas.microsoft.com/office/drawing/2014/main" id="{7589237F-D5FD-1545-92F7-5319551D5BE9}"/>
              </a:ext>
            </a:extLst>
          </p:cNvPr>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a:latin typeface="Arial" charset="0"/>
              </a:rPr>
              <a:t>DEATH</a:t>
            </a:r>
          </a:p>
        </p:txBody>
      </p:sp>
      <p:pic>
        <p:nvPicPr>
          <p:cNvPr id="7" name="Picture 6" descr="iStock_cardiac death png.png">
            <a:extLst>
              <a:ext uri="{FF2B5EF4-FFF2-40B4-BE49-F238E27FC236}">
                <a16:creationId xmlns:a16="http://schemas.microsoft.com/office/drawing/2014/main" id="{193A8E3F-36EE-7C44-A0A1-86911440C6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85578" y="4753818"/>
            <a:ext cx="1845374" cy="1384030"/>
          </a:xfrm>
          <a:prstGeom prst="rect">
            <a:avLst/>
          </a:prstGeom>
        </p:spPr>
      </p:pic>
      <p:sp>
        <p:nvSpPr>
          <p:cNvPr id="8" name="TextBox 7">
            <a:extLst>
              <a:ext uri="{FF2B5EF4-FFF2-40B4-BE49-F238E27FC236}">
                <a16:creationId xmlns:a16="http://schemas.microsoft.com/office/drawing/2014/main" id="{76D38476-B8EF-C043-B7D4-F382E8E6CA4E}"/>
              </a:ext>
            </a:extLst>
          </p:cNvPr>
          <p:cNvSpPr txBox="1"/>
          <p:nvPr/>
        </p:nvSpPr>
        <p:spPr>
          <a:xfrm>
            <a:off x="1294194" y="4245230"/>
            <a:ext cx="3422951" cy="461665"/>
          </a:xfrm>
          <a:prstGeom prst="rect">
            <a:avLst/>
          </a:prstGeom>
          <a:noFill/>
        </p:spPr>
        <p:txBody>
          <a:bodyPr wrap="square" rtlCol="0">
            <a:spAutoFit/>
          </a:bodyPr>
          <a:lstStyle/>
          <a:p>
            <a:pPr algn="ctr" defTabSz="914400" fontAlgn="base">
              <a:spcBef>
                <a:spcPct val="0"/>
              </a:spcBef>
              <a:spcAft>
                <a:spcPct val="0"/>
              </a:spcAft>
            </a:pPr>
            <a:r>
              <a:rPr lang="en-US" sz="2400">
                <a:solidFill>
                  <a:srgbClr val="000000"/>
                </a:solidFill>
                <a:latin typeface="Calibri"/>
              </a:rPr>
              <a:t>Circulatory Criteria</a:t>
            </a:r>
          </a:p>
        </p:txBody>
      </p:sp>
      <p:sp>
        <p:nvSpPr>
          <p:cNvPr id="15" name="TextBox 14">
            <a:extLst>
              <a:ext uri="{FF2B5EF4-FFF2-40B4-BE49-F238E27FC236}">
                <a16:creationId xmlns:a16="http://schemas.microsoft.com/office/drawing/2014/main" id="{3C4AE654-9269-2149-9952-AB3C5C025A87}"/>
              </a:ext>
            </a:extLst>
          </p:cNvPr>
          <p:cNvSpPr txBox="1"/>
          <p:nvPr/>
        </p:nvSpPr>
        <p:spPr>
          <a:xfrm>
            <a:off x="1741574" y="2805599"/>
            <a:ext cx="3422951" cy="1323439"/>
          </a:xfrm>
          <a:prstGeom prst="rect">
            <a:avLst/>
          </a:prstGeom>
          <a:noFill/>
        </p:spPr>
        <p:txBody>
          <a:bodyPr wrap="square" rtlCol="0">
            <a:spAutoFit/>
          </a:bodyPr>
          <a:lstStyle/>
          <a:p>
            <a:pPr marL="514350" indent="-514350">
              <a:buFont typeface="+mj-lt"/>
              <a:buAutoNum type="arabicPeriod"/>
            </a:pPr>
            <a:r>
              <a:rPr lang="en-GB" sz="2000">
                <a:solidFill>
                  <a:srgbClr val="000000"/>
                </a:solidFill>
              </a:rPr>
              <a:t>A clear intention not to attempt / continue cardiopulmonary resuscitation (CPR).</a:t>
            </a:r>
            <a:endParaRPr lang="en-US" sz="2000">
              <a:solidFill>
                <a:srgbClr val="000000"/>
              </a:solidFill>
            </a:endParaRPr>
          </a:p>
        </p:txBody>
      </p:sp>
      <p:sp>
        <p:nvSpPr>
          <p:cNvPr id="16" name="Content Placeholder 4">
            <a:extLst>
              <a:ext uri="{FF2B5EF4-FFF2-40B4-BE49-F238E27FC236}">
                <a16:creationId xmlns:a16="http://schemas.microsoft.com/office/drawing/2014/main" id="{041B37A7-6137-6545-813B-A1B00E9BEB8F}"/>
              </a:ext>
            </a:extLst>
          </p:cNvPr>
          <p:cNvSpPr txBox="1">
            <a:spLocks/>
          </p:cNvSpPr>
          <p:nvPr/>
        </p:nvSpPr>
        <p:spPr>
          <a:xfrm>
            <a:off x="2607272" y="1355548"/>
            <a:ext cx="7378939" cy="1450050"/>
          </a:xfrm>
          <a:prstGeom prst="rect">
            <a:avLst/>
          </a:prstGeom>
        </p:spPr>
        <p:txBody>
          <a:bodyPr vert="horz" lIns="91440" tIns="45720" rIns="91440" bIns="45720" rtlCol="0">
            <a:noAutofit/>
          </a:bodyPr>
          <a:lstStyle/>
          <a:p>
            <a:pPr marL="514350" indent="-514350" algn="just">
              <a:spcBef>
                <a:spcPct val="20000"/>
              </a:spcBef>
              <a:buFont typeface="+mj-lt"/>
              <a:buAutoNum type="arabicPeriod" startAt="2"/>
              <a:defRPr/>
            </a:pPr>
            <a:r>
              <a:rPr lang="en-GB" sz="2000">
                <a:solidFill>
                  <a:srgbClr val="000000"/>
                </a:solidFill>
              </a:rPr>
              <a:t>An </a:t>
            </a:r>
            <a:r>
              <a:rPr lang="en-GB" sz="2000">
                <a:solidFill>
                  <a:srgbClr val="008000"/>
                </a:solidFill>
              </a:rPr>
              <a:t>examination</a:t>
            </a:r>
            <a:r>
              <a:rPr lang="en-GB" sz="2000">
                <a:solidFill>
                  <a:srgbClr val="000000"/>
                </a:solidFill>
              </a:rPr>
              <a:t> and an </a:t>
            </a:r>
            <a:r>
              <a:rPr lang="en-GB" sz="2000">
                <a:solidFill>
                  <a:srgbClr val="008000"/>
                </a:solidFill>
              </a:rPr>
              <a:t>observation </a:t>
            </a:r>
            <a:r>
              <a:rPr lang="en-GB" sz="2000">
                <a:solidFill>
                  <a:srgbClr val="000000"/>
                </a:solidFill>
              </a:rPr>
              <a:t>period to confirm continuous apnoea, absent circulation and unconsciousness; after which the likelihood of spontaneous resumption of cardiac function will have passed.</a:t>
            </a:r>
            <a:r>
              <a:rPr lang="en-GB" sz="2000" b="1">
                <a:solidFill>
                  <a:srgbClr val="000000"/>
                </a:solidFill>
              </a:rPr>
              <a:t> 5 minutes. Validated NEJM 2021</a:t>
            </a:r>
            <a:endParaRPr lang="en-US" sz="2000">
              <a:solidFill>
                <a:srgbClr val="000000"/>
              </a:solidFill>
            </a:endParaRPr>
          </a:p>
        </p:txBody>
      </p:sp>
      <p:sp>
        <p:nvSpPr>
          <p:cNvPr id="2" name="Title 1">
            <a:extLst>
              <a:ext uri="{FF2B5EF4-FFF2-40B4-BE49-F238E27FC236}">
                <a16:creationId xmlns:a16="http://schemas.microsoft.com/office/drawing/2014/main" id="{0CEF52B5-A750-2E1C-3399-A49A65D063A6}"/>
              </a:ext>
            </a:extLst>
          </p:cNvPr>
          <p:cNvSpPr txBox="1">
            <a:spLocks/>
          </p:cNvSpPr>
          <p:nvPr/>
        </p:nvSpPr>
        <p:spPr>
          <a:xfrm>
            <a:off x="196090" y="153028"/>
            <a:ext cx="8229600" cy="1143000"/>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E0119D"/>
                </a:solidFill>
                <a:latin typeface="Arial"/>
                <a:cs typeface="Arial"/>
              </a:rPr>
              <a:t>1 death </a:t>
            </a:r>
            <a:r>
              <a:rPr lang="en-US">
                <a:latin typeface="Arial"/>
                <a:cs typeface="Arial"/>
              </a:rPr>
              <a:t>:</a:t>
            </a:r>
            <a:r>
              <a:rPr lang="en-US">
                <a:solidFill>
                  <a:srgbClr val="008000"/>
                </a:solidFill>
                <a:latin typeface="Arial"/>
                <a:cs typeface="Arial"/>
              </a:rPr>
              <a:t> </a:t>
            </a:r>
            <a:r>
              <a:rPr lang="en-US">
                <a:solidFill>
                  <a:srgbClr val="6E2C6B"/>
                </a:solidFill>
                <a:latin typeface="Arial"/>
                <a:cs typeface="Arial"/>
              </a:rPr>
              <a:t>3 sets of criteria</a:t>
            </a:r>
            <a:endParaRPr lang="en-US" sz="3111">
              <a:solidFill>
                <a:srgbClr val="6E2C6B"/>
              </a:solidFill>
              <a:latin typeface="Arial"/>
              <a:cs typeface="Arial"/>
            </a:endParaRPr>
          </a:p>
        </p:txBody>
      </p:sp>
      <p:sp>
        <p:nvSpPr>
          <p:cNvPr id="3" name="Footer Placeholder 2">
            <a:extLst>
              <a:ext uri="{FF2B5EF4-FFF2-40B4-BE49-F238E27FC236}">
                <a16:creationId xmlns:a16="http://schemas.microsoft.com/office/drawing/2014/main" id="{1011DFBE-D8F7-0DBE-2B84-956EC0E577CF}"/>
              </a:ext>
            </a:extLst>
          </p:cNvPr>
          <p:cNvSpPr>
            <a:spLocks noGrp="1"/>
          </p:cNvSpPr>
          <p:nvPr>
            <p:ph type="ftr" sz="quarter" idx="11"/>
          </p:nvPr>
        </p:nvSpPr>
        <p:spPr>
          <a:xfrm>
            <a:off x="7350760" y="630035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881547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sp>
        <p:nvSpPr>
          <p:cNvPr id="4" name="AutoShape 9">
            <a:extLst>
              <a:ext uri="{FF2B5EF4-FFF2-40B4-BE49-F238E27FC236}">
                <a16:creationId xmlns:a16="http://schemas.microsoft.com/office/drawing/2014/main" id="{D51E2E80-8901-0048-A3FA-DE4BD19132AD}"/>
              </a:ext>
            </a:extLst>
          </p:cNvPr>
          <p:cNvSpPr>
            <a:spLocks noChangeArrowheads="1"/>
          </p:cNvSpPr>
          <p:nvPr/>
        </p:nvSpPr>
        <p:spPr bwMode="auto">
          <a:xfrm>
            <a:off x="1524000" y="2276476"/>
            <a:ext cx="9144000" cy="1800225"/>
          </a:xfrm>
          <a:prstGeom prst="rightArrow">
            <a:avLst>
              <a:gd name="adj1" fmla="val 50000"/>
              <a:gd name="adj2" fmla="val 126984"/>
            </a:avLst>
          </a:prstGeom>
          <a:solidFill>
            <a:srgbClr val="333399"/>
          </a:solidFill>
          <a:ln w="9525">
            <a:solidFill>
              <a:schemeClr val="tx1"/>
            </a:solidFill>
            <a:miter lim="800000"/>
            <a:headEnd/>
            <a:tailEnd/>
          </a:ln>
        </p:spPr>
        <p:txBody>
          <a:bodyPr wrap="none" anchor="ctr"/>
          <a:lstStyle/>
          <a:p>
            <a:endParaRPr lang="en-GB">
              <a:solidFill>
                <a:srgbClr val="000000"/>
              </a:solidFill>
              <a:latin typeface="Arial"/>
              <a:ea typeface="ＭＳ Ｐゴシック"/>
              <a:cs typeface="Arial"/>
            </a:endParaRPr>
          </a:p>
        </p:txBody>
      </p:sp>
      <p:sp>
        <p:nvSpPr>
          <p:cNvPr id="5" name="Oval 12">
            <a:extLst>
              <a:ext uri="{FF2B5EF4-FFF2-40B4-BE49-F238E27FC236}">
                <a16:creationId xmlns:a16="http://schemas.microsoft.com/office/drawing/2014/main" id="{FA822E3C-4B7B-F749-B7A1-3EF69E5BD203}"/>
              </a:ext>
            </a:extLst>
          </p:cNvPr>
          <p:cNvSpPr>
            <a:spLocks noChangeArrowheads="1"/>
          </p:cNvSpPr>
          <p:nvPr/>
        </p:nvSpPr>
        <p:spPr bwMode="auto">
          <a:xfrm>
            <a:off x="2033548" y="2831433"/>
            <a:ext cx="574675" cy="720725"/>
          </a:xfrm>
          <a:prstGeom prst="ellipse">
            <a:avLst/>
          </a:prstGeom>
          <a:solidFill>
            <a:srgbClr val="FFFF00"/>
          </a:solidFill>
          <a:ln w="9525">
            <a:solidFill>
              <a:schemeClr val="tx1"/>
            </a:solidFill>
            <a:round/>
            <a:headEnd/>
            <a:tailEnd/>
          </a:ln>
        </p:spPr>
        <p:txBody>
          <a:bodyPr wrap="none" anchor="ctr"/>
          <a:lstStyle/>
          <a:p>
            <a:pPr algn="ctr"/>
            <a:endParaRPr lang="en-GB">
              <a:solidFill>
                <a:srgbClr val="000000"/>
              </a:solidFill>
              <a:latin typeface="Arial"/>
              <a:ea typeface="ＭＳ Ｐゴシック"/>
              <a:cs typeface="Arial"/>
            </a:endParaRPr>
          </a:p>
        </p:txBody>
      </p:sp>
      <p:sp>
        <p:nvSpPr>
          <p:cNvPr id="6" name="Oval 12">
            <a:extLst>
              <a:ext uri="{FF2B5EF4-FFF2-40B4-BE49-F238E27FC236}">
                <a16:creationId xmlns:a16="http://schemas.microsoft.com/office/drawing/2014/main" id="{9F97A049-CF66-4C40-849A-45D3E21D8FF1}"/>
              </a:ext>
            </a:extLst>
          </p:cNvPr>
          <p:cNvSpPr>
            <a:spLocks noChangeArrowheads="1"/>
          </p:cNvSpPr>
          <p:nvPr/>
        </p:nvSpPr>
        <p:spPr bwMode="auto">
          <a:xfrm>
            <a:off x="4583114" y="2852739"/>
            <a:ext cx="574675" cy="720725"/>
          </a:xfrm>
          <a:prstGeom prst="ellipse">
            <a:avLst/>
          </a:prstGeom>
          <a:solidFill>
            <a:srgbClr val="FFFF00"/>
          </a:solidFill>
          <a:ln w="9525">
            <a:solidFill>
              <a:schemeClr val="tx1"/>
            </a:solidFill>
            <a:round/>
            <a:headEnd/>
            <a:tailEnd/>
          </a:ln>
        </p:spPr>
        <p:txBody>
          <a:bodyPr wrap="none" anchor="ctr"/>
          <a:lstStyle/>
          <a:p>
            <a:pPr algn="ctr"/>
            <a:r>
              <a:rPr lang="en-GB">
                <a:solidFill>
                  <a:srgbClr val="000000"/>
                </a:solidFill>
                <a:latin typeface="Arial"/>
                <a:ea typeface="ＭＳ Ｐゴシック"/>
                <a:cs typeface="Arial"/>
              </a:rPr>
              <a:t>T0</a:t>
            </a:r>
          </a:p>
        </p:txBody>
      </p:sp>
      <p:sp>
        <p:nvSpPr>
          <p:cNvPr id="7" name="Oval 13">
            <a:extLst>
              <a:ext uri="{FF2B5EF4-FFF2-40B4-BE49-F238E27FC236}">
                <a16:creationId xmlns:a16="http://schemas.microsoft.com/office/drawing/2014/main" id="{2D9122F9-1690-2743-9F2C-DAA196EB6761}"/>
              </a:ext>
            </a:extLst>
          </p:cNvPr>
          <p:cNvSpPr>
            <a:spLocks noChangeArrowheads="1"/>
          </p:cNvSpPr>
          <p:nvPr/>
        </p:nvSpPr>
        <p:spPr bwMode="auto">
          <a:xfrm>
            <a:off x="8616951" y="2781301"/>
            <a:ext cx="574675" cy="720725"/>
          </a:xfrm>
          <a:prstGeom prst="ellipse">
            <a:avLst/>
          </a:prstGeom>
          <a:solidFill>
            <a:srgbClr val="FFFF00"/>
          </a:solidFill>
          <a:ln w="9525">
            <a:solidFill>
              <a:schemeClr val="tx1"/>
            </a:solidFill>
            <a:round/>
            <a:headEnd/>
            <a:tailEnd/>
          </a:ln>
        </p:spPr>
        <p:txBody>
          <a:bodyPr wrap="none" anchor="ctr"/>
          <a:lstStyle/>
          <a:p>
            <a:pPr algn="ctr"/>
            <a:r>
              <a:rPr lang="en-GB">
                <a:solidFill>
                  <a:srgbClr val="000000"/>
                </a:solidFill>
                <a:latin typeface="Arial"/>
                <a:ea typeface="ＭＳ Ｐゴシック"/>
                <a:cs typeface="Arial"/>
              </a:rPr>
              <a:t>T5</a:t>
            </a:r>
          </a:p>
        </p:txBody>
      </p:sp>
      <p:sp>
        <p:nvSpPr>
          <p:cNvPr id="8" name="Rectangle 14">
            <a:extLst>
              <a:ext uri="{FF2B5EF4-FFF2-40B4-BE49-F238E27FC236}">
                <a16:creationId xmlns:a16="http://schemas.microsoft.com/office/drawing/2014/main" id="{5A1D9723-6596-254A-B1C6-2B95D4419C01}"/>
              </a:ext>
            </a:extLst>
          </p:cNvPr>
          <p:cNvSpPr>
            <a:spLocks noChangeArrowheads="1"/>
          </p:cNvSpPr>
          <p:nvPr/>
        </p:nvSpPr>
        <p:spPr bwMode="auto">
          <a:xfrm>
            <a:off x="1703388" y="4894180"/>
            <a:ext cx="1619250" cy="923330"/>
          </a:xfrm>
          <a:prstGeom prst="rect">
            <a:avLst/>
          </a:prstGeom>
          <a:solidFill>
            <a:srgbClr val="FFFF00"/>
          </a:solidFill>
          <a:ln w="25400">
            <a:solidFill>
              <a:schemeClr val="tx1"/>
            </a:solidFill>
            <a:miter lim="800000"/>
            <a:headEnd/>
            <a:tailEnd/>
          </a:ln>
        </p:spPr>
        <p:txBody>
          <a:bodyPr wrap="square">
            <a:spAutoFit/>
          </a:bodyPr>
          <a:lstStyle/>
          <a:p>
            <a:pPr algn="ctr"/>
            <a:r>
              <a:rPr lang="en-GB">
                <a:solidFill>
                  <a:srgbClr val="000000"/>
                </a:solidFill>
                <a:ea typeface="ＭＳ Ｐゴシック"/>
                <a:cs typeface="Arial"/>
              </a:rPr>
              <a:t>Withdrawal of life-sustaining treatment</a:t>
            </a:r>
          </a:p>
        </p:txBody>
      </p:sp>
      <p:sp>
        <p:nvSpPr>
          <p:cNvPr id="10" name="Rectangle 17">
            <a:extLst>
              <a:ext uri="{FF2B5EF4-FFF2-40B4-BE49-F238E27FC236}">
                <a16:creationId xmlns:a16="http://schemas.microsoft.com/office/drawing/2014/main" id="{C13ACE3B-E144-D747-BB2E-6385DFF8A90A}"/>
              </a:ext>
            </a:extLst>
          </p:cNvPr>
          <p:cNvSpPr>
            <a:spLocks noChangeArrowheads="1"/>
          </p:cNvSpPr>
          <p:nvPr/>
        </p:nvSpPr>
        <p:spPr bwMode="auto">
          <a:xfrm>
            <a:off x="3409017" y="4894180"/>
            <a:ext cx="1904680" cy="923330"/>
          </a:xfrm>
          <a:prstGeom prst="rect">
            <a:avLst/>
          </a:prstGeom>
          <a:solidFill>
            <a:srgbClr val="FFFF00"/>
          </a:solidFill>
          <a:ln w="25400">
            <a:solidFill>
              <a:schemeClr val="tx1"/>
            </a:solidFill>
            <a:miter lim="800000"/>
            <a:headEnd/>
            <a:tailEnd/>
          </a:ln>
        </p:spPr>
        <p:txBody>
          <a:bodyPr wrap="square">
            <a:spAutoFit/>
          </a:bodyPr>
          <a:lstStyle/>
          <a:p>
            <a:r>
              <a:rPr lang="en-GB">
                <a:solidFill>
                  <a:srgbClr val="000000"/>
                </a:solidFill>
                <a:latin typeface="Calibri" pitchFamily="34" charset="0"/>
                <a:ea typeface="ＭＳ Ｐゴシック"/>
                <a:cs typeface="Arial"/>
              </a:rPr>
              <a:t>Loss of circulation</a:t>
            </a:r>
          </a:p>
          <a:p>
            <a:r>
              <a:rPr lang="en-GB">
                <a:solidFill>
                  <a:srgbClr val="000000"/>
                </a:solidFill>
                <a:latin typeface="Calibri" pitchFamily="34" charset="0"/>
                <a:ea typeface="ＭＳ Ｐゴシック"/>
                <a:cs typeface="Arial"/>
              </a:rPr>
              <a:t>Apnoea</a:t>
            </a:r>
          </a:p>
          <a:p>
            <a:r>
              <a:rPr lang="en-GB">
                <a:solidFill>
                  <a:srgbClr val="000000"/>
                </a:solidFill>
                <a:latin typeface="Calibri" pitchFamily="34" charset="0"/>
                <a:ea typeface="ＭＳ Ｐゴシック"/>
                <a:cs typeface="Arial"/>
              </a:rPr>
              <a:t>Unresponsiveness</a:t>
            </a:r>
          </a:p>
        </p:txBody>
      </p:sp>
      <p:sp>
        <p:nvSpPr>
          <p:cNvPr id="11" name="Rectangle 19">
            <a:extLst>
              <a:ext uri="{FF2B5EF4-FFF2-40B4-BE49-F238E27FC236}">
                <a16:creationId xmlns:a16="http://schemas.microsoft.com/office/drawing/2014/main" id="{33157117-4A71-A045-A348-13451DD36A11}"/>
              </a:ext>
            </a:extLst>
          </p:cNvPr>
          <p:cNvSpPr>
            <a:spLocks noChangeArrowheads="1"/>
          </p:cNvSpPr>
          <p:nvPr/>
        </p:nvSpPr>
        <p:spPr bwMode="auto">
          <a:xfrm>
            <a:off x="5611586" y="4209743"/>
            <a:ext cx="4875439" cy="2308324"/>
          </a:xfrm>
          <a:prstGeom prst="rect">
            <a:avLst/>
          </a:prstGeom>
          <a:solidFill>
            <a:srgbClr val="FFFF00"/>
          </a:solidFill>
          <a:ln w="25400">
            <a:solidFill>
              <a:schemeClr val="tx1"/>
            </a:solidFill>
            <a:miter lim="800000"/>
            <a:headEnd/>
            <a:tailEnd/>
          </a:ln>
        </p:spPr>
        <p:txBody>
          <a:bodyPr wrap="square">
            <a:spAutoFit/>
          </a:bodyPr>
          <a:lstStyle/>
          <a:p>
            <a:r>
              <a:rPr lang="en-GB">
                <a:solidFill>
                  <a:srgbClr val="000000"/>
                </a:solidFill>
                <a:ea typeface="ＭＳ Ｐゴシック"/>
                <a:cs typeface="Arial"/>
              </a:rPr>
              <a:t>Continuous observation ensuring</a:t>
            </a:r>
          </a:p>
          <a:p>
            <a:r>
              <a:rPr lang="en-GB" b="1">
                <a:solidFill>
                  <a:srgbClr val="000000"/>
                </a:solidFill>
                <a:ea typeface="ＭＳ Ｐゴシック"/>
                <a:cs typeface="Arial"/>
              </a:rPr>
              <a:t>Ongoing Apnoea</a:t>
            </a:r>
          </a:p>
          <a:p>
            <a:r>
              <a:rPr lang="en-GB" b="1">
                <a:solidFill>
                  <a:srgbClr val="000000"/>
                </a:solidFill>
                <a:ea typeface="ＭＳ Ｐゴシック"/>
                <a:cs typeface="Arial"/>
              </a:rPr>
              <a:t>Mechanical asystole </a:t>
            </a:r>
            <a:r>
              <a:rPr lang="en-GB">
                <a:solidFill>
                  <a:srgbClr val="000000"/>
                </a:solidFill>
                <a:ea typeface="ＭＳ Ｐゴシック"/>
                <a:cs typeface="Arial"/>
              </a:rPr>
              <a:t>(Arterial line or Echo)</a:t>
            </a:r>
          </a:p>
          <a:p>
            <a:r>
              <a:rPr lang="en-GB">
                <a:solidFill>
                  <a:srgbClr val="000000"/>
                </a:solidFill>
                <a:ea typeface="ＭＳ Ｐゴシック"/>
                <a:cs typeface="Arial"/>
              </a:rPr>
              <a:t>---------------------------------------------</a:t>
            </a:r>
          </a:p>
          <a:p>
            <a:r>
              <a:rPr lang="en-GB">
                <a:solidFill>
                  <a:srgbClr val="000000"/>
                </a:solidFill>
                <a:ea typeface="ＭＳ Ｐゴシック"/>
                <a:cs typeface="Arial"/>
              </a:rPr>
              <a:t>ECG – electrical asystole </a:t>
            </a:r>
            <a:r>
              <a:rPr lang="en-GB" sz="1200">
                <a:solidFill>
                  <a:srgbClr val="000000"/>
                </a:solidFill>
                <a:ea typeface="ＭＳ Ｐゴシック"/>
                <a:cs typeface="Arial"/>
              </a:rPr>
              <a:t>(not required, used if no arterial line)</a:t>
            </a:r>
            <a:endParaRPr lang="en-GB">
              <a:solidFill>
                <a:srgbClr val="000000"/>
              </a:solidFill>
              <a:ea typeface="ＭＳ Ｐゴシック"/>
              <a:cs typeface="Arial"/>
            </a:endParaRPr>
          </a:p>
          <a:p>
            <a:r>
              <a:rPr lang="en-GB">
                <a:solidFill>
                  <a:srgbClr val="000000"/>
                </a:solidFill>
                <a:ea typeface="ＭＳ Ｐゴシック"/>
                <a:cs typeface="Arial"/>
              </a:rPr>
              <a:t>---------------------------------------------</a:t>
            </a:r>
          </a:p>
          <a:p>
            <a:r>
              <a:rPr lang="en-GB">
                <a:solidFill>
                  <a:srgbClr val="000000"/>
                </a:solidFill>
                <a:ea typeface="ＭＳ Ｐゴシック"/>
                <a:cs typeface="Arial"/>
              </a:rPr>
              <a:t>Neurological examination at the end of five minutes: pupil, cornea, supraorbital pressure. </a:t>
            </a:r>
          </a:p>
        </p:txBody>
      </p:sp>
      <p:sp>
        <p:nvSpPr>
          <p:cNvPr id="12" name="Line 16">
            <a:extLst>
              <a:ext uri="{FF2B5EF4-FFF2-40B4-BE49-F238E27FC236}">
                <a16:creationId xmlns:a16="http://schemas.microsoft.com/office/drawing/2014/main" id="{F6D265CF-6390-534D-A1EE-9BDFFC73A27F}"/>
              </a:ext>
            </a:extLst>
          </p:cNvPr>
          <p:cNvSpPr>
            <a:spLocks noChangeShapeType="1"/>
          </p:cNvSpPr>
          <p:nvPr/>
        </p:nvSpPr>
        <p:spPr bwMode="auto">
          <a:xfrm flipV="1">
            <a:off x="2279650" y="3789364"/>
            <a:ext cx="0" cy="1081087"/>
          </a:xfrm>
          <a:prstGeom prst="line">
            <a:avLst/>
          </a:prstGeom>
          <a:noFill/>
          <a:ln w="25400">
            <a:solidFill>
              <a:schemeClr val="accent2"/>
            </a:solidFill>
            <a:round/>
            <a:headEnd/>
            <a:tailEnd type="triangle" w="med" len="med"/>
          </a:ln>
        </p:spPr>
        <p:txBody>
          <a:bodyPr/>
          <a:lstStyle/>
          <a:p>
            <a:endParaRPr lang="en-US">
              <a:solidFill>
                <a:srgbClr val="000000"/>
              </a:solidFill>
              <a:latin typeface="Arial"/>
              <a:ea typeface="ＭＳ Ｐゴシック"/>
              <a:cs typeface="Arial"/>
            </a:endParaRPr>
          </a:p>
        </p:txBody>
      </p:sp>
      <p:sp>
        <p:nvSpPr>
          <p:cNvPr id="13" name="Line 18">
            <a:extLst>
              <a:ext uri="{FF2B5EF4-FFF2-40B4-BE49-F238E27FC236}">
                <a16:creationId xmlns:a16="http://schemas.microsoft.com/office/drawing/2014/main" id="{F9225BC1-F55C-374E-8717-A04225ACD29F}"/>
              </a:ext>
            </a:extLst>
          </p:cNvPr>
          <p:cNvSpPr>
            <a:spLocks noChangeShapeType="1"/>
          </p:cNvSpPr>
          <p:nvPr/>
        </p:nvSpPr>
        <p:spPr bwMode="auto">
          <a:xfrm flipV="1">
            <a:off x="4785659" y="3752829"/>
            <a:ext cx="22759" cy="1117621"/>
          </a:xfrm>
          <a:prstGeom prst="line">
            <a:avLst/>
          </a:prstGeom>
          <a:noFill/>
          <a:ln w="25400">
            <a:solidFill>
              <a:schemeClr val="accent2"/>
            </a:solidFill>
            <a:round/>
            <a:headEnd/>
            <a:tailEnd type="triangle" w="med" len="med"/>
          </a:ln>
        </p:spPr>
        <p:txBody>
          <a:bodyPr/>
          <a:lstStyle/>
          <a:p>
            <a:endParaRPr lang="en-US">
              <a:solidFill>
                <a:srgbClr val="000000"/>
              </a:solidFill>
              <a:latin typeface="Arial"/>
              <a:ea typeface="ＭＳ Ｐゴシック"/>
              <a:cs typeface="Arial"/>
            </a:endParaRPr>
          </a:p>
        </p:txBody>
      </p:sp>
      <p:sp>
        <p:nvSpPr>
          <p:cNvPr id="14" name="Text Box 22">
            <a:extLst>
              <a:ext uri="{FF2B5EF4-FFF2-40B4-BE49-F238E27FC236}">
                <a16:creationId xmlns:a16="http://schemas.microsoft.com/office/drawing/2014/main" id="{5039EDAC-CFF0-CD44-903C-3B789BAD8A2E}"/>
              </a:ext>
            </a:extLst>
          </p:cNvPr>
          <p:cNvSpPr txBox="1">
            <a:spLocks noChangeArrowheads="1"/>
          </p:cNvSpPr>
          <p:nvPr/>
        </p:nvSpPr>
        <p:spPr bwMode="auto">
          <a:xfrm>
            <a:off x="5519739" y="3789363"/>
            <a:ext cx="2663825" cy="369332"/>
          </a:xfrm>
          <a:prstGeom prst="rect">
            <a:avLst/>
          </a:prstGeom>
          <a:noFill/>
          <a:ln w="9525">
            <a:noFill/>
            <a:miter lim="800000"/>
            <a:headEnd/>
            <a:tailEnd/>
          </a:ln>
        </p:spPr>
        <p:txBody>
          <a:bodyPr>
            <a:spAutoFit/>
          </a:bodyPr>
          <a:lstStyle/>
          <a:p>
            <a:pPr algn="ctr"/>
            <a:r>
              <a:rPr lang="en-GB" b="1">
                <a:solidFill>
                  <a:srgbClr val="002060"/>
                </a:solidFill>
                <a:latin typeface="Calibri" pitchFamily="34" charset="0"/>
                <a:ea typeface="ＭＳ Ｐゴシック"/>
                <a:cs typeface="Arial"/>
              </a:rPr>
              <a:t>5 minutes</a:t>
            </a:r>
          </a:p>
        </p:txBody>
      </p:sp>
      <p:cxnSp>
        <p:nvCxnSpPr>
          <p:cNvPr id="15" name="Straight Arrow Connector 14">
            <a:extLst>
              <a:ext uri="{FF2B5EF4-FFF2-40B4-BE49-F238E27FC236}">
                <a16:creationId xmlns:a16="http://schemas.microsoft.com/office/drawing/2014/main" id="{8F3CD4F5-40E8-974B-8D09-C8D4C89979C8}"/>
              </a:ext>
            </a:extLst>
          </p:cNvPr>
          <p:cNvCxnSpPr/>
          <p:nvPr/>
        </p:nvCxnSpPr>
        <p:spPr>
          <a:xfrm>
            <a:off x="5159376" y="3789363"/>
            <a:ext cx="3095625" cy="0"/>
          </a:xfrm>
          <a:prstGeom prst="straightConnector1">
            <a:avLst/>
          </a:prstGeom>
          <a:ln w="25400">
            <a:solidFill>
              <a:schemeClr val="accent2">
                <a:lumMod val="60000"/>
                <a:lumOff val="4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 name="Rectangle 11">
            <a:extLst>
              <a:ext uri="{FF2B5EF4-FFF2-40B4-BE49-F238E27FC236}">
                <a16:creationId xmlns:a16="http://schemas.microsoft.com/office/drawing/2014/main" id="{588EA5EA-9BB2-784C-B0C8-718AD2507E74}"/>
              </a:ext>
            </a:extLst>
          </p:cNvPr>
          <p:cNvSpPr>
            <a:spLocks noChangeArrowheads="1"/>
          </p:cNvSpPr>
          <p:nvPr/>
        </p:nvSpPr>
        <p:spPr bwMode="auto">
          <a:xfrm>
            <a:off x="1703388" y="981076"/>
            <a:ext cx="1619250" cy="646331"/>
          </a:xfrm>
          <a:prstGeom prst="rect">
            <a:avLst/>
          </a:prstGeom>
          <a:solidFill>
            <a:srgbClr val="FFFF00"/>
          </a:solidFill>
          <a:ln w="25400">
            <a:solidFill>
              <a:schemeClr val="tx1"/>
            </a:solidFill>
            <a:miter lim="800000"/>
            <a:headEnd/>
            <a:tailEnd/>
          </a:ln>
        </p:spPr>
        <p:txBody>
          <a:bodyPr>
            <a:spAutoFit/>
          </a:bodyPr>
          <a:lstStyle/>
          <a:p>
            <a:r>
              <a:rPr lang="en-GB">
                <a:solidFill>
                  <a:srgbClr val="000000"/>
                </a:solidFill>
                <a:latin typeface="Calibri" pitchFamily="34" charset="0"/>
                <a:ea typeface="ＭＳ Ｐゴシック"/>
                <a:cs typeface="Arial"/>
              </a:rPr>
              <a:t>Decision to abandon CPR</a:t>
            </a:r>
          </a:p>
        </p:txBody>
      </p:sp>
      <p:sp>
        <p:nvSpPr>
          <p:cNvPr id="19" name="Line 15">
            <a:extLst>
              <a:ext uri="{FF2B5EF4-FFF2-40B4-BE49-F238E27FC236}">
                <a16:creationId xmlns:a16="http://schemas.microsoft.com/office/drawing/2014/main" id="{A0AB2A9C-28BC-7943-B6B7-D0E2ADC1AF60}"/>
              </a:ext>
            </a:extLst>
          </p:cNvPr>
          <p:cNvSpPr>
            <a:spLocks noChangeShapeType="1"/>
          </p:cNvSpPr>
          <p:nvPr/>
        </p:nvSpPr>
        <p:spPr bwMode="auto">
          <a:xfrm>
            <a:off x="2279650" y="1773238"/>
            <a:ext cx="0" cy="792162"/>
          </a:xfrm>
          <a:prstGeom prst="line">
            <a:avLst/>
          </a:prstGeom>
          <a:noFill/>
          <a:ln w="25400">
            <a:solidFill>
              <a:schemeClr val="accent2"/>
            </a:solidFill>
            <a:round/>
            <a:headEnd/>
            <a:tailEnd type="triangle" w="med" len="med"/>
          </a:ln>
        </p:spPr>
        <p:txBody>
          <a:bodyPr/>
          <a:lstStyle/>
          <a:p>
            <a:endParaRPr lang="en-US">
              <a:solidFill>
                <a:srgbClr val="000000"/>
              </a:solidFill>
              <a:latin typeface="Arial"/>
              <a:ea typeface="ＭＳ Ｐゴシック"/>
              <a:cs typeface="Arial"/>
            </a:endParaRPr>
          </a:p>
        </p:txBody>
      </p:sp>
      <p:pic>
        <p:nvPicPr>
          <p:cNvPr id="20" name="Diagnosing Death after Cardiorespiratory arrest.mp4">
            <a:hlinkClick r:id="" action="ppaction://media"/>
            <a:extLst>
              <a:ext uri="{FF2B5EF4-FFF2-40B4-BE49-F238E27FC236}">
                <a16:creationId xmlns:a16="http://schemas.microsoft.com/office/drawing/2014/main" id="{E6790BD8-38CF-ED4D-B0A9-19A50290E450}"/>
              </a:ext>
            </a:extLst>
          </p:cNvPr>
          <p:cNvPicPr>
            <a:picLocks noChangeAspect="1"/>
          </p:cNvPicPr>
          <p:nvPr>
            <a:videoFile r:link="rId1"/>
            <p:extLst>
              <p:ext uri="{DAA4B4D4-6D71-4841-9C94-3DE7FCFB9230}">
                <p14:media xmlns:p14="http://schemas.microsoft.com/office/powerpoint/2010/main" r:embed="rId2">
                  <p14:trim st="10975.0337"/>
                </p14:media>
              </p:ext>
            </p:extLst>
          </p:nvPr>
        </p:nvPicPr>
        <p:blipFill>
          <a:blip r:embed="rId4"/>
          <a:stretch>
            <a:fillRect/>
          </a:stretch>
        </p:blipFill>
        <p:spPr>
          <a:xfrm>
            <a:off x="3792538" y="1"/>
            <a:ext cx="3634299" cy="2725724"/>
          </a:xfrm>
          <a:prstGeom prst="roundRect">
            <a:avLst>
              <a:gd name="adj" fmla="val 4167"/>
            </a:avLst>
          </a:prstGeom>
          <a:solidFill>
            <a:srgbClr val="FFFFFF"/>
          </a:solidFill>
          <a:ln w="76200" cap="sq">
            <a:solidFill>
              <a:srgbClr val="292929"/>
            </a:solidFill>
            <a:miter lim="800000"/>
          </a:ln>
          <a:effectLst/>
          <a:scene3d>
            <a:camera prst="orthographicFront"/>
            <a:lightRig rig="threePt" dir="t">
              <a:rot lat="0" lon="0" rev="2700000"/>
            </a:lightRig>
          </a:scene3d>
          <a:sp3d>
            <a:bevelT h="38100"/>
            <a:contourClr>
              <a:srgbClr val="C0C0C0"/>
            </a:contourClr>
          </a:sp3d>
        </p:spPr>
      </p:pic>
      <p:sp>
        <p:nvSpPr>
          <p:cNvPr id="21" name="Rectangle 24">
            <a:extLst>
              <a:ext uri="{FF2B5EF4-FFF2-40B4-BE49-F238E27FC236}">
                <a16:creationId xmlns:a16="http://schemas.microsoft.com/office/drawing/2014/main" id="{77B24CD8-5786-454E-94F8-2D3E04F0C30E}"/>
              </a:ext>
            </a:extLst>
          </p:cNvPr>
          <p:cNvSpPr>
            <a:spLocks noChangeArrowheads="1"/>
          </p:cNvSpPr>
          <p:nvPr/>
        </p:nvSpPr>
        <p:spPr bwMode="auto">
          <a:xfrm>
            <a:off x="7751763" y="260351"/>
            <a:ext cx="2735262" cy="646331"/>
          </a:xfrm>
          <a:prstGeom prst="rect">
            <a:avLst/>
          </a:prstGeom>
          <a:solidFill>
            <a:srgbClr val="FFFF00"/>
          </a:solidFill>
          <a:ln w="25400">
            <a:solidFill>
              <a:schemeClr val="tx1"/>
            </a:solidFill>
            <a:miter lim="800000"/>
            <a:headEnd/>
            <a:tailEnd/>
          </a:ln>
        </p:spPr>
        <p:txBody>
          <a:bodyPr>
            <a:spAutoFit/>
          </a:bodyPr>
          <a:lstStyle/>
          <a:p>
            <a:pPr algn="ctr"/>
            <a:r>
              <a:rPr lang="en-GB">
                <a:solidFill>
                  <a:srgbClr val="000000"/>
                </a:solidFill>
                <a:latin typeface="Calibri" pitchFamily="34" charset="0"/>
                <a:ea typeface="ＭＳ Ｐゴシック"/>
                <a:cs typeface="Arial"/>
              </a:rPr>
              <a:t>Declaration of death</a:t>
            </a:r>
          </a:p>
          <a:p>
            <a:pPr algn="ctr"/>
            <a:r>
              <a:rPr lang="en-GB">
                <a:solidFill>
                  <a:srgbClr val="000000"/>
                </a:solidFill>
                <a:latin typeface="Calibri" pitchFamily="34" charset="0"/>
                <a:ea typeface="ＭＳ Ｐゴシック"/>
                <a:cs typeface="Arial"/>
              </a:rPr>
              <a:t>“Permanence”</a:t>
            </a:r>
          </a:p>
        </p:txBody>
      </p:sp>
      <p:sp>
        <p:nvSpPr>
          <p:cNvPr id="22" name="Line 25">
            <a:extLst>
              <a:ext uri="{FF2B5EF4-FFF2-40B4-BE49-F238E27FC236}">
                <a16:creationId xmlns:a16="http://schemas.microsoft.com/office/drawing/2014/main" id="{6DC7C51C-86D4-7547-BCFC-2BF4FF99039B}"/>
              </a:ext>
            </a:extLst>
          </p:cNvPr>
          <p:cNvSpPr>
            <a:spLocks noChangeShapeType="1"/>
          </p:cNvSpPr>
          <p:nvPr/>
        </p:nvSpPr>
        <p:spPr bwMode="auto">
          <a:xfrm>
            <a:off x="9048750" y="1052513"/>
            <a:ext cx="0" cy="1223962"/>
          </a:xfrm>
          <a:prstGeom prst="line">
            <a:avLst/>
          </a:prstGeom>
          <a:noFill/>
          <a:ln w="25400">
            <a:solidFill>
              <a:schemeClr val="accent2"/>
            </a:solidFill>
            <a:round/>
            <a:headEnd/>
            <a:tailEnd type="triangle" w="med" len="med"/>
          </a:ln>
        </p:spPr>
        <p:txBody>
          <a:bodyPr/>
          <a:lstStyle/>
          <a:p>
            <a:endParaRPr lang="en-US">
              <a:solidFill>
                <a:srgbClr val="000000"/>
              </a:solidFill>
              <a:latin typeface="Arial"/>
              <a:ea typeface="ＭＳ Ｐゴシック"/>
              <a:cs typeface="Arial"/>
            </a:endParaRPr>
          </a:p>
        </p:txBody>
      </p:sp>
      <p:sp>
        <p:nvSpPr>
          <p:cNvPr id="2" name="Footer Placeholder 1">
            <a:extLst>
              <a:ext uri="{FF2B5EF4-FFF2-40B4-BE49-F238E27FC236}">
                <a16:creationId xmlns:a16="http://schemas.microsoft.com/office/drawing/2014/main" id="{1DF47B74-6ED6-43EE-0AF6-5B4FD0C78FEA}"/>
              </a:ext>
            </a:extLst>
          </p:cNvPr>
          <p:cNvSpPr>
            <a:spLocks noGrp="1"/>
          </p:cNvSpPr>
          <p:nvPr>
            <p:ph type="ftr" sz="quarter" idx="11"/>
          </p:nvPr>
        </p:nvSpPr>
        <p:spPr>
          <a:xfrm>
            <a:off x="8049305" y="6508739"/>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3042182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534" fill="hold"/>
                                        <p:tgtEl>
                                          <p:spTgt spid="20"/>
                                        </p:tgtEl>
                                      </p:cBhvr>
                                    </p:cmd>
                                  </p:childTnLst>
                                </p:cTn>
                              </p:par>
                              <p:par>
                                <p:cTn id="7" presetID="1" presetClass="entr" presetSubtype="0" fill="hold" grpId="0" nodeType="withEffect">
                                  <p:stCondLst>
                                    <p:cond delay="700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700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700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20"/>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20"/>
                                        </p:tgtEl>
                                      </p:cBhvr>
                                    </p:cmd>
                                  </p:childTnLst>
                                </p:cTn>
                              </p:par>
                            </p:childTnLst>
                          </p:cTn>
                        </p:par>
                      </p:childTnLst>
                    </p:cTn>
                  </p:par>
                </p:childTnLst>
              </p:cTn>
              <p:nextCondLst>
                <p:cond evt="onClick" delay="0">
                  <p:tgtEl>
                    <p:spTgt spid="20"/>
                  </p:tgtEl>
                </p:cond>
              </p:nextCondLst>
            </p:seq>
            <p:video>
              <p:cMediaNode vol="80000" mute="1">
                <p:cTn id="36" fill="hold" display="0">
                  <p:stCondLst>
                    <p:cond delay="indefinite"/>
                  </p:stCondLst>
                </p:cTn>
                <p:tgtEl>
                  <p:spTgt spid="20"/>
                </p:tgtEl>
              </p:cMediaNode>
            </p:video>
          </p:childTnLst>
        </p:cTn>
      </p:par>
    </p:tnLst>
    <p:bldLst>
      <p:bldP spid="6" grpId="0" animBg="1"/>
      <p:bldP spid="7" grpId="0" animBg="1"/>
      <p:bldP spid="10" grpId="0" animBg="1"/>
      <p:bldP spid="11" grpId="0" animBg="1"/>
      <p:bldP spid="13" grpId="0" animBg="1"/>
      <p:bldP spid="14" grpId="0"/>
      <p:bldP spid="21" grpId="0" animBg="1"/>
      <p:bldP spid="2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820EB0B3-6023-8238-5974-0AFF8A6A3F56}"/>
              </a:ext>
            </a:extLst>
          </p:cNvPr>
          <p:cNvGraphicFramePr>
            <a:graphicFrameLocks/>
          </p:cNvGraphicFramePr>
          <p:nvPr>
            <p:extLst>
              <p:ext uri="{D42A27DB-BD31-4B8C-83A1-F6EECF244321}">
                <p14:modId xmlns:p14="http://schemas.microsoft.com/office/powerpoint/2010/main" val="835155941"/>
              </p:ext>
            </p:extLst>
          </p:nvPr>
        </p:nvGraphicFramePr>
        <p:xfrm>
          <a:off x="136017" y="-1"/>
          <a:ext cx="11919965" cy="6665077"/>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1404850" y="855383"/>
            <a:ext cx="5696989" cy="954107"/>
          </a:xfrm>
          <a:prstGeom prst="rect">
            <a:avLst/>
          </a:prstGeom>
          <a:solidFill>
            <a:srgbClr val="E0119D"/>
          </a:solidFill>
          <a:ln>
            <a:solidFill>
              <a:srgbClr val="6E2C6B"/>
            </a:solidFill>
          </a:ln>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2800" b="0" i="0" u="none" strike="noStrike" kern="1200" cap="none" spc="0" normalizeH="0" baseline="0" noProof="0">
                <a:ln>
                  <a:noFill/>
                </a:ln>
                <a:solidFill>
                  <a:srgbClr val="FFFFFF"/>
                </a:solidFill>
                <a:effectLst/>
                <a:uLnTx/>
                <a:uFillTx/>
                <a:latin typeface="Arial"/>
                <a:ea typeface="ＭＳ Ｐゴシック" charset="-128"/>
                <a:cs typeface="+mn-cs"/>
              </a:rPr>
              <a:t>9,250 DCD Cases in the UK </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2800" b="0" i="0" u="none" strike="noStrike" kern="1200" cap="none" spc="0" normalizeH="0" baseline="0" noProof="0">
                <a:ln>
                  <a:noFill/>
                </a:ln>
                <a:solidFill>
                  <a:srgbClr val="FFFFFF"/>
                </a:solidFill>
                <a:effectLst/>
                <a:uLnTx/>
                <a:uFillTx/>
                <a:latin typeface="Arial"/>
                <a:ea typeface="ＭＳ Ｐゴシック" charset="-128"/>
                <a:cs typeface="+mn-cs"/>
              </a:rPr>
              <a:t>– no cases of auto-resuscitation</a:t>
            </a:r>
          </a:p>
        </p:txBody>
      </p:sp>
      <p:pic>
        <p:nvPicPr>
          <p:cNvPr id="9" name="Picture 8">
            <a:extLst>
              <a:ext uri="{FF2B5EF4-FFF2-40B4-BE49-F238E27FC236}">
                <a16:creationId xmlns:a16="http://schemas.microsoft.com/office/drawing/2014/main" id="{B4C18129-8E83-BEFB-3AAF-FF73C1D5C5C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84571" y="192923"/>
            <a:ext cx="2371412" cy="662460"/>
          </a:xfrm>
          <a:prstGeom prst="rect">
            <a:avLst/>
          </a:prstGeom>
        </p:spPr>
      </p:pic>
      <p:sp>
        <p:nvSpPr>
          <p:cNvPr id="10" name="TextBox 9">
            <a:extLst>
              <a:ext uri="{FF2B5EF4-FFF2-40B4-BE49-F238E27FC236}">
                <a16:creationId xmlns:a16="http://schemas.microsoft.com/office/drawing/2014/main" id="{14E20D64-850C-984E-F2EE-6B597605E75C}"/>
              </a:ext>
            </a:extLst>
          </p:cNvPr>
          <p:cNvSpPr txBox="1"/>
          <p:nvPr/>
        </p:nvSpPr>
        <p:spPr>
          <a:xfrm>
            <a:off x="1404850" y="2362273"/>
            <a:ext cx="3733152" cy="1200329"/>
          </a:xfrm>
          <a:prstGeom prst="rect">
            <a:avLst/>
          </a:prstGeom>
          <a:solidFill>
            <a:srgbClr val="00B050"/>
          </a:solid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FFFFFF"/>
                </a:solidFill>
                <a:effectLst/>
                <a:uLnTx/>
                <a:uFillTx/>
                <a:latin typeface="Arial"/>
                <a:ea typeface="+mn-ea"/>
                <a:cs typeface="Arial"/>
              </a:rPr>
              <a:t>UK (and international)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FFFFFF"/>
                </a:solidFill>
                <a:effectLst/>
                <a:uLnTx/>
                <a:uFillTx/>
                <a:latin typeface="Arial"/>
                <a:ea typeface="+mn-ea"/>
                <a:cs typeface="Arial"/>
              </a:rPr>
              <a:t>criteria of five minutes is SAFE</a:t>
            </a:r>
          </a:p>
        </p:txBody>
      </p:sp>
    </p:spTree>
    <p:extLst>
      <p:ext uri="{BB962C8B-B14F-4D97-AF65-F5344CB8AC3E}">
        <p14:creationId xmlns:p14="http://schemas.microsoft.com/office/powerpoint/2010/main" val="4183259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100"/>
                                  </p:stCondLst>
                                  <p:childTnLst>
                                    <p:set>
                                      <p:cBhvr>
                                        <p:cTn id="8"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par>
                                <p:cTn id="9" presetID="1" presetClass="entr" presetSubtype="0" fill="hold" grpId="0" nodeType="withEffect">
                                  <p:stCondLst>
                                    <p:cond delay="200"/>
                                  </p:stCondLst>
                                  <p:childTnLst>
                                    <p:set>
                                      <p:cBhvr>
                                        <p:cTn id="10"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par>
                                <p:cTn id="11" presetID="1" presetClass="entr" presetSubtype="0" fill="hold" grpId="0" nodeType="withEffect">
                                  <p:stCondLst>
                                    <p:cond delay="300"/>
                                  </p:stCondLst>
                                  <p:childTnLst>
                                    <p:set>
                                      <p:cBhvr>
                                        <p:cTn id="12"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par>
                                <p:cTn id="13" presetID="1" presetClass="entr" presetSubtype="0" fill="hold" grpId="0" nodeType="withEffect">
                                  <p:stCondLst>
                                    <p:cond delay="400"/>
                                  </p:stCondLst>
                                  <p:childTnLst>
                                    <p:set>
                                      <p:cBhvr>
                                        <p:cTn id="14"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par>
                                <p:cTn id="15" presetID="1" presetClass="entr" presetSubtype="0" fill="hold" grpId="0" nodeType="withEffect">
                                  <p:stCondLst>
                                    <p:cond delay="500"/>
                                  </p:stCondLst>
                                  <p:childTnLst>
                                    <p:set>
                                      <p:cBhvr>
                                        <p:cTn id="1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par>
                                <p:cTn id="17" presetID="1" presetClass="entr" presetSubtype="0" fill="hold" grpId="0" nodeType="withEffect">
                                  <p:stCondLst>
                                    <p:cond delay="600"/>
                                  </p:stCondLst>
                                  <p:childTnLst>
                                    <p:set>
                                      <p:cBhvr>
                                        <p:cTn id="18"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par>
                                <p:cTn id="19" presetID="1" presetClass="entr" presetSubtype="0" fill="hold" grpId="0" nodeType="withEffect">
                                  <p:stCondLst>
                                    <p:cond delay="700"/>
                                  </p:stCondLst>
                                  <p:childTnLst>
                                    <p:set>
                                      <p:cBhvr>
                                        <p:cTn id="20"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par>
                                <p:cTn id="21" presetID="1" presetClass="entr" presetSubtype="0" fill="hold" grpId="0" nodeType="withEffect">
                                  <p:stCondLst>
                                    <p:cond delay="800"/>
                                  </p:stCondLst>
                                  <p:childTnLst>
                                    <p:set>
                                      <p:cBhvr>
                                        <p:cTn id="22"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par>
                                <p:cTn id="23" presetID="1" presetClass="entr" presetSubtype="0" fill="hold" grpId="0" nodeType="withEffect">
                                  <p:stCondLst>
                                    <p:cond delay="900"/>
                                  </p:stCondLst>
                                  <p:childTnLst>
                                    <p:set>
                                      <p:cBhvr>
                                        <p:cTn id="24"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par>
                                <p:cTn id="25" presetID="1" presetClass="entr" presetSubtype="0" fill="hold" grpId="0" nodeType="withEffect">
                                  <p:stCondLst>
                                    <p:cond delay="1000"/>
                                  </p:stCondLst>
                                  <p:childTnLst>
                                    <p:set>
                                      <p:cBhvr>
                                        <p:cTn id="2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par>
                                <p:cTn id="27" presetID="1" presetClass="entr" presetSubtype="0" fill="hold" grpId="0" nodeType="withEffect">
                                  <p:stCondLst>
                                    <p:cond delay="1100"/>
                                  </p:stCondLst>
                                  <p:childTnLst>
                                    <p:set>
                                      <p:cBhvr>
                                        <p:cTn id="28" dur="1" fill="hold">
                                          <p:stCondLst>
                                            <p:cond delay="0"/>
                                          </p:stCondLst>
                                        </p:cTn>
                                        <p:tgtEl>
                                          <p:spTgt spid="7">
                                            <p:graphicEl>
                                              <a:chart seriesIdx="-4" categoryIdx="10" bldStep="category"/>
                                            </p:graphicEl>
                                          </p:spTgt>
                                        </p:tgtEl>
                                        <p:attrNameLst>
                                          <p:attrName>style.visibility</p:attrName>
                                        </p:attrNameLst>
                                      </p:cBhvr>
                                      <p:to>
                                        <p:strVal val="visible"/>
                                      </p:to>
                                    </p:set>
                                  </p:childTnLst>
                                </p:cTn>
                              </p:par>
                              <p:par>
                                <p:cTn id="29" presetID="1" presetClass="entr" presetSubtype="0" fill="hold" grpId="0" nodeType="withEffect">
                                  <p:stCondLst>
                                    <p:cond delay="1200"/>
                                  </p:stCondLst>
                                  <p:childTnLst>
                                    <p:set>
                                      <p:cBhvr>
                                        <p:cTn id="30" dur="1" fill="hold">
                                          <p:stCondLst>
                                            <p:cond delay="0"/>
                                          </p:stCondLst>
                                        </p:cTn>
                                        <p:tgtEl>
                                          <p:spTgt spid="7">
                                            <p:graphicEl>
                                              <a:chart seriesIdx="-4" categoryIdx="11" bldStep="category"/>
                                            </p:graphicEl>
                                          </p:spTgt>
                                        </p:tgtEl>
                                        <p:attrNameLst>
                                          <p:attrName>style.visibility</p:attrName>
                                        </p:attrNameLst>
                                      </p:cBhvr>
                                      <p:to>
                                        <p:strVal val="visible"/>
                                      </p:to>
                                    </p:set>
                                  </p:childTnLst>
                                </p:cTn>
                              </p:par>
                              <p:par>
                                <p:cTn id="31" presetID="1" presetClass="entr" presetSubtype="0" fill="hold" grpId="0" nodeType="withEffect">
                                  <p:stCondLst>
                                    <p:cond delay="1300"/>
                                  </p:stCondLst>
                                  <p:childTnLst>
                                    <p:set>
                                      <p:cBhvr>
                                        <p:cTn id="32" dur="1" fill="hold">
                                          <p:stCondLst>
                                            <p:cond delay="0"/>
                                          </p:stCondLst>
                                        </p:cTn>
                                        <p:tgtEl>
                                          <p:spTgt spid="7">
                                            <p:graphicEl>
                                              <a:chart seriesIdx="-4" categoryIdx="12" bldStep="category"/>
                                            </p:graphicEl>
                                          </p:spTgt>
                                        </p:tgtEl>
                                        <p:attrNameLst>
                                          <p:attrName>style.visibility</p:attrName>
                                        </p:attrNameLst>
                                      </p:cBhvr>
                                      <p:to>
                                        <p:strVal val="visible"/>
                                      </p:to>
                                    </p:set>
                                  </p:childTnLst>
                                </p:cTn>
                              </p:par>
                              <p:par>
                                <p:cTn id="33" presetID="1" presetClass="entr" presetSubtype="0" fill="hold" grpId="0" nodeType="withEffect">
                                  <p:stCondLst>
                                    <p:cond delay="1400"/>
                                  </p:stCondLst>
                                  <p:childTnLst>
                                    <p:set>
                                      <p:cBhvr>
                                        <p:cTn id="34" dur="1" fill="hold">
                                          <p:stCondLst>
                                            <p:cond delay="0"/>
                                          </p:stCondLst>
                                        </p:cTn>
                                        <p:tgtEl>
                                          <p:spTgt spid="7">
                                            <p:graphicEl>
                                              <a:chart seriesIdx="-4" categoryIdx="13" bldStep="category"/>
                                            </p:graphicEl>
                                          </p:spTgt>
                                        </p:tgtEl>
                                        <p:attrNameLst>
                                          <p:attrName>style.visibility</p:attrName>
                                        </p:attrNameLst>
                                      </p:cBhvr>
                                      <p:to>
                                        <p:strVal val="visible"/>
                                      </p:to>
                                    </p:set>
                                  </p:childTnLst>
                                </p:cTn>
                              </p:par>
                              <p:par>
                                <p:cTn id="35" presetID="1" presetClass="entr" presetSubtype="0" fill="hold" grpId="0" nodeType="withEffect">
                                  <p:stCondLst>
                                    <p:cond delay="1500"/>
                                  </p:stCondLst>
                                  <p:childTnLst>
                                    <p:set>
                                      <p:cBhvr>
                                        <p:cTn id="36" dur="1" fill="hold">
                                          <p:stCondLst>
                                            <p:cond delay="0"/>
                                          </p:stCondLst>
                                        </p:cTn>
                                        <p:tgtEl>
                                          <p:spTgt spid="7">
                                            <p:graphicEl>
                                              <a:chart seriesIdx="-4" categoryIdx="14" bldStep="category"/>
                                            </p:graphicEl>
                                          </p:spTgt>
                                        </p:tgtEl>
                                        <p:attrNameLst>
                                          <p:attrName>style.visibility</p:attrName>
                                        </p:attrNameLst>
                                      </p:cBhvr>
                                      <p:to>
                                        <p:strVal val="visible"/>
                                      </p:to>
                                    </p:set>
                                  </p:childTnLst>
                                </p:cTn>
                              </p:par>
                              <p:par>
                                <p:cTn id="37" presetID="1" presetClass="entr" presetSubtype="0" fill="hold" grpId="0" nodeType="withEffect">
                                  <p:stCondLst>
                                    <p:cond delay="1600"/>
                                  </p:stCondLst>
                                  <p:childTnLst>
                                    <p:set>
                                      <p:cBhvr>
                                        <p:cTn id="38" dur="1" fill="hold">
                                          <p:stCondLst>
                                            <p:cond delay="0"/>
                                          </p:stCondLst>
                                        </p:cTn>
                                        <p:tgtEl>
                                          <p:spTgt spid="7">
                                            <p:graphicEl>
                                              <a:chart seriesIdx="-4" categoryIdx="15" bldStep="category"/>
                                            </p:graphicEl>
                                          </p:spTgt>
                                        </p:tgtEl>
                                        <p:attrNameLst>
                                          <p:attrName>style.visibility</p:attrName>
                                        </p:attrNameLst>
                                      </p:cBhvr>
                                      <p:to>
                                        <p:strVal val="visible"/>
                                      </p:to>
                                    </p:set>
                                  </p:childTnLst>
                                </p:cTn>
                              </p:par>
                              <p:par>
                                <p:cTn id="39" presetID="1" presetClass="entr" presetSubtype="0" fill="hold" grpId="0" nodeType="withEffect">
                                  <p:stCondLst>
                                    <p:cond delay="1700"/>
                                  </p:stCondLst>
                                  <p:childTnLst>
                                    <p:set>
                                      <p:cBhvr>
                                        <p:cTn id="40" dur="1" fill="hold">
                                          <p:stCondLst>
                                            <p:cond delay="0"/>
                                          </p:stCondLst>
                                        </p:cTn>
                                        <p:tgtEl>
                                          <p:spTgt spid="7">
                                            <p:graphicEl>
                                              <a:chart seriesIdx="-4" categoryIdx="16" bldStep="category"/>
                                            </p:graphicEl>
                                          </p:spTgt>
                                        </p:tgtEl>
                                        <p:attrNameLst>
                                          <p:attrName>style.visibility</p:attrName>
                                        </p:attrNameLst>
                                      </p:cBhvr>
                                      <p:to>
                                        <p:strVal val="visible"/>
                                      </p:to>
                                    </p:set>
                                  </p:childTnLst>
                                </p:cTn>
                              </p:par>
                              <p:par>
                                <p:cTn id="41" presetID="1" presetClass="entr" presetSubtype="0" fill="hold" grpId="0" nodeType="withEffect">
                                  <p:stCondLst>
                                    <p:cond delay="1800"/>
                                  </p:stCondLst>
                                  <p:childTnLst>
                                    <p:set>
                                      <p:cBhvr>
                                        <p:cTn id="42" dur="1" fill="hold">
                                          <p:stCondLst>
                                            <p:cond delay="0"/>
                                          </p:stCondLst>
                                        </p:cTn>
                                        <p:tgtEl>
                                          <p:spTgt spid="7">
                                            <p:graphicEl>
                                              <a:chart seriesIdx="-4" categoryIdx="17" bldStep="category"/>
                                            </p:graphicEl>
                                          </p:spTgt>
                                        </p:tgtEl>
                                        <p:attrNameLst>
                                          <p:attrName>style.visibility</p:attrName>
                                        </p:attrNameLst>
                                      </p:cBhvr>
                                      <p:to>
                                        <p:strVal val="visible"/>
                                      </p:to>
                                    </p:set>
                                  </p:childTnLst>
                                </p:cTn>
                              </p:par>
                              <p:par>
                                <p:cTn id="43" presetID="1" presetClass="entr" presetSubtype="0" fill="hold" grpId="0" nodeType="withEffect">
                                  <p:stCondLst>
                                    <p:cond delay="1900"/>
                                  </p:stCondLst>
                                  <p:childTnLst>
                                    <p:set>
                                      <p:cBhvr>
                                        <p:cTn id="44" dur="1" fill="hold">
                                          <p:stCondLst>
                                            <p:cond delay="0"/>
                                          </p:stCondLst>
                                        </p:cTn>
                                        <p:tgtEl>
                                          <p:spTgt spid="7">
                                            <p:graphicEl>
                                              <a:chart seriesIdx="-4" categoryIdx="18" bldStep="category"/>
                                            </p:graphicEl>
                                          </p:spTgt>
                                        </p:tgtEl>
                                        <p:attrNameLst>
                                          <p:attrName>style.visibility</p:attrName>
                                        </p:attrNameLst>
                                      </p:cBhvr>
                                      <p:to>
                                        <p:strVal val="visible"/>
                                      </p:to>
                                    </p:set>
                                  </p:childTnLst>
                                </p:cTn>
                              </p:par>
                              <p:par>
                                <p:cTn id="45" presetID="1" presetClass="entr" presetSubtype="0" fill="hold" grpId="0" nodeType="withEffect">
                                  <p:stCondLst>
                                    <p:cond delay="2000"/>
                                  </p:stCondLst>
                                  <p:childTnLst>
                                    <p:set>
                                      <p:cBhvr>
                                        <p:cTn id="46" dur="1" fill="hold">
                                          <p:stCondLst>
                                            <p:cond delay="0"/>
                                          </p:stCondLst>
                                        </p:cTn>
                                        <p:tgtEl>
                                          <p:spTgt spid="7">
                                            <p:graphicEl>
                                              <a:chart seriesIdx="-4" categoryIdx="19" bldStep="category"/>
                                            </p:graphicEl>
                                          </p:spTgt>
                                        </p:tgtEl>
                                        <p:attrNameLst>
                                          <p:attrName>style.visibility</p:attrName>
                                        </p:attrNameLst>
                                      </p:cBhvr>
                                      <p:to>
                                        <p:strVal val="visible"/>
                                      </p:to>
                                    </p:set>
                                  </p:childTnLst>
                                </p:cTn>
                              </p:par>
                              <p:par>
                                <p:cTn id="47" presetID="1" presetClass="entr" presetSubtype="0" fill="hold" grpId="0" nodeType="withEffect">
                                  <p:stCondLst>
                                    <p:cond delay="2100"/>
                                  </p:stCondLst>
                                  <p:childTnLst>
                                    <p:set>
                                      <p:cBhvr>
                                        <p:cTn id="48" dur="1" fill="hold">
                                          <p:stCondLst>
                                            <p:cond delay="0"/>
                                          </p:stCondLst>
                                        </p:cTn>
                                        <p:tgtEl>
                                          <p:spTgt spid="7">
                                            <p:graphicEl>
                                              <a:chart seriesIdx="-4" categoryIdx="20" bldStep="category"/>
                                            </p:graphicEl>
                                          </p:spTgt>
                                        </p:tgtEl>
                                        <p:attrNameLst>
                                          <p:attrName>style.visibility</p:attrName>
                                        </p:attrNameLst>
                                      </p:cBhvr>
                                      <p:to>
                                        <p:strVal val="visible"/>
                                      </p:to>
                                    </p:set>
                                  </p:childTnLst>
                                </p:cTn>
                              </p:par>
                              <p:par>
                                <p:cTn id="49" presetID="1" presetClass="entr" presetSubtype="0" fill="hold" grpId="0" nodeType="withEffect">
                                  <p:stCondLst>
                                    <p:cond delay="2200"/>
                                  </p:stCondLst>
                                  <p:childTnLst>
                                    <p:set>
                                      <p:cBhvr>
                                        <p:cTn id="50" dur="1" fill="hold">
                                          <p:stCondLst>
                                            <p:cond delay="0"/>
                                          </p:stCondLst>
                                        </p:cTn>
                                        <p:tgtEl>
                                          <p:spTgt spid="7">
                                            <p:graphicEl>
                                              <a:chart seriesIdx="-4" categoryIdx="21" bldStep="category"/>
                                            </p:graphicEl>
                                          </p:spTgt>
                                        </p:tgtEl>
                                        <p:attrNameLst>
                                          <p:attrName>style.visibility</p:attrName>
                                        </p:attrNameLst>
                                      </p:cBhvr>
                                      <p:to>
                                        <p:strVal val="visible"/>
                                      </p:to>
                                    </p:set>
                                  </p:childTnLst>
                                </p:cTn>
                              </p:par>
                              <p:par>
                                <p:cTn id="51" presetID="1" presetClass="entr" presetSubtype="0" fill="hold" grpId="0" nodeType="withEffect">
                                  <p:stCondLst>
                                    <p:cond delay="2300"/>
                                  </p:stCondLst>
                                  <p:childTnLst>
                                    <p:set>
                                      <p:cBhvr>
                                        <p:cTn id="52" dur="1" fill="hold">
                                          <p:stCondLst>
                                            <p:cond delay="0"/>
                                          </p:stCondLst>
                                        </p:cTn>
                                        <p:tgtEl>
                                          <p:spTgt spid="7">
                                            <p:graphicEl>
                                              <a:chart seriesIdx="-4" categoryIdx="22" bldStep="category"/>
                                            </p:graphicEl>
                                          </p:spTgt>
                                        </p:tgtEl>
                                        <p:attrNameLst>
                                          <p:attrName>style.visibility</p:attrName>
                                        </p:attrNameLst>
                                      </p:cBhvr>
                                      <p:to>
                                        <p:strVal val="visible"/>
                                      </p:to>
                                    </p:set>
                                  </p:childTnLst>
                                </p:cTn>
                              </p:par>
                              <p:par>
                                <p:cTn id="53" presetID="1" presetClass="entr" presetSubtype="0" fill="hold" grpId="0" nodeType="withEffect">
                                  <p:stCondLst>
                                    <p:cond delay="2400"/>
                                  </p:stCondLst>
                                  <p:childTnLst>
                                    <p:set>
                                      <p:cBhvr>
                                        <p:cTn id="54" dur="1" fill="hold">
                                          <p:stCondLst>
                                            <p:cond delay="0"/>
                                          </p:stCondLst>
                                        </p:cTn>
                                        <p:tgtEl>
                                          <p:spTgt spid="7">
                                            <p:graphicEl>
                                              <a:chart seriesIdx="-4" categoryIdx="23" bldStep="category"/>
                                            </p:graphicEl>
                                          </p:spTgt>
                                        </p:tgtEl>
                                        <p:attrNameLst>
                                          <p:attrName>style.visibility</p:attrName>
                                        </p:attrNameLst>
                                      </p:cBhvr>
                                      <p:to>
                                        <p:strVal val="visible"/>
                                      </p:to>
                                    </p:set>
                                  </p:childTnLst>
                                </p:cTn>
                              </p:par>
                              <p:par>
                                <p:cTn id="55" presetID="22" presetClass="entr" presetSubtype="8" fill="hold" grpId="0" nodeType="withEffect">
                                  <p:stCondLst>
                                    <p:cond delay="2500"/>
                                  </p:stCondLst>
                                  <p:childTnLst>
                                    <p:set>
                                      <p:cBhvr>
                                        <p:cTn id="56" dur="1" fill="hold">
                                          <p:stCondLst>
                                            <p:cond delay="0"/>
                                          </p:stCondLst>
                                        </p:cTn>
                                        <p:tgtEl>
                                          <p:spTgt spid="2"/>
                                        </p:tgtEl>
                                        <p:attrNameLst>
                                          <p:attrName>style.visibility</p:attrName>
                                        </p:attrNameLst>
                                      </p:cBhvr>
                                      <p:to>
                                        <p:strVal val="visible"/>
                                      </p:to>
                                    </p:set>
                                    <p:animEffect transition="in" filter="wipe(left)">
                                      <p:cBhvr>
                                        <p:cTn id="57" dur="500"/>
                                        <p:tgtEl>
                                          <p:spTgt spid="2"/>
                                        </p:tgtEl>
                                      </p:cBhvr>
                                    </p:animEffect>
                                  </p:childTnLst>
                                </p:cTn>
                              </p:par>
                              <p:par>
                                <p:cTn id="58" presetID="22" presetClass="entr" presetSubtype="8" fill="hold" grpId="0" nodeType="withEffect">
                                  <p:stCondLst>
                                    <p:cond delay="2500"/>
                                  </p:stCondLst>
                                  <p:childTnLst>
                                    <p:set>
                                      <p:cBhvr>
                                        <p:cTn id="59" dur="1" fill="hold">
                                          <p:stCondLst>
                                            <p:cond delay="0"/>
                                          </p:stCondLst>
                                        </p:cTn>
                                        <p:tgtEl>
                                          <p:spTgt spid="10"/>
                                        </p:tgtEl>
                                        <p:attrNameLst>
                                          <p:attrName>style.visibility</p:attrName>
                                        </p:attrNameLst>
                                      </p:cBhvr>
                                      <p:to>
                                        <p:strVal val="visible"/>
                                      </p:to>
                                    </p:set>
                                    <p:animEffect transition="in" filter="wipe(left)">
                                      <p:cBhvr>
                                        <p:cTn id="6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category"/>
        </p:bldSub>
      </p:bldGraphic>
      <p:bldP spid="2"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Title 21">
            <a:extLst>
              <a:ext uri="{FF2B5EF4-FFF2-40B4-BE49-F238E27FC236}">
                <a16:creationId xmlns:a16="http://schemas.microsoft.com/office/drawing/2014/main" id="{951364A6-921B-124A-AE71-29B7A3FC99CF}"/>
              </a:ext>
            </a:extLst>
          </p:cNvPr>
          <p:cNvSpPr txBox="1">
            <a:spLocks/>
          </p:cNvSpPr>
          <p:nvPr/>
        </p:nvSpPr>
        <p:spPr>
          <a:xfrm>
            <a:off x="384497" y="274638"/>
            <a:ext cx="6466114" cy="1143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solidFill>
                  <a:srgbClr val="E0119D"/>
                </a:solidFill>
              </a:rPr>
              <a:t>Question</a:t>
            </a:r>
            <a:endParaRPr lang="en-US">
              <a:solidFill>
                <a:srgbClr val="E0119D"/>
              </a:solidFill>
            </a:endParaRPr>
          </a:p>
        </p:txBody>
      </p:sp>
      <p:pic>
        <p:nvPicPr>
          <p:cNvPr id="5" name="Picture 4" descr="iStock_cardiac death png.png">
            <a:extLst>
              <a:ext uri="{FF2B5EF4-FFF2-40B4-BE49-F238E27FC236}">
                <a16:creationId xmlns:a16="http://schemas.microsoft.com/office/drawing/2014/main" id="{487B4073-2A29-1942-B727-18B89C373FA9}"/>
              </a:ext>
            </a:extLst>
          </p:cNvPr>
          <p:cNvPicPr>
            <a:picLocks noChangeAspect="1"/>
          </p:cNvPicPr>
          <p:nvPr/>
        </p:nvPicPr>
        <p:blipFill>
          <a:blip r:embed="rId3"/>
          <a:stretch>
            <a:fillRect/>
          </a:stretch>
        </p:blipFill>
        <p:spPr>
          <a:xfrm>
            <a:off x="8275140" y="1720517"/>
            <a:ext cx="3616996" cy="2607602"/>
          </a:xfrm>
          <a:prstGeom prst="rect">
            <a:avLst/>
          </a:prstGeom>
        </p:spPr>
      </p:pic>
      <p:sp>
        <p:nvSpPr>
          <p:cNvPr id="6" name="Title 21">
            <a:extLst>
              <a:ext uri="{FF2B5EF4-FFF2-40B4-BE49-F238E27FC236}">
                <a16:creationId xmlns:a16="http://schemas.microsoft.com/office/drawing/2014/main" id="{D1AA80F4-E9E1-F543-B7C4-F98A24B2EB8C}"/>
              </a:ext>
            </a:extLst>
          </p:cNvPr>
          <p:cNvSpPr txBox="1">
            <a:spLocks/>
          </p:cNvSpPr>
          <p:nvPr/>
        </p:nvSpPr>
        <p:spPr>
          <a:xfrm>
            <a:off x="505725" y="1259175"/>
            <a:ext cx="7217229" cy="4339650"/>
          </a:xfrm>
          <a:prstGeom prst="rect">
            <a:avLst/>
          </a:prstGeom>
        </p:spPr>
        <p:txBody>
          <a:bodyPr vert="horz"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2800" b="1">
                <a:solidFill>
                  <a:prstClr val="black"/>
                </a:solidFill>
              </a:rPr>
              <a:t>After five minutes of cardiorespiratory arrest, without any ongoing resuscitation, a patient can be safely confirmed dead because?</a:t>
            </a:r>
          </a:p>
          <a:p>
            <a:pPr algn="l"/>
            <a:endParaRPr lang="en-GB" sz="2400" b="1">
              <a:solidFill>
                <a:prstClr val="black"/>
              </a:solidFill>
            </a:endParaRPr>
          </a:p>
          <a:p>
            <a:pPr marL="457200" indent="-457200" algn="l">
              <a:buFontTx/>
              <a:buAutoNum type="alphaUcPeriod"/>
            </a:pPr>
            <a:r>
              <a:rPr lang="en-GB" sz="2400" b="1">
                <a:solidFill>
                  <a:prstClr val="black"/>
                </a:solidFill>
              </a:rPr>
              <a:t>The patient’s brain will have been destroyed</a:t>
            </a:r>
          </a:p>
          <a:p>
            <a:pPr marL="457200" indent="-457200" algn="l">
              <a:buFontTx/>
              <a:buAutoNum type="alphaUcPeriod"/>
            </a:pPr>
            <a:r>
              <a:rPr lang="en-GB" sz="2400" b="1">
                <a:solidFill>
                  <a:prstClr val="black"/>
                </a:solidFill>
              </a:rPr>
              <a:t>The patient’s heart will not restart spontaneously</a:t>
            </a:r>
          </a:p>
          <a:p>
            <a:pPr marL="457200" indent="-457200" algn="l">
              <a:buFontTx/>
              <a:buAutoNum type="alphaUcPeriod"/>
            </a:pPr>
            <a:r>
              <a:rPr lang="en-GB" sz="2400" b="1">
                <a:solidFill>
                  <a:prstClr val="black"/>
                </a:solidFill>
              </a:rPr>
              <a:t>The patient will not be able to be resuscitated</a:t>
            </a:r>
          </a:p>
          <a:p>
            <a:pPr marL="457200" indent="-457200" algn="l">
              <a:buFontTx/>
              <a:buAutoNum type="alphaUcPeriod"/>
            </a:pPr>
            <a:r>
              <a:rPr lang="en-GB" sz="2400" b="1">
                <a:solidFill>
                  <a:prstClr val="black"/>
                </a:solidFill>
              </a:rPr>
              <a:t>All of the above</a:t>
            </a:r>
          </a:p>
          <a:p>
            <a:pPr marL="457200" indent="-457200" algn="l">
              <a:buFontTx/>
              <a:buAutoNum type="alphaUcPeriod"/>
            </a:pPr>
            <a:endParaRPr lang="en-GB" sz="2400" b="1">
              <a:solidFill>
                <a:prstClr val="black"/>
              </a:solidFill>
            </a:endParaRPr>
          </a:p>
          <a:p>
            <a:pPr algn="l"/>
            <a:endParaRPr lang="en-GB" sz="2400" b="1">
              <a:solidFill>
                <a:prstClr val="black"/>
              </a:solidFill>
            </a:endParaRPr>
          </a:p>
          <a:p>
            <a:pPr algn="l"/>
            <a:endParaRPr lang="en-US" sz="2400">
              <a:solidFill>
                <a:srgbClr val="7030A0"/>
              </a:solidFill>
            </a:endParaRPr>
          </a:p>
        </p:txBody>
      </p:sp>
      <p:sp>
        <p:nvSpPr>
          <p:cNvPr id="2" name="Footer Placeholder 1">
            <a:extLst>
              <a:ext uri="{FF2B5EF4-FFF2-40B4-BE49-F238E27FC236}">
                <a16:creationId xmlns:a16="http://schemas.microsoft.com/office/drawing/2014/main" id="{D8D6B3E7-F4CB-57DE-A539-439EB86A6C9D}"/>
              </a:ext>
            </a:extLst>
          </p:cNvPr>
          <p:cNvSpPr>
            <a:spLocks noGrp="1"/>
          </p:cNvSpPr>
          <p:nvPr>
            <p:ph type="ftr" sz="quarter" idx="11"/>
          </p:nvPr>
        </p:nvSpPr>
        <p:spPr>
          <a:xfrm>
            <a:off x="7391400" y="636270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4078312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6">
                                            <p:txEl>
                                              <p:pRg st="3" end="3"/>
                                            </p:txEl>
                                          </p:spTgt>
                                        </p:tgtEl>
                                        <p:attrNameLst>
                                          <p:attrName>style.color</p:attrName>
                                        </p:attrNameLst>
                                      </p:cBhvr>
                                      <p:to>
                                        <a:srgbClr val="E0109D"/>
                                      </p:to>
                                    </p:animClr>
                                  </p:childTnLst>
                                </p:cTn>
                              </p:par>
                              <p:par>
                                <p:cTn id="7" presetID="26" presetClass="emph" presetSubtype="0" fill="hold" nodeType="withEffect">
                                  <p:stCondLst>
                                    <p:cond delay="0"/>
                                  </p:stCondLst>
                                  <p:childTnLst>
                                    <p:animEffect transition="out" filter="fade">
                                      <p:cBhvr>
                                        <p:cTn id="8" dur="500" tmFilter="0, 0; .2, .5; .8, .5; 1, 0"/>
                                        <p:tgtEl>
                                          <p:spTgt spid="6">
                                            <p:txEl>
                                              <p:pRg st="3" end="3"/>
                                            </p:txEl>
                                          </p:spTgt>
                                        </p:tgtEl>
                                      </p:cBhvr>
                                    </p:animEffect>
                                    <p:animScale>
                                      <p:cBhvr>
                                        <p:cTn id="9" dur="250" autoRev="1" fill="hold"/>
                                        <p:tgtEl>
                                          <p:spTgt spid="6">
                                            <p:txEl>
                                              <p:pRg st="3" end="3"/>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Isosceles Triangle 4">
            <a:extLst>
              <a:ext uri="{FF2B5EF4-FFF2-40B4-BE49-F238E27FC236}">
                <a16:creationId xmlns:a16="http://schemas.microsoft.com/office/drawing/2014/main" id="{2132B879-AA04-CC4C-A9BA-3AC128814B40}"/>
              </a:ext>
            </a:extLst>
          </p:cNvPr>
          <p:cNvSpPr/>
          <p:nvPr/>
        </p:nvSpPr>
        <p:spPr>
          <a:xfrm>
            <a:off x="3930953" y="2870201"/>
            <a:ext cx="4342191" cy="2792064"/>
          </a:xfrm>
          <a:prstGeom prst="triangle">
            <a:avLst/>
          </a:prstGeom>
          <a:gradFill>
            <a:gsLst>
              <a:gs pos="51000">
                <a:schemeClr val="accent1">
                  <a:lumMod val="60000"/>
                  <a:lumOff val="40000"/>
                </a:schemeClr>
              </a:gs>
              <a:gs pos="100000">
                <a:schemeClr val="accent1">
                  <a:satMod val="110000"/>
                  <a:lumMod val="100000"/>
                  <a:shade val="100000"/>
                </a:schemeClr>
              </a:gs>
              <a:gs pos="100000">
                <a:schemeClr val="accent1">
                  <a:lumMod val="99000"/>
                  <a:satMod val="120000"/>
                  <a:shade val="78000"/>
                </a:schemeClr>
              </a:gs>
            </a:gsLst>
          </a:gradFill>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5" name="TextBox 4">
            <a:extLst>
              <a:ext uri="{FF2B5EF4-FFF2-40B4-BE49-F238E27FC236}">
                <a16:creationId xmlns:a16="http://schemas.microsoft.com/office/drawing/2014/main" id="{205F836D-83CF-7845-9C7E-3A3E2E1568FA}"/>
              </a:ext>
            </a:extLst>
          </p:cNvPr>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a:solidFill>
                  <a:srgbClr val="000000"/>
                </a:solidFill>
                <a:latin typeface="Arial" charset="0"/>
              </a:rPr>
              <a:t>Permanent loss of the </a:t>
            </a:r>
          </a:p>
          <a:p>
            <a:pPr algn="ctr" defTabSz="914400" fontAlgn="base">
              <a:spcBef>
                <a:spcPct val="0"/>
              </a:spcBef>
              <a:spcAft>
                <a:spcPct val="0"/>
              </a:spcAft>
            </a:pPr>
            <a:r>
              <a:rPr lang="en-US">
                <a:solidFill>
                  <a:srgbClr val="000000"/>
                </a:solidFill>
                <a:latin typeface="Arial" charset="0"/>
              </a:rPr>
              <a:t>capacity for consciousness</a:t>
            </a:r>
          </a:p>
          <a:p>
            <a:pPr algn="ctr" defTabSz="914400" fontAlgn="base">
              <a:spcBef>
                <a:spcPct val="0"/>
              </a:spcBef>
              <a:spcAft>
                <a:spcPct val="0"/>
              </a:spcAft>
            </a:pPr>
            <a:endParaRPr lang="en-US" sz="1000">
              <a:solidFill>
                <a:srgbClr val="000000"/>
              </a:solidFill>
              <a:latin typeface="Arial" charset="0"/>
            </a:endParaRPr>
          </a:p>
          <a:p>
            <a:pPr algn="ctr" defTabSz="914400" fontAlgn="base">
              <a:spcBef>
                <a:spcPct val="0"/>
              </a:spcBef>
              <a:spcAft>
                <a:spcPct val="0"/>
              </a:spcAft>
            </a:pPr>
            <a:r>
              <a:rPr lang="en-US">
                <a:solidFill>
                  <a:srgbClr val="000000"/>
                </a:solidFill>
                <a:latin typeface="Arial" charset="0"/>
              </a:rPr>
              <a:t>Permanent loss of the </a:t>
            </a:r>
          </a:p>
          <a:p>
            <a:pPr algn="ctr" defTabSz="914400" fontAlgn="base">
              <a:spcBef>
                <a:spcPct val="0"/>
              </a:spcBef>
              <a:spcAft>
                <a:spcPct val="0"/>
              </a:spcAft>
            </a:pPr>
            <a:r>
              <a:rPr lang="en-US">
                <a:solidFill>
                  <a:srgbClr val="000000"/>
                </a:solidFill>
                <a:latin typeface="Arial" charset="0"/>
              </a:rPr>
              <a:t>capacity to breathe</a:t>
            </a:r>
          </a:p>
        </p:txBody>
      </p:sp>
      <p:sp>
        <p:nvSpPr>
          <p:cNvPr id="6" name="TextBox 5">
            <a:extLst>
              <a:ext uri="{FF2B5EF4-FFF2-40B4-BE49-F238E27FC236}">
                <a16:creationId xmlns:a16="http://schemas.microsoft.com/office/drawing/2014/main" id="{7589237F-D5FD-1545-92F7-5319551D5BE9}"/>
              </a:ext>
            </a:extLst>
          </p:cNvPr>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a:latin typeface="Arial" charset="0"/>
              </a:rPr>
              <a:t>DEATH</a:t>
            </a:r>
          </a:p>
        </p:txBody>
      </p:sp>
      <p:pic>
        <p:nvPicPr>
          <p:cNvPr id="7" name="Picture 6" descr="iStock_cardiac death png.png">
            <a:extLst>
              <a:ext uri="{FF2B5EF4-FFF2-40B4-BE49-F238E27FC236}">
                <a16:creationId xmlns:a16="http://schemas.microsoft.com/office/drawing/2014/main" id="{193A8E3F-36EE-7C44-A0A1-86911440C6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85578" y="4753818"/>
            <a:ext cx="1845374" cy="1384030"/>
          </a:xfrm>
          <a:prstGeom prst="rect">
            <a:avLst/>
          </a:prstGeom>
        </p:spPr>
      </p:pic>
      <p:sp>
        <p:nvSpPr>
          <p:cNvPr id="8" name="TextBox 7">
            <a:extLst>
              <a:ext uri="{FF2B5EF4-FFF2-40B4-BE49-F238E27FC236}">
                <a16:creationId xmlns:a16="http://schemas.microsoft.com/office/drawing/2014/main" id="{76D38476-B8EF-C043-B7D4-F382E8E6CA4E}"/>
              </a:ext>
            </a:extLst>
          </p:cNvPr>
          <p:cNvSpPr txBox="1"/>
          <p:nvPr/>
        </p:nvSpPr>
        <p:spPr>
          <a:xfrm>
            <a:off x="1294194" y="4245230"/>
            <a:ext cx="3422951" cy="461665"/>
          </a:xfrm>
          <a:prstGeom prst="rect">
            <a:avLst/>
          </a:prstGeom>
          <a:noFill/>
        </p:spPr>
        <p:txBody>
          <a:bodyPr wrap="square" rtlCol="0">
            <a:spAutoFit/>
          </a:bodyPr>
          <a:lstStyle/>
          <a:p>
            <a:pPr algn="ctr" defTabSz="914400" fontAlgn="base">
              <a:spcBef>
                <a:spcPct val="0"/>
              </a:spcBef>
              <a:spcAft>
                <a:spcPct val="0"/>
              </a:spcAft>
            </a:pPr>
            <a:r>
              <a:rPr lang="en-US" sz="2400">
                <a:solidFill>
                  <a:srgbClr val="000000"/>
                </a:solidFill>
                <a:latin typeface="Calibri"/>
              </a:rPr>
              <a:t>Circulatory Criteria</a:t>
            </a:r>
          </a:p>
        </p:txBody>
      </p:sp>
      <p:sp>
        <p:nvSpPr>
          <p:cNvPr id="15" name="TextBox 14">
            <a:extLst>
              <a:ext uri="{FF2B5EF4-FFF2-40B4-BE49-F238E27FC236}">
                <a16:creationId xmlns:a16="http://schemas.microsoft.com/office/drawing/2014/main" id="{3C4AE654-9269-2149-9952-AB3C5C025A87}"/>
              </a:ext>
            </a:extLst>
          </p:cNvPr>
          <p:cNvSpPr txBox="1"/>
          <p:nvPr/>
        </p:nvSpPr>
        <p:spPr>
          <a:xfrm>
            <a:off x="1741574" y="2805599"/>
            <a:ext cx="3422951" cy="1323439"/>
          </a:xfrm>
          <a:prstGeom prst="rect">
            <a:avLst/>
          </a:prstGeom>
          <a:noFill/>
        </p:spPr>
        <p:txBody>
          <a:bodyPr wrap="square" rtlCol="0">
            <a:spAutoFit/>
          </a:bodyPr>
          <a:lstStyle/>
          <a:p>
            <a:pPr marL="514350" indent="-514350">
              <a:buFont typeface="+mj-lt"/>
              <a:buAutoNum type="arabicPeriod"/>
            </a:pPr>
            <a:r>
              <a:rPr lang="en-GB" sz="2000">
                <a:solidFill>
                  <a:srgbClr val="000000"/>
                </a:solidFill>
              </a:rPr>
              <a:t>A clear intention not to attempt / continue cardiopulmonary resuscitation (CPR).</a:t>
            </a:r>
            <a:endParaRPr lang="en-US" sz="2000">
              <a:solidFill>
                <a:srgbClr val="000000"/>
              </a:solidFill>
            </a:endParaRPr>
          </a:p>
        </p:txBody>
      </p:sp>
      <p:sp>
        <p:nvSpPr>
          <p:cNvPr id="16" name="Content Placeholder 4">
            <a:extLst>
              <a:ext uri="{FF2B5EF4-FFF2-40B4-BE49-F238E27FC236}">
                <a16:creationId xmlns:a16="http://schemas.microsoft.com/office/drawing/2014/main" id="{041B37A7-6137-6545-813B-A1B00E9BEB8F}"/>
              </a:ext>
            </a:extLst>
          </p:cNvPr>
          <p:cNvSpPr txBox="1">
            <a:spLocks/>
          </p:cNvSpPr>
          <p:nvPr/>
        </p:nvSpPr>
        <p:spPr>
          <a:xfrm>
            <a:off x="2607272" y="1355548"/>
            <a:ext cx="7378939" cy="1450050"/>
          </a:xfrm>
          <a:prstGeom prst="rect">
            <a:avLst/>
          </a:prstGeom>
        </p:spPr>
        <p:txBody>
          <a:bodyPr vert="horz" lIns="91440" tIns="45720" rIns="91440" bIns="45720" rtlCol="0">
            <a:noAutofit/>
          </a:bodyPr>
          <a:lstStyle/>
          <a:p>
            <a:pPr marL="514350" indent="-514350" algn="just">
              <a:spcBef>
                <a:spcPct val="20000"/>
              </a:spcBef>
              <a:buFont typeface="+mj-lt"/>
              <a:buAutoNum type="arabicPeriod" startAt="2"/>
              <a:defRPr/>
            </a:pPr>
            <a:r>
              <a:rPr lang="en-GB" sz="2000">
                <a:solidFill>
                  <a:srgbClr val="000000"/>
                </a:solidFill>
              </a:rPr>
              <a:t>An </a:t>
            </a:r>
            <a:r>
              <a:rPr lang="en-GB" sz="2000">
                <a:solidFill>
                  <a:srgbClr val="008000"/>
                </a:solidFill>
              </a:rPr>
              <a:t>examination</a:t>
            </a:r>
            <a:r>
              <a:rPr lang="en-GB" sz="2000">
                <a:solidFill>
                  <a:srgbClr val="000000"/>
                </a:solidFill>
              </a:rPr>
              <a:t> and an </a:t>
            </a:r>
            <a:r>
              <a:rPr lang="en-GB" sz="2000">
                <a:solidFill>
                  <a:srgbClr val="008000"/>
                </a:solidFill>
              </a:rPr>
              <a:t>observation </a:t>
            </a:r>
            <a:r>
              <a:rPr lang="en-GB" sz="2000">
                <a:solidFill>
                  <a:srgbClr val="000000"/>
                </a:solidFill>
              </a:rPr>
              <a:t>period to confirm continuous apnoea, absent circulation and unconsciousness; after which the likelihood of spontaneous resumption of cardiac function will have passed. </a:t>
            </a:r>
            <a:r>
              <a:rPr lang="en-GB" sz="2000" b="1">
                <a:solidFill>
                  <a:srgbClr val="000000"/>
                </a:solidFill>
              </a:rPr>
              <a:t>5 minutes. Validated NEJM 2021 </a:t>
            </a:r>
            <a:endParaRPr lang="en-US" sz="2000" b="1">
              <a:solidFill>
                <a:srgbClr val="000000"/>
              </a:solidFill>
            </a:endParaRPr>
          </a:p>
        </p:txBody>
      </p:sp>
      <p:sp>
        <p:nvSpPr>
          <p:cNvPr id="12" name="Content Placeholder 4">
            <a:extLst>
              <a:ext uri="{FF2B5EF4-FFF2-40B4-BE49-F238E27FC236}">
                <a16:creationId xmlns:a16="http://schemas.microsoft.com/office/drawing/2014/main" id="{01DF5EA9-CB72-064F-983F-7EA5E2A642DA}"/>
              </a:ext>
            </a:extLst>
          </p:cNvPr>
          <p:cNvSpPr txBox="1">
            <a:spLocks/>
          </p:cNvSpPr>
          <p:nvPr/>
        </p:nvSpPr>
        <p:spPr>
          <a:xfrm>
            <a:off x="7834063" y="3111920"/>
            <a:ext cx="3302138" cy="1549175"/>
          </a:xfrm>
          <a:prstGeom prst="rect">
            <a:avLst/>
          </a:prstGeom>
        </p:spPr>
        <p:txBody>
          <a:bodyPr vert="horz" lIns="91440" tIns="45720" rIns="91440" bIns="45720" rtlCol="0">
            <a:normAutofit fontScale="62500" lnSpcReduction="20000"/>
          </a:bodyPr>
          <a:lstStyle/>
          <a:p>
            <a:pPr marL="514350" indent="-514350">
              <a:spcBef>
                <a:spcPct val="20000"/>
              </a:spcBef>
              <a:buFont typeface="+mj-lt"/>
              <a:buAutoNum type="arabicPeriod" startAt="3"/>
              <a:defRPr/>
            </a:pPr>
            <a:r>
              <a:rPr lang="en-GB" sz="3200">
                <a:solidFill>
                  <a:srgbClr val="000000"/>
                </a:solidFill>
              </a:rPr>
              <a:t>The prohibition at any time of any intervention that might restore cerebral blood flow by any means. </a:t>
            </a:r>
          </a:p>
        </p:txBody>
      </p:sp>
      <p:sp>
        <p:nvSpPr>
          <p:cNvPr id="2" name="Title 1">
            <a:extLst>
              <a:ext uri="{FF2B5EF4-FFF2-40B4-BE49-F238E27FC236}">
                <a16:creationId xmlns:a16="http://schemas.microsoft.com/office/drawing/2014/main" id="{FD12E364-A7B2-A84F-D53C-31E7FA03991A}"/>
              </a:ext>
            </a:extLst>
          </p:cNvPr>
          <p:cNvSpPr txBox="1">
            <a:spLocks/>
          </p:cNvSpPr>
          <p:nvPr/>
        </p:nvSpPr>
        <p:spPr>
          <a:xfrm>
            <a:off x="196090" y="153028"/>
            <a:ext cx="8229600" cy="1143000"/>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E0119D"/>
                </a:solidFill>
                <a:latin typeface="Arial"/>
                <a:cs typeface="Arial"/>
              </a:rPr>
              <a:t>1 death </a:t>
            </a:r>
            <a:r>
              <a:rPr lang="en-US">
                <a:latin typeface="Arial"/>
                <a:cs typeface="Arial"/>
              </a:rPr>
              <a:t>:</a:t>
            </a:r>
            <a:r>
              <a:rPr lang="en-US">
                <a:solidFill>
                  <a:srgbClr val="008000"/>
                </a:solidFill>
                <a:latin typeface="Arial"/>
                <a:cs typeface="Arial"/>
              </a:rPr>
              <a:t> </a:t>
            </a:r>
            <a:r>
              <a:rPr lang="en-US">
                <a:solidFill>
                  <a:srgbClr val="6E2C6B"/>
                </a:solidFill>
                <a:latin typeface="Arial"/>
                <a:cs typeface="Arial"/>
              </a:rPr>
              <a:t>3 sets of criteria</a:t>
            </a:r>
            <a:endParaRPr lang="en-US" sz="3111">
              <a:solidFill>
                <a:srgbClr val="6E2C6B"/>
              </a:solidFill>
              <a:latin typeface="Arial"/>
              <a:cs typeface="Arial"/>
            </a:endParaRPr>
          </a:p>
        </p:txBody>
      </p:sp>
      <p:sp>
        <p:nvSpPr>
          <p:cNvPr id="3" name="Footer Placeholder 2">
            <a:extLst>
              <a:ext uri="{FF2B5EF4-FFF2-40B4-BE49-F238E27FC236}">
                <a16:creationId xmlns:a16="http://schemas.microsoft.com/office/drawing/2014/main" id="{F74072AC-5C6D-02C0-C1BA-109A7508500F}"/>
              </a:ext>
            </a:extLst>
          </p:cNvPr>
          <p:cNvSpPr>
            <a:spLocks noGrp="1"/>
          </p:cNvSpPr>
          <p:nvPr>
            <p:ph type="ftr" sz="quarter" idx="11"/>
          </p:nvPr>
        </p:nvSpPr>
        <p:spPr>
          <a:xfrm>
            <a:off x="7340600" y="630035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1949049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8" name="Footer Placeholder 2">
            <a:extLst>
              <a:ext uri="{FF2B5EF4-FFF2-40B4-BE49-F238E27FC236}">
                <a16:creationId xmlns:a16="http://schemas.microsoft.com/office/drawing/2014/main" id="{CAA37B17-AE6F-E24B-8760-960F1FE4AEF6}"/>
              </a:ext>
            </a:extLst>
          </p:cNvPr>
          <p:cNvSpPr txBox="1">
            <a:spLocks/>
          </p:cNvSpPr>
          <p:nvPr/>
        </p:nvSpPr>
        <p:spPr>
          <a:xfrm>
            <a:off x="1524000" y="6272214"/>
            <a:ext cx="9144000" cy="6127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3200">
              <a:solidFill>
                <a:srgbClr val="FFFFFF"/>
              </a:solidFill>
            </a:endParaRPr>
          </a:p>
        </p:txBody>
      </p:sp>
      <p:sp>
        <p:nvSpPr>
          <p:cNvPr id="11" name="TextBox 12">
            <a:extLst>
              <a:ext uri="{FF2B5EF4-FFF2-40B4-BE49-F238E27FC236}">
                <a16:creationId xmlns:a16="http://schemas.microsoft.com/office/drawing/2014/main" id="{533A9260-D742-A64B-8F0C-56DD07355888}"/>
              </a:ext>
            </a:extLst>
          </p:cNvPr>
          <p:cNvSpPr txBox="1">
            <a:spLocks noChangeArrowheads="1"/>
          </p:cNvSpPr>
          <p:nvPr/>
        </p:nvSpPr>
        <p:spPr bwMode="auto">
          <a:xfrm>
            <a:off x="632764" y="1978457"/>
            <a:ext cx="2976865" cy="41549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7" tIns="45699" rIns="91397" bIns="45699">
            <a:spAutoFit/>
          </a:bodyPr>
          <a:lstStyle>
            <a:lvl1pPr marL="457200" indent="-457200">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a:buFontTx/>
              <a:buAutoNum type="arabicPeriod"/>
            </a:pPr>
            <a:r>
              <a:rPr lang="en-US" sz="2400"/>
              <a:t>Confirmation of Death</a:t>
            </a:r>
          </a:p>
          <a:p>
            <a:pPr>
              <a:buFontTx/>
              <a:buAutoNum type="arabicPeriod"/>
            </a:pPr>
            <a:endParaRPr lang="en-US" sz="2400"/>
          </a:p>
          <a:p>
            <a:pPr>
              <a:buFontTx/>
              <a:buAutoNum type="arabicPeriod"/>
            </a:pPr>
            <a:r>
              <a:rPr lang="en-US" sz="2400"/>
              <a:t>Protection of the airway to prevent aspiration of stomach contents</a:t>
            </a:r>
          </a:p>
          <a:p>
            <a:pPr>
              <a:buFontTx/>
              <a:buAutoNum type="arabicPeriod"/>
            </a:pPr>
            <a:endParaRPr lang="en-US" sz="2400"/>
          </a:p>
          <a:p>
            <a:pPr>
              <a:buFontTx/>
              <a:buAutoNum type="arabicPeriod"/>
            </a:pPr>
            <a:r>
              <a:rPr lang="en-US" sz="2400"/>
              <a:t>Early inflation of the lungs with oxygen</a:t>
            </a:r>
          </a:p>
        </p:txBody>
      </p:sp>
      <p:pic>
        <p:nvPicPr>
          <p:cNvPr id="12" name="Picture 18" descr="Heart_and_lung.gif">
            <a:extLst>
              <a:ext uri="{FF2B5EF4-FFF2-40B4-BE49-F238E27FC236}">
                <a16:creationId xmlns:a16="http://schemas.microsoft.com/office/drawing/2014/main" id="{A941C551-61D8-CA4D-AF96-F0BD716D00E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14518" y="128048"/>
            <a:ext cx="1970053" cy="1888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Oval 12">
            <a:extLst>
              <a:ext uri="{FF2B5EF4-FFF2-40B4-BE49-F238E27FC236}">
                <a16:creationId xmlns:a16="http://schemas.microsoft.com/office/drawing/2014/main" id="{6F8DE0CE-913C-DB4A-A7C9-C7CC7F880EB7}"/>
              </a:ext>
            </a:extLst>
          </p:cNvPr>
          <p:cNvSpPr/>
          <p:nvPr/>
        </p:nvSpPr>
        <p:spPr>
          <a:xfrm>
            <a:off x="498915" y="4611128"/>
            <a:ext cx="3244562" cy="1619650"/>
          </a:xfrm>
          <a:prstGeom prst="ellipse">
            <a:avLst/>
          </a:prstGeom>
          <a:noFill/>
          <a:ln w="38100">
            <a:solidFill>
              <a:srgbClr val="6E2C6B"/>
            </a:solidFill>
          </a:ln>
        </p:spPr>
        <p:style>
          <a:lnRef idx="1">
            <a:schemeClr val="accent1"/>
          </a:lnRef>
          <a:fillRef idx="3">
            <a:schemeClr val="accent1"/>
          </a:fillRef>
          <a:effectRef idx="2">
            <a:schemeClr val="accent1"/>
          </a:effectRef>
          <a:fontRef idx="minor">
            <a:schemeClr val="lt1"/>
          </a:fontRef>
        </p:style>
        <p:txBody>
          <a:bodyPr lIns="91397" tIns="45699" rIns="91397" bIns="45699" anchor="ctr"/>
          <a:lstStyle/>
          <a:p>
            <a:pPr algn="ctr">
              <a:defRPr/>
            </a:pPr>
            <a:endParaRPr lang="en-US"/>
          </a:p>
        </p:txBody>
      </p:sp>
      <p:sp>
        <p:nvSpPr>
          <p:cNvPr id="14" name="Title 1">
            <a:extLst>
              <a:ext uri="{FF2B5EF4-FFF2-40B4-BE49-F238E27FC236}">
                <a16:creationId xmlns:a16="http://schemas.microsoft.com/office/drawing/2014/main" id="{D5376DF3-6340-8C43-ACD7-4F21F70E9615}"/>
              </a:ext>
            </a:extLst>
          </p:cNvPr>
          <p:cNvSpPr>
            <a:spLocks/>
          </p:cNvSpPr>
          <p:nvPr/>
        </p:nvSpPr>
        <p:spPr bwMode="auto">
          <a:xfrm>
            <a:off x="170432" y="701848"/>
            <a:ext cx="5147306" cy="595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7" tIns="45699" rIns="91397" bIns="45699" anchor="ctr"/>
          <a:lstStyle/>
          <a:p>
            <a:pPr algn="ctr" defTabSz="956822" eaLnBrk="0" hangingPunct="0">
              <a:lnSpc>
                <a:spcPct val="106000"/>
              </a:lnSpc>
            </a:pPr>
            <a:r>
              <a:rPr lang="en-GB" sz="3600">
                <a:solidFill>
                  <a:srgbClr val="E0119D"/>
                </a:solidFill>
                <a:latin typeface="Calibri" charset="0"/>
              </a:rPr>
              <a:t>What is required for successful lung donation after circulatory death?</a:t>
            </a:r>
            <a:endParaRPr lang="en-US" sz="3600">
              <a:solidFill>
                <a:srgbClr val="E0119D"/>
              </a:solidFill>
              <a:latin typeface="Calibri" charset="0"/>
            </a:endParaRPr>
          </a:p>
        </p:txBody>
      </p:sp>
      <p:pic>
        <p:nvPicPr>
          <p:cNvPr id="2" name="Picture 1" descr="Screen shot 2011-01-31 at 20.51.56.png">
            <a:extLst>
              <a:ext uri="{FF2B5EF4-FFF2-40B4-BE49-F238E27FC236}">
                <a16:creationId xmlns:a16="http://schemas.microsoft.com/office/drawing/2014/main" id="{5B03B094-7898-3F13-DB8E-BFD9E34FA97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72462" y="2156633"/>
            <a:ext cx="2666475" cy="379510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xmlns="">
                <a:solidFill>
                  <a:srgbClr val="FFFFFF"/>
                </a:solidFill>
              </a14:hiddenFill>
            </a:ext>
          </a:extLst>
        </p:spPr>
      </p:pic>
      <p:sp>
        <p:nvSpPr>
          <p:cNvPr id="3" name="TextBox 2">
            <a:extLst>
              <a:ext uri="{FF2B5EF4-FFF2-40B4-BE49-F238E27FC236}">
                <a16:creationId xmlns:a16="http://schemas.microsoft.com/office/drawing/2014/main" id="{38103A8B-D5DE-67DA-FEEC-43CCD1AB79C8}"/>
              </a:ext>
            </a:extLst>
          </p:cNvPr>
          <p:cNvSpPr txBox="1">
            <a:spLocks noChangeArrowheads="1"/>
          </p:cNvSpPr>
          <p:nvPr/>
        </p:nvSpPr>
        <p:spPr bwMode="auto">
          <a:xfrm>
            <a:off x="4753898" y="3859287"/>
            <a:ext cx="3789362" cy="923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7" tIns="45699" rIns="91397" bIns="45699">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r>
              <a:rPr lang="en-US" sz="3600"/>
              <a:t>the safe way</a:t>
            </a:r>
          </a:p>
          <a:p>
            <a:endParaRPr lang="en-US"/>
          </a:p>
        </p:txBody>
      </p:sp>
      <p:sp>
        <p:nvSpPr>
          <p:cNvPr id="4" name="TextBox 10">
            <a:extLst>
              <a:ext uri="{FF2B5EF4-FFF2-40B4-BE49-F238E27FC236}">
                <a16:creationId xmlns:a16="http://schemas.microsoft.com/office/drawing/2014/main" id="{CC9141C3-9DB8-80CC-0676-A9F3DA1990B8}"/>
              </a:ext>
            </a:extLst>
          </p:cNvPr>
          <p:cNvSpPr txBox="1">
            <a:spLocks noChangeArrowheads="1"/>
          </p:cNvSpPr>
          <p:nvPr/>
        </p:nvSpPr>
        <p:spPr bwMode="auto">
          <a:xfrm>
            <a:off x="8348920" y="987750"/>
            <a:ext cx="2857344" cy="830954"/>
          </a:xfrm>
          <a:prstGeom prst="rect">
            <a:avLst/>
          </a:prstGeom>
          <a:solidFill>
            <a:srgbClr val="00B050"/>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7" tIns="45699" rIns="91397" bIns="45699">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r>
              <a:rPr lang="en-US" sz="2400">
                <a:solidFill>
                  <a:schemeClr val="bg1"/>
                </a:solidFill>
              </a:rPr>
              <a:t>Usual practice of five minutes observation.</a:t>
            </a:r>
          </a:p>
        </p:txBody>
      </p:sp>
      <p:sp>
        <p:nvSpPr>
          <p:cNvPr id="16" name="TextBox 15">
            <a:extLst>
              <a:ext uri="{FF2B5EF4-FFF2-40B4-BE49-F238E27FC236}">
                <a16:creationId xmlns:a16="http://schemas.microsoft.com/office/drawing/2014/main" id="{C25E307F-58F4-EBEE-7481-A8E16BC6056A}"/>
              </a:ext>
            </a:extLst>
          </p:cNvPr>
          <p:cNvSpPr txBox="1"/>
          <p:nvPr/>
        </p:nvSpPr>
        <p:spPr>
          <a:xfrm>
            <a:off x="7751148" y="2008958"/>
            <a:ext cx="4168202" cy="1200286"/>
          </a:xfrm>
          <a:prstGeom prst="rect">
            <a:avLst/>
          </a:prstGeom>
          <a:solidFill>
            <a:srgbClr val="00B050"/>
          </a:solidFill>
          <a:ln>
            <a:noFill/>
          </a:ln>
        </p:spPr>
        <p:txBody>
          <a:bodyPr wrap="square" lIns="91397" tIns="45699" rIns="91397" bIns="45699">
            <a:spAutoFit/>
          </a:bodyPr>
          <a:lstStyle>
            <a:defPPr>
              <a:defRPr lang="en-US"/>
            </a:defPPr>
            <a:lvl1pPr>
              <a:defRPr sz="2400">
                <a:solidFill>
                  <a:schemeClr val="bg1"/>
                </a:solidFill>
                <a:latin typeface="Calibri" charset="0"/>
                <a:ea typeface="ＭＳ Ｐゴシック" charset="0"/>
                <a:cs typeface="ＭＳ Ｐゴシック" charset="0"/>
              </a:defRPr>
            </a:lvl1pPr>
            <a:lvl2pPr marL="37931725" indent="-37474525">
              <a:defRPr>
                <a:latin typeface="Calibri" charset="0"/>
                <a:ea typeface="ＭＳ Ｐゴシック" charset="0"/>
              </a:defRPr>
            </a:lvl2pPr>
            <a:lvl3pPr>
              <a:defRPr>
                <a:latin typeface="Calibri" charset="0"/>
                <a:ea typeface="ＭＳ Ｐゴシック" charset="0"/>
              </a:defRPr>
            </a:lvl3pPr>
            <a:lvl4pPr>
              <a:defRPr>
                <a:latin typeface="Calibri" charset="0"/>
                <a:ea typeface="ＭＳ Ｐゴシック" charset="0"/>
              </a:defRPr>
            </a:lvl4pPr>
            <a:lvl5pPr>
              <a:defRPr>
                <a:latin typeface="Calibri" charset="0"/>
                <a:ea typeface="ＭＳ Ｐゴシック" charset="0"/>
              </a:defRPr>
            </a:lvl5pPr>
            <a:lvl6pPr marL="457200" fontAlgn="base">
              <a:spcBef>
                <a:spcPct val="0"/>
              </a:spcBef>
              <a:spcAft>
                <a:spcPct val="0"/>
              </a:spcAft>
              <a:defRPr>
                <a:latin typeface="Calibri" charset="0"/>
                <a:ea typeface="ＭＳ Ｐゴシック" charset="0"/>
              </a:defRPr>
            </a:lvl6pPr>
            <a:lvl7pPr marL="914400" fontAlgn="base">
              <a:spcBef>
                <a:spcPct val="0"/>
              </a:spcBef>
              <a:spcAft>
                <a:spcPct val="0"/>
              </a:spcAft>
              <a:defRPr>
                <a:latin typeface="Calibri" charset="0"/>
                <a:ea typeface="ＭＳ Ｐゴシック" charset="0"/>
              </a:defRPr>
            </a:lvl7pPr>
            <a:lvl8pPr marL="1371600" fontAlgn="base">
              <a:spcBef>
                <a:spcPct val="0"/>
              </a:spcBef>
              <a:spcAft>
                <a:spcPct val="0"/>
              </a:spcAft>
              <a:defRPr>
                <a:latin typeface="Calibri" charset="0"/>
                <a:ea typeface="ＭＳ Ｐゴシック" charset="0"/>
              </a:defRPr>
            </a:lvl8pPr>
            <a:lvl9pPr marL="1828800" fontAlgn="base">
              <a:spcBef>
                <a:spcPct val="0"/>
              </a:spcBef>
              <a:spcAft>
                <a:spcPct val="0"/>
              </a:spcAft>
              <a:defRPr>
                <a:latin typeface="Calibri" charset="0"/>
                <a:ea typeface="ＭＳ Ｐゴシック" charset="0"/>
              </a:defRPr>
            </a:lvl9pPr>
          </a:lstStyle>
          <a:p>
            <a:r>
              <a:rPr lang="en-US"/>
              <a:t>A cuffed breathing tube can be placed in the airway any time after death has been confirmed.</a:t>
            </a:r>
          </a:p>
        </p:txBody>
      </p:sp>
      <p:sp>
        <p:nvSpPr>
          <p:cNvPr id="18" name="TextBox 8">
            <a:extLst>
              <a:ext uri="{FF2B5EF4-FFF2-40B4-BE49-F238E27FC236}">
                <a16:creationId xmlns:a16="http://schemas.microsoft.com/office/drawing/2014/main" id="{3153DF2B-6661-857B-BB46-94D40FDB28E5}"/>
              </a:ext>
            </a:extLst>
          </p:cNvPr>
          <p:cNvSpPr txBox="1">
            <a:spLocks noChangeArrowheads="1"/>
          </p:cNvSpPr>
          <p:nvPr/>
        </p:nvSpPr>
        <p:spPr bwMode="auto">
          <a:xfrm>
            <a:off x="7751148" y="3362431"/>
            <a:ext cx="4168202" cy="2676525"/>
          </a:xfrm>
          <a:prstGeom prst="rect">
            <a:avLst/>
          </a:prstGeom>
          <a:solidFill>
            <a:srgbClr val="6E2C6B"/>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7" tIns="45699" rIns="91397" bIns="45699">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r>
              <a:rPr lang="en-US" sz="2400" u="sng">
                <a:solidFill>
                  <a:schemeClr val="bg1"/>
                </a:solidFill>
              </a:rPr>
              <a:t>Inflation of the lungs</a:t>
            </a:r>
          </a:p>
          <a:p>
            <a:pPr>
              <a:buFont typeface="Arial" charset="0"/>
              <a:buChar char="•"/>
            </a:pPr>
            <a:r>
              <a:rPr lang="en-US" sz="2400">
                <a:solidFill>
                  <a:schemeClr val="bg1"/>
                </a:solidFill>
              </a:rPr>
              <a:t> Minimum wait of 10 minutes after the onset of asystole</a:t>
            </a:r>
          </a:p>
          <a:p>
            <a:pPr>
              <a:buFont typeface="Arial" charset="0"/>
              <a:buChar char="•"/>
            </a:pPr>
            <a:endParaRPr lang="en-US" sz="2400">
              <a:solidFill>
                <a:schemeClr val="bg1"/>
              </a:solidFill>
            </a:endParaRPr>
          </a:p>
          <a:p>
            <a:pPr>
              <a:buFont typeface="Arial" charset="0"/>
              <a:buChar char="•"/>
            </a:pPr>
            <a:r>
              <a:rPr lang="en-US" sz="2400">
                <a:solidFill>
                  <a:schemeClr val="bg1"/>
                </a:solidFill>
              </a:rPr>
              <a:t>Single recruitment maneuver</a:t>
            </a:r>
          </a:p>
          <a:p>
            <a:pPr>
              <a:buFont typeface="Arial" charset="0"/>
              <a:buChar char="•"/>
            </a:pPr>
            <a:endParaRPr lang="en-US" sz="2400">
              <a:solidFill>
                <a:schemeClr val="bg1"/>
              </a:solidFill>
            </a:endParaRPr>
          </a:p>
          <a:p>
            <a:pPr>
              <a:buFont typeface="Arial" charset="0"/>
              <a:buChar char="•"/>
            </a:pPr>
            <a:r>
              <a:rPr lang="en-US" sz="2400">
                <a:solidFill>
                  <a:schemeClr val="bg1"/>
                </a:solidFill>
              </a:rPr>
              <a:t>Followed by CPAP 5cm H</a:t>
            </a:r>
            <a:r>
              <a:rPr lang="en-US" sz="2400" baseline="-25000">
                <a:solidFill>
                  <a:schemeClr val="bg1"/>
                </a:solidFill>
              </a:rPr>
              <a:t>2</a:t>
            </a:r>
            <a:r>
              <a:rPr lang="en-US" sz="2400">
                <a:solidFill>
                  <a:schemeClr val="bg1"/>
                </a:solidFill>
              </a:rPr>
              <a:t>O</a:t>
            </a:r>
          </a:p>
        </p:txBody>
      </p:sp>
      <p:sp>
        <p:nvSpPr>
          <p:cNvPr id="5" name="Footer Placeholder 4">
            <a:extLst>
              <a:ext uri="{FF2B5EF4-FFF2-40B4-BE49-F238E27FC236}">
                <a16:creationId xmlns:a16="http://schemas.microsoft.com/office/drawing/2014/main" id="{34E7E7F6-FB54-16FE-1689-8010D75837C7}"/>
              </a:ext>
            </a:extLst>
          </p:cNvPr>
          <p:cNvSpPr>
            <a:spLocks noGrp="1"/>
          </p:cNvSpPr>
          <p:nvPr>
            <p:ph type="ftr" sz="quarter" idx="11"/>
          </p:nvPr>
        </p:nvSpPr>
        <p:spPr>
          <a:xfrm>
            <a:off x="7533640" y="636270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18764486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 grpId="0"/>
      <p:bldP spid="4" grpId="0" animBg="1"/>
      <p:bldP spid="16" grpId="0" animBg="1"/>
      <p:bldP spid="1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37" descr="extracorporeal"/>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74797">
            <a:off x="360162" y="2346454"/>
            <a:ext cx="2988539" cy="333233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fov="1500000">
              <a:rot lat="21066928" lon="21243537" rev="194569"/>
            </a:camera>
            <a:lightRig rig="soft" dir="t"/>
          </a:scene3d>
          <a:sp3d contourW="12700" prstMaterial="matte">
            <a:bevelT w="63500" h="50800"/>
            <a:contourClr>
              <a:srgbClr val="C0C0C0"/>
            </a:contourClr>
          </a:sp3d>
        </p:spPr>
      </p:pic>
      <p:sp>
        <p:nvSpPr>
          <p:cNvPr id="2" name="Title 1"/>
          <p:cNvSpPr>
            <a:spLocks noGrp="1"/>
          </p:cNvSpPr>
          <p:nvPr>
            <p:ph type="title"/>
          </p:nvPr>
        </p:nvSpPr>
        <p:spPr>
          <a:xfrm>
            <a:off x="3136104" y="9498"/>
            <a:ext cx="9304867" cy="1155700"/>
          </a:xfrm>
        </p:spPr>
        <p:txBody>
          <a:bodyPr/>
          <a:lstStyle/>
          <a:p>
            <a:r>
              <a:rPr lang="en-GB" sz="4267"/>
              <a:t>Normothermic Regional Perfusion</a:t>
            </a:r>
          </a:p>
        </p:txBody>
      </p:sp>
      <p:sp>
        <p:nvSpPr>
          <p:cNvPr id="10" name="Rectangle 9">
            <a:extLst>
              <a:ext uri="{FF2B5EF4-FFF2-40B4-BE49-F238E27FC236}">
                <a16:creationId xmlns:a16="http://schemas.microsoft.com/office/drawing/2014/main" id="{FF396106-5053-6C49-9C1D-5BFDB2E95CD3}"/>
              </a:ext>
            </a:extLst>
          </p:cNvPr>
          <p:cNvSpPr/>
          <p:nvPr/>
        </p:nvSpPr>
        <p:spPr bwMode="auto">
          <a:xfrm>
            <a:off x="0" y="-1"/>
            <a:ext cx="3238864" cy="101839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ctr" defTabSz="457189" rtl="0" eaLnBrk="0" fontAlgn="base" latinLnBrk="0" hangingPunct="0">
              <a:lnSpc>
                <a:spcPct val="100000"/>
              </a:lnSpc>
              <a:spcBef>
                <a:spcPct val="0"/>
              </a:spcBef>
              <a:spcAft>
                <a:spcPct val="0"/>
              </a:spcAft>
              <a:buClrTx/>
              <a:buSzTx/>
              <a:buFontTx/>
              <a:buNone/>
              <a:tabLst/>
              <a:defRPr/>
            </a:pPr>
            <a:r>
              <a:rPr kumimoji="0" lang="en-GB" sz="3200" b="0" i="0" u="none" strike="noStrike" kern="1200" cap="none" spc="0" normalizeH="0" baseline="0" noProof="0">
                <a:ln>
                  <a:noFill/>
                </a:ln>
                <a:solidFill>
                  <a:srgbClr val="FFFFFF"/>
                </a:solidFill>
                <a:effectLst/>
                <a:uLnTx/>
                <a:uFillTx/>
                <a:latin typeface="Arial"/>
                <a:ea typeface="ＭＳ Ｐゴシック" charset="-128"/>
                <a:cs typeface="Arial" panose="020B0604020202020204" pitchFamily="34" charset="0"/>
              </a:rPr>
              <a:t>Organ </a:t>
            </a:r>
          </a:p>
          <a:p>
            <a:pPr marL="0" marR="0" lvl="0" indent="0" algn="ctr" defTabSz="457189" rtl="0" eaLnBrk="0" fontAlgn="base" latinLnBrk="0" hangingPunct="0">
              <a:lnSpc>
                <a:spcPct val="100000"/>
              </a:lnSpc>
              <a:spcBef>
                <a:spcPct val="0"/>
              </a:spcBef>
              <a:spcAft>
                <a:spcPct val="0"/>
              </a:spcAft>
              <a:buClrTx/>
              <a:buSzTx/>
              <a:buFontTx/>
              <a:buNone/>
              <a:tabLst/>
              <a:defRPr/>
            </a:pPr>
            <a:r>
              <a:rPr kumimoji="0" lang="en-GB" sz="3200" b="0" i="0" u="none" strike="noStrike" kern="1200" cap="none" spc="0" normalizeH="0" baseline="0" noProof="0">
                <a:ln>
                  <a:noFill/>
                </a:ln>
                <a:solidFill>
                  <a:srgbClr val="FFFFFF"/>
                </a:solidFill>
                <a:effectLst/>
                <a:uLnTx/>
                <a:uFillTx/>
                <a:latin typeface="Arial"/>
                <a:ea typeface="ＭＳ Ｐゴシック" charset="-128"/>
                <a:cs typeface="Arial" panose="020B0604020202020204" pitchFamily="34" charset="0"/>
              </a:rPr>
              <a:t>RECOVERY</a:t>
            </a:r>
          </a:p>
        </p:txBody>
      </p:sp>
      <p:sp>
        <p:nvSpPr>
          <p:cNvPr id="13" name="Rectangle 12">
            <a:extLst>
              <a:ext uri="{FF2B5EF4-FFF2-40B4-BE49-F238E27FC236}">
                <a16:creationId xmlns:a16="http://schemas.microsoft.com/office/drawing/2014/main" id="{AE3BA850-F407-6B40-8CF3-D756DA151AF2}"/>
              </a:ext>
            </a:extLst>
          </p:cNvPr>
          <p:cNvSpPr/>
          <p:nvPr/>
        </p:nvSpPr>
        <p:spPr>
          <a:xfrm>
            <a:off x="808787" y="1105423"/>
            <a:ext cx="1390124" cy="584775"/>
          </a:xfrm>
          <a:prstGeom prst="rect">
            <a:avLst/>
          </a:prstGeom>
          <a:solidFill>
            <a:srgbClr val="E0119D"/>
          </a:solidFill>
        </p:spPr>
        <p:txBody>
          <a:bodyPr wrap="none">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 situ</a:t>
            </a:r>
            <a:endParaRPr kumimoji="0" lang="en-GB" sz="3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Oval 13">
            <a:extLst>
              <a:ext uri="{FF2B5EF4-FFF2-40B4-BE49-F238E27FC236}">
                <a16:creationId xmlns:a16="http://schemas.microsoft.com/office/drawing/2014/main" id="{DFF5B86F-52E2-1A49-998D-696B181F475E}"/>
              </a:ext>
            </a:extLst>
          </p:cNvPr>
          <p:cNvSpPr/>
          <p:nvPr/>
        </p:nvSpPr>
        <p:spPr bwMode="auto">
          <a:xfrm>
            <a:off x="1824434" y="3032080"/>
            <a:ext cx="1053884" cy="1012311"/>
          </a:xfrm>
          <a:prstGeom prst="ellipse">
            <a:avLst/>
          </a:prstGeom>
          <a:noFill/>
          <a:ln w="63500" cap="flat" cmpd="sng" algn="ctr">
            <a:solidFill>
              <a:srgbClr val="6E2C6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pitchFamily="-1" charset="0"/>
              <a:ea typeface="+mn-ea"/>
              <a:cs typeface="Arial" panose="020B0604020202020204" pitchFamily="34" charset="0"/>
            </a:endParaRPr>
          </a:p>
        </p:txBody>
      </p:sp>
      <p:pic>
        <p:nvPicPr>
          <p:cNvPr id="4" name="Picture 3" descr="A screenshot of a cell phone&#10;&#10;Description automatically generated">
            <a:extLst>
              <a:ext uri="{FF2B5EF4-FFF2-40B4-BE49-F238E27FC236}">
                <a16:creationId xmlns:a16="http://schemas.microsoft.com/office/drawing/2014/main" id="{9C9D1AA7-0E83-D2CB-4171-F03103B7D06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791961" y="1301680"/>
            <a:ext cx="5590773" cy="321874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descr="Diagram&#10;&#10;Description automatically generated">
            <a:extLst>
              <a:ext uri="{FF2B5EF4-FFF2-40B4-BE49-F238E27FC236}">
                <a16:creationId xmlns:a16="http://schemas.microsoft.com/office/drawing/2014/main" id="{899CAFB7-CEA9-12F2-0868-D8682BC511E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525636" y="1843772"/>
            <a:ext cx="2586606" cy="3908805"/>
          </a:xfrm>
          <a:prstGeom prst="rect">
            <a:avLst/>
          </a:prstGeom>
        </p:spPr>
      </p:pic>
      <p:pic>
        <p:nvPicPr>
          <p:cNvPr id="6" name="Picture 5">
            <a:extLst>
              <a:ext uri="{FF2B5EF4-FFF2-40B4-BE49-F238E27FC236}">
                <a16:creationId xmlns:a16="http://schemas.microsoft.com/office/drawing/2014/main" id="{461765BC-0E27-1437-07F3-FF30A3DE73A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607277" y="1626698"/>
            <a:ext cx="614756" cy="582463"/>
          </a:xfrm>
          <a:prstGeom prst="rect">
            <a:avLst/>
          </a:prstGeom>
        </p:spPr>
      </p:pic>
      <p:pic>
        <p:nvPicPr>
          <p:cNvPr id="7" name="Picture 6" descr="A person with a flag painted on their face&#10;&#10;Description automatically generated">
            <a:extLst>
              <a:ext uri="{FF2B5EF4-FFF2-40B4-BE49-F238E27FC236}">
                <a16:creationId xmlns:a16="http://schemas.microsoft.com/office/drawing/2014/main" id="{AA403B28-6EBE-222C-3856-21DE87CA835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364935" y="1626699"/>
            <a:ext cx="613649" cy="586840"/>
          </a:xfrm>
          <a:prstGeom prst="rect">
            <a:avLst/>
          </a:prstGeom>
        </p:spPr>
      </p:pic>
      <p:sp>
        <p:nvSpPr>
          <p:cNvPr id="12" name="Title 1">
            <a:extLst>
              <a:ext uri="{FF2B5EF4-FFF2-40B4-BE49-F238E27FC236}">
                <a16:creationId xmlns:a16="http://schemas.microsoft.com/office/drawing/2014/main" id="{2D95B063-0779-83E1-35A8-DD44BC762783}"/>
              </a:ext>
            </a:extLst>
          </p:cNvPr>
          <p:cNvSpPr txBox="1">
            <a:spLocks/>
          </p:cNvSpPr>
          <p:nvPr/>
        </p:nvSpPr>
        <p:spPr>
          <a:xfrm>
            <a:off x="3611569" y="4964927"/>
            <a:ext cx="6325583" cy="157530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a:ln>
                  <a:noFill/>
                </a:ln>
                <a:solidFill>
                  <a:srgbClr val="6E2C6B"/>
                </a:solidFill>
                <a:effectLst/>
                <a:uLnTx/>
                <a:uFillTx/>
                <a:latin typeface="Calibri"/>
                <a:ea typeface="+mj-ea"/>
                <a:cs typeface="+mj-cs"/>
              </a:rPr>
              <a:t>Ultimately, the heart is just a pump for the brain and all human death is anatomically located to the brain.</a:t>
            </a:r>
          </a:p>
        </p:txBody>
      </p:sp>
    </p:spTree>
    <p:extLst>
      <p:ext uri="{BB962C8B-B14F-4D97-AF65-F5344CB8AC3E}">
        <p14:creationId xmlns:p14="http://schemas.microsoft.com/office/powerpoint/2010/main" val="37421688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7" name="Title 21">
            <a:extLst>
              <a:ext uri="{FF2B5EF4-FFF2-40B4-BE49-F238E27FC236}">
                <a16:creationId xmlns:a16="http://schemas.microsoft.com/office/drawing/2014/main" id="{C7C87149-0667-BA45-8880-16D9C4A00117}"/>
              </a:ext>
            </a:extLst>
          </p:cNvPr>
          <p:cNvSpPr txBox="1">
            <a:spLocks/>
          </p:cNvSpPr>
          <p:nvPr/>
        </p:nvSpPr>
        <p:spPr>
          <a:xfrm>
            <a:off x="196090" y="21218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E0119D"/>
                </a:solidFill>
              </a:rPr>
              <a:t>Dx Death using Neurological Criteria</a:t>
            </a:r>
            <a:endParaRPr lang="en-US" b="1">
              <a:solidFill>
                <a:srgbClr val="E0119D"/>
              </a:solidFill>
            </a:endParaRPr>
          </a:p>
        </p:txBody>
      </p:sp>
      <p:sp>
        <p:nvSpPr>
          <p:cNvPr id="8" name="TextBox 7">
            <a:extLst>
              <a:ext uri="{FF2B5EF4-FFF2-40B4-BE49-F238E27FC236}">
                <a16:creationId xmlns:a16="http://schemas.microsoft.com/office/drawing/2014/main" id="{FA1175FC-5AF3-1C45-AE33-36A0B83A641A}"/>
              </a:ext>
            </a:extLst>
          </p:cNvPr>
          <p:cNvSpPr txBox="1"/>
          <p:nvPr/>
        </p:nvSpPr>
        <p:spPr>
          <a:xfrm>
            <a:off x="160943" y="1507281"/>
            <a:ext cx="3582533" cy="4154984"/>
          </a:xfrm>
          <a:prstGeom prst="rect">
            <a:avLst/>
          </a:prstGeom>
          <a:noFill/>
        </p:spPr>
        <p:txBody>
          <a:bodyPr wrap="square" rtlCol="0">
            <a:spAutoFit/>
          </a:bodyPr>
          <a:lstStyle/>
          <a:p>
            <a:pPr marL="514350" indent="-514350" defTabSz="914400" fontAlgn="base">
              <a:spcBef>
                <a:spcPct val="0"/>
              </a:spcBef>
              <a:spcAft>
                <a:spcPct val="0"/>
              </a:spcAft>
              <a:buFont typeface="+mj-lt"/>
              <a:buAutoNum type="arabicPeriod"/>
            </a:pPr>
            <a:r>
              <a:rPr lang="en-GB" sz="2400">
                <a:solidFill>
                  <a:prstClr val="black"/>
                </a:solidFill>
                <a:latin typeface="Calibri"/>
              </a:rPr>
              <a:t>An established </a:t>
            </a:r>
            <a:r>
              <a:rPr lang="en-GB" sz="2400" b="1">
                <a:solidFill>
                  <a:prstClr val="black"/>
                </a:solidFill>
                <a:latin typeface="Calibri"/>
              </a:rPr>
              <a:t>aetiology capable of causing structural damage</a:t>
            </a:r>
            <a:r>
              <a:rPr lang="en-GB" sz="2400">
                <a:solidFill>
                  <a:prstClr val="black"/>
                </a:solidFill>
                <a:latin typeface="Calibri"/>
              </a:rPr>
              <a:t> to the brain which has </a:t>
            </a:r>
            <a:r>
              <a:rPr lang="en-GB" sz="2400" b="1">
                <a:solidFill>
                  <a:prstClr val="black"/>
                </a:solidFill>
                <a:latin typeface="Calibri"/>
              </a:rPr>
              <a:t>led to the irreversible loss</a:t>
            </a:r>
            <a:r>
              <a:rPr lang="en-GB" sz="2400">
                <a:solidFill>
                  <a:prstClr val="black"/>
                </a:solidFill>
                <a:latin typeface="Calibri"/>
              </a:rPr>
              <a:t> of the capacity for </a:t>
            </a:r>
            <a:r>
              <a:rPr lang="en-GB" sz="2400" b="1">
                <a:solidFill>
                  <a:prstClr val="black"/>
                </a:solidFill>
                <a:latin typeface="Calibri"/>
              </a:rPr>
              <a:t>consciousness</a:t>
            </a:r>
            <a:r>
              <a:rPr lang="en-GB" sz="2400">
                <a:solidFill>
                  <a:prstClr val="black"/>
                </a:solidFill>
                <a:latin typeface="Calibri"/>
              </a:rPr>
              <a:t> combined with the irreversible loss of the capacity to </a:t>
            </a:r>
            <a:r>
              <a:rPr lang="en-GB" sz="2400" b="1">
                <a:solidFill>
                  <a:prstClr val="black"/>
                </a:solidFill>
                <a:latin typeface="Calibri"/>
              </a:rPr>
              <a:t>breathe</a:t>
            </a:r>
            <a:r>
              <a:rPr lang="en-GB" sz="2400">
                <a:solidFill>
                  <a:prstClr val="black"/>
                </a:solidFill>
                <a:latin typeface="Calibri"/>
              </a:rPr>
              <a:t>.</a:t>
            </a:r>
            <a:endParaRPr lang="en-US" sz="2400">
              <a:solidFill>
                <a:prstClr val="black"/>
              </a:solidFill>
              <a:latin typeface="Calibri"/>
            </a:endParaRPr>
          </a:p>
        </p:txBody>
      </p:sp>
      <p:pic>
        <p:nvPicPr>
          <p:cNvPr id="10" name="Picture 9" descr="iStock_000011132098Small png.png">
            <a:extLst>
              <a:ext uri="{FF2B5EF4-FFF2-40B4-BE49-F238E27FC236}">
                <a16:creationId xmlns:a16="http://schemas.microsoft.com/office/drawing/2014/main" id="{E3D450EA-9A94-B445-9232-FD657CE4BC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28491" y="1600201"/>
            <a:ext cx="1693335" cy="1270001"/>
          </a:xfrm>
          <a:prstGeom prst="rect">
            <a:avLst/>
          </a:prstGeom>
        </p:spPr>
      </p:pic>
      <p:sp>
        <p:nvSpPr>
          <p:cNvPr id="11" name="Isosceles Triangle 12">
            <a:extLst>
              <a:ext uri="{FF2B5EF4-FFF2-40B4-BE49-F238E27FC236}">
                <a16:creationId xmlns:a16="http://schemas.microsoft.com/office/drawing/2014/main" id="{04B45669-225B-5A49-AFC4-F4DB5D59BECE}"/>
              </a:ext>
            </a:extLst>
          </p:cNvPr>
          <p:cNvSpPr/>
          <p:nvPr/>
        </p:nvSpPr>
        <p:spPr>
          <a:xfrm>
            <a:off x="3930953" y="2870201"/>
            <a:ext cx="4342191" cy="2792064"/>
          </a:xfrm>
          <a:prstGeom prst="triangle">
            <a:avLst/>
          </a:prstGeom>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12" name="TextBox 11">
            <a:extLst>
              <a:ext uri="{FF2B5EF4-FFF2-40B4-BE49-F238E27FC236}">
                <a16:creationId xmlns:a16="http://schemas.microsoft.com/office/drawing/2014/main" id="{7FD0F8DE-85F6-BB4F-B07D-C568DB1BA6F7}"/>
              </a:ext>
            </a:extLst>
          </p:cNvPr>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a:latin typeface="Arial" charset="0"/>
              </a:rPr>
              <a:t>DEATH</a:t>
            </a:r>
          </a:p>
        </p:txBody>
      </p:sp>
      <p:sp>
        <p:nvSpPr>
          <p:cNvPr id="13" name="TextBox 12">
            <a:extLst>
              <a:ext uri="{FF2B5EF4-FFF2-40B4-BE49-F238E27FC236}">
                <a16:creationId xmlns:a16="http://schemas.microsoft.com/office/drawing/2014/main" id="{DA0AA2E5-B8C5-BB48-B1F7-304D7BA5005B}"/>
              </a:ext>
            </a:extLst>
          </p:cNvPr>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a:solidFill>
                  <a:srgbClr val="000000"/>
                </a:solidFill>
                <a:latin typeface="Arial" charset="0"/>
              </a:rPr>
              <a:t>Permanent loss of the </a:t>
            </a:r>
          </a:p>
          <a:p>
            <a:pPr algn="ctr" defTabSz="914400" fontAlgn="base">
              <a:spcBef>
                <a:spcPct val="0"/>
              </a:spcBef>
              <a:spcAft>
                <a:spcPct val="0"/>
              </a:spcAft>
            </a:pPr>
            <a:r>
              <a:rPr lang="en-US">
                <a:solidFill>
                  <a:srgbClr val="000000"/>
                </a:solidFill>
                <a:latin typeface="Arial" charset="0"/>
              </a:rPr>
              <a:t>capacity for consciousness</a:t>
            </a:r>
          </a:p>
          <a:p>
            <a:pPr algn="ctr" defTabSz="914400" fontAlgn="base">
              <a:spcBef>
                <a:spcPct val="0"/>
              </a:spcBef>
              <a:spcAft>
                <a:spcPct val="0"/>
              </a:spcAft>
            </a:pPr>
            <a:endParaRPr lang="en-US" sz="1000">
              <a:solidFill>
                <a:srgbClr val="000000"/>
              </a:solidFill>
              <a:latin typeface="Arial" charset="0"/>
            </a:endParaRPr>
          </a:p>
          <a:p>
            <a:pPr algn="ctr" defTabSz="914400" fontAlgn="base">
              <a:spcBef>
                <a:spcPct val="0"/>
              </a:spcBef>
              <a:spcAft>
                <a:spcPct val="0"/>
              </a:spcAft>
            </a:pPr>
            <a:r>
              <a:rPr lang="en-US">
                <a:solidFill>
                  <a:srgbClr val="000000"/>
                </a:solidFill>
                <a:latin typeface="Arial" charset="0"/>
              </a:rPr>
              <a:t>Permanent loss of the </a:t>
            </a:r>
          </a:p>
          <a:p>
            <a:pPr algn="ctr" defTabSz="914400" fontAlgn="base">
              <a:spcBef>
                <a:spcPct val="0"/>
              </a:spcBef>
              <a:spcAft>
                <a:spcPct val="0"/>
              </a:spcAft>
            </a:pPr>
            <a:r>
              <a:rPr lang="en-US">
                <a:solidFill>
                  <a:srgbClr val="000000"/>
                </a:solidFill>
                <a:latin typeface="Arial" charset="0"/>
              </a:rPr>
              <a:t>capacity to breathe</a:t>
            </a:r>
          </a:p>
        </p:txBody>
      </p:sp>
      <p:sp>
        <p:nvSpPr>
          <p:cNvPr id="14" name="Slide Number Placeholder 3">
            <a:extLst>
              <a:ext uri="{FF2B5EF4-FFF2-40B4-BE49-F238E27FC236}">
                <a16:creationId xmlns:a16="http://schemas.microsoft.com/office/drawing/2014/main" id="{1DC3D69F-CFC5-9842-9E93-E19220281D70}"/>
              </a:ext>
            </a:extLst>
          </p:cNvPr>
          <p:cNvSpPr txBox="1">
            <a:spLocks/>
          </p:cNvSpPr>
          <p:nvPr/>
        </p:nvSpPr>
        <p:spPr bwMode="auto">
          <a:xfrm>
            <a:off x="8077200" y="6356351"/>
            <a:ext cx="2133600" cy="365125"/>
          </a:xfrm>
          <a:prstGeom prst="rect">
            <a:avLst/>
          </a:prstGeom>
          <a:ln>
            <a:miter lim="800000"/>
            <a:headEnd/>
            <a:tailEnd/>
          </a:ln>
        </p:spPr>
        <p:txBody>
          <a:bodyPr vert="horz" wrap="square" lIns="91440" tIns="45720" rIns="91440" bIns="45720" numCol="1" rtlCol="0" anchor="t" anchorCtr="0" compatLnSpc="1">
            <a:prstTxWarp prst="textNoShape">
              <a:avLst/>
            </a:prstTxWarp>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GB" sz="2000">
              <a:solidFill>
                <a:srgbClr val="FFFFFF"/>
              </a:solidFill>
              <a:latin typeface="Calibri"/>
              <a:cs typeface="Arial" charset="0"/>
            </a:endParaRPr>
          </a:p>
        </p:txBody>
      </p:sp>
      <p:sp>
        <p:nvSpPr>
          <p:cNvPr id="2" name="Footer Placeholder 1">
            <a:extLst>
              <a:ext uri="{FF2B5EF4-FFF2-40B4-BE49-F238E27FC236}">
                <a16:creationId xmlns:a16="http://schemas.microsoft.com/office/drawing/2014/main" id="{4E6D0B16-1B33-0196-0EB1-3A33529F64C3}"/>
              </a:ext>
            </a:extLst>
          </p:cNvPr>
          <p:cNvSpPr>
            <a:spLocks noGrp="1"/>
          </p:cNvSpPr>
          <p:nvPr>
            <p:ph type="ftr" sz="quarter" idx="11"/>
          </p:nvPr>
        </p:nvSpPr>
        <p:spPr>
          <a:xfrm>
            <a:off x="7881110" y="630035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3805023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5" name="Content Placeholder 4">
            <a:extLst>
              <a:ext uri="{FF2B5EF4-FFF2-40B4-BE49-F238E27FC236}">
                <a16:creationId xmlns:a16="http://schemas.microsoft.com/office/drawing/2014/main" id="{7C77D740-4C3F-8A4D-B8A8-0FA6800D8BEE}"/>
              </a:ext>
            </a:extLst>
          </p:cNvPr>
          <p:cNvSpPr txBox="1">
            <a:spLocks/>
          </p:cNvSpPr>
          <p:nvPr/>
        </p:nvSpPr>
        <p:spPr>
          <a:xfrm>
            <a:off x="7336678" y="1238915"/>
            <a:ext cx="4241764" cy="2144248"/>
          </a:xfrm>
          <a:prstGeom prst="rect">
            <a:avLst/>
          </a:prstGeom>
        </p:spPr>
        <p:txBody>
          <a:bodyPr vert="horz" lIns="91440" tIns="45720" rIns="91440" bIns="45720" rtlCol="0">
            <a:noAutofit/>
          </a:bodyPr>
          <a:lstStyle/>
          <a:p>
            <a:pPr marL="514350" indent="-514350" defTabSz="914400" fontAlgn="base">
              <a:spcBef>
                <a:spcPct val="20000"/>
              </a:spcBef>
              <a:spcAft>
                <a:spcPct val="0"/>
              </a:spcAft>
              <a:buFont typeface="+mj-lt"/>
              <a:buAutoNum type="arabicPeriod" startAt="2"/>
            </a:pPr>
            <a:r>
              <a:rPr lang="en-GB" sz="2400">
                <a:solidFill>
                  <a:srgbClr val="000000"/>
                </a:solidFill>
                <a:latin typeface="Calibri"/>
              </a:rPr>
              <a:t>An </a:t>
            </a:r>
            <a:r>
              <a:rPr lang="en-GB" sz="2400" b="1">
                <a:solidFill>
                  <a:srgbClr val="000000"/>
                </a:solidFill>
                <a:latin typeface="Calibri"/>
              </a:rPr>
              <a:t>exclusion</a:t>
            </a:r>
            <a:r>
              <a:rPr lang="en-GB" sz="2400">
                <a:solidFill>
                  <a:srgbClr val="000000"/>
                </a:solidFill>
                <a:latin typeface="Calibri"/>
              </a:rPr>
              <a:t> of reversible conditions capable of </a:t>
            </a:r>
            <a:r>
              <a:rPr lang="en-GB" sz="2400" b="1">
                <a:solidFill>
                  <a:srgbClr val="000000"/>
                </a:solidFill>
                <a:latin typeface="Calibri"/>
              </a:rPr>
              <a:t>mimicking</a:t>
            </a:r>
            <a:r>
              <a:rPr lang="en-GB" sz="2400">
                <a:solidFill>
                  <a:srgbClr val="000000"/>
                </a:solidFill>
                <a:latin typeface="Calibri"/>
              </a:rPr>
              <a:t> or </a:t>
            </a:r>
            <a:r>
              <a:rPr lang="en-GB" sz="2400" b="1">
                <a:solidFill>
                  <a:srgbClr val="000000"/>
                </a:solidFill>
                <a:latin typeface="Calibri"/>
              </a:rPr>
              <a:t>confounding </a:t>
            </a:r>
            <a:r>
              <a:rPr lang="en-GB" sz="2400">
                <a:solidFill>
                  <a:srgbClr val="000000"/>
                </a:solidFill>
                <a:latin typeface="Calibri"/>
              </a:rPr>
              <a:t>the diagnosis of death using neurological criteria.</a:t>
            </a:r>
            <a:endParaRPr lang="en-US" sz="2400">
              <a:solidFill>
                <a:srgbClr val="000000"/>
              </a:solidFill>
              <a:latin typeface="Calibri"/>
            </a:endParaRPr>
          </a:p>
        </p:txBody>
      </p:sp>
      <p:pic>
        <p:nvPicPr>
          <p:cNvPr id="6" name="Picture 5" descr="iStock_000011132098Small png.png">
            <a:extLst>
              <a:ext uri="{FF2B5EF4-FFF2-40B4-BE49-F238E27FC236}">
                <a16:creationId xmlns:a16="http://schemas.microsoft.com/office/drawing/2014/main" id="{6151E24E-65FE-224A-9002-8AD891674B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28491" y="1600201"/>
            <a:ext cx="1693335" cy="1270001"/>
          </a:xfrm>
          <a:prstGeom prst="rect">
            <a:avLst/>
          </a:prstGeom>
        </p:spPr>
      </p:pic>
      <p:sp>
        <p:nvSpPr>
          <p:cNvPr id="8" name="Isosceles Triangle 12">
            <a:extLst>
              <a:ext uri="{FF2B5EF4-FFF2-40B4-BE49-F238E27FC236}">
                <a16:creationId xmlns:a16="http://schemas.microsoft.com/office/drawing/2014/main" id="{B7695F37-A5C3-6F44-9538-5F6CCAF6926F}"/>
              </a:ext>
            </a:extLst>
          </p:cNvPr>
          <p:cNvSpPr/>
          <p:nvPr/>
        </p:nvSpPr>
        <p:spPr>
          <a:xfrm>
            <a:off x="3930953" y="2870201"/>
            <a:ext cx="4342191" cy="2792064"/>
          </a:xfrm>
          <a:prstGeom prst="triangle">
            <a:avLst/>
          </a:prstGeom>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10" name="TextBox 9">
            <a:extLst>
              <a:ext uri="{FF2B5EF4-FFF2-40B4-BE49-F238E27FC236}">
                <a16:creationId xmlns:a16="http://schemas.microsoft.com/office/drawing/2014/main" id="{EB5EDC28-FB54-824F-BF7B-78DF810AA620}"/>
              </a:ext>
            </a:extLst>
          </p:cNvPr>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a:solidFill>
                  <a:srgbClr val="000000"/>
                </a:solidFill>
                <a:latin typeface="Arial" charset="0"/>
              </a:rPr>
              <a:t>DEATH</a:t>
            </a:r>
          </a:p>
        </p:txBody>
      </p:sp>
      <p:sp>
        <p:nvSpPr>
          <p:cNvPr id="11" name="TextBox 10">
            <a:extLst>
              <a:ext uri="{FF2B5EF4-FFF2-40B4-BE49-F238E27FC236}">
                <a16:creationId xmlns:a16="http://schemas.microsoft.com/office/drawing/2014/main" id="{1C1299C5-5519-E945-9A8F-9901ED409FE4}"/>
              </a:ext>
            </a:extLst>
          </p:cNvPr>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a:solidFill>
                  <a:srgbClr val="000000"/>
                </a:solidFill>
                <a:latin typeface="Arial" charset="0"/>
              </a:rPr>
              <a:t>Permanent loss of the </a:t>
            </a:r>
          </a:p>
          <a:p>
            <a:pPr algn="ctr" defTabSz="914400" fontAlgn="base">
              <a:spcBef>
                <a:spcPct val="0"/>
              </a:spcBef>
              <a:spcAft>
                <a:spcPct val="0"/>
              </a:spcAft>
            </a:pPr>
            <a:r>
              <a:rPr lang="en-US">
                <a:solidFill>
                  <a:srgbClr val="000000"/>
                </a:solidFill>
                <a:latin typeface="Arial" charset="0"/>
              </a:rPr>
              <a:t>capacity for consciousness</a:t>
            </a:r>
          </a:p>
          <a:p>
            <a:pPr algn="ctr" defTabSz="914400" fontAlgn="base">
              <a:spcBef>
                <a:spcPct val="0"/>
              </a:spcBef>
              <a:spcAft>
                <a:spcPct val="0"/>
              </a:spcAft>
            </a:pPr>
            <a:endParaRPr lang="en-US" sz="1000">
              <a:solidFill>
                <a:srgbClr val="000000"/>
              </a:solidFill>
              <a:latin typeface="Arial" charset="0"/>
            </a:endParaRPr>
          </a:p>
          <a:p>
            <a:pPr algn="ctr" defTabSz="914400" fontAlgn="base">
              <a:spcBef>
                <a:spcPct val="0"/>
              </a:spcBef>
              <a:spcAft>
                <a:spcPct val="0"/>
              </a:spcAft>
            </a:pPr>
            <a:r>
              <a:rPr lang="en-US">
                <a:solidFill>
                  <a:srgbClr val="000000"/>
                </a:solidFill>
                <a:latin typeface="Arial" charset="0"/>
              </a:rPr>
              <a:t>Permanent loss of the </a:t>
            </a:r>
          </a:p>
          <a:p>
            <a:pPr algn="ctr" defTabSz="914400" fontAlgn="base">
              <a:spcBef>
                <a:spcPct val="0"/>
              </a:spcBef>
              <a:spcAft>
                <a:spcPct val="0"/>
              </a:spcAft>
            </a:pPr>
            <a:r>
              <a:rPr lang="en-US">
                <a:solidFill>
                  <a:srgbClr val="000000"/>
                </a:solidFill>
                <a:latin typeface="Arial" charset="0"/>
              </a:rPr>
              <a:t>capacity to breathe</a:t>
            </a:r>
          </a:p>
        </p:txBody>
      </p:sp>
      <p:sp>
        <p:nvSpPr>
          <p:cNvPr id="12" name="Slide Number Placeholder 3">
            <a:extLst>
              <a:ext uri="{FF2B5EF4-FFF2-40B4-BE49-F238E27FC236}">
                <a16:creationId xmlns:a16="http://schemas.microsoft.com/office/drawing/2014/main" id="{C58F3616-0BCA-4040-977D-72018135C469}"/>
              </a:ext>
            </a:extLst>
          </p:cNvPr>
          <p:cNvSpPr txBox="1">
            <a:spLocks/>
          </p:cNvSpPr>
          <p:nvPr/>
        </p:nvSpPr>
        <p:spPr bwMode="auto">
          <a:xfrm>
            <a:off x="8077200" y="6356351"/>
            <a:ext cx="2133600" cy="365125"/>
          </a:xfrm>
          <a:prstGeom prst="rect">
            <a:avLst/>
          </a:prstGeom>
          <a:ln>
            <a:miter lim="800000"/>
            <a:headEnd/>
            <a:tailEnd/>
          </a:ln>
        </p:spPr>
        <p:txBody>
          <a:bodyPr vert="horz" wrap="square" lIns="91440" tIns="45720" rIns="91440" bIns="45720" numCol="1" rtlCol="0" anchor="t" anchorCtr="0" compatLnSpc="1">
            <a:prstTxWarp prst="textNoShape">
              <a:avLst/>
            </a:prstTxWarp>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GB" sz="2000">
              <a:solidFill>
                <a:srgbClr val="FFFFFF"/>
              </a:solidFill>
              <a:latin typeface="Calibri"/>
              <a:cs typeface="Arial" charset="0"/>
            </a:endParaRPr>
          </a:p>
        </p:txBody>
      </p:sp>
      <p:sp>
        <p:nvSpPr>
          <p:cNvPr id="2" name="Title 21">
            <a:extLst>
              <a:ext uri="{FF2B5EF4-FFF2-40B4-BE49-F238E27FC236}">
                <a16:creationId xmlns:a16="http://schemas.microsoft.com/office/drawing/2014/main" id="{063195B3-915E-D77D-6884-4ABCA90316DD}"/>
              </a:ext>
            </a:extLst>
          </p:cNvPr>
          <p:cNvSpPr txBox="1">
            <a:spLocks/>
          </p:cNvSpPr>
          <p:nvPr/>
        </p:nvSpPr>
        <p:spPr>
          <a:xfrm>
            <a:off x="196090" y="21218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E0119D"/>
                </a:solidFill>
              </a:rPr>
              <a:t>Dx Death using Neurological Criteria</a:t>
            </a:r>
            <a:endParaRPr lang="en-US" b="1">
              <a:solidFill>
                <a:srgbClr val="E0119D"/>
              </a:solidFill>
            </a:endParaRPr>
          </a:p>
        </p:txBody>
      </p:sp>
      <p:sp>
        <p:nvSpPr>
          <p:cNvPr id="13" name="TextBox 12">
            <a:extLst>
              <a:ext uri="{FF2B5EF4-FFF2-40B4-BE49-F238E27FC236}">
                <a16:creationId xmlns:a16="http://schemas.microsoft.com/office/drawing/2014/main" id="{A2EFFFA5-E1FE-632B-67AB-ED6C5B9B5F65}"/>
              </a:ext>
            </a:extLst>
          </p:cNvPr>
          <p:cNvSpPr txBox="1"/>
          <p:nvPr/>
        </p:nvSpPr>
        <p:spPr>
          <a:xfrm>
            <a:off x="160943" y="1507281"/>
            <a:ext cx="3582533" cy="4154984"/>
          </a:xfrm>
          <a:prstGeom prst="rect">
            <a:avLst/>
          </a:prstGeom>
          <a:noFill/>
        </p:spPr>
        <p:txBody>
          <a:bodyPr wrap="square" rtlCol="0">
            <a:spAutoFit/>
          </a:bodyPr>
          <a:lstStyle/>
          <a:p>
            <a:pPr marL="514350" indent="-514350" defTabSz="914400" fontAlgn="base">
              <a:spcBef>
                <a:spcPct val="0"/>
              </a:spcBef>
              <a:spcAft>
                <a:spcPct val="0"/>
              </a:spcAft>
              <a:buFont typeface="+mj-lt"/>
              <a:buAutoNum type="arabicPeriod"/>
            </a:pPr>
            <a:r>
              <a:rPr lang="en-GB" sz="2400">
                <a:solidFill>
                  <a:prstClr val="black"/>
                </a:solidFill>
                <a:latin typeface="Calibri"/>
              </a:rPr>
              <a:t>An established </a:t>
            </a:r>
            <a:r>
              <a:rPr lang="en-GB" sz="2400" b="1">
                <a:solidFill>
                  <a:prstClr val="black"/>
                </a:solidFill>
                <a:latin typeface="Calibri"/>
              </a:rPr>
              <a:t>aetiology </a:t>
            </a:r>
            <a:r>
              <a:rPr lang="en-GB" sz="2400">
                <a:solidFill>
                  <a:prstClr val="black"/>
                </a:solidFill>
                <a:latin typeface="Calibri"/>
              </a:rPr>
              <a:t>capable of causing structural damage to the brain which has led to the irreversible loss of the capacity for consciousness combined with the irreversible loss of the capacity to breathe.</a:t>
            </a:r>
            <a:endParaRPr lang="en-US" sz="2400">
              <a:solidFill>
                <a:prstClr val="black"/>
              </a:solidFill>
              <a:latin typeface="Calibri"/>
            </a:endParaRPr>
          </a:p>
        </p:txBody>
      </p:sp>
      <p:sp>
        <p:nvSpPr>
          <p:cNvPr id="3" name="Footer Placeholder 2">
            <a:extLst>
              <a:ext uri="{FF2B5EF4-FFF2-40B4-BE49-F238E27FC236}">
                <a16:creationId xmlns:a16="http://schemas.microsoft.com/office/drawing/2014/main" id="{374D88CB-9BE8-B542-4EAC-C149D7AC81F5}"/>
              </a:ext>
            </a:extLst>
          </p:cNvPr>
          <p:cNvSpPr>
            <a:spLocks noGrp="1"/>
          </p:cNvSpPr>
          <p:nvPr>
            <p:ph type="ftr" sz="quarter" idx="11"/>
          </p:nvPr>
        </p:nvSpPr>
        <p:spPr>
          <a:xfrm>
            <a:off x="7881110" y="630035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1765305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2">
            <a:extLst>
              <a:ext uri="{FF2B5EF4-FFF2-40B4-BE49-F238E27FC236}">
                <a16:creationId xmlns:a16="http://schemas.microsoft.com/office/drawing/2014/main" id="{1C30D165-6861-4249-B046-8B8EF296E917}"/>
              </a:ext>
            </a:extLst>
          </p:cNvPr>
          <p:cNvSpPr txBox="1">
            <a:spLocks/>
          </p:cNvSpPr>
          <p:nvPr/>
        </p:nvSpPr>
        <p:spPr bwMode="auto">
          <a:xfrm>
            <a:off x="1920875" y="1186705"/>
            <a:ext cx="8568952" cy="934943"/>
          </a:xfrm>
          <a:prstGeom prst="rect">
            <a:avLst/>
          </a:prstGeom>
          <a:ln>
            <a:miter lim="800000"/>
            <a:headEnd/>
            <a:tailEnd/>
          </a:ln>
        </p:spPr>
        <p:txBody>
          <a:bodyPr/>
          <a:lstStyle/>
          <a:p>
            <a:pPr>
              <a:lnSpc>
                <a:spcPct val="150000"/>
              </a:lnSpc>
              <a:spcBef>
                <a:spcPts val="600"/>
              </a:spcBef>
              <a:spcAft>
                <a:spcPts val="1800"/>
              </a:spcAft>
              <a:buClr>
                <a:srgbClr val="FF0000"/>
              </a:buClr>
              <a:defRPr/>
            </a:pPr>
            <a:r>
              <a:rPr lang="en-GB" sz="2400" b="1">
                <a:solidFill>
                  <a:srgbClr val="6E2C6B"/>
                </a:solidFill>
                <a:latin typeface="Arial"/>
                <a:ea typeface="ＭＳ Ｐゴシック"/>
                <a:cs typeface="Arial"/>
              </a:rPr>
              <a:t>No reversible causes / confounding factors</a:t>
            </a:r>
            <a:br>
              <a:rPr lang="en-GB" b="1">
                <a:solidFill>
                  <a:srgbClr val="6E2C6B"/>
                </a:solidFill>
                <a:latin typeface="Arial"/>
                <a:ea typeface="ＭＳ Ｐゴシック"/>
                <a:cs typeface="Arial"/>
              </a:rPr>
            </a:br>
            <a:endParaRPr lang="en-GB" b="1">
              <a:solidFill>
                <a:srgbClr val="6E2C6B"/>
              </a:solidFill>
              <a:latin typeface="Arial"/>
              <a:ea typeface="ＭＳ Ｐゴシック"/>
              <a:cs typeface="Arial"/>
            </a:endParaRPr>
          </a:p>
        </p:txBody>
      </p:sp>
      <p:sp>
        <p:nvSpPr>
          <p:cNvPr id="6" name="Content Placeholder 2">
            <a:extLst>
              <a:ext uri="{FF2B5EF4-FFF2-40B4-BE49-F238E27FC236}">
                <a16:creationId xmlns:a16="http://schemas.microsoft.com/office/drawing/2014/main" id="{E4BDCA77-384C-FD4F-9E2C-3EB588356834}"/>
              </a:ext>
            </a:extLst>
          </p:cNvPr>
          <p:cNvSpPr txBox="1">
            <a:spLocks/>
          </p:cNvSpPr>
          <p:nvPr/>
        </p:nvSpPr>
        <p:spPr bwMode="auto">
          <a:xfrm>
            <a:off x="1920876" y="2108302"/>
            <a:ext cx="4175125" cy="3912993"/>
          </a:xfrm>
          <a:prstGeom prst="rect">
            <a:avLst/>
          </a:prstGeom>
          <a:ln>
            <a:miter lim="800000"/>
            <a:headEnd/>
            <a:tailEnd/>
          </a:ln>
        </p:spPr>
        <p:txBody>
          <a:bodyPr/>
          <a:lstStyle/>
          <a:p>
            <a:pPr marL="352425" indent="-352425">
              <a:lnSpc>
                <a:spcPct val="150000"/>
              </a:lnSpc>
              <a:spcBef>
                <a:spcPts val="600"/>
              </a:spcBef>
              <a:spcAft>
                <a:spcPts val="1800"/>
              </a:spcAft>
              <a:buClr>
                <a:srgbClr val="FF0000"/>
              </a:buClr>
              <a:buFont typeface="Arial" pitchFamily="34" charset="0"/>
              <a:buChar char="•"/>
              <a:defRPr/>
            </a:pPr>
            <a:r>
              <a:rPr lang="en-GB" sz="2400">
                <a:solidFill>
                  <a:srgbClr val="000000"/>
                </a:solidFill>
                <a:latin typeface="Arial"/>
                <a:ea typeface="ＭＳ Ｐゴシック"/>
                <a:cs typeface="Arial"/>
              </a:rPr>
              <a:t>Primary hypothermia</a:t>
            </a:r>
          </a:p>
          <a:p>
            <a:pPr marL="352425" indent="-352425">
              <a:lnSpc>
                <a:spcPct val="150000"/>
              </a:lnSpc>
              <a:spcBef>
                <a:spcPts val="600"/>
              </a:spcBef>
              <a:spcAft>
                <a:spcPts val="1800"/>
              </a:spcAft>
              <a:buClr>
                <a:srgbClr val="FF0000"/>
              </a:buClr>
              <a:buFont typeface="Arial" pitchFamily="34" charset="0"/>
              <a:buChar char="•"/>
              <a:defRPr/>
            </a:pPr>
            <a:r>
              <a:rPr lang="en-GB" sz="2400">
                <a:solidFill>
                  <a:srgbClr val="000000"/>
                </a:solidFill>
                <a:latin typeface="Arial"/>
                <a:ea typeface="ＭＳ Ｐゴシック"/>
                <a:cs typeface="Arial"/>
              </a:rPr>
              <a:t>Metabolic disturbances</a:t>
            </a:r>
            <a:endParaRPr lang="en-GB">
              <a:solidFill>
                <a:srgbClr val="000000"/>
              </a:solidFill>
              <a:latin typeface="Arial"/>
              <a:ea typeface="ＭＳ Ｐゴシック"/>
              <a:cs typeface="Arial"/>
            </a:endParaRPr>
          </a:p>
          <a:p>
            <a:pPr marL="352425" indent="-352425">
              <a:lnSpc>
                <a:spcPct val="150000"/>
              </a:lnSpc>
              <a:spcBef>
                <a:spcPts val="600"/>
              </a:spcBef>
              <a:spcAft>
                <a:spcPts val="1800"/>
              </a:spcAft>
              <a:buClr>
                <a:srgbClr val="FF0000"/>
              </a:buClr>
              <a:buFont typeface="Arial" pitchFamily="34" charset="0"/>
              <a:buChar char="•"/>
              <a:defRPr/>
            </a:pPr>
            <a:endParaRPr lang="en-GB">
              <a:solidFill>
                <a:srgbClr val="000000"/>
              </a:solidFill>
              <a:latin typeface="Arial"/>
              <a:ea typeface="ＭＳ Ｐゴシック"/>
              <a:cs typeface="Arial"/>
            </a:endParaRPr>
          </a:p>
          <a:p>
            <a:pPr marL="352425" indent="-352425">
              <a:lnSpc>
                <a:spcPct val="150000"/>
              </a:lnSpc>
              <a:spcBef>
                <a:spcPts val="600"/>
              </a:spcBef>
              <a:spcAft>
                <a:spcPts val="1800"/>
              </a:spcAft>
              <a:buClr>
                <a:srgbClr val="FF0000"/>
              </a:buClr>
              <a:buFont typeface="Arial" pitchFamily="34" charset="0"/>
              <a:buChar char="•"/>
              <a:defRPr/>
            </a:pPr>
            <a:endParaRPr lang="en-GB">
              <a:solidFill>
                <a:srgbClr val="000000"/>
              </a:solidFill>
              <a:latin typeface="Arial"/>
              <a:ea typeface="ＭＳ Ｐゴシック"/>
              <a:cs typeface="Arial"/>
            </a:endParaRPr>
          </a:p>
        </p:txBody>
      </p:sp>
      <p:sp>
        <p:nvSpPr>
          <p:cNvPr id="8" name="Content Placeholder 2">
            <a:extLst>
              <a:ext uri="{FF2B5EF4-FFF2-40B4-BE49-F238E27FC236}">
                <a16:creationId xmlns:a16="http://schemas.microsoft.com/office/drawing/2014/main" id="{9F8CA9A7-CCF7-E74B-A973-28AD359CBF64}"/>
              </a:ext>
            </a:extLst>
          </p:cNvPr>
          <p:cNvSpPr txBox="1">
            <a:spLocks/>
          </p:cNvSpPr>
          <p:nvPr/>
        </p:nvSpPr>
        <p:spPr bwMode="auto">
          <a:xfrm>
            <a:off x="5902610" y="1929554"/>
            <a:ext cx="5976664" cy="2963722"/>
          </a:xfrm>
          <a:prstGeom prst="rect">
            <a:avLst/>
          </a:prstGeom>
          <a:ln>
            <a:miter lim="800000"/>
            <a:headEnd/>
            <a:tailEnd/>
          </a:ln>
        </p:spPr>
        <p:txBody>
          <a:bodyPr/>
          <a:lstStyle/>
          <a:p>
            <a:pPr marL="352425" indent="-352425">
              <a:spcBef>
                <a:spcPts val="600"/>
              </a:spcBef>
              <a:spcAft>
                <a:spcPts val="800"/>
              </a:spcAft>
              <a:buClr>
                <a:srgbClr val="FF0000"/>
              </a:buClr>
              <a:buFont typeface="Arial" pitchFamily="34" charset="0"/>
              <a:buChar char="•"/>
              <a:defRPr/>
            </a:pPr>
            <a:r>
              <a:rPr lang="en-GB" sz="2000">
                <a:solidFill>
                  <a:srgbClr val="000000"/>
                </a:solidFill>
                <a:latin typeface="Arial"/>
                <a:ea typeface="ＭＳ Ｐゴシック"/>
                <a:cs typeface="Arial"/>
              </a:rPr>
              <a:t>Temperature &gt; 36</a:t>
            </a:r>
            <a:r>
              <a:rPr lang="en-GB" sz="2000" baseline="30000">
                <a:solidFill>
                  <a:srgbClr val="000000"/>
                </a:solidFill>
                <a:latin typeface="Arial"/>
                <a:ea typeface="ＭＳ Ｐゴシック"/>
                <a:cs typeface="Arial"/>
              </a:rPr>
              <a:t>o</a:t>
            </a:r>
            <a:r>
              <a:rPr lang="en-GB" sz="2000">
                <a:solidFill>
                  <a:srgbClr val="000000"/>
                </a:solidFill>
                <a:latin typeface="Arial"/>
                <a:ea typeface="ＭＳ Ｐゴシック"/>
                <a:cs typeface="Arial"/>
              </a:rPr>
              <a:t> C</a:t>
            </a:r>
          </a:p>
          <a:p>
            <a:pPr marL="352425" indent="-352425">
              <a:spcBef>
                <a:spcPts val="600"/>
              </a:spcBef>
              <a:spcAft>
                <a:spcPts val="800"/>
              </a:spcAft>
              <a:buClr>
                <a:srgbClr val="FF0000"/>
              </a:buClr>
              <a:buFont typeface="Arial" pitchFamily="34" charset="0"/>
              <a:buChar char="•"/>
              <a:defRPr/>
            </a:pPr>
            <a:r>
              <a:rPr lang="en-GB" sz="2000">
                <a:solidFill>
                  <a:srgbClr val="000000"/>
                </a:solidFill>
                <a:latin typeface="Arial"/>
                <a:ea typeface="ＭＳ Ｐゴシック"/>
                <a:cs typeface="Arial"/>
              </a:rPr>
              <a:t>Na+ between 125 and 160 </a:t>
            </a:r>
            <a:r>
              <a:rPr lang="en-GB" sz="2000" err="1">
                <a:solidFill>
                  <a:srgbClr val="000000"/>
                </a:solidFill>
                <a:latin typeface="Arial"/>
                <a:ea typeface="ＭＳ Ｐゴシック"/>
                <a:cs typeface="Arial"/>
              </a:rPr>
              <a:t>mmmol</a:t>
            </a:r>
            <a:r>
              <a:rPr lang="en-GB" sz="2000">
                <a:solidFill>
                  <a:srgbClr val="000000"/>
                </a:solidFill>
                <a:latin typeface="Arial"/>
                <a:ea typeface="ＭＳ Ｐゴシック"/>
                <a:cs typeface="Arial"/>
              </a:rPr>
              <a:t>/L</a:t>
            </a:r>
          </a:p>
          <a:p>
            <a:pPr marL="352425" indent="-352425">
              <a:spcBef>
                <a:spcPts val="600"/>
              </a:spcBef>
              <a:spcAft>
                <a:spcPts val="800"/>
              </a:spcAft>
              <a:buClr>
                <a:srgbClr val="FF0000"/>
              </a:buClr>
              <a:buFont typeface="Arial" pitchFamily="34" charset="0"/>
              <a:buChar char="•"/>
              <a:defRPr/>
            </a:pPr>
            <a:r>
              <a:rPr lang="en-GB" sz="2000">
                <a:solidFill>
                  <a:srgbClr val="000000"/>
                </a:solidFill>
                <a:latin typeface="Arial"/>
                <a:ea typeface="ＭＳ Ｐゴシック"/>
                <a:cs typeface="Arial"/>
              </a:rPr>
              <a:t>K+ &gt; 2 </a:t>
            </a:r>
            <a:r>
              <a:rPr lang="en-GB" sz="2000" err="1">
                <a:solidFill>
                  <a:srgbClr val="000000"/>
                </a:solidFill>
                <a:latin typeface="Arial"/>
                <a:ea typeface="ＭＳ Ｐゴシック"/>
                <a:cs typeface="Arial"/>
              </a:rPr>
              <a:t>mmol</a:t>
            </a:r>
            <a:r>
              <a:rPr lang="en-GB" sz="2000">
                <a:solidFill>
                  <a:srgbClr val="000000"/>
                </a:solidFill>
                <a:latin typeface="Arial"/>
                <a:ea typeface="ＭＳ Ｐゴシック"/>
                <a:cs typeface="Arial"/>
              </a:rPr>
              <a:t>/L</a:t>
            </a:r>
          </a:p>
          <a:p>
            <a:pPr marL="352425" indent="-352425">
              <a:spcBef>
                <a:spcPts val="600"/>
              </a:spcBef>
              <a:spcAft>
                <a:spcPts val="800"/>
              </a:spcAft>
              <a:buClr>
                <a:srgbClr val="FF0000"/>
              </a:buClr>
              <a:buFont typeface="Arial" pitchFamily="34" charset="0"/>
              <a:buChar char="•"/>
              <a:defRPr/>
            </a:pPr>
            <a:r>
              <a:rPr lang="en-GB" sz="2000">
                <a:solidFill>
                  <a:srgbClr val="000000"/>
                </a:solidFill>
                <a:latin typeface="Arial"/>
                <a:ea typeface="ＭＳ Ｐゴシック"/>
                <a:cs typeface="Arial"/>
              </a:rPr>
              <a:t>Glucose &gt; 3 </a:t>
            </a:r>
            <a:r>
              <a:rPr lang="en-GB" sz="2000" err="1">
                <a:solidFill>
                  <a:srgbClr val="000000"/>
                </a:solidFill>
                <a:latin typeface="Arial"/>
                <a:ea typeface="ＭＳ Ｐゴシック"/>
                <a:cs typeface="Arial"/>
              </a:rPr>
              <a:t>mmol</a:t>
            </a:r>
            <a:r>
              <a:rPr lang="en-GB" sz="2000">
                <a:solidFill>
                  <a:srgbClr val="000000"/>
                </a:solidFill>
                <a:latin typeface="Arial"/>
                <a:ea typeface="ＭＳ Ｐゴシック"/>
                <a:cs typeface="Arial"/>
              </a:rPr>
              <a:t>/L  &lt; 20mmol/L</a:t>
            </a:r>
          </a:p>
          <a:p>
            <a:pPr marL="352425" indent="-352425">
              <a:spcBef>
                <a:spcPts val="600"/>
              </a:spcBef>
              <a:spcAft>
                <a:spcPts val="800"/>
              </a:spcAft>
              <a:buClr>
                <a:srgbClr val="FF0000"/>
              </a:buClr>
              <a:buFont typeface="Arial" pitchFamily="34" charset="0"/>
              <a:buChar char="•"/>
              <a:defRPr/>
            </a:pPr>
            <a:r>
              <a:rPr lang="en-GB" sz="2000">
                <a:solidFill>
                  <a:srgbClr val="000000"/>
                </a:solidFill>
                <a:latin typeface="Arial"/>
                <a:ea typeface="ＭＳ Ｐゴシック"/>
                <a:cs typeface="Arial"/>
              </a:rPr>
              <a:t>Phosphate  &gt; 0.5 mmol/L   &lt; 3 mmol/L</a:t>
            </a:r>
          </a:p>
          <a:p>
            <a:pPr marL="352425" indent="-352425">
              <a:spcBef>
                <a:spcPts val="600"/>
              </a:spcBef>
              <a:spcAft>
                <a:spcPts val="800"/>
              </a:spcAft>
              <a:buClr>
                <a:srgbClr val="FF0000"/>
              </a:buClr>
              <a:buFont typeface="Arial" pitchFamily="34" charset="0"/>
              <a:buChar char="•"/>
              <a:defRPr/>
            </a:pPr>
            <a:r>
              <a:rPr lang="en-GB" sz="2000">
                <a:solidFill>
                  <a:srgbClr val="000000"/>
                </a:solidFill>
                <a:latin typeface="Arial"/>
                <a:ea typeface="ＭＳ Ｐゴシック"/>
                <a:cs typeface="Arial"/>
              </a:rPr>
              <a:t>Magnesium &gt; 0.5 mmol/L   &lt; 3 mmol/L</a:t>
            </a:r>
          </a:p>
          <a:p>
            <a:pPr marL="352425" indent="-352425">
              <a:spcBef>
                <a:spcPts val="600"/>
              </a:spcBef>
              <a:spcAft>
                <a:spcPts val="800"/>
              </a:spcAft>
              <a:buClr>
                <a:srgbClr val="FF0000"/>
              </a:buClr>
              <a:buFont typeface="Arial" pitchFamily="34" charset="0"/>
              <a:buChar char="•"/>
              <a:defRPr/>
            </a:pPr>
            <a:endParaRPr lang="en-GB">
              <a:solidFill>
                <a:srgbClr val="000000"/>
              </a:solidFill>
              <a:latin typeface="Arial"/>
              <a:ea typeface="ＭＳ Ｐゴシック"/>
              <a:cs typeface="Arial"/>
            </a:endParaRPr>
          </a:p>
          <a:p>
            <a:pPr marL="352425" indent="-352425">
              <a:spcBef>
                <a:spcPts val="600"/>
              </a:spcBef>
              <a:spcAft>
                <a:spcPts val="800"/>
              </a:spcAft>
              <a:buClr>
                <a:srgbClr val="FF0000"/>
              </a:buClr>
              <a:buFont typeface="Arial" pitchFamily="34" charset="0"/>
              <a:buChar char="•"/>
              <a:defRPr/>
            </a:pPr>
            <a:endParaRPr lang="en-GB">
              <a:solidFill>
                <a:srgbClr val="000000"/>
              </a:solidFill>
              <a:latin typeface="Arial"/>
              <a:ea typeface="ＭＳ Ｐゴシック"/>
              <a:cs typeface="Arial"/>
            </a:endParaRPr>
          </a:p>
        </p:txBody>
      </p:sp>
      <p:sp>
        <p:nvSpPr>
          <p:cNvPr id="10" name="Left Brace 9">
            <a:extLst>
              <a:ext uri="{FF2B5EF4-FFF2-40B4-BE49-F238E27FC236}">
                <a16:creationId xmlns:a16="http://schemas.microsoft.com/office/drawing/2014/main" id="{CBFA56DA-990E-654C-BA70-60B74A9CF1B8}"/>
              </a:ext>
            </a:extLst>
          </p:cNvPr>
          <p:cNvSpPr/>
          <p:nvPr/>
        </p:nvSpPr>
        <p:spPr>
          <a:xfrm>
            <a:off x="5566720" y="1929555"/>
            <a:ext cx="605481" cy="2875815"/>
          </a:xfrm>
          <a:prstGeom prst="leftBrace">
            <a:avLst/>
          </a:prstGeom>
          <a:ln w="381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ln>
                <a:solidFill>
                  <a:schemeClr val="tx1"/>
                </a:solidFill>
              </a:ln>
            </a:endParaRPr>
          </a:p>
        </p:txBody>
      </p:sp>
      <p:sp>
        <p:nvSpPr>
          <p:cNvPr id="2" name="Title 21">
            <a:extLst>
              <a:ext uri="{FF2B5EF4-FFF2-40B4-BE49-F238E27FC236}">
                <a16:creationId xmlns:a16="http://schemas.microsoft.com/office/drawing/2014/main" id="{07835544-5F6E-4093-6B81-2A9BFD2E6E98}"/>
              </a:ext>
            </a:extLst>
          </p:cNvPr>
          <p:cNvSpPr txBox="1">
            <a:spLocks/>
          </p:cNvSpPr>
          <p:nvPr/>
        </p:nvSpPr>
        <p:spPr>
          <a:xfrm>
            <a:off x="196090" y="21218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E0119D"/>
                </a:solidFill>
              </a:rPr>
              <a:t>Dx Death using Neurological Criteria</a:t>
            </a:r>
            <a:endParaRPr lang="en-US" b="1">
              <a:solidFill>
                <a:srgbClr val="E0119D"/>
              </a:solidFill>
            </a:endParaRPr>
          </a:p>
        </p:txBody>
      </p:sp>
      <p:sp>
        <p:nvSpPr>
          <p:cNvPr id="3" name="Footer Placeholder 2">
            <a:extLst>
              <a:ext uri="{FF2B5EF4-FFF2-40B4-BE49-F238E27FC236}">
                <a16:creationId xmlns:a16="http://schemas.microsoft.com/office/drawing/2014/main" id="{84C28426-397A-4275-D9CF-EB147DC759DD}"/>
              </a:ext>
            </a:extLst>
          </p:cNvPr>
          <p:cNvSpPr>
            <a:spLocks noGrp="1"/>
          </p:cNvSpPr>
          <p:nvPr>
            <p:ph type="ftr" sz="quarter" idx="11"/>
          </p:nvPr>
        </p:nvSpPr>
        <p:spPr>
          <a:xfrm>
            <a:off x="8077200" y="6280686"/>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7561656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8"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2">
            <a:extLst>
              <a:ext uri="{FF2B5EF4-FFF2-40B4-BE49-F238E27FC236}">
                <a16:creationId xmlns:a16="http://schemas.microsoft.com/office/drawing/2014/main" id="{73664375-DC06-A946-87B9-8350BD8840C0}"/>
              </a:ext>
            </a:extLst>
          </p:cNvPr>
          <p:cNvSpPr txBox="1">
            <a:spLocks/>
          </p:cNvSpPr>
          <p:nvPr/>
        </p:nvSpPr>
        <p:spPr bwMode="auto">
          <a:xfrm>
            <a:off x="1920875" y="1186705"/>
            <a:ext cx="8568952" cy="934943"/>
          </a:xfrm>
          <a:prstGeom prst="rect">
            <a:avLst/>
          </a:prstGeom>
          <a:ln>
            <a:miter lim="800000"/>
            <a:headEnd/>
            <a:tailEnd/>
          </a:ln>
        </p:spPr>
        <p:txBody>
          <a:bodyPr/>
          <a:lstStyle/>
          <a:p>
            <a:pPr>
              <a:lnSpc>
                <a:spcPct val="150000"/>
              </a:lnSpc>
              <a:spcBef>
                <a:spcPts val="600"/>
              </a:spcBef>
              <a:spcAft>
                <a:spcPts val="1800"/>
              </a:spcAft>
              <a:buClr>
                <a:srgbClr val="FF0000"/>
              </a:buClr>
              <a:defRPr/>
            </a:pPr>
            <a:r>
              <a:rPr lang="en-GB" sz="2400" b="1">
                <a:solidFill>
                  <a:srgbClr val="6E2C6B"/>
                </a:solidFill>
                <a:latin typeface="Arial"/>
                <a:ea typeface="ＭＳ Ｐゴシック"/>
                <a:cs typeface="Arial"/>
              </a:rPr>
              <a:t>No reversible causes / confounding factors</a:t>
            </a:r>
            <a:br>
              <a:rPr lang="en-GB" b="1">
                <a:solidFill>
                  <a:srgbClr val="6E2C6B"/>
                </a:solidFill>
                <a:latin typeface="Arial"/>
                <a:ea typeface="ＭＳ Ｐゴシック"/>
                <a:cs typeface="Arial"/>
              </a:rPr>
            </a:br>
            <a:endParaRPr lang="en-GB" b="1">
              <a:solidFill>
                <a:srgbClr val="6E2C6B"/>
              </a:solidFill>
              <a:latin typeface="Arial"/>
              <a:ea typeface="ＭＳ Ｐゴシック"/>
              <a:cs typeface="Arial"/>
            </a:endParaRPr>
          </a:p>
        </p:txBody>
      </p:sp>
      <p:sp>
        <p:nvSpPr>
          <p:cNvPr id="6" name="Content Placeholder 2">
            <a:extLst>
              <a:ext uri="{FF2B5EF4-FFF2-40B4-BE49-F238E27FC236}">
                <a16:creationId xmlns:a16="http://schemas.microsoft.com/office/drawing/2014/main" id="{18572E96-9886-7B44-B636-52BF94DEE78E}"/>
              </a:ext>
            </a:extLst>
          </p:cNvPr>
          <p:cNvSpPr txBox="1">
            <a:spLocks/>
          </p:cNvSpPr>
          <p:nvPr/>
        </p:nvSpPr>
        <p:spPr bwMode="auto">
          <a:xfrm>
            <a:off x="1920876" y="2108302"/>
            <a:ext cx="4175125" cy="3912993"/>
          </a:xfrm>
          <a:prstGeom prst="rect">
            <a:avLst/>
          </a:prstGeom>
          <a:ln>
            <a:miter lim="800000"/>
            <a:headEnd/>
            <a:tailEnd/>
          </a:ln>
        </p:spPr>
        <p:txBody>
          <a:bodyPr/>
          <a:lstStyle/>
          <a:p>
            <a:pPr marL="352425" indent="-352425">
              <a:lnSpc>
                <a:spcPct val="150000"/>
              </a:lnSpc>
              <a:spcBef>
                <a:spcPts val="600"/>
              </a:spcBef>
              <a:spcAft>
                <a:spcPts val="1800"/>
              </a:spcAft>
              <a:buClr>
                <a:srgbClr val="FF0000"/>
              </a:buClr>
              <a:buFont typeface="Arial" pitchFamily="34" charset="0"/>
              <a:buChar char="•"/>
              <a:defRPr/>
            </a:pPr>
            <a:r>
              <a:rPr lang="en-GB" sz="2400">
                <a:solidFill>
                  <a:srgbClr val="000000"/>
                </a:solidFill>
                <a:latin typeface="Arial"/>
                <a:ea typeface="ＭＳ Ｐゴシック"/>
                <a:cs typeface="Arial"/>
              </a:rPr>
              <a:t>Primary hypothermia</a:t>
            </a:r>
          </a:p>
          <a:p>
            <a:pPr marL="352425" indent="-352425">
              <a:lnSpc>
                <a:spcPct val="150000"/>
              </a:lnSpc>
              <a:spcBef>
                <a:spcPts val="600"/>
              </a:spcBef>
              <a:spcAft>
                <a:spcPts val="1800"/>
              </a:spcAft>
              <a:buClr>
                <a:srgbClr val="FF0000"/>
              </a:buClr>
              <a:buFont typeface="Arial" pitchFamily="34" charset="0"/>
              <a:buChar char="•"/>
              <a:defRPr/>
            </a:pPr>
            <a:r>
              <a:rPr lang="en-GB" sz="2400">
                <a:solidFill>
                  <a:srgbClr val="000000"/>
                </a:solidFill>
                <a:latin typeface="Arial"/>
                <a:ea typeface="ＭＳ Ｐゴシック"/>
                <a:cs typeface="Arial"/>
              </a:rPr>
              <a:t>Metabolic disturbances</a:t>
            </a:r>
          </a:p>
          <a:p>
            <a:pPr marL="352425" indent="-352425">
              <a:lnSpc>
                <a:spcPct val="150000"/>
              </a:lnSpc>
              <a:spcBef>
                <a:spcPts val="600"/>
              </a:spcBef>
              <a:spcAft>
                <a:spcPts val="1800"/>
              </a:spcAft>
              <a:buClr>
                <a:srgbClr val="FF0000"/>
              </a:buClr>
              <a:buFont typeface="Arial" pitchFamily="34" charset="0"/>
              <a:buChar char="•"/>
              <a:defRPr/>
            </a:pPr>
            <a:r>
              <a:rPr lang="en-GB" sz="2400">
                <a:solidFill>
                  <a:srgbClr val="000000"/>
                </a:solidFill>
                <a:latin typeface="Arial"/>
                <a:ea typeface="ＭＳ Ｐゴシック"/>
                <a:cs typeface="Arial"/>
              </a:rPr>
              <a:t>Depressant drugs</a:t>
            </a:r>
          </a:p>
          <a:p>
            <a:pPr marL="352425" indent="-352425">
              <a:lnSpc>
                <a:spcPct val="150000"/>
              </a:lnSpc>
              <a:spcBef>
                <a:spcPts val="600"/>
              </a:spcBef>
              <a:spcAft>
                <a:spcPts val="1800"/>
              </a:spcAft>
              <a:buClr>
                <a:srgbClr val="FF0000"/>
              </a:buClr>
              <a:buFont typeface="Arial" pitchFamily="34" charset="0"/>
              <a:buChar char="•"/>
              <a:defRPr/>
            </a:pPr>
            <a:r>
              <a:rPr lang="en-GB" sz="2400">
                <a:solidFill>
                  <a:srgbClr val="000000"/>
                </a:solidFill>
                <a:latin typeface="Arial"/>
                <a:ea typeface="ＭＳ Ｐゴシック"/>
                <a:cs typeface="Arial"/>
              </a:rPr>
              <a:t>Muscle relaxants</a:t>
            </a:r>
          </a:p>
          <a:p>
            <a:pPr marL="352425" indent="-352425">
              <a:lnSpc>
                <a:spcPct val="150000"/>
              </a:lnSpc>
              <a:spcBef>
                <a:spcPts val="600"/>
              </a:spcBef>
              <a:spcAft>
                <a:spcPts val="1800"/>
              </a:spcAft>
              <a:buClr>
                <a:srgbClr val="FF0000"/>
              </a:buClr>
              <a:buFont typeface="Arial" pitchFamily="34" charset="0"/>
              <a:buChar char="•"/>
              <a:defRPr/>
            </a:pPr>
            <a:endParaRPr lang="en-GB">
              <a:solidFill>
                <a:srgbClr val="000000"/>
              </a:solidFill>
              <a:latin typeface="Arial"/>
              <a:ea typeface="ＭＳ Ｐゴシック"/>
              <a:cs typeface="Arial"/>
            </a:endParaRPr>
          </a:p>
          <a:p>
            <a:pPr marL="352425" indent="-352425">
              <a:lnSpc>
                <a:spcPct val="150000"/>
              </a:lnSpc>
              <a:spcBef>
                <a:spcPts val="600"/>
              </a:spcBef>
              <a:spcAft>
                <a:spcPts val="1800"/>
              </a:spcAft>
              <a:buClr>
                <a:srgbClr val="FF0000"/>
              </a:buClr>
              <a:buFont typeface="Arial" pitchFamily="34" charset="0"/>
              <a:buChar char="•"/>
              <a:defRPr/>
            </a:pPr>
            <a:endParaRPr lang="en-GB">
              <a:solidFill>
                <a:srgbClr val="000000"/>
              </a:solidFill>
              <a:latin typeface="Arial"/>
              <a:ea typeface="ＭＳ Ｐゴシック"/>
              <a:cs typeface="Arial"/>
            </a:endParaRPr>
          </a:p>
          <a:p>
            <a:pPr marL="352425" indent="-352425">
              <a:lnSpc>
                <a:spcPct val="150000"/>
              </a:lnSpc>
              <a:spcBef>
                <a:spcPts val="600"/>
              </a:spcBef>
              <a:spcAft>
                <a:spcPts val="1800"/>
              </a:spcAft>
              <a:buClr>
                <a:srgbClr val="FF0000"/>
              </a:buClr>
              <a:buFont typeface="Arial" pitchFamily="34" charset="0"/>
              <a:buChar char="•"/>
              <a:defRPr/>
            </a:pPr>
            <a:endParaRPr lang="en-GB">
              <a:solidFill>
                <a:srgbClr val="000000"/>
              </a:solidFill>
              <a:latin typeface="Arial"/>
              <a:ea typeface="ＭＳ Ｐゴシック"/>
              <a:cs typeface="Arial"/>
            </a:endParaRPr>
          </a:p>
          <a:p>
            <a:pPr marL="352425" indent="-352425">
              <a:lnSpc>
                <a:spcPct val="150000"/>
              </a:lnSpc>
              <a:spcBef>
                <a:spcPts val="600"/>
              </a:spcBef>
              <a:spcAft>
                <a:spcPts val="1800"/>
              </a:spcAft>
              <a:buClr>
                <a:srgbClr val="FF0000"/>
              </a:buClr>
              <a:buFont typeface="Arial" pitchFamily="34" charset="0"/>
              <a:buChar char="•"/>
              <a:defRPr/>
            </a:pPr>
            <a:endParaRPr lang="en-GB">
              <a:solidFill>
                <a:srgbClr val="000000"/>
              </a:solidFill>
              <a:latin typeface="Arial"/>
              <a:ea typeface="ＭＳ Ｐゴシック"/>
              <a:cs typeface="Arial"/>
            </a:endParaRPr>
          </a:p>
        </p:txBody>
      </p:sp>
      <p:sp>
        <p:nvSpPr>
          <p:cNvPr id="8" name="Content Placeholder 2">
            <a:extLst>
              <a:ext uri="{FF2B5EF4-FFF2-40B4-BE49-F238E27FC236}">
                <a16:creationId xmlns:a16="http://schemas.microsoft.com/office/drawing/2014/main" id="{45D421F2-E48E-1349-A183-526DACB35DD8}"/>
              </a:ext>
            </a:extLst>
          </p:cNvPr>
          <p:cNvSpPr txBox="1">
            <a:spLocks/>
          </p:cNvSpPr>
          <p:nvPr/>
        </p:nvSpPr>
        <p:spPr bwMode="auto">
          <a:xfrm>
            <a:off x="5890254" y="2354586"/>
            <a:ext cx="4777747" cy="2963722"/>
          </a:xfrm>
          <a:prstGeom prst="rect">
            <a:avLst/>
          </a:prstGeom>
          <a:ln>
            <a:miter lim="800000"/>
            <a:headEnd/>
            <a:tailEnd/>
          </a:ln>
        </p:spPr>
        <p:txBody>
          <a:bodyPr/>
          <a:lstStyle/>
          <a:p>
            <a:pPr marL="342900" indent="-342900">
              <a:lnSpc>
                <a:spcPct val="150000"/>
              </a:lnSpc>
              <a:spcBef>
                <a:spcPts val="600"/>
              </a:spcBef>
              <a:spcAft>
                <a:spcPts val="800"/>
              </a:spcAft>
              <a:buClr>
                <a:srgbClr val="FF0000"/>
              </a:buClr>
              <a:buFont typeface="Arial" charset="0"/>
              <a:buChar char="•"/>
            </a:pPr>
            <a:r>
              <a:rPr lang="en-GB" sz="1600">
                <a:solidFill>
                  <a:srgbClr val="000000"/>
                </a:solidFill>
                <a:latin typeface="Arial"/>
                <a:ea typeface="ＭＳ Ｐゴシック"/>
                <a:cs typeface="Arial"/>
              </a:rPr>
              <a:t>Clinical judgement essential</a:t>
            </a:r>
          </a:p>
          <a:p>
            <a:pPr marL="342900" indent="-342900">
              <a:lnSpc>
                <a:spcPct val="150000"/>
              </a:lnSpc>
              <a:spcBef>
                <a:spcPts val="600"/>
              </a:spcBef>
              <a:spcAft>
                <a:spcPts val="800"/>
              </a:spcAft>
              <a:buClr>
                <a:srgbClr val="FF0000"/>
              </a:buClr>
              <a:buFont typeface="Arial" charset="0"/>
              <a:buChar char="•"/>
            </a:pPr>
            <a:r>
              <a:rPr lang="en-GB" sz="1600">
                <a:solidFill>
                  <a:srgbClr val="000000"/>
                </a:solidFill>
                <a:latin typeface="Arial"/>
                <a:ea typeface="ＭＳ Ｐゴシック"/>
                <a:cs typeface="Arial"/>
              </a:rPr>
              <a:t>Impossible to create rules for every situation</a:t>
            </a:r>
          </a:p>
          <a:p>
            <a:pPr marL="342900" indent="-342900">
              <a:lnSpc>
                <a:spcPct val="150000"/>
              </a:lnSpc>
              <a:spcBef>
                <a:spcPts val="600"/>
              </a:spcBef>
              <a:spcAft>
                <a:spcPts val="800"/>
              </a:spcAft>
              <a:buClr>
                <a:srgbClr val="FF0000"/>
              </a:buClr>
              <a:buFont typeface="Arial" charset="0"/>
              <a:buChar char="•"/>
            </a:pPr>
            <a:r>
              <a:rPr lang="en-GB" sz="1600">
                <a:solidFill>
                  <a:srgbClr val="000000"/>
                </a:solidFill>
                <a:latin typeface="Arial"/>
                <a:ea typeface="ＭＳ Ｐゴシック"/>
                <a:cs typeface="Arial"/>
              </a:rPr>
              <a:t>Difficulties mainly </a:t>
            </a:r>
            <a:r>
              <a:rPr lang="en-GB" sz="1600" err="1">
                <a:solidFill>
                  <a:srgbClr val="000000"/>
                </a:solidFill>
                <a:latin typeface="Arial"/>
                <a:ea typeface="ＭＳ Ｐゴシック"/>
                <a:cs typeface="Arial"/>
              </a:rPr>
              <a:t>thiopentone</a:t>
            </a:r>
            <a:r>
              <a:rPr lang="en-GB" sz="1600">
                <a:solidFill>
                  <a:srgbClr val="000000"/>
                </a:solidFill>
                <a:latin typeface="Arial"/>
                <a:ea typeface="ＭＳ Ｐゴシック"/>
                <a:cs typeface="Arial"/>
              </a:rPr>
              <a:t> and midazolam</a:t>
            </a:r>
          </a:p>
          <a:p>
            <a:pPr marL="342900" indent="-342900">
              <a:lnSpc>
                <a:spcPct val="150000"/>
              </a:lnSpc>
              <a:spcBef>
                <a:spcPts val="600"/>
              </a:spcBef>
              <a:spcAft>
                <a:spcPts val="800"/>
              </a:spcAft>
              <a:buClr>
                <a:srgbClr val="FF0000"/>
              </a:buClr>
              <a:buFont typeface="Arial" charset="0"/>
              <a:buChar char="•"/>
            </a:pPr>
            <a:r>
              <a:rPr lang="en-GB" sz="1600">
                <a:solidFill>
                  <a:srgbClr val="000000"/>
                </a:solidFill>
                <a:latin typeface="Arial"/>
                <a:ea typeface="ＭＳ Ｐゴシック"/>
                <a:cs typeface="Arial"/>
              </a:rPr>
              <a:t>Plasma concentrations poor predictors of effect</a:t>
            </a:r>
          </a:p>
          <a:p>
            <a:pPr marL="342900" indent="-342900">
              <a:lnSpc>
                <a:spcPct val="150000"/>
              </a:lnSpc>
              <a:spcBef>
                <a:spcPts val="600"/>
              </a:spcBef>
              <a:spcAft>
                <a:spcPts val="800"/>
              </a:spcAft>
              <a:buClr>
                <a:srgbClr val="FF0000"/>
              </a:buClr>
              <a:buFont typeface="Arial" charset="0"/>
              <a:buChar char="•"/>
            </a:pPr>
            <a:r>
              <a:rPr lang="en-GB" sz="1600">
                <a:solidFill>
                  <a:srgbClr val="000000"/>
                </a:solidFill>
                <a:latin typeface="Arial"/>
                <a:ea typeface="ＭＳ Ｐゴシック"/>
                <a:cs typeface="Arial"/>
              </a:rPr>
              <a:t>Use of  antagonists may help</a:t>
            </a:r>
          </a:p>
          <a:p>
            <a:pPr marL="342900" indent="-342900">
              <a:lnSpc>
                <a:spcPct val="150000"/>
              </a:lnSpc>
              <a:spcBef>
                <a:spcPts val="600"/>
              </a:spcBef>
              <a:spcAft>
                <a:spcPts val="800"/>
              </a:spcAft>
              <a:buClr>
                <a:srgbClr val="FF0000"/>
              </a:buClr>
              <a:buFont typeface="Arial" charset="0"/>
              <a:buChar char="•"/>
            </a:pPr>
            <a:r>
              <a:rPr lang="en-GB" sz="1600">
                <a:solidFill>
                  <a:srgbClr val="000000"/>
                </a:solidFill>
                <a:latin typeface="Arial"/>
                <a:ea typeface="ＭＳ Ｐゴシック"/>
                <a:cs typeface="Arial"/>
              </a:rPr>
              <a:t>Ideally use non cumulative drugs – </a:t>
            </a:r>
            <a:r>
              <a:rPr lang="en-GB" sz="1600" err="1">
                <a:solidFill>
                  <a:srgbClr val="000000"/>
                </a:solidFill>
                <a:latin typeface="Arial"/>
                <a:ea typeface="ＭＳ Ｐゴシック"/>
                <a:cs typeface="Arial"/>
              </a:rPr>
              <a:t>propofol</a:t>
            </a:r>
            <a:r>
              <a:rPr lang="en-GB" sz="1600">
                <a:solidFill>
                  <a:srgbClr val="000000"/>
                </a:solidFill>
                <a:latin typeface="Arial"/>
                <a:ea typeface="ＭＳ Ｐゴシック"/>
                <a:cs typeface="Arial"/>
              </a:rPr>
              <a:t>,  remifentanil</a:t>
            </a:r>
          </a:p>
        </p:txBody>
      </p:sp>
      <p:sp>
        <p:nvSpPr>
          <p:cNvPr id="10" name="Left Brace 9">
            <a:extLst>
              <a:ext uri="{FF2B5EF4-FFF2-40B4-BE49-F238E27FC236}">
                <a16:creationId xmlns:a16="http://schemas.microsoft.com/office/drawing/2014/main" id="{3399D423-A32A-6349-AAC2-9A3412201727}"/>
              </a:ext>
            </a:extLst>
          </p:cNvPr>
          <p:cNvSpPr/>
          <p:nvPr/>
        </p:nvSpPr>
        <p:spPr>
          <a:xfrm>
            <a:off x="5490520" y="2329705"/>
            <a:ext cx="605481" cy="3601539"/>
          </a:xfrm>
          <a:prstGeom prst="leftBrace">
            <a:avLst/>
          </a:prstGeom>
          <a:ln w="381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ln>
                <a:solidFill>
                  <a:schemeClr val="tx1"/>
                </a:solidFill>
              </a:ln>
            </a:endParaRPr>
          </a:p>
        </p:txBody>
      </p:sp>
      <p:sp>
        <p:nvSpPr>
          <p:cNvPr id="2" name="Title 21">
            <a:extLst>
              <a:ext uri="{FF2B5EF4-FFF2-40B4-BE49-F238E27FC236}">
                <a16:creationId xmlns:a16="http://schemas.microsoft.com/office/drawing/2014/main" id="{ABA63966-1FD9-89CE-347B-33F30663B905}"/>
              </a:ext>
            </a:extLst>
          </p:cNvPr>
          <p:cNvSpPr txBox="1">
            <a:spLocks/>
          </p:cNvSpPr>
          <p:nvPr/>
        </p:nvSpPr>
        <p:spPr>
          <a:xfrm>
            <a:off x="196090" y="21218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E0119D"/>
                </a:solidFill>
              </a:rPr>
              <a:t>Dx Death using Neurological Criteria</a:t>
            </a:r>
            <a:endParaRPr lang="en-US" b="1">
              <a:solidFill>
                <a:srgbClr val="E0119D"/>
              </a:solidFill>
            </a:endParaRPr>
          </a:p>
        </p:txBody>
      </p:sp>
      <p:sp>
        <p:nvSpPr>
          <p:cNvPr id="3" name="Footer Placeholder 2">
            <a:extLst>
              <a:ext uri="{FF2B5EF4-FFF2-40B4-BE49-F238E27FC236}">
                <a16:creationId xmlns:a16="http://schemas.microsoft.com/office/drawing/2014/main" id="{6DBB33FD-79A2-785F-6F61-043EB6DAFA45}"/>
              </a:ext>
            </a:extLst>
          </p:cNvPr>
          <p:cNvSpPr>
            <a:spLocks noGrp="1"/>
          </p:cNvSpPr>
          <p:nvPr>
            <p:ph type="ftr" sz="quarter" idx="11"/>
          </p:nvPr>
        </p:nvSpPr>
        <p:spPr>
          <a:xfrm>
            <a:off x="7686040" y="6280686"/>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17991944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514350" indent="-514350" algn="ctr">
              <a:spcBef>
                <a:spcPct val="20000"/>
              </a:spcBef>
            </a:pPr>
            <a:r>
              <a:rPr lang="en-GB" sz="2400">
                <a:solidFill>
                  <a:srgbClr val="FFFFFF"/>
                </a:solidFill>
              </a:rPr>
              <a:t>In 2023/24, 1534 tests performed, death confirmed in 1496 </a:t>
            </a:r>
            <a:r>
              <a:rPr lang="en-GB" sz="2800">
                <a:solidFill>
                  <a:srgbClr val="FFFFFF"/>
                </a:solidFill>
              </a:rPr>
              <a:t>= 97.5%</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6" name="Content Placeholder 4">
            <a:extLst>
              <a:ext uri="{FF2B5EF4-FFF2-40B4-BE49-F238E27FC236}">
                <a16:creationId xmlns:a16="http://schemas.microsoft.com/office/drawing/2014/main" id="{6D0EE4B3-90F1-664B-B473-681E3549947F}"/>
              </a:ext>
            </a:extLst>
          </p:cNvPr>
          <p:cNvSpPr txBox="1">
            <a:spLocks/>
          </p:cNvSpPr>
          <p:nvPr/>
        </p:nvSpPr>
        <p:spPr>
          <a:xfrm>
            <a:off x="8087096" y="3696810"/>
            <a:ext cx="3943961" cy="2095565"/>
          </a:xfrm>
          <a:prstGeom prst="rect">
            <a:avLst/>
          </a:prstGeom>
        </p:spPr>
        <p:txBody>
          <a:bodyPr vert="horz" lIns="91440" tIns="45720" rIns="91440" bIns="45720" rtlCol="0">
            <a:noAutofit/>
          </a:bodyPr>
          <a:lstStyle/>
          <a:p>
            <a:pPr marL="514350" indent="-514350" defTabSz="914400" fontAlgn="base">
              <a:spcBef>
                <a:spcPct val="20000"/>
              </a:spcBef>
              <a:spcAft>
                <a:spcPct val="0"/>
              </a:spcAft>
              <a:buFont typeface="+mj-lt"/>
              <a:buAutoNum type="arabicPeriod" startAt="3"/>
            </a:pPr>
            <a:r>
              <a:rPr lang="en-GB" sz="2400">
                <a:solidFill>
                  <a:srgbClr val="000000"/>
                </a:solidFill>
                <a:latin typeface="Calibri"/>
              </a:rPr>
              <a:t>A clinical </a:t>
            </a:r>
            <a:r>
              <a:rPr lang="en-GB" sz="2400" b="1">
                <a:solidFill>
                  <a:srgbClr val="000000"/>
                </a:solidFill>
                <a:latin typeface="Calibri"/>
              </a:rPr>
              <a:t>examination </a:t>
            </a:r>
            <a:r>
              <a:rPr lang="en-GB" sz="2400">
                <a:solidFill>
                  <a:srgbClr val="000000"/>
                </a:solidFill>
                <a:latin typeface="Calibri"/>
              </a:rPr>
              <a:t>of the patient, which demonstrates profound coma, apnoea and absent brainstem reflexes. </a:t>
            </a:r>
          </a:p>
        </p:txBody>
      </p:sp>
      <p:pic>
        <p:nvPicPr>
          <p:cNvPr id="7" name="Picture 6" descr="iStock_000011132098Small png.png">
            <a:extLst>
              <a:ext uri="{FF2B5EF4-FFF2-40B4-BE49-F238E27FC236}">
                <a16:creationId xmlns:a16="http://schemas.microsoft.com/office/drawing/2014/main" id="{8DF126F3-6DC4-014E-BAE7-ADE30080DD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28491" y="1600201"/>
            <a:ext cx="1693335" cy="1270001"/>
          </a:xfrm>
          <a:prstGeom prst="rect">
            <a:avLst/>
          </a:prstGeom>
        </p:spPr>
      </p:pic>
      <p:sp>
        <p:nvSpPr>
          <p:cNvPr id="10" name="Isosceles Triangle 11">
            <a:extLst>
              <a:ext uri="{FF2B5EF4-FFF2-40B4-BE49-F238E27FC236}">
                <a16:creationId xmlns:a16="http://schemas.microsoft.com/office/drawing/2014/main" id="{4C0AD7F1-D1A3-F64A-AEC1-0EC00A10933A}"/>
              </a:ext>
            </a:extLst>
          </p:cNvPr>
          <p:cNvSpPr/>
          <p:nvPr/>
        </p:nvSpPr>
        <p:spPr>
          <a:xfrm>
            <a:off x="3930953" y="2870201"/>
            <a:ext cx="4342191" cy="2792064"/>
          </a:xfrm>
          <a:prstGeom prst="triangle">
            <a:avLst/>
          </a:prstGeom>
          <a:scene3d>
            <a:camera prst="orthographicFront"/>
            <a:lightRig rig="threePt" dir="t"/>
          </a:scene3d>
          <a:sp3d>
            <a:bevelT w="101600" prst="riblet"/>
          </a:sp3d>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prstClr val="white"/>
              </a:solidFill>
              <a:latin typeface="Calibri"/>
            </a:endParaRPr>
          </a:p>
        </p:txBody>
      </p:sp>
      <p:sp>
        <p:nvSpPr>
          <p:cNvPr id="11" name="TextBox 10">
            <a:extLst>
              <a:ext uri="{FF2B5EF4-FFF2-40B4-BE49-F238E27FC236}">
                <a16:creationId xmlns:a16="http://schemas.microsoft.com/office/drawing/2014/main" id="{4E2B8DA0-5F0C-1E45-BBA7-986C1F1208F3}"/>
              </a:ext>
            </a:extLst>
          </p:cNvPr>
          <p:cNvSpPr txBox="1"/>
          <p:nvPr/>
        </p:nvSpPr>
        <p:spPr>
          <a:xfrm>
            <a:off x="5410200" y="3733801"/>
            <a:ext cx="1295400" cy="461665"/>
          </a:xfrm>
          <a:prstGeom prst="rect">
            <a:avLst/>
          </a:prstGeom>
          <a:noFill/>
        </p:spPr>
        <p:txBody>
          <a:bodyPr wrap="square" rtlCol="0">
            <a:spAutoFit/>
          </a:bodyPr>
          <a:lstStyle/>
          <a:p>
            <a:pPr algn="ctr" defTabSz="914400" fontAlgn="base">
              <a:spcBef>
                <a:spcPct val="0"/>
              </a:spcBef>
              <a:spcAft>
                <a:spcPct val="0"/>
              </a:spcAft>
            </a:pPr>
            <a:r>
              <a:rPr lang="en-US" sz="2400" b="1">
                <a:latin typeface="Arial" charset="0"/>
              </a:rPr>
              <a:t>DEATH</a:t>
            </a:r>
          </a:p>
        </p:txBody>
      </p:sp>
      <p:sp>
        <p:nvSpPr>
          <p:cNvPr id="12" name="TextBox 11">
            <a:extLst>
              <a:ext uri="{FF2B5EF4-FFF2-40B4-BE49-F238E27FC236}">
                <a16:creationId xmlns:a16="http://schemas.microsoft.com/office/drawing/2014/main" id="{119E87BB-5910-1E4A-B0FC-6010C5621A63}"/>
              </a:ext>
            </a:extLst>
          </p:cNvPr>
          <p:cNvSpPr txBox="1"/>
          <p:nvPr/>
        </p:nvSpPr>
        <p:spPr>
          <a:xfrm>
            <a:off x="4572001" y="4343401"/>
            <a:ext cx="2987524" cy="1384995"/>
          </a:xfrm>
          <a:prstGeom prst="rect">
            <a:avLst/>
          </a:prstGeom>
          <a:noFill/>
        </p:spPr>
        <p:txBody>
          <a:bodyPr wrap="square" rtlCol="0">
            <a:spAutoFit/>
          </a:bodyPr>
          <a:lstStyle/>
          <a:p>
            <a:pPr algn="ctr" defTabSz="914400" fontAlgn="base">
              <a:spcBef>
                <a:spcPct val="0"/>
              </a:spcBef>
              <a:spcAft>
                <a:spcPct val="0"/>
              </a:spcAft>
            </a:pPr>
            <a:r>
              <a:rPr lang="en-US">
                <a:solidFill>
                  <a:srgbClr val="000000"/>
                </a:solidFill>
                <a:latin typeface="Arial" charset="0"/>
              </a:rPr>
              <a:t>Permanent loss of the </a:t>
            </a:r>
          </a:p>
          <a:p>
            <a:pPr algn="ctr" defTabSz="914400" fontAlgn="base">
              <a:spcBef>
                <a:spcPct val="0"/>
              </a:spcBef>
              <a:spcAft>
                <a:spcPct val="0"/>
              </a:spcAft>
            </a:pPr>
            <a:r>
              <a:rPr lang="en-US">
                <a:solidFill>
                  <a:srgbClr val="000000"/>
                </a:solidFill>
                <a:latin typeface="Arial" charset="0"/>
              </a:rPr>
              <a:t>capacity for consciousness</a:t>
            </a:r>
          </a:p>
          <a:p>
            <a:pPr algn="ctr" defTabSz="914400" fontAlgn="base">
              <a:spcBef>
                <a:spcPct val="0"/>
              </a:spcBef>
              <a:spcAft>
                <a:spcPct val="0"/>
              </a:spcAft>
            </a:pPr>
            <a:endParaRPr lang="en-US" sz="1000">
              <a:solidFill>
                <a:srgbClr val="000000"/>
              </a:solidFill>
              <a:latin typeface="Arial" charset="0"/>
            </a:endParaRPr>
          </a:p>
          <a:p>
            <a:pPr algn="ctr" defTabSz="914400" fontAlgn="base">
              <a:spcBef>
                <a:spcPct val="0"/>
              </a:spcBef>
              <a:spcAft>
                <a:spcPct val="0"/>
              </a:spcAft>
            </a:pPr>
            <a:r>
              <a:rPr lang="en-US">
                <a:solidFill>
                  <a:srgbClr val="000000"/>
                </a:solidFill>
                <a:latin typeface="Arial" charset="0"/>
              </a:rPr>
              <a:t>Permanent loss of the </a:t>
            </a:r>
          </a:p>
          <a:p>
            <a:pPr algn="ctr" defTabSz="914400" fontAlgn="base">
              <a:spcBef>
                <a:spcPct val="0"/>
              </a:spcBef>
              <a:spcAft>
                <a:spcPct val="0"/>
              </a:spcAft>
            </a:pPr>
            <a:r>
              <a:rPr lang="en-US">
                <a:solidFill>
                  <a:srgbClr val="000000"/>
                </a:solidFill>
                <a:latin typeface="Arial" charset="0"/>
              </a:rPr>
              <a:t>capacity to breathe</a:t>
            </a:r>
          </a:p>
        </p:txBody>
      </p:sp>
      <p:sp>
        <p:nvSpPr>
          <p:cNvPr id="2" name="Content Placeholder 4">
            <a:extLst>
              <a:ext uri="{FF2B5EF4-FFF2-40B4-BE49-F238E27FC236}">
                <a16:creationId xmlns:a16="http://schemas.microsoft.com/office/drawing/2014/main" id="{4AB5082A-1B5A-FF66-D71F-68D71AA36E2F}"/>
              </a:ext>
            </a:extLst>
          </p:cNvPr>
          <p:cNvSpPr txBox="1">
            <a:spLocks/>
          </p:cNvSpPr>
          <p:nvPr/>
        </p:nvSpPr>
        <p:spPr>
          <a:xfrm>
            <a:off x="7336678" y="1238915"/>
            <a:ext cx="4241764" cy="2144248"/>
          </a:xfrm>
          <a:prstGeom prst="rect">
            <a:avLst/>
          </a:prstGeom>
        </p:spPr>
        <p:txBody>
          <a:bodyPr vert="horz" lIns="91440" tIns="45720" rIns="91440" bIns="45720" rtlCol="0">
            <a:noAutofit/>
          </a:bodyPr>
          <a:lstStyle/>
          <a:p>
            <a:pPr marL="514350" indent="-514350" defTabSz="914400" fontAlgn="base">
              <a:spcBef>
                <a:spcPct val="20000"/>
              </a:spcBef>
              <a:spcAft>
                <a:spcPct val="0"/>
              </a:spcAft>
              <a:buFont typeface="+mj-lt"/>
              <a:buAutoNum type="arabicPeriod" startAt="2"/>
            </a:pPr>
            <a:r>
              <a:rPr lang="en-GB" sz="2400">
                <a:solidFill>
                  <a:srgbClr val="000000"/>
                </a:solidFill>
                <a:latin typeface="Calibri"/>
              </a:rPr>
              <a:t>An </a:t>
            </a:r>
            <a:r>
              <a:rPr lang="en-GB" sz="2400" b="1">
                <a:solidFill>
                  <a:srgbClr val="000000"/>
                </a:solidFill>
                <a:latin typeface="Calibri"/>
              </a:rPr>
              <a:t>exclusion</a:t>
            </a:r>
            <a:r>
              <a:rPr lang="en-GB" sz="2400">
                <a:solidFill>
                  <a:srgbClr val="000000"/>
                </a:solidFill>
                <a:latin typeface="Calibri"/>
              </a:rPr>
              <a:t> of reversible conditions capable of </a:t>
            </a:r>
            <a:r>
              <a:rPr lang="en-GB" sz="2400" b="1">
                <a:solidFill>
                  <a:srgbClr val="000000"/>
                </a:solidFill>
                <a:latin typeface="Calibri"/>
              </a:rPr>
              <a:t>mimicking</a:t>
            </a:r>
            <a:r>
              <a:rPr lang="en-GB" sz="2400">
                <a:solidFill>
                  <a:srgbClr val="000000"/>
                </a:solidFill>
                <a:latin typeface="Calibri"/>
              </a:rPr>
              <a:t> or </a:t>
            </a:r>
            <a:r>
              <a:rPr lang="en-GB" sz="2400" b="1">
                <a:solidFill>
                  <a:srgbClr val="000000"/>
                </a:solidFill>
                <a:latin typeface="Calibri"/>
              </a:rPr>
              <a:t>confounding </a:t>
            </a:r>
            <a:r>
              <a:rPr lang="en-GB" sz="2400">
                <a:solidFill>
                  <a:srgbClr val="000000"/>
                </a:solidFill>
                <a:latin typeface="Calibri"/>
              </a:rPr>
              <a:t>the diagnosis of death using neurological criteria.</a:t>
            </a:r>
            <a:endParaRPr lang="en-US" sz="2400">
              <a:solidFill>
                <a:srgbClr val="000000"/>
              </a:solidFill>
              <a:latin typeface="Calibri"/>
            </a:endParaRPr>
          </a:p>
        </p:txBody>
      </p:sp>
      <p:sp>
        <p:nvSpPr>
          <p:cNvPr id="3" name="TextBox 2">
            <a:extLst>
              <a:ext uri="{FF2B5EF4-FFF2-40B4-BE49-F238E27FC236}">
                <a16:creationId xmlns:a16="http://schemas.microsoft.com/office/drawing/2014/main" id="{A0A6ED3C-8A1F-B20E-BA28-F9BA9EB2687F}"/>
              </a:ext>
            </a:extLst>
          </p:cNvPr>
          <p:cNvSpPr txBox="1"/>
          <p:nvPr/>
        </p:nvSpPr>
        <p:spPr>
          <a:xfrm>
            <a:off x="160943" y="1507281"/>
            <a:ext cx="3582533" cy="4154984"/>
          </a:xfrm>
          <a:prstGeom prst="rect">
            <a:avLst/>
          </a:prstGeom>
          <a:noFill/>
        </p:spPr>
        <p:txBody>
          <a:bodyPr wrap="square" rtlCol="0">
            <a:spAutoFit/>
          </a:bodyPr>
          <a:lstStyle/>
          <a:p>
            <a:pPr marL="514350" indent="-514350" defTabSz="914400" fontAlgn="base">
              <a:spcBef>
                <a:spcPct val="0"/>
              </a:spcBef>
              <a:spcAft>
                <a:spcPct val="0"/>
              </a:spcAft>
              <a:buFont typeface="+mj-lt"/>
              <a:buAutoNum type="arabicPeriod"/>
            </a:pPr>
            <a:r>
              <a:rPr lang="en-GB" sz="2400">
                <a:solidFill>
                  <a:prstClr val="black"/>
                </a:solidFill>
                <a:latin typeface="Calibri"/>
              </a:rPr>
              <a:t>An established </a:t>
            </a:r>
            <a:r>
              <a:rPr lang="en-GB" sz="2400" b="1">
                <a:solidFill>
                  <a:prstClr val="black"/>
                </a:solidFill>
                <a:latin typeface="Calibri"/>
              </a:rPr>
              <a:t>aetiology </a:t>
            </a:r>
            <a:r>
              <a:rPr lang="en-GB" sz="2400">
                <a:solidFill>
                  <a:prstClr val="black"/>
                </a:solidFill>
                <a:latin typeface="Calibri"/>
              </a:rPr>
              <a:t>capable of causing structural damage to the brain which has led to the permanent loss of the capacity for consciousness combined with the permanent loss of the capacity to breathe.</a:t>
            </a:r>
            <a:endParaRPr lang="en-US" sz="2400">
              <a:solidFill>
                <a:prstClr val="black"/>
              </a:solidFill>
              <a:latin typeface="Calibri"/>
            </a:endParaRPr>
          </a:p>
        </p:txBody>
      </p:sp>
      <p:sp>
        <p:nvSpPr>
          <p:cNvPr id="4" name="Title 21">
            <a:extLst>
              <a:ext uri="{FF2B5EF4-FFF2-40B4-BE49-F238E27FC236}">
                <a16:creationId xmlns:a16="http://schemas.microsoft.com/office/drawing/2014/main" id="{2857F3FF-455C-517A-C46C-F5452C98E992}"/>
              </a:ext>
            </a:extLst>
          </p:cNvPr>
          <p:cNvSpPr txBox="1">
            <a:spLocks/>
          </p:cNvSpPr>
          <p:nvPr/>
        </p:nvSpPr>
        <p:spPr>
          <a:xfrm>
            <a:off x="196090" y="21218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E0119D"/>
                </a:solidFill>
              </a:rPr>
              <a:t>Dx Death using Neurological Criteria</a:t>
            </a:r>
            <a:endParaRPr lang="en-US" b="1">
              <a:solidFill>
                <a:srgbClr val="E0119D"/>
              </a:solidFill>
            </a:endParaRPr>
          </a:p>
        </p:txBody>
      </p:sp>
      <p:sp>
        <p:nvSpPr>
          <p:cNvPr id="5" name="Footer Placeholder 4">
            <a:extLst>
              <a:ext uri="{FF2B5EF4-FFF2-40B4-BE49-F238E27FC236}">
                <a16:creationId xmlns:a16="http://schemas.microsoft.com/office/drawing/2014/main" id="{13FE7FF0-13A0-B0D4-5616-BB1FFAD1C986}"/>
              </a:ext>
            </a:extLst>
          </p:cNvPr>
          <p:cNvSpPr>
            <a:spLocks noGrp="1"/>
          </p:cNvSpPr>
          <p:nvPr>
            <p:ph type="ftr" sz="quarter" idx="11"/>
          </p:nvPr>
        </p:nvSpPr>
        <p:spPr>
          <a:xfrm>
            <a:off x="8387080" y="603951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13832384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60112"/>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Title 1">
            <a:extLst>
              <a:ext uri="{FF2B5EF4-FFF2-40B4-BE49-F238E27FC236}">
                <a16:creationId xmlns:a16="http://schemas.microsoft.com/office/drawing/2014/main" id="{214F5A08-4ABB-F245-BF43-BE0AEB513F77}"/>
              </a:ext>
            </a:extLst>
          </p:cNvPr>
          <p:cNvSpPr txBox="1">
            <a:spLocks/>
          </p:cNvSpPr>
          <p:nvPr/>
        </p:nvSpPr>
        <p:spPr>
          <a:xfrm>
            <a:off x="66260" y="194554"/>
            <a:ext cx="11170358" cy="1143000"/>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rgbClr val="E0119D"/>
                </a:solidFill>
              </a:rPr>
              <a:t>Examination of brainstem reflexes</a:t>
            </a:r>
            <a:br>
              <a:rPr lang="en-US">
                <a:solidFill>
                  <a:srgbClr val="E0119D"/>
                </a:solidFill>
                <a:latin typeface="Garamond" pitchFamily="-1" charset="0"/>
              </a:rPr>
            </a:br>
            <a:endParaRPr lang="en-US">
              <a:solidFill>
                <a:srgbClr val="E0119D"/>
              </a:solidFill>
            </a:endParaRPr>
          </a:p>
        </p:txBody>
      </p:sp>
      <p:sp>
        <p:nvSpPr>
          <p:cNvPr id="5" name="Rectangle 4">
            <a:extLst>
              <a:ext uri="{FF2B5EF4-FFF2-40B4-BE49-F238E27FC236}">
                <a16:creationId xmlns:a16="http://schemas.microsoft.com/office/drawing/2014/main" id="{0FC9F5A8-352A-894B-8E6C-40C320FCF4DA}"/>
              </a:ext>
            </a:extLst>
          </p:cNvPr>
          <p:cNvSpPr/>
          <p:nvPr/>
        </p:nvSpPr>
        <p:spPr>
          <a:xfrm>
            <a:off x="7885043" y="3147246"/>
            <a:ext cx="3958347" cy="904863"/>
          </a:xfrm>
          <a:prstGeom prst="rect">
            <a:avLst/>
          </a:prstGeom>
        </p:spPr>
        <p:txBody>
          <a:bodyPr wrap="square">
            <a:spAutoFit/>
          </a:bodyPr>
          <a:lstStyle/>
          <a:p>
            <a:pPr defTabSz="914400" fontAlgn="base">
              <a:spcBef>
                <a:spcPct val="20000"/>
              </a:spcBef>
              <a:spcAft>
                <a:spcPct val="0"/>
              </a:spcAft>
              <a:buClr>
                <a:schemeClr val="tx1"/>
              </a:buClr>
              <a:buSzPct val="100000"/>
            </a:pPr>
            <a:r>
              <a:rPr lang="en-US" sz="2400" err="1">
                <a:solidFill>
                  <a:srgbClr val="000000"/>
                </a:solidFill>
                <a:latin typeface="Calibri"/>
              </a:rPr>
              <a:t>Vestibuo</a:t>
            </a:r>
            <a:r>
              <a:rPr lang="en-US" sz="2400">
                <a:solidFill>
                  <a:srgbClr val="000000"/>
                </a:solidFill>
                <a:latin typeface="Calibri"/>
              </a:rPr>
              <a:t>-ocular (III, VI, VIII)</a:t>
            </a:r>
          </a:p>
          <a:p>
            <a:pPr marL="342900" indent="-342900" defTabSz="914400" fontAlgn="base">
              <a:spcBef>
                <a:spcPct val="20000"/>
              </a:spcBef>
              <a:spcAft>
                <a:spcPct val="0"/>
              </a:spcAft>
              <a:buClr>
                <a:srgbClr val="4F81BD"/>
              </a:buClr>
              <a:buSzPct val="65000"/>
              <a:buFont typeface="Wingdings" pitchFamily="-1" charset="2"/>
              <a:buChar char="n"/>
            </a:pPr>
            <a:endParaRPr lang="en-US" sz="2400">
              <a:solidFill>
                <a:srgbClr val="000000"/>
              </a:solidFill>
              <a:latin typeface="Calibri"/>
            </a:endParaRPr>
          </a:p>
        </p:txBody>
      </p:sp>
      <p:sp>
        <p:nvSpPr>
          <p:cNvPr id="11" name="Footer Placeholder 2">
            <a:extLst>
              <a:ext uri="{FF2B5EF4-FFF2-40B4-BE49-F238E27FC236}">
                <a16:creationId xmlns:a16="http://schemas.microsoft.com/office/drawing/2014/main" id="{9CFC99C1-0435-B74D-9964-E02D2357956C}"/>
              </a:ext>
            </a:extLst>
          </p:cNvPr>
          <p:cNvSpPr txBox="1">
            <a:spLocks/>
          </p:cNvSpPr>
          <p:nvPr/>
        </p:nvSpPr>
        <p:spPr>
          <a:xfrm>
            <a:off x="1524000" y="6272214"/>
            <a:ext cx="9144000" cy="6127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3200">
              <a:solidFill>
                <a:srgbClr val="FFFFFF"/>
              </a:solidFill>
            </a:endParaRPr>
          </a:p>
        </p:txBody>
      </p:sp>
      <p:sp>
        <p:nvSpPr>
          <p:cNvPr id="12" name="Slide Number Placeholder 3">
            <a:extLst>
              <a:ext uri="{FF2B5EF4-FFF2-40B4-BE49-F238E27FC236}">
                <a16:creationId xmlns:a16="http://schemas.microsoft.com/office/drawing/2014/main" id="{A82782F7-4C35-9B4D-91E9-9B43C91DD8C3}"/>
              </a:ext>
            </a:extLst>
          </p:cNvPr>
          <p:cNvSpPr txBox="1">
            <a:spLocks/>
          </p:cNvSpPr>
          <p:nvPr/>
        </p:nvSpPr>
        <p:spPr bwMode="auto">
          <a:xfrm>
            <a:off x="8077200" y="6356351"/>
            <a:ext cx="2133600" cy="365125"/>
          </a:xfrm>
          <a:prstGeom prst="rect">
            <a:avLst/>
          </a:prstGeom>
          <a:ln>
            <a:miter lim="800000"/>
            <a:headEnd/>
            <a:tailEnd/>
          </a:ln>
        </p:spPr>
        <p:txBody>
          <a:bodyPr vert="horz" wrap="square" lIns="91440" tIns="45720" rIns="91440" bIns="45720" numCol="1" rtlCol="0" anchor="t" anchorCtr="0" compatLnSpc="1">
            <a:prstTxWarp prst="textNoShape">
              <a:avLst/>
            </a:prstTxWarp>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GB" sz="2000">
              <a:solidFill>
                <a:srgbClr val="FFFFFF"/>
              </a:solidFill>
              <a:latin typeface="Calibri"/>
              <a:cs typeface="Arial" charset="0"/>
            </a:endParaRPr>
          </a:p>
        </p:txBody>
      </p:sp>
      <p:pic>
        <p:nvPicPr>
          <p:cNvPr id="14" name="Picture 13">
            <a:extLst>
              <a:ext uri="{FF2B5EF4-FFF2-40B4-BE49-F238E27FC236}">
                <a16:creationId xmlns:a16="http://schemas.microsoft.com/office/drawing/2014/main" id="{BE8270B3-19D4-A755-17E1-406B1CED7B49}"/>
              </a:ext>
            </a:extLst>
          </p:cNvPr>
          <p:cNvPicPr>
            <a:picLocks noChangeAspect="1"/>
          </p:cNvPicPr>
          <p:nvPr/>
        </p:nvPicPr>
        <p:blipFill>
          <a:blip r:embed="rId3"/>
          <a:stretch>
            <a:fillRect/>
          </a:stretch>
        </p:blipFill>
        <p:spPr>
          <a:xfrm rot="1047998">
            <a:off x="10224152" y="3859394"/>
            <a:ext cx="1924190" cy="262389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5" name="Text Box 3">
            <a:extLst>
              <a:ext uri="{FF2B5EF4-FFF2-40B4-BE49-F238E27FC236}">
                <a16:creationId xmlns:a16="http://schemas.microsoft.com/office/drawing/2014/main" id="{1A892BCF-31FA-0431-6DD9-A918478938B9}"/>
              </a:ext>
            </a:extLst>
          </p:cNvPr>
          <p:cNvSpPr txBox="1">
            <a:spLocks noChangeArrowheads="1"/>
          </p:cNvSpPr>
          <p:nvPr/>
        </p:nvSpPr>
        <p:spPr bwMode="auto">
          <a:xfrm>
            <a:off x="8451153" y="6091963"/>
            <a:ext cx="3829030" cy="769441"/>
          </a:xfrm>
          <a:prstGeom prst="rect">
            <a:avLst/>
          </a:prstGeom>
          <a:solidFill>
            <a:srgbClr val="F8F8F8"/>
          </a:solidFill>
          <a:ln w="28575">
            <a:solidFill>
              <a:srgbClr val="6E2C6B"/>
            </a:solidFill>
            <a:miter lim="800000"/>
            <a:headEnd/>
            <a:tailEnd/>
          </a:ln>
        </p:spPr>
        <p:txBody>
          <a:bodyPr wrap="square">
            <a:spAutoFit/>
          </a:bodyPr>
          <a:lstStyle>
            <a:lvl1pPr marL="342900" indent="-342900">
              <a:spcBef>
                <a:spcPct val="20000"/>
              </a:spcBef>
              <a:buChar char="•"/>
              <a:defRPr sz="2400">
                <a:solidFill>
                  <a:schemeClr val="tx1"/>
                </a:solidFill>
                <a:latin typeface="Arial" charset="0"/>
                <a:ea typeface="Arial" charset="0"/>
                <a:cs typeface="Arial" charset="0"/>
              </a:defRPr>
            </a:lvl1pPr>
            <a:lvl2pPr marL="742950" indent="-285750">
              <a:spcBef>
                <a:spcPct val="20000"/>
              </a:spcBef>
              <a:buChar char="–"/>
              <a:defRPr sz="2000">
                <a:solidFill>
                  <a:schemeClr val="accent2"/>
                </a:solidFill>
                <a:latin typeface="Arial" charset="0"/>
                <a:ea typeface="Arial" charset="0"/>
                <a:cs typeface="Arial" charset="0"/>
              </a:defRPr>
            </a:lvl2pPr>
            <a:lvl3pPr marL="1143000" indent="-228600">
              <a:spcBef>
                <a:spcPct val="20000"/>
              </a:spcBef>
              <a:buChar char="•"/>
              <a:defRPr>
                <a:solidFill>
                  <a:schemeClr val="tx1"/>
                </a:solidFill>
                <a:latin typeface="Arial" charset="0"/>
                <a:ea typeface="Arial" charset="0"/>
                <a:cs typeface="Arial" charset="0"/>
              </a:defRPr>
            </a:lvl3pPr>
            <a:lvl4pPr marL="1600200" indent="-228600">
              <a:spcBef>
                <a:spcPct val="20000"/>
              </a:spcBef>
              <a:buChar char="–"/>
              <a:defRPr sz="1600">
                <a:solidFill>
                  <a:schemeClr val="tx1"/>
                </a:solidFill>
                <a:latin typeface="Arial" charset="0"/>
                <a:ea typeface="Arial" charset="0"/>
                <a:cs typeface="Arial" charset="0"/>
              </a:defRPr>
            </a:lvl4pPr>
            <a:lvl5pPr marL="2057400" indent="-228600">
              <a:spcBef>
                <a:spcPct val="20000"/>
              </a:spcBef>
              <a:buChar char="»"/>
              <a:defRPr sz="1600">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charset="0"/>
                <a:cs typeface="Arial" charset="0"/>
              </a:rPr>
              <a:t>In </a:t>
            </a:r>
            <a:r>
              <a:rPr kumimoji="0" lang="en-US" sz="2000" b="0" i="0" u="none" strike="noStrike" kern="1200" cap="none" spc="0" normalizeH="0" baseline="0" noProof="0" err="1">
                <a:ln>
                  <a:noFill/>
                </a:ln>
                <a:solidFill>
                  <a:srgbClr val="000000"/>
                </a:solidFill>
                <a:effectLst/>
                <a:uLnTx/>
                <a:uFillTx/>
                <a:latin typeface="Arial" charset="0"/>
                <a:cs typeface="Arial" charset="0"/>
              </a:rPr>
              <a:t>honour</a:t>
            </a:r>
            <a:r>
              <a:rPr kumimoji="0" lang="en-US" sz="2000" b="0" i="0" u="none" strike="noStrike" kern="1200" cap="none" spc="0" normalizeH="0" baseline="0" noProof="0">
                <a:ln>
                  <a:noFill/>
                </a:ln>
                <a:solidFill>
                  <a:srgbClr val="000000"/>
                </a:solidFill>
                <a:effectLst/>
                <a:uLnTx/>
                <a:uFillTx/>
                <a:latin typeface="Arial" charset="0"/>
                <a:cs typeface="Arial" charset="0"/>
              </a:rPr>
              <a:t> and memory of       </a:t>
            </a:r>
          </a:p>
          <a:p>
            <a:pPr marL="0" marR="0" lvl="0" indent="0" algn="ctr" defTabSz="4572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err="1">
                <a:ln>
                  <a:noFill/>
                </a:ln>
                <a:solidFill>
                  <a:srgbClr val="0067BF"/>
                </a:solidFill>
                <a:effectLst/>
                <a:uLnTx/>
                <a:uFillTx/>
                <a:latin typeface="Arial" charset="0"/>
                <a:cs typeface="Arial" charset="0"/>
              </a:rPr>
              <a:t>Mr</a:t>
            </a:r>
            <a:r>
              <a:rPr kumimoji="0" lang="en-US" sz="2000" b="0" i="0" u="none" strike="noStrike" kern="1200" cap="none" spc="0" normalizeH="0" baseline="0" noProof="0">
                <a:ln>
                  <a:noFill/>
                </a:ln>
                <a:solidFill>
                  <a:srgbClr val="0067BF"/>
                </a:solidFill>
                <a:effectLst/>
                <a:uLnTx/>
                <a:uFillTx/>
                <a:latin typeface="Arial" charset="0"/>
                <a:cs typeface="Arial" charset="0"/>
              </a:rPr>
              <a:t> Robert Williams (1962-2017)</a:t>
            </a:r>
          </a:p>
        </p:txBody>
      </p:sp>
      <p:sp>
        <p:nvSpPr>
          <p:cNvPr id="19" name="Rectangle 18">
            <a:extLst>
              <a:ext uri="{FF2B5EF4-FFF2-40B4-BE49-F238E27FC236}">
                <a16:creationId xmlns:a16="http://schemas.microsoft.com/office/drawing/2014/main" id="{D2B7682F-D516-9BBF-2B8B-62F8F3DBE839}"/>
              </a:ext>
            </a:extLst>
          </p:cNvPr>
          <p:cNvSpPr/>
          <p:nvPr/>
        </p:nvSpPr>
        <p:spPr>
          <a:xfrm>
            <a:off x="208954" y="3156480"/>
            <a:ext cx="2975115" cy="904863"/>
          </a:xfrm>
          <a:prstGeom prst="rect">
            <a:avLst/>
          </a:prstGeom>
        </p:spPr>
        <p:txBody>
          <a:bodyPr wrap="square">
            <a:spAutoFit/>
          </a:bodyPr>
          <a:lstStyle/>
          <a:p>
            <a:pPr algn="ctr" defTabSz="914400" fontAlgn="base">
              <a:spcBef>
                <a:spcPct val="20000"/>
              </a:spcBef>
              <a:spcAft>
                <a:spcPct val="0"/>
              </a:spcAft>
              <a:buClr>
                <a:schemeClr val="tx1"/>
              </a:buClr>
              <a:buSzPct val="100000"/>
            </a:pPr>
            <a:r>
              <a:rPr lang="en-US" sz="2400">
                <a:solidFill>
                  <a:srgbClr val="000000"/>
                </a:solidFill>
                <a:latin typeface="Calibri"/>
              </a:rPr>
              <a:t>Pupillary (II, III)</a:t>
            </a:r>
          </a:p>
          <a:p>
            <a:pPr marL="342900" indent="-342900" algn="ctr" defTabSz="914400" fontAlgn="base">
              <a:spcBef>
                <a:spcPct val="20000"/>
              </a:spcBef>
              <a:spcAft>
                <a:spcPct val="0"/>
              </a:spcAft>
              <a:buClr>
                <a:srgbClr val="4F81BD"/>
              </a:buClr>
              <a:buSzPct val="65000"/>
              <a:buFont typeface="Wingdings" pitchFamily="-1" charset="2"/>
              <a:buChar char="n"/>
            </a:pPr>
            <a:endParaRPr lang="en-US" sz="2400">
              <a:solidFill>
                <a:srgbClr val="000000"/>
              </a:solidFill>
              <a:latin typeface="Calibri"/>
            </a:endParaRPr>
          </a:p>
        </p:txBody>
      </p:sp>
      <p:sp>
        <p:nvSpPr>
          <p:cNvPr id="20" name="Rectangle 19">
            <a:extLst>
              <a:ext uri="{FF2B5EF4-FFF2-40B4-BE49-F238E27FC236}">
                <a16:creationId xmlns:a16="http://schemas.microsoft.com/office/drawing/2014/main" id="{2111EE37-AD50-E3E7-B3FE-CF82CD3D50D9}"/>
              </a:ext>
            </a:extLst>
          </p:cNvPr>
          <p:cNvSpPr/>
          <p:nvPr/>
        </p:nvSpPr>
        <p:spPr>
          <a:xfrm>
            <a:off x="3530793" y="3147246"/>
            <a:ext cx="4114799" cy="461665"/>
          </a:xfrm>
          <a:prstGeom prst="rect">
            <a:avLst/>
          </a:prstGeom>
        </p:spPr>
        <p:txBody>
          <a:bodyPr wrap="square">
            <a:spAutoFit/>
          </a:bodyPr>
          <a:lstStyle/>
          <a:p>
            <a:pPr algn="ctr" defTabSz="914400" fontAlgn="base">
              <a:spcBef>
                <a:spcPct val="20000"/>
              </a:spcBef>
              <a:spcAft>
                <a:spcPct val="0"/>
              </a:spcAft>
              <a:buClr>
                <a:schemeClr val="tx1"/>
              </a:buClr>
              <a:buSzPct val="100000"/>
            </a:pPr>
            <a:r>
              <a:rPr lang="en-US" sz="2400">
                <a:solidFill>
                  <a:srgbClr val="000000"/>
                </a:solidFill>
                <a:latin typeface="Calibri"/>
              </a:rPr>
              <a:t>Corneal (V, VII)</a:t>
            </a:r>
          </a:p>
        </p:txBody>
      </p:sp>
      <p:sp>
        <p:nvSpPr>
          <p:cNvPr id="21" name="Rectangle 20">
            <a:extLst>
              <a:ext uri="{FF2B5EF4-FFF2-40B4-BE49-F238E27FC236}">
                <a16:creationId xmlns:a16="http://schemas.microsoft.com/office/drawing/2014/main" id="{74FB14B2-0FA7-6D97-42CC-3AF4C8360DA5}"/>
              </a:ext>
            </a:extLst>
          </p:cNvPr>
          <p:cNvSpPr/>
          <p:nvPr/>
        </p:nvSpPr>
        <p:spPr>
          <a:xfrm>
            <a:off x="8424649" y="3719685"/>
            <a:ext cx="2172462" cy="1200329"/>
          </a:xfrm>
          <a:prstGeom prst="rect">
            <a:avLst/>
          </a:prstGeom>
        </p:spPr>
        <p:txBody>
          <a:bodyPr wrap="square">
            <a:spAutoFit/>
          </a:bodyPr>
          <a:lstStyle/>
          <a:p>
            <a:pPr defTabSz="914400" fontAlgn="base">
              <a:spcBef>
                <a:spcPct val="20000"/>
              </a:spcBef>
              <a:spcAft>
                <a:spcPct val="0"/>
              </a:spcAft>
              <a:buClr>
                <a:schemeClr val="tx1"/>
              </a:buClr>
              <a:buSzPct val="100000"/>
            </a:pPr>
            <a:r>
              <a:rPr lang="en-US" sz="2400">
                <a:solidFill>
                  <a:srgbClr val="000000"/>
                </a:solidFill>
                <a:latin typeface="Calibri"/>
              </a:rPr>
              <a:t>Motor (supraorbital) (V, VII)</a:t>
            </a:r>
          </a:p>
        </p:txBody>
      </p:sp>
      <p:sp>
        <p:nvSpPr>
          <p:cNvPr id="28" name="Rectangle 27">
            <a:extLst>
              <a:ext uri="{FF2B5EF4-FFF2-40B4-BE49-F238E27FC236}">
                <a16:creationId xmlns:a16="http://schemas.microsoft.com/office/drawing/2014/main" id="{87F93DB8-B8F6-4006-C671-B4138E047858}"/>
              </a:ext>
            </a:extLst>
          </p:cNvPr>
          <p:cNvSpPr/>
          <p:nvPr/>
        </p:nvSpPr>
        <p:spPr>
          <a:xfrm>
            <a:off x="2107667" y="3978704"/>
            <a:ext cx="1875219" cy="904863"/>
          </a:xfrm>
          <a:prstGeom prst="rect">
            <a:avLst/>
          </a:prstGeom>
        </p:spPr>
        <p:txBody>
          <a:bodyPr wrap="square">
            <a:spAutoFit/>
          </a:bodyPr>
          <a:lstStyle/>
          <a:p>
            <a:pPr defTabSz="914400" fontAlgn="base">
              <a:spcBef>
                <a:spcPct val="20000"/>
              </a:spcBef>
              <a:spcAft>
                <a:spcPct val="0"/>
              </a:spcAft>
              <a:buClr>
                <a:schemeClr val="tx1"/>
              </a:buClr>
              <a:buSzPct val="100000"/>
            </a:pPr>
            <a:r>
              <a:rPr lang="en-US" sz="2400">
                <a:solidFill>
                  <a:srgbClr val="000000"/>
                </a:solidFill>
                <a:latin typeface="Calibri"/>
              </a:rPr>
              <a:t>Cough </a:t>
            </a:r>
          </a:p>
          <a:p>
            <a:pPr defTabSz="914400" fontAlgn="base">
              <a:spcBef>
                <a:spcPct val="20000"/>
              </a:spcBef>
              <a:spcAft>
                <a:spcPct val="0"/>
              </a:spcAft>
              <a:buClr>
                <a:schemeClr val="tx1"/>
              </a:buClr>
              <a:buSzPct val="100000"/>
            </a:pPr>
            <a:r>
              <a:rPr lang="en-US" sz="2400">
                <a:solidFill>
                  <a:srgbClr val="000000"/>
                </a:solidFill>
                <a:latin typeface="Calibri"/>
              </a:rPr>
              <a:t>(IX, X)</a:t>
            </a:r>
          </a:p>
        </p:txBody>
      </p:sp>
      <p:sp>
        <p:nvSpPr>
          <p:cNvPr id="31" name="Rectangle 30">
            <a:extLst>
              <a:ext uri="{FF2B5EF4-FFF2-40B4-BE49-F238E27FC236}">
                <a16:creationId xmlns:a16="http://schemas.microsoft.com/office/drawing/2014/main" id="{34AED565-BF95-82F6-4C65-BC7A1D68BAF6}"/>
              </a:ext>
            </a:extLst>
          </p:cNvPr>
          <p:cNvSpPr/>
          <p:nvPr/>
        </p:nvSpPr>
        <p:spPr>
          <a:xfrm>
            <a:off x="5306086" y="3973574"/>
            <a:ext cx="983039" cy="904863"/>
          </a:xfrm>
          <a:prstGeom prst="rect">
            <a:avLst/>
          </a:prstGeom>
        </p:spPr>
        <p:txBody>
          <a:bodyPr wrap="square">
            <a:spAutoFit/>
          </a:bodyPr>
          <a:lstStyle/>
          <a:p>
            <a:pPr defTabSz="914400" fontAlgn="base">
              <a:spcBef>
                <a:spcPct val="20000"/>
              </a:spcBef>
              <a:spcAft>
                <a:spcPct val="0"/>
              </a:spcAft>
              <a:buClr>
                <a:schemeClr val="tx1"/>
              </a:buClr>
              <a:buSzPct val="100000"/>
            </a:pPr>
            <a:r>
              <a:rPr lang="en-US" sz="2400">
                <a:solidFill>
                  <a:srgbClr val="000000"/>
                </a:solidFill>
                <a:latin typeface="Calibri"/>
              </a:rPr>
              <a:t>Gag </a:t>
            </a:r>
          </a:p>
          <a:p>
            <a:pPr defTabSz="914400" fontAlgn="base">
              <a:spcBef>
                <a:spcPct val="20000"/>
              </a:spcBef>
              <a:spcAft>
                <a:spcPct val="0"/>
              </a:spcAft>
              <a:buClr>
                <a:schemeClr val="tx1"/>
              </a:buClr>
              <a:buSzPct val="100000"/>
            </a:pPr>
            <a:r>
              <a:rPr lang="en-US" sz="2400">
                <a:solidFill>
                  <a:srgbClr val="000000"/>
                </a:solidFill>
                <a:latin typeface="Calibri"/>
              </a:rPr>
              <a:t>(IX, X)</a:t>
            </a:r>
          </a:p>
        </p:txBody>
      </p:sp>
      <p:pic>
        <p:nvPicPr>
          <p:cNvPr id="13" name="Picture 12" descr="A person with gloves cleaning a person's eye&#10;&#10;AI-generated content may be incorrect.">
            <a:extLst>
              <a:ext uri="{FF2B5EF4-FFF2-40B4-BE49-F238E27FC236}">
                <a16:creationId xmlns:a16="http://schemas.microsoft.com/office/drawing/2014/main" id="{C6EE7C55-F0BB-B8C4-33DB-333ADFD4D3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30794" y="869548"/>
            <a:ext cx="4114800" cy="2314932"/>
          </a:xfrm>
          <a:prstGeom prst="rect">
            <a:avLst/>
          </a:prstGeom>
          <a:ln>
            <a:noFill/>
          </a:ln>
          <a:effectLst>
            <a:outerShdw blurRad="292100" dist="139700" dir="2700000" algn="tl" rotWithShape="0">
              <a:srgbClr val="333333">
                <a:alpha val="65000"/>
              </a:srgbClr>
            </a:outerShdw>
          </a:effectLst>
        </p:spPr>
      </p:pic>
      <p:pic>
        <p:nvPicPr>
          <p:cNvPr id="18" name="Picture 17" descr="A person with a tube attached to his nose&#10;&#10;AI-generated content may be incorrect.">
            <a:extLst>
              <a:ext uri="{FF2B5EF4-FFF2-40B4-BE49-F238E27FC236}">
                <a16:creationId xmlns:a16="http://schemas.microsoft.com/office/drawing/2014/main" id="{E9239230-2EFC-556D-5948-C983232376B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7558" y="869548"/>
            <a:ext cx="2997909" cy="2314932"/>
          </a:xfrm>
          <a:prstGeom prst="rect">
            <a:avLst/>
          </a:prstGeom>
          <a:ln>
            <a:noFill/>
          </a:ln>
          <a:effectLst>
            <a:outerShdw blurRad="292100" dist="139700" dir="2700000" algn="tl" rotWithShape="0">
              <a:srgbClr val="333333">
                <a:alpha val="65000"/>
              </a:srgbClr>
            </a:outerShdw>
          </a:effectLst>
        </p:spPr>
      </p:pic>
      <p:pic>
        <p:nvPicPr>
          <p:cNvPr id="25" name="Picture 24" descr="A person with a tube attached to his nose&#10;&#10;AI-generated content may be incorrect.">
            <a:extLst>
              <a:ext uri="{FF2B5EF4-FFF2-40B4-BE49-F238E27FC236}">
                <a16:creationId xmlns:a16="http://schemas.microsoft.com/office/drawing/2014/main" id="{D7305691-4E9A-2BDF-B7DE-95D70128492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13105" y="3739353"/>
            <a:ext cx="2124572" cy="2350800"/>
          </a:xfrm>
          <a:prstGeom prst="rect">
            <a:avLst/>
          </a:prstGeom>
          <a:ln>
            <a:noFill/>
          </a:ln>
          <a:effectLst>
            <a:outerShdw blurRad="292100" dist="139700" dir="2700000" algn="tl" rotWithShape="0">
              <a:srgbClr val="333333">
                <a:alpha val="65000"/>
              </a:srgbClr>
            </a:outerShdw>
          </a:effectLst>
        </p:spPr>
      </p:pic>
      <p:pic>
        <p:nvPicPr>
          <p:cNvPr id="27" name="Picture 26" descr="A person holding a tube to a person's face&#10;&#10;AI-generated content may be incorrect.">
            <a:extLst>
              <a:ext uri="{FF2B5EF4-FFF2-40B4-BE49-F238E27FC236}">
                <a16:creationId xmlns:a16="http://schemas.microsoft.com/office/drawing/2014/main" id="{1B3EED8B-9D0A-C751-9575-57EB64D210C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08954" y="3748065"/>
            <a:ext cx="1875219" cy="2350516"/>
          </a:xfrm>
          <a:prstGeom prst="rect">
            <a:avLst/>
          </a:prstGeom>
          <a:ln>
            <a:noFill/>
          </a:ln>
          <a:effectLst>
            <a:outerShdw blurRad="292100" dist="139700" dir="2700000" algn="tl" rotWithShape="0">
              <a:srgbClr val="333333">
                <a:alpha val="65000"/>
              </a:srgbClr>
            </a:outerShdw>
          </a:effectLst>
        </p:spPr>
      </p:pic>
      <p:pic>
        <p:nvPicPr>
          <p:cNvPr id="30" name="Picture 29" descr="A person with a tube attached to his mouth&#10;&#10;AI-generated content may be incorrect.">
            <a:extLst>
              <a:ext uri="{FF2B5EF4-FFF2-40B4-BE49-F238E27FC236}">
                <a16:creationId xmlns:a16="http://schemas.microsoft.com/office/drawing/2014/main" id="{F77F3292-C8EB-7CAB-6F51-6FC8DC4759A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75111" y="3748065"/>
            <a:ext cx="2209824" cy="2350516"/>
          </a:xfrm>
          <a:prstGeom prst="rect">
            <a:avLst/>
          </a:prstGeom>
          <a:ln>
            <a:noFill/>
          </a:ln>
          <a:effectLst>
            <a:outerShdw blurRad="292100" dist="139700" dir="2700000" algn="tl" rotWithShape="0">
              <a:srgbClr val="333333">
                <a:alpha val="65000"/>
              </a:srgbClr>
            </a:outerShdw>
          </a:effectLst>
        </p:spPr>
      </p:pic>
      <p:pic>
        <p:nvPicPr>
          <p:cNvPr id="33" name="Picture 32" descr="A person wearing gloves and holding an oxygen mask&#10;&#10;AI-generated content may be incorrect.">
            <a:extLst>
              <a:ext uri="{FF2B5EF4-FFF2-40B4-BE49-F238E27FC236}">
                <a16:creationId xmlns:a16="http://schemas.microsoft.com/office/drawing/2014/main" id="{ADDCB2BD-B387-5E43-B138-3A6CBC3955A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80921" y="845580"/>
            <a:ext cx="3067890" cy="2346175"/>
          </a:xfrm>
          <a:prstGeom prst="rect">
            <a:avLst/>
          </a:prstGeom>
          <a:ln>
            <a:noFill/>
          </a:ln>
          <a:effectLst>
            <a:outerShdw blurRad="292100" dist="139700" dir="2700000" algn="tl" rotWithShape="0">
              <a:srgbClr val="333333">
                <a:alpha val="65000"/>
              </a:srgbClr>
            </a:outerShdw>
          </a:effectLst>
        </p:spPr>
      </p:pic>
      <p:sp>
        <p:nvSpPr>
          <p:cNvPr id="2" name="Footer Placeholder 1">
            <a:extLst>
              <a:ext uri="{FF2B5EF4-FFF2-40B4-BE49-F238E27FC236}">
                <a16:creationId xmlns:a16="http://schemas.microsoft.com/office/drawing/2014/main" id="{29A2A906-3C4A-63D9-E912-284575A35DE6}"/>
              </a:ext>
            </a:extLst>
          </p:cNvPr>
          <p:cNvSpPr>
            <a:spLocks noGrp="1"/>
          </p:cNvSpPr>
          <p:nvPr>
            <p:ph type="ftr" sz="quarter" idx="11"/>
          </p:nvPr>
        </p:nvSpPr>
        <p:spPr>
          <a:xfrm>
            <a:off x="6062648" y="6343561"/>
            <a:ext cx="1853045"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4043529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C3804-3072-5278-CF3B-E9FB4B8E57D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E432D1A-9C4B-9E21-5525-F748602E7E8E}"/>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6E021FB7-D8DC-BDE6-F2E8-CB184C9236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Title 1">
            <a:extLst>
              <a:ext uri="{FF2B5EF4-FFF2-40B4-BE49-F238E27FC236}">
                <a16:creationId xmlns:a16="http://schemas.microsoft.com/office/drawing/2014/main" id="{3C43D5FC-4A73-0027-7EF5-E9DF0A7BDB0D}"/>
              </a:ext>
            </a:extLst>
          </p:cNvPr>
          <p:cNvSpPr txBox="1">
            <a:spLocks/>
          </p:cNvSpPr>
          <p:nvPr/>
        </p:nvSpPr>
        <p:spPr>
          <a:xfrm>
            <a:off x="66260" y="194554"/>
            <a:ext cx="11170358" cy="1143000"/>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rgbClr val="E0119D"/>
                </a:solidFill>
              </a:rPr>
              <a:t>Examination of brainstem reflexes</a:t>
            </a:r>
            <a:br>
              <a:rPr lang="en-US">
                <a:solidFill>
                  <a:srgbClr val="E0119D"/>
                </a:solidFill>
                <a:latin typeface="Garamond" pitchFamily="-1" charset="0"/>
              </a:rPr>
            </a:br>
            <a:endParaRPr lang="en-US">
              <a:solidFill>
                <a:srgbClr val="E0119D"/>
              </a:solidFill>
            </a:endParaRPr>
          </a:p>
        </p:txBody>
      </p:sp>
      <p:sp>
        <p:nvSpPr>
          <p:cNvPr id="5" name="Rectangle 4">
            <a:extLst>
              <a:ext uri="{FF2B5EF4-FFF2-40B4-BE49-F238E27FC236}">
                <a16:creationId xmlns:a16="http://schemas.microsoft.com/office/drawing/2014/main" id="{97B1E332-617D-BA1E-AA25-F4054A655DCF}"/>
              </a:ext>
            </a:extLst>
          </p:cNvPr>
          <p:cNvSpPr/>
          <p:nvPr/>
        </p:nvSpPr>
        <p:spPr>
          <a:xfrm>
            <a:off x="7885043" y="3147246"/>
            <a:ext cx="3958347" cy="904863"/>
          </a:xfrm>
          <a:prstGeom prst="rect">
            <a:avLst/>
          </a:prstGeom>
        </p:spPr>
        <p:txBody>
          <a:bodyPr wrap="square">
            <a:spAutoFit/>
          </a:bodyPr>
          <a:lstStyle/>
          <a:p>
            <a:pPr defTabSz="914400" fontAlgn="base">
              <a:spcBef>
                <a:spcPct val="20000"/>
              </a:spcBef>
              <a:spcAft>
                <a:spcPct val="0"/>
              </a:spcAft>
              <a:buClr>
                <a:schemeClr val="tx1"/>
              </a:buClr>
              <a:buSzPct val="100000"/>
            </a:pPr>
            <a:r>
              <a:rPr lang="en-US" sz="2400" err="1">
                <a:solidFill>
                  <a:srgbClr val="000000"/>
                </a:solidFill>
                <a:latin typeface="Calibri"/>
              </a:rPr>
              <a:t>Vestibuo</a:t>
            </a:r>
            <a:r>
              <a:rPr lang="en-US" sz="2400">
                <a:solidFill>
                  <a:srgbClr val="000000"/>
                </a:solidFill>
                <a:latin typeface="Calibri"/>
              </a:rPr>
              <a:t>-ocular (III, VI, VIII)</a:t>
            </a:r>
          </a:p>
          <a:p>
            <a:pPr marL="342900" indent="-342900" defTabSz="914400" fontAlgn="base">
              <a:spcBef>
                <a:spcPct val="20000"/>
              </a:spcBef>
              <a:spcAft>
                <a:spcPct val="0"/>
              </a:spcAft>
              <a:buClr>
                <a:srgbClr val="4F81BD"/>
              </a:buClr>
              <a:buSzPct val="65000"/>
              <a:buFont typeface="Wingdings" pitchFamily="-1" charset="2"/>
              <a:buChar char="n"/>
            </a:pPr>
            <a:endParaRPr lang="en-US" sz="2400">
              <a:solidFill>
                <a:srgbClr val="000000"/>
              </a:solidFill>
              <a:latin typeface="Calibri"/>
            </a:endParaRPr>
          </a:p>
        </p:txBody>
      </p:sp>
      <p:sp>
        <p:nvSpPr>
          <p:cNvPr id="11" name="Footer Placeholder 2">
            <a:extLst>
              <a:ext uri="{FF2B5EF4-FFF2-40B4-BE49-F238E27FC236}">
                <a16:creationId xmlns:a16="http://schemas.microsoft.com/office/drawing/2014/main" id="{152A7ABE-5F9F-C55A-80CC-6D3F7AE51640}"/>
              </a:ext>
            </a:extLst>
          </p:cNvPr>
          <p:cNvSpPr txBox="1">
            <a:spLocks/>
          </p:cNvSpPr>
          <p:nvPr/>
        </p:nvSpPr>
        <p:spPr>
          <a:xfrm>
            <a:off x="1524000" y="6272214"/>
            <a:ext cx="9144000" cy="6127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3200">
              <a:solidFill>
                <a:srgbClr val="FFFFFF"/>
              </a:solidFill>
            </a:endParaRPr>
          </a:p>
        </p:txBody>
      </p:sp>
      <p:sp>
        <p:nvSpPr>
          <p:cNvPr id="12" name="Slide Number Placeholder 3">
            <a:extLst>
              <a:ext uri="{FF2B5EF4-FFF2-40B4-BE49-F238E27FC236}">
                <a16:creationId xmlns:a16="http://schemas.microsoft.com/office/drawing/2014/main" id="{E1D65CB3-F474-854D-29E4-24FA89B8AAD5}"/>
              </a:ext>
            </a:extLst>
          </p:cNvPr>
          <p:cNvSpPr txBox="1">
            <a:spLocks/>
          </p:cNvSpPr>
          <p:nvPr/>
        </p:nvSpPr>
        <p:spPr bwMode="auto">
          <a:xfrm>
            <a:off x="8077200" y="6356351"/>
            <a:ext cx="2133600" cy="365125"/>
          </a:xfrm>
          <a:prstGeom prst="rect">
            <a:avLst/>
          </a:prstGeom>
          <a:ln>
            <a:miter lim="800000"/>
            <a:headEnd/>
            <a:tailEnd/>
          </a:ln>
        </p:spPr>
        <p:txBody>
          <a:bodyPr vert="horz" wrap="square" lIns="91440" tIns="45720" rIns="91440" bIns="45720" numCol="1" rtlCol="0" anchor="t" anchorCtr="0" compatLnSpc="1">
            <a:prstTxWarp prst="textNoShape">
              <a:avLst/>
            </a:prstTxWarp>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GB" sz="2000">
              <a:solidFill>
                <a:srgbClr val="FFFFFF"/>
              </a:solidFill>
              <a:latin typeface="Calibri"/>
              <a:cs typeface="Arial" charset="0"/>
            </a:endParaRPr>
          </a:p>
        </p:txBody>
      </p:sp>
      <p:pic>
        <p:nvPicPr>
          <p:cNvPr id="14" name="Picture 13">
            <a:extLst>
              <a:ext uri="{FF2B5EF4-FFF2-40B4-BE49-F238E27FC236}">
                <a16:creationId xmlns:a16="http://schemas.microsoft.com/office/drawing/2014/main" id="{7F2D303F-E25C-4D53-2B2E-0EEB779082A2}"/>
              </a:ext>
            </a:extLst>
          </p:cNvPr>
          <p:cNvPicPr>
            <a:picLocks noChangeAspect="1"/>
          </p:cNvPicPr>
          <p:nvPr/>
        </p:nvPicPr>
        <p:blipFill>
          <a:blip r:embed="rId3"/>
          <a:stretch>
            <a:fillRect/>
          </a:stretch>
        </p:blipFill>
        <p:spPr>
          <a:xfrm rot="1047998">
            <a:off x="10224152" y="3859394"/>
            <a:ext cx="1924190" cy="262389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5" name="Text Box 3">
            <a:extLst>
              <a:ext uri="{FF2B5EF4-FFF2-40B4-BE49-F238E27FC236}">
                <a16:creationId xmlns:a16="http://schemas.microsoft.com/office/drawing/2014/main" id="{8BD4CF30-E126-E679-569B-052E90C9B008}"/>
              </a:ext>
            </a:extLst>
          </p:cNvPr>
          <p:cNvSpPr txBox="1">
            <a:spLocks noChangeArrowheads="1"/>
          </p:cNvSpPr>
          <p:nvPr/>
        </p:nvSpPr>
        <p:spPr bwMode="auto">
          <a:xfrm>
            <a:off x="8451153" y="6091963"/>
            <a:ext cx="3829030" cy="769441"/>
          </a:xfrm>
          <a:prstGeom prst="rect">
            <a:avLst/>
          </a:prstGeom>
          <a:solidFill>
            <a:srgbClr val="F8F8F8"/>
          </a:solidFill>
          <a:ln w="28575">
            <a:solidFill>
              <a:srgbClr val="6E2C6B"/>
            </a:solidFill>
            <a:miter lim="800000"/>
            <a:headEnd/>
            <a:tailEnd/>
          </a:ln>
        </p:spPr>
        <p:txBody>
          <a:bodyPr wrap="square">
            <a:spAutoFit/>
          </a:bodyPr>
          <a:lstStyle>
            <a:lvl1pPr marL="342900" indent="-342900">
              <a:spcBef>
                <a:spcPct val="20000"/>
              </a:spcBef>
              <a:buChar char="•"/>
              <a:defRPr sz="2400">
                <a:solidFill>
                  <a:schemeClr val="tx1"/>
                </a:solidFill>
                <a:latin typeface="Arial" charset="0"/>
                <a:ea typeface="Arial" charset="0"/>
                <a:cs typeface="Arial" charset="0"/>
              </a:defRPr>
            </a:lvl1pPr>
            <a:lvl2pPr marL="742950" indent="-285750">
              <a:spcBef>
                <a:spcPct val="20000"/>
              </a:spcBef>
              <a:buChar char="–"/>
              <a:defRPr sz="2000">
                <a:solidFill>
                  <a:schemeClr val="accent2"/>
                </a:solidFill>
                <a:latin typeface="Arial" charset="0"/>
                <a:ea typeface="Arial" charset="0"/>
                <a:cs typeface="Arial" charset="0"/>
              </a:defRPr>
            </a:lvl2pPr>
            <a:lvl3pPr marL="1143000" indent="-228600">
              <a:spcBef>
                <a:spcPct val="20000"/>
              </a:spcBef>
              <a:buChar char="•"/>
              <a:defRPr>
                <a:solidFill>
                  <a:schemeClr val="tx1"/>
                </a:solidFill>
                <a:latin typeface="Arial" charset="0"/>
                <a:ea typeface="Arial" charset="0"/>
                <a:cs typeface="Arial" charset="0"/>
              </a:defRPr>
            </a:lvl3pPr>
            <a:lvl4pPr marL="1600200" indent="-228600">
              <a:spcBef>
                <a:spcPct val="20000"/>
              </a:spcBef>
              <a:buChar char="–"/>
              <a:defRPr sz="1600">
                <a:solidFill>
                  <a:schemeClr val="tx1"/>
                </a:solidFill>
                <a:latin typeface="Arial" charset="0"/>
                <a:ea typeface="Arial" charset="0"/>
                <a:cs typeface="Arial" charset="0"/>
              </a:defRPr>
            </a:lvl4pPr>
            <a:lvl5pPr marL="2057400" indent="-228600">
              <a:spcBef>
                <a:spcPct val="20000"/>
              </a:spcBef>
              <a:buChar char="»"/>
              <a:defRPr sz="1600">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charset="0"/>
                <a:cs typeface="Arial" charset="0"/>
              </a:rPr>
              <a:t>In </a:t>
            </a:r>
            <a:r>
              <a:rPr kumimoji="0" lang="en-US" sz="2000" b="0" i="0" u="none" strike="noStrike" kern="1200" cap="none" spc="0" normalizeH="0" baseline="0" noProof="0" err="1">
                <a:ln>
                  <a:noFill/>
                </a:ln>
                <a:solidFill>
                  <a:srgbClr val="000000"/>
                </a:solidFill>
                <a:effectLst/>
                <a:uLnTx/>
                <a:uFillTx/>
                <a:latin typeface="Arial" charset="0"/>
                <a:cs typeface="Arial" charset="0"/>
              </a:rPr>
              <a:t>honour</a:t>
            </a:r>
            <a:r>
              <a:rPr kumimoji="0" lang="en-US" sz="2000" b="0" i="0" u="none" strike="noStrike" kern="1200" cap="none" spc="0" normalizeH="0" baseline="0" noProof="0">
                <a:ln>
                  <a:noFill/>
                </a:ln>
                <a:solidFill>
                  <a:srgbClr val="000000"/>
                </a:solidFill>
                <a:effectLst/>
                <a:uLnTx/>
                <a:uFillTx/>
                <a:latin typeface="Arial" charset="0"/>
                <a:cs typeface="Arial" charset="0"/>
              </a:rPr>
              <a:t> and memory of       </a:t>
            </a:r>
          </a:p>
          <a:p>
            <a:pPr marL="0" marR="0" lvl="0" indent="0" algn="ctr" defTabSz="4572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err="1">
                <a:ln>
                  <a:noFill/>
                </a:ln>
                <a:solidFill>
                  <a:srgbClr val="0067BF"/>
                </a:solidFill>
                <a:effectLst/>
                <a:uLnTx/>
                <a:uFillTx/>
                <a:latin typeface="Arial" charset="0"/>
                <a:cs typeface="Arial" charset="0"/>
              </a:rPr>
              <a:t>Mr</a:t>
            </a:r>
            <a:r>
              <a:rPr kumimoji="0" lang="en-US" sz="2000" b="0" i="0" u="none" strike="noStrike" kern="1200" cap="none" spc="0" normalizeH="0" baseline="0" noProof="0">
                <a:ln>
                  <a:noFill/>
                </a:ln>
                <a:solidFill>
                  <a:srgbClr val="0067BF"/>
                </a:solidFill>
                <a:effectLst/>
                <a:uLnTx/>
                <a:uFillTx/>
                <a:latin typeface="Arial" charset="0"/>
                <a:cs typeface="Arial" charset="0"/>
              </a:rPr>
              <a:t> Robert Williams (1962-2017)</a:t>
            </a:r>
          </a:p>
        </p:txBody>
      </p:sp>
      <p:sp>
        <p:nvSpPr>
          <p:cNvPr id="19" name="Rectangle 18">
            <a:extLst>
              <a:ext uri="{FF2B5EF4-FFF2-40B4-BE49-F238E27FC236}">
                <a16:creationId xmlns:a16="http://schemas.microsoft.com/office/drawing/2014/main" id="{8DC1BAA1-A389-B162-8A76-B79EB90F413E}"/>
              </a:ext>
            </a:extLst>
          </p:cNvPr>
          <p:cNvSpPr/>
          <p:nvPr/>
        </p:nvSpPr>
        <p:spPr>
          <a:xfrm>
            <a:off x="208954" y="3156480"/>
            <a:ext cx="2975115" cy="904863"/>
          </a:xfrm>
          <a:prstGeom prst="rect">
            <a:avLst/>
          </a:prstGeom>
        </p:spPr>
        <p:txBody>
          <a:bodyPr wrap="square">
            <a:spAutoFit/>
          </a:bodyPr>
          <a:lstStyle/>
          <a:p>
            <a:pPr algn="ctr" defTabSz="914400" fontAlgn="base">
              <a:spcBef>
                <a:spcPct val="20000"/>
              </a:spcBef>
              <a:spcAft>
                <a:spcPct val="0"/>
              </a:spcAft>
              <a:buClr>
                <a:schemeClr val="tx1"/>
              </a:buClr>
              <a:buSzPct val="100000"/>
            </a:pPr>
            <a:r>
              <a:rPr lang="en-US" sz="2400">
                <a:solidFill>
                  <a:srgbClr val="000000"/>
                </a:solidFill>
                <a:latin typeface="Calibri"/>
              </a:rPr>
              <a:t>Pupillary (II, III)</a:t>
            </a:r>
          </a:p>
          <a:p>
            <a:pPr marL="342900" indent="-342900" algn="ctr" defTabSz="914400" fontAlgn="base">
              <a:spcBef>
                <a:spcPct val="20000"/>
              </a:spcBef>
              <a:spcAft>
                <a:spcPct val="0"/>
              </a:spcAft>
              <a:buClr>
                <a:srgbClr val="4F81BD"/>
              </a:buClr>
              <a:buSzPct val="65000"/>
              <a:buFont typeface="Wingdings" pitchFamily="-1" charset="2"/>
              <a:buChar char="n"/>
            </a:pPr>
            <a:endParaRPr lang="en-US" sz="2400">
              <a:solidFill>
                <a:srgbClr val="000000"/>
              </a:solidFill>
              <a:latin typeface="Calibri"/>
            </a:endParaRPr>
          </a:p>
        </p:txBody>
      </p:sp>
      <p:sp>
        <p:nvSpPr>
          <p:cNvPr id="20" name="Rectangle 19">
            <a:extLst>
              <a:ext uri="{FF2B5EF4-FFF2-40B4-BE49-F238E27FC236}">
                <a16:creationId xmlns:a16="http://schemas.microsoft.com/office/drawing/2014/main" id="{62786BD8-55F6-0FB8-14AF-17E760B4DE8D}"/>
              </a:ext>
            </a:extLst>
          </p:cNvPr>
          <p:cNvSpPr/>
          <p:nvPr/>
        </p:nvSpPr>
        <p:spPr>
          <a:xfrm>
            <a:off x="3530793" y="3147246"/>
            <a:ext cx="4114799" cy="461665"/>
          </a:xfrm>
          <a:prstGeom prst="rect">
            <a:avLst/>
          </a:prstGeom>
        </p:spPr>
        <p:txBody>
          <a:bodyPr wrap="square">
            <a:spAutoFit/>
          </a:bodyPr>
          <a:lstStyle/>
          <a:p>
            <a:pPr algn="ctr" defTabSz="914400" fontAlgn="base">
              <a:spcBef>
                <a:spcPct val="20000"/>
              </a:spcBef>
              <a:spcAft>
                <a:spcPct val="0"/>
              </a:spcAft>
              <a:buClr>
                <a:schemeClr val="tx1"/>
              </a:buClr>
              <a:buSzPct val="100000"/>
            </a:pPr>
            <a:r>
              <a:rPr lang="en-US" sz="2400">
                <a:solidFill>
                  <a:srgbClr val="000000"/>
                </a:solidFill>
                <a:latin typeface="Calibri"/>
              </a:rPr>
              <a:t>Corneal (V, VII)</a:t>
            </a:r>
          </a:p>
        </p:txBody>
      </p:sp>
      <p:sp>
        <p:nvSpPr>
          <p:cNvPr id="21" name="Rectangle 20">
            <a:extLst>
              <a:ext uri="{FF2B5EF4-FFF2-40B4-BE49-F238E27FC236}">
                <a16:creationId xmlns:a16="http://schemas.microsoft.com/office/drawing/2014/main" id="{44D52387-FC7E-3DD1-ACC1-28964E670666}"/>
              </a:ext>
            </a:extLst>
          </p:cNvPr>
          <p:cNvSpPr/>
          <p:nvPr/>
        </p:nvSpPr>
        <p:spPr>
          <a:xfrm>
            <a:off x="8424649" y="3719685"/>
            <a:ext cx="2172462" cy="1200329"/>
          </a:xfrm>
          <a:prstGeom prst="rect">
            <a:avLst/>
          </a:prstGeom>
        </p:spPr>
        <p:txBody>
          <a:bodyPr wrap="square">
            <a:spAutoFit/>
          </a:bodyPr>
          <a:lstStyle/>
          <a:p>
            <a:pPr defTabSz="914400" fontAlgn="base">
              <a:spcBef>
                <a:spcPct val="20000"/>
              </a:spcBef>
              <a:spcAft>
                <a:spcPct val="0"/>
              </a:spcAft>
              <a:buClr>
                <a:schemeClr val="tx1"/>
              </a:buClr>
              <a:buSzPct val="100000"/>
            </a:pPr>
            <a:r>
              <a:rPr lang="en-US" sz="2400">
                <a:solidFill>
                  <a:srgbClr val="000000"/>
                </a:solidFill>
                <a:latin typeface="Calibri"/>
              </a:rPr>
              <a:t>Motor (supraorbital) (V, VII)</a:t>
            </a:r>
          </a:p>
        </p:txBody>
      </p:sp>
      <p:sp>
        <p:nvSpPr>
          <p:cNvPr id="28" name="Rectangle 27">
            <a:extLst>
              <a:ext uri="{FF2B5EF4-FFF2-40B4-BE49-F238E27FC236}">
                <a16:creationId xmlns:a16="http://schemas.microsoft.com/office/drawing/2014/main" id="{2CB00FD2-80EF-8557-C411-5D8AABA4C1DA}"/>
              </a:ext>
            </a:extLst>
          </p:cNvPr>
          <p:cNvSpPr/>
          <p:nvPr/>
        </p:nvSpPr>
        <p:spPr>
          <a:xfrm>
            <a:off x="2107667" y="3978704"/>
            <a:ext cx="1875219" cy="904863"/>
          </a:xfrm>
          <a:prstGeom prst="rect">
            <a:avLst/>
          </a:prstGeom>
        </p:spPr>
        <p:txBody>
          <a:bodyPr wrap="square">
            <a:spAutoFit/>
          </a:bodyPr>
          <a:lstStyle/>
          <a:p>
            <a:pPr defTabSz="914400" fontAlgn="base">
              <a:spcBef>
                <a:spcPct val="20000"/>
              </a:spcBef>
              <a:spcAft>
                <a:spcPct val="0"/>
              </a:spcAft>
              <a:buClr>
                <a:schemeClr val="tx1"/>
              </a:buClr>
              <a:buSzPct val="100000"/>
            </a:pPr>
            <a:r>
              <a:rPr lang="en-US" sz="2400">
                <a:solidFill>
                  <a:srgbClr val="000000"/>
                </a:solidFill>
                <a:latin typeface="Calibri"/>
              </a:rPr>
              <a:t>Cough </a:t>
            </a:r>
          </a:p>
          <a:p>
            <a:pPr defTabSz="914400" fontAlgn="base">
              <a:spcBef>
                <a:spcPct val="20000"/>
              </a:spcBef>
              <a:spcAft>
                <a:spcPct val="0"/>
              </a:spcAft>
              <a:buClr>
                <a:schemeClr val="tx1"/>
              </a:buClr>
              <a:buSzPct val="100000"/>
            </a:pPr>
            <a:r>
              <a:rPr lang="en-US" sz="2400">
                <a:solidFill>
                  <a:srgbClr val="000000"/>
                </a:solidFill>
                <a:latin typeface="Calibri"/>
              </a:rPr>
              <a:t>(IX, X)</a:t>
            </a:r>
          </a:p>
        </p:txBody>
      </p:sp>
      <p:sp>
        <p:nvSpPr>
          <p:cNvPr id="31" name="Rectangle 30">
            <a:extLst>
              <a:ext uri="{FF2B5EF4-FFF2-40B4-BE49-F238E27FC236}">
                <a16:creationId xmlns:a16="http://schemas.microsoft.com/office/drawing/2014/main" id="{7E69A8E8-2C45-32C0-0D39-038BF0B14CF4}"/>
              </a:ext>
            </a:extLst>
          </p:cNvPr>
          <p:cNvSpPr/>
          <p:nvPr/>
        </p:nvSpPr>
        <p:spPr>
          <a:xfrm>
            <a:off x="5306086" y="3973574"/>
            <a:ext cx="983039" cy="904863"/>
          </a:xfrm>
          <a:prstGeom prst="rect">
            <a:avLst/>
          </a:prstGeom>
        </p:spPr>
        <p:txBody>
          <a:bodyPr wrap="square">
            <a:spAutoFit/>
          </a:bodyPr>
          <a:lstStyle/>
          <a:p>
            <a:pPr defTabSz="914400" fontAlgn="base">
              <a:spcBef>
                <a:spcPct val="20000"/>
              </a:spcBef>
              <a:spcAft>
                <a:spcPct val="0"/>
              </a:spcAft>
              <a:buClr>
                <a:schemeClr val="tx1"/>
              </a:buClr>
              <a:buSzPct val="100000"/>
            </a:pPr>
            <a:r>
              <a:rPr lang="en-US" sz="2400">
                <a:solidFill>
                  <a:srgbClr val="000000"/>
                </a:solidFill>
                <a:latin typeface="Calibri"/>
              </a:rPr>
              <a:t>Gag </a:t>
            </a:r>
          </a:p>
          <a:p>
            <a:pPr defTabSz="914400" fontAlgn="base">
              <a:spcBef>
                <a:spcPct val="20000"/>
              </a:spcBef>
              <a:spcAft>
                <a:spcPct val="0"/>
              </a:spcAft>
              <a:buClr>
                <a:schemeClr val="tx1"/>
              </a:buClr>
              <a:buSzPct val="100000"/>
            </a:pPr>
            <a:r>
              <a:rPr lang="en-US" sz="2400">
                <a:solidFill>
                  <a:srgbClr val="000000"/>
                </a:solidFill>
                <a:latin typeface="Calibri"/>
              </a:rPr>
              <a:t>(IX, X)</a:t>
            </a:r>
          </a:p>
        </p:txBody>
      </p:sp>
      <p:pic>
        <p:nvPicPr>
          <p:cNvPr id="13" name="Picture 12" descr="A person with gloves cleaning a person's eye&#10;&#10;AI-generated content may be incorrect.">
            <a:extLst>
              <a:ext uri="{FF2B5EF4-FFF2-40B4-BE49-F238E27FC236}">
                <a16:creationId xmlns:a16="http://schemas.microsoft.com/office/drawing/2014/main" id="{1FCFFA3E-BE6D-DD40-9CB1-D550F24DB8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30794" y="869548"/>
            <a:ext cx="4114800" cy="2314932"/>
          </a:xfrm>
          <a:prstGeom prst="rect">
            <a:avLst/>
          </a:prstGeom>
          <a:ln>
            <a:noFill/>
          </a:ln>
          <a:effectLst>
            <a:outerShdw blurRad="292100" dist="139700" dir="2700000" algn="tl" rotWithShape="0">
              <a:srgbClr val="333333">
                <a:alpha val="65000"/>
              </a:srgbClr>
            </a:outerShdw>
          </a:effectLst>
        </p:spPr>
      </p:pic>
      <p:pic>
        <p:nvPicPr>
          <p:cNvPr id="18" name="Picture 17" descr="A person with a tube attached to his nose&#10;&#10;AI-generated content may be incorrect.">
            <a:extLst>
              <a:ext uri="{FF2B5EF4-FFF2-40B4-BE49-F238E27FC236}">
                <a16:creationId xmlns:a16="http://schemas.microsoft.com/office/drawing/2014/main" id="{DAC86169-487C-F4B5-5426-116570B41B0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7558" y="869548"/>
            <a:ext cx="2997909" cy="2314932"/>
          </a:xfrm>
          <a:prstGeom prst="rect">
            <a:avLst/>
          </a:prstGeom>
          <a:ln>
            <a:noFill/>
          </a:ln>
          <a:effectLst>
            <a:outerShdw blurRad="292100" dist="139700" dir="2700000" algn="tl" rotWithShape="0">
              <a:srgbClr val="333333">
                <a:alpha val="65000"/>
              </a:srgbClr>
            </a:outerShdw>
          </a:effectLst>
        </p:spPr>
      </p:pic>
      <p:pic>
        <p:nvPicPr>
          <p:cNvPr id="25" name="Picture 24" descr="A person with a tube attached to his nose&#10;&#10;AI-generated content may be incorrect.">
            <a:extLst>
              <a:ext uri="{FF2B5EF4-FFF2-40B4-BE49-F238E27FC236}">
                <a16:creationId xmlns:a16="http://schemas.microsoft.com/office/drawing/2014/main" id="{127F6D6E-9F24-3F38-D983-8937F90D155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13105" y="3739353"/>
            <a:ext cx="2124572" cy="2350800"/>
          </a:xfrm>
          <a:prstGeom prst="rect">
            <a:avLst/>
          </a:prstGeom>
          <a:ln>
            <a:noFill/>
          </a:ln>
          <a:effectLst>
            <a:outerShdw blurRad="292100" dist="139700" dir="2700000" algn="tl" rotWithShape="0">
              <a:srgbClr val="333333">
                <a:alpha val="65000"/>
              </a:srgbClr>
            </a:outerShdw>
          </a:effectLst>
        </p:spPr>
      </p:pic>
      <p:pic>
        <p:nvPicPr>
          <p:cNvPr id="27" name="Picture 26" descr="A person holding a tube to a person's face&#10;&#10;AI-generated content may be incorrect.">
            <a:extLst>
              <a:ext uri="{FF2B5EF4-FFF2-40B4-BE49-F238E27FC236}">
                <a16:creationId xmlns:a16="http://schemas.microsoft.com/office/drawing/2014/main" id="{AE057A90-882F-DC9B-E395-4467894E7C4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08954" y="3748065"/>
            <a:ext cx="1875219" cy="2350516"/>
          </a:xfrm>
          <a:prstGeom prst="rect">
            <a:avLst/>
          </a:prstGeom>
          <a:ln>
            <a:noFill/>
          </a:ln>
          <a:effectLst>
            <a:outerShdw blurRad="292100" dist="139700" dir="2700000" algn="tl" rotWithShape="0">
              <a:srgbClr val="333333">
                <a:alpha val="65000"/>
              </a:srgbClr>
            </a:outerShdw>
          </a:effectLst>
        </p:spPr>
      </p:pic>
      <p:pic>
        <p:nvPicPr>
          <p:cNvPr id="30" name="Picture 29" descr="A person with a tube attached to his mouth&#10;&#10;AI-generated content may be incorrect.">
            <a:extLst>
              <a:ext uri="{FF2B5EF4-FFF2-40B4-BE49-F238E27FC236}">
                <a16:creationId xmlns:a16="http://schemas.microsoft.com/office/drawing/2014/main" id="{34406351-C87F-8F11-1263-B9BBEF876B1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75111" y="3748065"/>
            <a:ext cx="2209824" cy="2350516"/>
          </a:xfrm>
          <a:prstGeom prst="rect">
            <a:avLst/>
          </a:prstGeom>
          <a:ln>
            <a:noFill/>
          </a:ln>
          <a:effectLst>
            <a:outerShdw blurRad="292100" dist="139700" dir="2700000" algn="tl" rotWithShape="0">
              <a:srgbClr val="333333">
                <a:alpha val="65000"/>
              </a:srgbClr>
            </a:outerShdw>
          </a:effectLst>
        </p:spPr>
      </p:pic>
      <p:pic>
        <p:nvPicPr>
          <p:cNvPr id="33" name="Picture 32" descr="A person wearing gloves and holding an oxygen mask&#10;&#10;AI-generated content may be incorrect.">
            <a:extLst>
              <a:ext uri="{FF2B5EF4-FFF2-40B4-BE49-F238E27FC236}">
                <a16:creationId xmlns:a16="http://schemas.microsoft.com/office/drawing/2014/main" id="{E4F0FF81-9FBF-8C91-0D94-D89FAEC0919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80921" y="845580"/>
            <a:ext cx="3067890" cy="2346175"/>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801A4E46-9738-D8A3-B5A6-8736AD767571}"/>
              </a:ext>
            </a:extLst>
          </p:cNvPr>
          <p:cNvSpPr txBox="1"/>
          <p:nvPr/>
        </p:nvSpPr>
        <p:spPr>
          <a:xfrm>
            <a:off x="348610" y="1675841"/>
            <a:ext cx="9806033" cy="3779758"/>
          </a:xfrm>
          <a:prstGeom prst="roundRect">
            <a:avLst/>
          </a:prstGeom>
          <a:solidFill>
            <a:schemeClr val="bg1">
              <a:alpha val="90000"/>
            </a:schemeClr>
          </a:solidFill>
          <a:ln>
            <a:solidFill>
              <a:schemeClr val="tx1"/>
            </a:solidFill>
          </a:ln>
        </p:spPr>
        <p:txBody>
          <a:bodyPr wrap="square" rtlCol="0">
            <a:spAutoFit/>
          </a:bodyPr>
          <a:lstStyle/>
          <a:p>
            <a:pPr algn="just" defTabSz="914400" fontAlgn="base">
              <a:spcBef>
                <a:spcPct val="0"/>
              </a:spcBef>
              <a:spcAft>
                <a:spcPct val="0"/>
              </a:spcAft>
            </a:pPr>
            <a:r>
              <a:rPr lang="en-GB" sz="3600" i="1">
                <a:solidFill>
                  <a:prstClr val="black"/>
                </a:solidFill>
                <a:latin typeface="Calibri"/>
              </a:rPr>
              <a:t>Permanent absence of the brainstem reflexes is the clinical justification for concluding there is permanent loss of consciousness. </a:t>
            </a:r>
          </a:p>
          <a:p>
            <a:pPr algn="just" defTabSz="914400" fontAlgn="base">
              <a:spcBef>
                <a:spcPct val="0"/>
              </a:spcBef>
              <a:spcAft>
                <a:spcPct val="0"/>
              </a:spcAft>
            </a:pPr>
            <a:r>
              <a:rPr lang="en-GB" sz="3600" i="1">
                <a:solidFill>
                  <a:prstClr val="black"/>
                </a:solidFill>
                <a:latin typeface="Calibri"/>
              </a:rPr>
              <a:t>As the reticular activating system (required for consciousness) runs through the brainstem, interwoven with its nuclei.</a:t>
            </a:r>
            <a:endParaRPr lang="en-US" sz="3600" i="1">
              <a:solidFill>
                <a:prstClr val="black"/>
              </a:solidFill>
              <a:latin typeface="Calibri"/>
            </a:endParaRPr>
          </a:p>
        </p:txBody>
      </p:sp>
      <p:sp>
        <p:nvSpPr>
          <p:cNvPr id="3" name="Footer Placeholder 2">
            <a:extLst>
              <a:ext uri="{FF2B5EF4-FFF2-40B4-BE49-F238E27FC236}">
                <a16:creationId xmlns:a16="http://schemas.microsoft.com/office/drawing/2014/main" id="{C72910F4-4EF3-AA12-178A-FF8015C7947E}"/>
              </a:ext>
            </a:extLst>
          </p:cNvPr>
          <p:cNvSpPr>
            <a:spLocks noGrp="1"/>
          </p:cNvSpPr>
          <p:nvPr>
            <p:ph type="ftr" sz="quarter" idx="11"/>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185168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7" name="Rectangle 6">
            <a:extLst>
              <a:ext uri="{FF2B5EF4-FFF2-40B4-BE49-F238E27FC236}">
                <a16:creationId xmlns:a16="http://schemas.microsoft.com/office/drawing/2014/main" id="{A83926E4-742B-5C4E-906A-2BA792F67810}"/>
              </a:ext>
            </a:extLst>
          </p:cNvPr>
          <p:cNvSpPr/>
          <p:nvPr/>
        </p:nvSpPr>
        <p:spPr>
          <a:xfrm>
            <a:off x="180525" y="4744658"/>
            <a:ext cx="11442772" cy="1015663"/>
          </a:xfrm>
          <a:prstGeom prst="rect">
            <a:avLst/>
          </a:prstGeom>
        </p:spPr>
        <p:txBody>
          <a:bodyPr wrap="square">
            <a:spAutoFit/>
          </a:bodyPr>
          <a:lstStyle/>
          <a:p>
            <a:pPr defTabSz="914400" fontAlgn="base">
              <a:spcBef>
                <a:spcPct val="0"/>
              </a:spcBef>
              <a:spcAft>
                <a:spcPct val="0"/>
              </a:spcAft>
            </a:pPr>
            <a:r>
              <a:rPr lang="en-US" sz="2000" b="1">
                <a:solidFill>
                  <a:prstClr val="black"/>
                </a:solidFill>
                <a:latin typeface="Calibri"/>
              </a:rPr>
              <a:t>Recommended method in adults</a:t>
            </a:r>
          </a:p>
          <a:p>
            <a:pPr defTabSz="914400" fontAlgn="base">
              <a:spcBef>
                <a:spcPct val="0"/>
              </a:spcBef>
              <a:spcAft>
                <a:spcPct val="0"/>
              </a:spcAft>
            </a:pPr>
            <a:r>
              <a:rPr lang="en-US" sz="2000">
                <a:solidFill>
                  <a:prstClr val="black"/>
                </a:solidFill>
                <a:latin typeface="Calibri"/>
              </a:rPr>
              <a:t>After pre-oxygenation, disconnect the ventilator and administer oxygen via a Waters circuit (Mapleson C)</a:t>
            </a:r>
            <a:r>
              <a:rPr lang="en-US" sz="2000" b="1">
                <a:solidFill>
                  <a:prstClr val="black"/>
                </a:solidFill>
                <a:latin typeface="Calibri"/>
              </a:rPr>
              <a:t>. </a:t>
            </a:r>
          </a:p>
          <a:p>
            <a:pPr defTabSz="914400" fontAlgn="base">
              <a:spcBef>
                <a:spcPct val="0"/>
              </a:spcBef>
              <a:spcAft>
                <a:spcPct val="0"/>
              </a:spcAft>
            </a:pPr>
            <a:r>
              <a:rPr lang="en-US" sz="2000" b="1">
                <a:solidFill>
                  <a:prstClr val="black"/>
                </a:solidFill>
                <a:latin typeface="Calibri"/>
              </a:rPr>
              <a:t>Performed twice as the last clinical examination in each set of tests.</a:t>
            </a:r>
          </a:p>
        </p:txBody>
      </p:sp>
      <p:sp>
        <p:nvSpPr>
          <p:cNvPr id="11" name="Footer Placeholder 2">
            <a:extLst>
              <a:ext uri="{FF2B5EF4-FFF2-40B4-BE49-F238E27FC236}">
                <a16:creationId xmlns:a16="http://schemas.microsoft.com/office/drawing/2014/main" id="{1638ECB2-E059-8140-9C9D-03170477E524}"/>
              </a:ext>
            </a:extLst>
          </p:cNvPr>
          <p:cNvSpPr txBox="1">
            <a:spLocks/>
          </p:cNvSpPr>
          <p:nvPr/>
        </p:nvSpPr>
        <p:spPr>
          <a:xfrm>
            <a:off x="1524000" y="6272214"/>
            <a:ext cx="9144000" cy="6127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3200">
              <a:solidFill>
                <a:srgbClr val="FFFFFF"/>
              </a:solidFill>
            </a:endParaRPr>
          </a:p>
        </p:txBody>
      </p:sp>
      <p:sp>
        <p:nvSpPr>
          <p:cNvPr id="13" name="Title 1">
            <a:extLst>
              <a:ext uri="{FF2B5EF4-FFF2-40B4-BE49-F238E27FC236}">
                <a16:creationId xmlns:a16="http://schemas.microsoft.com/office/drawing/2014/main" id="{886BB1D0-0B02-C64C-AA2E-73A2F80E2759}"/>
              </a:ext>
            </a:extLst>
          </p:cNvPr>
          <p:cNvSpPr txBox="1">
            <a:spLocks/>
          </p:cNvSpPr>
          <p:nvPr/>
        </p:nvSpPr>
        <p:spPr>
          <a:xfrm>
            <a:off x="266700" y="377793"/>
            <a:ext cx="8229600" cy="1015664"/>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a:solidFill>
                  <a:srgbClr val="E0119D"/>
                </a:solidFill>
              </a:rPr>
              <a:t>Apnoea Test</a:t>
            </a:r>
            <a:br>
              <a:rPr lang="en-US" b="1">
                <a:solidFill>
                  <a:srgbClr val="E0119D"/>
                </a:solidFill>
                <a:latin typeface="Garamond" pitchFamily="-1" charset="0"/>
              </a:rPr>
            </a:br>
            <a:endParaRPr lang="en-US" b="1">
              <a:solidFill>
                <a:srgbClr val="E0119D"/>
              </a:solidFill>
            </a:endParaRPr>
          </a:p>
        </p:txBody>
      </p:sp>
      <p:sp>
        <p:nvSpPr>
          <p:cNvPr id="3" name="Rectangle 2">
            <a:extLst>
              <a:ext uri="{FF2B5EF4-FFF2-40B4-BE49-F238E27FC236}">
                <a16:creationId xmlns:a16="http://schemas.microsoft.com/office/drawing/2014/main" id="{FFA02FBD-8288-952B-AA9A-2A0029772E64}"/>
              </a:ext>
            </a:extLst>
          </p:cNvPr>
          <p:cNvSpPr/>
          <p:nvPr/>
        </p:nvSpPr>
        <p:spPr>
          <a:xfrm>
            <a:off x="6866352" y="2347381"/>
            <a:ext cx="4059252" cy="1877437"/>
          </a:xfrm>
          <a:prstGeom prst="rect">
            <a:avLst/>
          </a:prstGeom>
        </p:spPr>
        <p:txBody>
          <a:bodyPr wrap="square">
            <a:spAutoFit/>
          </a:bodyPr>
          <a:lstStyle/>
          <a:p>
            <a:pPr fontAlgn="base">
              <a:spcBef>
                <a:spcPct val="0"/>
              </a:spcBef>
              <a:spcAft>
                <a:spcPct val="0"/>
              </a:spcAft>
            </a:pPr>
            <a:r>
              <a:rPr lang="en-GB" sz="2400" b="1" u="sng">
                <a:solidFill>
                  <a:srgbClr val="15A08C"/>
                </a:solidFill>
                <a:latin typeface="Calibri"/>
              </a:rPr>
              <a:t>Stop</a:t>
            </a:r>
            <a:r>
              <a:rPr lang="en-GB" sz="2400" b="1">
                <a:solidFill>
                  <a:srgbClr val="15A08C"/>
                </a:solidFill>
                <a:latin typeface="Calibri"/>
              </a:rPr>
              <a:t>: 	P</a:t>
            </a:r>
            <a:r>
              <a:rPr lang="en-GB" sz="2400" b="1">
                <a:solidFill>
                  <a:srgbClr val="15A08C"/>
                </a:solidFill>
              </a:rPr>
              <a:t>aCO</a:t>
            </a:r>
            <a:r>
              <a:rPr lang="en-GB" sz="2400" b="1" baseline="-25000">
                <a:solidFill>
                  <a:srgbClr val="15A08C"/>
                </a:solidFill>
              </a:rPr>
              <a:t>2</a:t>
            </a:r>
            <a:r>
              <a:rPr lang="en-GB" sz="2400" b="1">
                <a:solidFill>
                  <a:srgbClr val="15A08C"/>
                </a:solidFill>
              </a:rPr>
              <a:t> rise </a:t>
            </a:r>
            <a:r>
              <a:rPr lang="en-GB" sz="2400" b="1">
                <a:solidFill>
                  <a:srgbClr val="15A08C"/>
                </a:solidFill>
                <a:latin typeface="Calibri"/>
              </a:rPr>
              <a:t>≥</a:t>
            </a:r>
            <a:r>
              <a:rPr lang="en-GB" sz="2400" b="1">
                <a:solidFill>
                  <a:srgbClr val="15A08C"/>
                </a:solidFill>
              </a:rPr>
              <a:t> 2.7 Kpa</a:t>
            </a:r>
          </a:p>
          <a:p>
            <a:pPr fontAlgn="base">
              <a:spcBef>
                <a:spcPct val="0"/>
              </a:spcBef>
              <a:spcAft>
                <a:spcPct val="0"/>
              </a:spcAft>
            </a:pPr>
            <a:r>
              <a:rPr lang="en-GB" sz="2400" b="1">
                <a:solidFill>
                  <a:srgbClr val="15A08C"/>
                </a:solidFill>
              </a:rPr>
              <a:t>	PaCO</a:t>
            </a:r>
            <a:r>
              <a:rPr lang="en-GB" sz="2400" b="1" baseline="-25000">
                <a:solidFill>
                  <a:srgbClr val="15A08C"/>
                </a:solidFill>
              </a:rPr>
              <a:t>2</a:t>
            </a:r>
            <a:r>
              <a:rPr lang="en-GB" sz="2400" b="1">
                <a:solidFill>
                  <a:srgbClr val="15A08C"/>
                </a:solidFill>
              </a:rPr>
              <a:t> </a:t>
            </a:r>
            <a:r>
              <a:rPr lang="en-GB" sz="2400" b="1">
                <a:solidFill>
                  <a:srgbClr val="15A08C"/>
                </a:solidFill>
                <a:latin typeface="Calibri"/>
              </a:rPr>
              <a:t>≥</a:t>
            </a:r>
            <a:r>
              <a:rPr lang="en-GB" sz="2400" b="1">
                <a:solidFill>
                  <a:srgbClr val="15A08C"/>
                </a:solidFill>
              </a:rPr>
              <a:t> 8.0 Kpa</a:t>
            </a:r>
          </a:p>
          <a:p>
            <a:pPr fontAlgn="base">
              <a:spcBef>
                <a:spcPct val="0"/>
              </a:spcBef>
              <a:spcAft>
                <a:spcPct val="0"/>
              </a:spcAft>
            </a:pPr>
            <a:endParaRPr lang="en-GB" sz="2400" b="1">
              <a:solidFill>
                <a:srgbClr val="15A08C"/>
              </a:solidFill>
            </a:endParaRPr>
          </a:p>
          <a:p>
            <a:pPr fontAlgn="base">
              <a:spcBef>
                <a:spcPct val="0"/>
              </a:spcBef>
              <a:spcAft>
                <a:spcPct val="0"/>
              </a:spcAft>
            </a:pPr>
            <a:r>
              <a:rPr lang="en-GB" sz="2400" b="1" u="sng">
                <a:solidFill>
                  <a:srgbClr val="15A08C"/>
                </a:solidFill>
              </a:rPr>
              <a:t>Minimum time:</a:t>
            </a:r>
            <a:r>
              <a:rPr lang="en-GB" sz="2400" b="1">
                <a:solidFill>
                  <a:srgbClr val="15A08C"/>
                </a:solidFill>
              </a:rPr>
              <a:t> 5 mins</a:t>
            </a:r>
          </a:p>
          <a:p>
            <a:pPr defTabSz="914400" fontAlgn="base">
              <a:spcBef>
                <a:spcPct val="0"/>
              </a:spcBef>
              <a:spcAft>
                <a:spcPct val="0"/>
              </a:spcAft>
            </a:pPr>
            <a:endParaRPr lang="en-GB" sz="2000">
              <a:solidFill>
                <a:srgbClr val="15A08C"/>
              </a:solidFill>
              <a:latin typeface="Arial" charset="0"/>
            </a:endParaRPr>
          </a:p>
        </p:txBody>
      </p:sp>
      <p:sp>
        <p:nvSpPr>
          <p:cNvPr id="4" name="Rectangle 3">
            <a:extLst>
              <a:ext uri="{FF2B5EF4-FFF2-40B4-BE49-F238E27FC236}">
                <a16:creationId xmlns:a16="http://schemas.microsoft.com/office/drawing/2014/main" id="{229C8A5A-CBCB-9F69-B0B3-BB066CFBBF2B}"/>
              </a:ext>
            </a:extLst>
          </p:cNvPr>
          <p:cNvSpPr/>
          <p:nvPr/>
        </p:nvSpPr>
        <p:spPr>
          <a:xfrm>
            <a:off x="6866352" y="1654344"/>
            <a:ext cx="3381903" cy="830997"/>
          </a:xfrm>
          <a:prstGeom prst="rect">
            <a:avLst/>
          </a:prstGeom>
        </p:spPr>
        <p:txBody>
          <a:bodyPr wrap="square">
            <a:spAutoFit/>
          </a:bodyPr>
          <a:lstStyle/>
          <a:p>
            <a:pPr defTabSz="914400" fontAlgn="base">
              <a:spcBef>
                <a:spcPct val="0"/>
              </a:spcBef>
              <a:spcAft>
                <a:spcPct val="0"/>
              </a:spcAft>
            </a:pPr>
            <a:r>
              <a:rPr lang="en-GB" sz="2400" b="1" u="sng">
                <a:solidFill>
                  <a:srgbClr val="15A08C"/>
                </a:solidFill>
                <a:latin typeface="Calibri"/>
              </a:rPr>
              <a:t>Start</a:t>
            </a:r>
            <a:r>
              <a:rPr lang="en-GB" sz="2400" b="1">
                <a:solidFill>
                  <a:srgbClr val="15A08C"/>
                </a:solidFill>
                <a:latin typeface="Calibri"/>
              </a:rPr>
              <a:t>: 	PaCO</a:t>
            </a:r>
            <a:r>
              <a:rPr lang="en-GB" sz="2400" b="1" baseline="-25000">
                <a:solidFill>
                  <a:srgbClr val="15A08C"/>
                </a:solidFill>
                <a:latin typeface="Calibri"/>
              </a:rPr>
              <a:t>2 </a:t>
            </a:r>
            <a:r>
              <a:rPr lang="en-GB" sz="2400" b="1">
                <a:solidFill>
                  <a:srgbClr val="15A08C"/>
                </a:solidFill>
                <a:latin typeface="Calibri"/>
              </a:rPr>
              <a:t>≥ 5.3 Kpa</a:t>
            </a:r>
          </a:p>
          <a:p>
            <a:pPr defTabSz="914400" fontAlgn="base">
              <a:spcBef>
                <a:spcPct val="0"/>
              </a:spcBef>
              <a:spcAft>
                <a:spcPct val="0"/>
              </a:spcAft>
            </a:pPr>
            <a:r>
              <a:rPr lang="en-GB" sz="2400">
                <a:solidFill>
                  <a:srgbClr val="6E2C6B"/>
                </a:solidFill>
                <a:latin typeface="Calibri"/>
              </a:rPr>
              <a:t>	</a:t>
            </a:r>
            <a:endParaRPr lang="en-GB">
              <a:solidFill>
                <a:prstClr val="black"/>
              </a:solidFill>
              <a:latin typeface="Arial" charset="0"/>
            </a:endParaRPr>
          </a:p>
        </p:txBody>
      </p:sp>
      <p:sp>
        <p:nvSpPr>
          <p:cNvPr id="12" name="Rectangle 11">
            <a:extLst>
              <a:ext uri="{FF2B5EF4-FFF2-40B4-BE49-F238E27FC236}">
                <a16:creationId xmlns:a16="http://schemas.microsoft.com/office/drawing/2014/main" id="{CCCF0B9B-A779-8C46-CF44-9606CF9144A3}"/>
              </a:ext>
            </a:extLst>
          </p:cNvPr>
          <p:cNvSpPr/>
          <p:nvPr/>
        </p:nvSpPr>
        <p:spPr>
          <a:xfrm>
            <a:off x="4611757" y="1445053"/>
            <a:ext cx="6843934" cy="2711233"/>
          </a:xfrm>
          <a:prstGeom prst="rect">
            <a:avLst/>
          </a:prstGeom>
          <a:noFill/>
          <a:ln w="38100">
            <a:solidFill>
              <a:srgbClr val="15A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book cover with red lines&#10;&#10;Description automatically generated">
            <a:extLst>
              <a:ext uri="{FF2B5EF4-FFF2-40B4-BE49-F238E27FC236}">
                <a16:creationId xmlns:a16="http://schemas.microsoft.com/office/drawing/2014/main" id="{256B2A37-0AC7-E2A1-1D4D-11C5416D91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65218" y="1615587"/>
            <a:ext cx="1634357" cy="231761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ight"/>
            <a:lightRig rig="threePt" dir="t"/>
          </a:scene3d>
          <a:sp3d contourW="6350" prstMaterial="matte">
            <a:bevelT w="101600" h="101600"/>
            <a:contourClr>
              <a:srgbClr val="969696"/>
            </a:contourClr>
          </a:sp3d>
        </p:spPr>
      </p:pic>
      <p:sp>
        <p:nvSpPr>
          <p:cNvPr id="2" name="Rectangle 1">
            <a:extLst>
              <a:ext uri="{FF2B5EF4-FFF2-40B4-BE49-F238E27FC236}">
                <a16:creationId xmlns:a16="http://schemas.microsoft.com/office/drawing/2014/main" id="{F4A73912-A47D-A9B4-981D-0E17F3AE8116}"/>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8" name="Picture 7" descr="A group of people in a hospital room&#10;&#10;AI-generated content may be incorrect.">
            <a:extLst>
              <a:ext uri="{FF2B5EF4-FFF2-40B4-BE49-F238E27FC236}">
                <a16:creationId xmlns:a16="http://schemas.microsoft.com/office/drawing/2014/main" id="{03935C3D-957A-ECA8-1D05-D67B1C4D6C1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6700" y="1445054"/>
            <a:ext cx="3788465" cy="2711234"/>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CC40475D-B86B-1B3C-FDB2-96BE8D9F5E86}"/>
              </a:ext>
            </a:extLst>
          </p:cNvPr>
          <p:cNvSpPr txBox="1"/>
          <p:nvPr/>
        </p:nvSpPr>
        <p:spPr>
          <a:xfrm>
            <a:off x="10588578" y="1692525"/>
            <a:ext cx="1278007" cy="442674"/>
          </a:xfrm>
          <a:prstGeom prst="roundRect">
            <a:avLst/>
          </a:prstGeom>
          <a:solidFill>
            <a:schemeClr val="bg1"/>
          </a:solidFill>
          <a:ln>
            <a:solidFill>
              <a:schemeClr val="tx1"/>
            </a:solidFill>
          </a:ln>
        </p:spPr>
        <p:txBody>
          <a:bodyPr wrap="square" rtlCol="0">
            <a:spAutoFit/>
          </a:bodyPr>
          <a:lstStyle/>
          <a:p>
            <a:pPr algn="ctr" defTabSz="914400" fontAlgn="base">
              <a:spcBef>
                <a:spcPct val="0"/>
              </a:spcBef>
              <a:spcAft>
                <a:spcPct val="0"/>
              </a:spcAft>
            </a:pPr>
            <a:r>
              <a:rPr lang="en-GB" sz="2000" i="1">
                <a:solidFill>
                  <a:prstClr val="black"/>
                </a:solidFill>
                <a:latin typeface="Calibri"/>
              </a:rPr>
              <a:t>40 mmHg</a:t>
            </a:r>
            <a:endParaRPr lang="en-US" sz="2000" i="1">
              <a:solidFill>
                <a:prstClr val="black"/>
              </a:solidFill>
              <a:latin typeface="Calibri"/>
            </a:endParaRPr>
          </a:p>
        </p:txBody>
      </p:sp>
      <p:sp>
        <p:nvSpPr>
          <p:cNvPr id="16" name="TextBox 15">
            <a:extLst>
              <a:ext uri="{FF2B5EF4-FFF2-40B4-BE49-F238E27FC236}">
                <a16:creationId xmlns:a16="http://schemas.microsoft.com/office/drawing/2014/main" id="{41A7A081-2B28-9AA3-CB10-EEC45CA1B136}"/>
              </a:ext>
            </a:extLst>
          </p:cNvPr>
          <p:cNvSpPr txBox="1"/>
          <p:nvPr/>
        </p:nvSpPr>
        <p:spPr>
          <a:xfrm>
            <a:off x="10576966" y="2335723"/>
            <a:ext cx="1278007" cy="442674"/>
          </a:xfrm>
          <a:prstGeom prst="roundRect">
            <a:avLst/>
          </a:prstGeom>
          <a:solidFill>
            <a:schemeClr val="bg1"/>
          </a:solidFill>
          <a:ln>
            <a:solidFill>
              <a:schemeClr val="tx1"/>
            </a:solidFill>
          </a:ln>
        </p:spPr>
        <p:txBody>
          <a:bodyPr wrap="square" rtlCol="0">
            <a:spAutoFit/>
          </a:bodyPr>
          <a:lstStyle/>
          <a:p>
            <a:pPr algn="ctr" defTabSz="914400" fontAlgn="base">
              <a:spcBef>
                <a:spcPct val="0"/>
              </a:spcBef>
              <a:spcAft>
                <a:spcPct val="0"/>
              </a:spcAft>
            </a:pPr>
            <a:r>
              <a:rPr lang="en-GB" sz="2000" i="1">
                <a:solidFill>
                  <a:prstClr val="black"/>
                </a:solidFill>
                <a:latin typeface="Calibri"/>
              </a:rPr>
              <a:t>20 mmHg</a:t>
            </a:r>
            <a:endParaRPr lang="en-US" sz="2000" i="1">
              <a:solidFill>
                <a:prstClr val="black"/>
              </a:solidFill>
              <a:latin typeface="Calibri"/>
            </a:endParaRPr>
          </a:p>
        </p:txBody>
      </p:sp>
      <p:sp>
        <p:nvSpPr>
          <p:cNvPr id="18" name="TextBox 17">
            <a:extLst>
              <a:ext uri="{FF2B5EF4-FFF2-40B4-BE49-F238E27FC236}">
                <a16:creationId xmlns:a16="http://schemas.microsoft.com/office/drawing/2014/main" id="{E9AA6A79-D3E1-678C-BA2C-E6E9BEC50D1E}"/>
              </a:ext>
            </a:extLst>
          </p:cNvPr>
          <p:cNvSpPr txBox="1"/>
          <p:nvPr/>
        </p:nvSpPr>
        <p:spPr>
          <a:xfrm>
            <a:off x="10576967" y="2800136"/>
            <a:ext cx="1278007" cy="442674"/>
          </a:xfrm>
          <a:prstGeom prst="roundRect">
            <a:avLst/>
          </a:prstGeom>
          <a:solidFill>
            <a:schemeClr val="bg1"/>
          </a:solidFill>
          <a:ln>
            <a:solidFill>
              <a:schemeClr val="tx1"/>
            </a:solidFill>
          </a:ln>
        </p:spPr>
        <p:txBody>
          <a:bodyPr wrap="square" rtlCol="0">
            <a:spAutoFit/>
          </a:bodyPr>
          <a:lstStyle/>
          <a:p>
            <a:pPr algn="ctr" defTabSz="914400" fontAlgn="base">
              <a:spcBef>
                <a:spcPct val="0"/>
              </a:spcBef>
              <a:spcAft>
                <a:spcPct val="0"/>
              </a:spcAft>
            </a:pPr>
            <a:r>
              <a:rPr lang="en-GB" sz="2000" i="1">
                <a:solidFill>
                  <a:prstClr val="black"/>
                </a:solidFill>
                <a:latin typeface="Calibri"/>
              </a:rPr>
              <a:t>60 mmHg</a:t>
            </a:r>
            <a:endParaRPr lang="en-US" sz="2000" i="1">
              <a:solidFill>
                <a:prstClr val="black"/>
              </a:solidFill>
              <a:latin typeface="Calibri"/>
            </a:endParaRPr>
          </a:p>
        </p:txBody>
      </p:sp>
      <p:sp>
        <p:nvSpPr>
          <p:cNvPr id="5" name="Footer Placeholder 4">
            <a:extLst>
              <a:ext uri="{FF2B5EF4-FFF2-40B4-BE49-F238E27FC236}">
                <a16:creationId xmlns:a16="http://schemas.microsoft.com/office/drawing/2014/main" id="{650FF4F0-703B-A1E8-005D-D47FD557E935}"/>
              </a:ext>
            </a:extLst>
          </p:cNvPr>
          <p:cNvSpPr>
            <a:spLocks noGrp="1"/>
          </p:cNvSpPr>
          <p:nvPr>
            <p:ph type="ftr" sz="quarter" idx="11"/>
          </p:nvPr>
        </p:nvSpPr>
        <p:spPr>
          <a:xfrm>
            <a:off x="8077200" y="6346197"/>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36397511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5682490" y="4525817"/>
            <a:ext cx="4678881" cy="7819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rgbClr val="6E2C6B"/>
                </a:solidFill>
                <a:effectLst/>
                <a:uLnTx/>
                <a:uFillTx/>
                <a:latin typeface="Calibri" panose="020F0502020204030204"/>
                <a:ea typeface="ＭＳ Ｐゴシック" charset="0"/>
                <a:cs typeface="+mn-cs"/>
              </a:rPr>
              <a:t>Communicating to Relatives</a:t>
            </a:r>
          </a:p>
        </p:txBody>
      </p:sp>
      <p:sp>
        <p:nvSpPr>
          <p:cNvPr id="5" name="Content Placeholder 1">
            <a:extLst>
              <a:ext uri="{FF2B5EF4-FFF2-40B4-BE49-F238E27FC236}">
                <a16:creationId xmlns:a16="http://schemas.microsoft.com/office/drawing/2014/main" id="{79451B40-22F6-734F-A180-66F8EE128E03}"/>
              </a:ext>
            </a:extLst>
          </p:cNvPr>
          <p:cNvSpPr txBox="1">
            <a:spLocks/>
          </p:cNvSpPr>
          <p:nvPr/>
        </p:nvSpPr>
        <p:spPr>
          <a:xfrm>
            <a:off x="196090" y="954515"/>
            <a:ext cx="5468440" cy="426605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rgbClr val="6E2C6B"/>
                </a:solidFill>
                <a:effectLst/>
                <a:uLnTx/>
                <a:uFillTx/>
                <a:latin typeface="Calibri" panose="020F0502020204030204"/>
                <a:ea typeface="ＭＳ Ｐゴシック" charset="0"/>
                <a:cs typeface="+mn-cs"/>
              </a:rPr>
              <a:t>Legal </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rgbClr val="6E2C6B"/>
                </a:solidFill>
                <a:effectLst/>
                <a:uLnTx/>
                <a:uFillTx/>
                <a:latin typeface="Calibri" panose="020F0502020204030204"/>
                <a:ea typeface="ＭＳ Ｐゴシック" charset="0"/>
                <a:cs typeface="+mn-cs"/>
              </a:rPr>
              <a:t>Philosophical</a:t>
            </a:r>
            <a:endParaRPr kumimoji="0" lang="en-GB" sz="2400" b="1" i="0" u="none" strike="noStrike" kern="1200" cap="none" spc="0" normalizeH="0" baseline="0" noProof="0">
              <a:ln>
                <a:noFill/>
              </a:ln>
              <a:solidFill>
                <a:srgbClr val="6E2C6B"/>
              </a:solidFill>
              <a:effectLst/>
              <a:uLnTx/>
              <a:uFillTx/>
              <a:latin typeface="Calibri" panose="020F0502020204030204"/>
              <a:ea typeface="ＭＳ Ｐゴシック" charset="0"/>
              <a:cs typeface="+mn-cs"/>
            </a:endParaRP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ＭＳ Ｐゴシック" charset="0"/>
                <a:cs typeface="Arial"/>
              </a:rPr>
              <a:t>Self Fulfilling Prophecy</a:t>
            </a: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ＭＳ Ｐゴシック" charset="0"/>
                <a:cs typeface="Arial"/>
              </a:rPr>
              <a:t>What functions count</a:t>
            </a: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ＭＳ Ｐゴシック" charset="0"/>
                <a:cs typeface="Arial"/>
              </a:rPr>
              <a:t>Spinal and Autonomic Reflexes</a:t>
            </a: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ＭＳ Ｐゴシック" charset="0"/>
                <a:cs typeface="Arial"/>
              </a:rPr>
              <a:t>To test or not to test</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a:ln>
                <a:noFill/>
              </a:ln>
              <a:solidFill>
                <a:prstClr val="black"/>
              </a:solidFill>
              <a:effectLst/>
              <a:uLnTx/>
              <a:uFillTx/>
              <a:latin typeface="Calibri" panose="020F0502020204030204"/>
              <a:ea typeface="ＭＳ Ｐゴシック" charset="0"/>
              <a:cs typeface="Arial"/>
            </a:endParaRPr>
          </a:p>
        </p:txBody>
      </p:sp>
      <p:sp>
        <p:nvSpPr>
          <p:cNvPr id="6" name="Title 21">
            <a:extLst>
              <a:ext uri="{FF2B5EF4-FFF2-40B4-BE49-F238E27FC236}">
                <a16:creationId xmlns:a16="http://schemas.microsoft.com/office/drawing/2014/main" id="{ABFE548F-81AB-9A4A-BC4C-D36EA38A8512}"/>
              </a:ext>
            </a:extLst>
          </p:cNvPr>
          <p:cNvSpPr txBox="1">
            <a:spLocks/>
          </p:cNvSpPr>
          <p:nvPr/>
        </p:nvSpPr>
        <p:spPr>
          <a:xfrm>
            <a:off x="196090" y="274595"/>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a:ln>
                  <a:noFill/>
                </a:ln>
                <a:solidFill>
                  <a:srgbClr val="E0119D"/>
                </a:solidFill>
                <a:effectLst/>
                <a:uLnTx/>
                <a:uFillTx/>
                <a:latin typeface="Calibri Light" panose="020F0302020204030204"/>
                <a:ea typeface="+mj-ea"/>
                <a:cs typeface="+mj-cs"/>
              </a:rPr>
              <a:t>Challenges to DNC</a:t>
            </a:r>
            <a:endParaRPr kumimoji="0" lang="en-US" sz="4400" b="1" i="0" u="none" strike="noStrike" kern="1200" cap="none" spc="0" normalizeH="0" baseline="0" noProof="0">
              <a:ln>
                <a:noFill/>
              </a:ln>
              <a:solidFill>
                <a:srgbClr val="E0119D"/>
              </a:solidFill>
              <a:effectLst/>
              <a:uLnTx/>
              <a:uFillTx/>
              <a:latin typeface="Calibri Light" panose="020F0302020204030204"/>
              <a:ea typeface="+mj-ea"/>
              <a:cs typeface="+mj-cs"/>
            </a:endParaRPr>
          </a:p>
        </p:txBody>
      </p:sp>
      <p:sp>
        <p:nvSpPr>
          <p:cNvPr id="2" name="Content Placeholder 1">
            <a:extLst>
              <a:ext uri="{FF2B5EF4-FFF2-40B4-BE49-F238E27FC236}">
                <a16:creationId xmlns:a16="http://schemas.microsoft.com/office/drawing/2014/main" id="{9826668C-01FD-88CE-7EDF-80041D635D26}"/>
              </a:ext>
            </a:extLst>
          </p:cNvPr>
          <p:cNvSpPr txBox="1">
            <a:spLocks/>
          </p:cNvSpPr>
          <p:nvPr/>
        </p:nvSpPr>
        <p:spPr>
          <a:xfrm>
            <a:off x="5682490" y="962155"/>
            <a:ext cx="5791200" cy="35861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rgbClr val="6E2C6B"/>
                </a:solidFill>
                <a:effectLst/>
                <a:uLnTx/>
                <a:uFillTx/>
                <a:latin typeface="Calibri" panose="020F0502020204030204"/>
                <a:ea typeface="ＭＳ Ｐゴシック" charset="0"/>
                <a:cs typeface="+mn-cs"/>
              </a:rPr>
              <a:t>Clinical</a:t>
            </a:r>
            <a:r>
              <a:rPr kumimoji="0" lang="en-GB" sz="2400" b="0" i="0" u="none" strike="noStrike" kern="1200" cap="none" spc="0" normalizeH="0" baseline="0" noProof="0">
                <a:ln>
                  <a:noFill/>
                </a:ln>
                <a:solidFill>
                  <a:prstClr val="black"/>
                </a:solidFill>
                <a:effectLst/>
                <a:uLnTx/>
                <a:uFillTx/>
                <a:latin typeface="Calibri" panose="020F0502020204030204"/>
                <a:ea typeface="ＭＳ Ｐゴシック" charset="0"/>
                <a:cs typeface="Arial"/>
              </a:rPr>
              <a:t> </a:t>
            </a: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ＭＳ Ｐゴシック" charset="0"/>
                <a:cs typeface="Arial"/>
              </a:rPr>
              <a:t>Time of Death</a:t>
            </a: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ＭＳ Ｐゴシック" charset="0"/>
                <a:cs typeface="Arial"/>
              </a:rPr>
              <a:t>Preconditions &amp; ‘Red Flags’ </a:t>
            </a: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ＭＳ Ｐゴシック" charset="0"/>
                <a:cs typeface="Arial"/>
              </a:rPr>
              <a:t>Lessons learnt from recent cases</a:t>
            </a:r>
          </a:p>
          <a:p>
            <a:pPr marL="457200" marR="0" lvl="0" indent="-5143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ＭＳ Ｐゴシック" charset="0"/>
                <a:cs typeface="Arial"/>
              </a:rPr>
              <a:t>Ancillary Investigations</a:t>
            </a:r>
          </a:p>
        </p:txBody>
      </p:sp>
      <p:sp>
        <p:nvSpPr>
          <p:cNvPr id="3" name="Footer Placeholder 2">
            <a:extLst>
              <a:ext uri="{FF2B5EF4-FFF2-40B4-BE49-F238E27FC236}">
                <a16:creationId xmlns:a16="http://schemas.microsoft.com/office/drawing/2014/main" id="{7BB248E1-1240-68DE-2A99-DC6370C53D68}"/>
              </a:ext>
            </a:extLst>
          </p:cNvPr>
          <p:cNvSpPr>
            <a:spLocks noGrp="1"/>
          </p:cNvSpPr>
          <p:nvPr>
            <p:ph type="ftr" sz="quarter" idx="11"/>
          </p:nvPr>
        </p:nvSpPr>
        <p:spPr>
          <a:xfrm>
            <a:off x="7797800" y="630035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6610304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CE5792EE-E7EC-EB00-29BC-02643A8A6DFA}"/>
              </a:ext>
            </a:extLst>
          </p:cNvPr>
          <p:cNvSpPr txBox="1">
            <a:spLocks/>
          </p:cNvSpPr>
          <p:nvPr/>
        </p:nvSpPr>
        <p:spPr bwMode="auto">
          <a:xfrm>
            <a:off x="2349107" y="67590"/>
            <a:ext cx="9728999" cy="11445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4400" b="1" i="0" u="none" strike="noStrike" kern="0" cap="none" spc="0" normalizeH="0" baseline="0" noProof="0">
                <a:ln>
                  <a:noFill/>
                </a:ln>
                <a:solidFill>
                  <a:srgbClr val="E0119D"/>
                </a:solidFill>
                <a:effectLst/>
                <a:uLnTx/>
                <a:uFillTx/>
                <a:latin typeface="Arial"/>
                <a:ea typeface="+mj-ea"/>
                <a:cs typeface="Arial"/>
              </a:rPr>
              <a:t>UK Legal Position </a:t>
            </a:r>
            <a:endParaRPr kumimoji="0" lang="en-GB" sz="3600" b="0" i="0" u="none" strike="noStrike" kern="0" cap="none" spc="0" normalizeH="0" baseline="0" noProof="0">
              <a:ln>
                <a:noFill/>
              </a:ln>
              <a:solidFill>
                <a:srgbClr val="E0119D"/>
              </a:solidFill>
              <a:effectLst/>
              <a:uLnTx/>
              <a:uFillTx/>
              <a:latin typeface="Arial"/>
              <a:ea typeface="+mj-ea"/>
              <a:cs typeface="Arial"/>
            </a:endParaRPr>
          </a:p>
        </p:txBody>
      </p:sp>
      <p:sp>
        <p:nvSpPr>
          <p:cNvPr id="2" name="TextBox 1">
            <a:extLst>
              <a:ext uri="{FF2B5EF4-FFF2-40B4-BE49-F238E27FC236}">
                <a16:creationId xmlns:a16="http://schemas.microsoft.com/office/drawing/2014/main" id="{D64CA3D2-9C49-5B16-D2AF-A127144BA1E4}"/>
              </a:ext>
            </a:extLst>
          </p:cNvPr>
          <p:cNvSpPr txBox="1"/>
          <p:nvPr/>
        </p:nvSpPr>
        <p:spPr>
          <a:xfrm>
            <a:off x="5676663" y="1218005"/>
            <a:ext cx="6269076" cy="5395423"/>
          </a:xfrm>
          <a:prstGeom prst="rect">
            <a:avLst/>
          </a:prstGeom>
          <a:solidFill>
            <a:schemeClr val="bg1">
              <a:lumMod val="95000"/>
            </a:schemeClr>
          </a:solidFill>
          <a:ln w="127000" cmpd="sng">
            <a:solidFill>
              <a:srgbClr val="6E2C6B"/>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uLnTx/>
                <a:uFillTx/>
                <a:latin typeface="Arial"/>
                <a:ea typeface="+mn-ea"/>
                <a:cs typeface="Arial"/>
              </a:rPr>
              <a:t>Mr JUSTICE PEEL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uLnTx/>
                <a:uFillTx/>
                <a:latin typeface="Arial"/>
                <a:ea typeface="+mn-ea"/>
                <a:cs typeface="Arial"/>
              </a:rPr>
              <a:t>May 2024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uLnTx/>
                <a:uFillTx/>
                <a:latin typeface="Arial"/>
                <a:ea typeface="+mn-ea"/>
                <a:cs typeface="Arial"/>
              </a:rPr>
              <a:t>“There is nothing before me to suggest that the brain stem tests were not conducted rigorously in accordance with the Code of Practice... The brain stem tests were carried out in accordance with the Code of Practice and there is nothing to suggest that any further inquiry would reach a different conclusion."</a:t>
            </a:r>
          </a:p>
        </p:txBody>
      </p:sp>
      <p:pic>
        <p:nvPicPr>
          <p:cNvPr id="3" name="Picture 2">
            <a:extLst>
              <a:ext uri="{FF2B5EF4-FFF2-40B4-BE49-F238E27FC236}">
                <a16:creationId xmlns:a16="http://schemas.microsoft.com/office/drawing/2014/main" id="{C3BB1F3F-E511-DD6A-86E8-6F8430F0727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08621" y="177391"/>
            <a:ext cx="1600891" cy="1516795"/>
          </a:xfrm>
          <a:prstGeom prst="rect">
            <a:avLst/>
          </a:prstGeom>
        </p:spPr>
      </p:pic>
      <p:sp>
        <p:nvSpPr>
          <p:cNvPr id="4" name="Rectangle 2">
            <a:extLst>
              <a:ext uri="{FF2B5EF4-FFF2-40B4-BE49-F238E27FC236}">
                <a16:creationId xmlns:a16="http://schemas.microsoft.com/office/drawing/2014/main" id="{261BDCF2-8DBB-BEC1-9081-09FC042DA734}"/>
              </a:ext>
            </a:extLst>
          </p:cNvPr>
          <p:cNvSpPr txBox="1">
            <a:spLocks noChangeArrowheads="1"/>
          </p:cNvSpPr>
          <p:nvPr/>
        </p:nvSpPr>
        <p:spPr>
          <a:xfrm>
            <a:off x="508621" y="1874755"/>
            <a:ext cx="4374045" cy="1859045"/>
          </a:xfrm>
          <a:prstGeom prst="rect">
            <a:avLst/>
          </a:prstGeom>
          <a:solidFill>
            <a:srgbClr val="FAF9F6"/>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prstClr val="black"/>
                </a:solidFill>
                <a:effectLst/>
                <a:uLnTx/>
                <a:uFillTx/>
                <a:latin typeface="Calibri" panose="020F0502020204030204"/>
                <a:ea typeface="+mn-ea"/>
                <a:cs typeface="+mn-cs"/>
              </a:rPr>
              <a:t>Airedale NHS Trust v. Bland [1993] </a:t>
            </a:r>
          </a:p>
          <a:p>
            <a:pPr marL="0" marR="0" lvl="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House of Lord’s </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Arial"/>
              </a:rPr>
              <a:t>recognised Tony Bland as alive because brainstem not destroyed.</a:t>
            </a:r>
          </a:p>
          <a:p>
            <a:pPr marL="0" marR="0" lvl="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a:pP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
        <p:nvSpPr>
          <p:cNvPr id="5" name="Rectangle 2">
            <a:extLst>
              <a:ext uri="{FF2B5EF4-FFF2-40B4-BE49-F238E27FC236}">
                <a16:creationId xmlns:a16="http://schemas.microsoft.com/office/drawing/2014/main" id="{ECD05AE1-E0D3-4EDA-DB1E-72F90AAEEB8D}"/>
              </a:ext>
            </a:extLst>
          </p:cNvPr>
          <p:cNvSpPr txBox="1">
            <a:spLocks noChangeArrowheads="1"/>
          </p:cNvSpPr>
          <p:nvPr/>
        </p:nvSpPr>
        <p:spPr>
          <a:xfrm>
            <a:off x="452671" y="3915717"/>
            <a:ext cx="4810661" cy="2764892"/>
          </a:xfrm>
          <a:prstGeom prst="rect">
            <a:avLst/>
          </a:prstGeom>
          <a:solidFill>
            <a:srgbClr val="F8F8F8"/>
          </a:solidFill>
          <a:ln/>
        </p:spPr>
        <p:txBody>
          <a:bodyPr/>
          <a:lstStyle>
            <a:defPPr>
              <a:defRPr lang="en-US"/>
            </a:defPPr>
            <a:lvl1pPr indent="0">
              <a:lnSpc>
                <a:spcPct val="90000"/>
              </a:lnSpc>
              <a:spcBef>
                <a:spcPct val="0"/>
              </a:spcBef>
              <a:buFont typeface="Arial" panose="020B0604020202020204" pitchFamily="34" charset="0"/>
              <a:buNone/>
              <a:defRPr sz="2000" b="1">
                <a:solidFill>
                  <a:prstClr val="black"/>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prstClr val="black"/>
                </a:solidFill>
                <a:effectLst/>
                <a:uLnTx/>
                <a:uFillTx/>
                <a:latin typeface="Calibri" panose="020F0502020204030204"/>
                <a:ea typeface="+mn-ea"/>
                <a:cs typeface="+mn-cs"/>
              </a:rPr>
              <a:t>Court of Appeal. [2023]</a:t>
            </a:r>
          </a:p>
          <a:p>
            <a:pPr marL="0" marR="0" lvl="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“…a widely </a:t>
            </a: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accepted consensus in this country for almost 50 years that brain stem death, correctly diagnosed, is the proper indicator of death in the legal sense. </a:t>
            </a:r>
          </a:p>
          <a:p>
            <a:pPr marL="0" marR="0" lvl="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The contrary is not reasonably arguable at any level of court.” </a:t>
            </a:r>
          </a:p>
        </p:txBody>
      </p:sp>
      <p:sp>
        <p:nvSpPr>
          <p:cNvPr id="7" name="Footer Placeholder 6">
            <a:extLst>
              <a:ext uri="{FF2B5EF4-FFF2-40B4-BE49-F238E27FC236}">
                <a16:creationId xmlns:a16="http://schemas.microsoft.com/office/drawing/2014/main" id="{484E8C38-EF20-73AD-1838-4EC948D468C6}"/>
              </a:ext>
            </a:extLst>
          </p:cNvPr>
          <p:cNvSpPr>
            <a:spLocks noGrp="1"/>
          </p:cNvSpPr>
          <p:nvPr>
            <p:ph type="ftr" sz="quarter" idx="11"/>
          </p:nvPr>
        </p:nvSpPr>
        <p:spPr>
          <a:xfrm>
            <a:off x="8077200" y="153261"/>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2528520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CE5792EE-E7EC-EB00-29BC-02643A8A6DFA}"/>
              </a:ext>
            </a:extLst>
          </p:cNvPr>
          <p:cNvSpPr txBox="1">
            <a:spLocks/>
          </p:cNvSpPr>
          <p:nvPr/>
        </p:nvSpPr>
        <p:spPr bwMode="auto">
          <a:xfrm>
            <a:off x="2349107" y="67590"/>
            <a:ext cx="9728999" cy="11445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4400" b="1" i="0" u="none" strike="noStrike" kern="0" cap="none" spc="0" normalizeH="0" baseline="0" noProof="0">
                <a:ln>
                  <a:noFill/>
                </a:ln>
                <a:solidFill>
                  <a:srgbClr val="E0119D"/>
                </a:solidFill>
                <a:effectLst/>
                <a:uLnTx/>
                <a:uFillTx/>
                <a:latin typeface="Arial"/>
                <a:ea typeface="+mj-ea"/>
                <a:cs typeface="Arial"/>
              </a:rPr>
              <a:t>UK Legal Position </a:t>
            </a:r>
            <a:endParaRPr kumimoji="0" lang="en-GB" sz="3600" b="0" i="0" u="none" strike="noStrike" kern="0" cap="none" spc="0" normalizeH="0" baseline="0" noProof="0">
              <a:ln>
                <a:noFill/>
              </a:ln>
              <a:solidFill>
                <a:srgbClr val="E0119D"/>
              </a:solidFill>
              <a:effectLst/>
              <a:uLnTx/>
              <a:uFillTx/>
              <a:latin typeface="Arial"/>
              <a:ea typeface="+mj-ea"/>
              <a:cs typeface="Arial"/>
            </a:endParaRPr>
          </a:p>
        </p:txBody>
      </p:sp>
      <p:sp>
        <p:nvSpPr>
          <p:cNvPr id="42" name="Rectangle 2">
            <a:extLst>
              <a:ext uri="{FF2B5EF4-FFF2-40B4-BE49-F238E27FC236}">
                <a16:creationId xmlns:a16="http://schemas.microsoft.com/office/drawing/2014/main" id="{1F9569D9-B1DF-A853-E532-5D842169F4A4}"/>
              </a:ext>
            </a:extLst>
          </p:cNvPr>
          <p:cNvSpPr txBox="1">
            <a:spLocks noChangeArrowheads="1"/>
          </p:cNvSpPr>
          <p:nvPr/>
        </p:nvSpPr>
        <p:spPr>
          <a:xfrm>
            <a:off x="508621" y="1874755"/>
            <a:ext cx="4374045" cy="1859045"/>
          </a:xfrm>
          <a:prstGeom prst="rect">
            <a:avLst/>
          </a:prstGeom>
          <a:solidFill>
            <a:srgbClr val="FAF9F6"/>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prstClr val="black"/>
                </a:solidFill>
                <a:effectLst/>
                <a:uLnTx/>
                <a:uFillTx/>
                <a:latin typeface="Calibri" panose="020F0502020204030204"/>
                <a:ea typeface="+mn-ea"/>
                <a:cs typeface="+mn-cs"/>
              </a:rPr>
              <a:t>Airedale NHS Trust v. Bland [1993] </a:t>
            </a:r>
          </a:p>
          <a:p>
            <a:pPr marL="0" marR="0" lvl="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House of Lord’s </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Arial"/>
              </a:rPr>
              <a:t>recognised Tony Bland as alive because brainstem not destroyed.</a:t>
            </a:r>
          </a:p>
          <a:p>
            <a:pPr marL="0" marR="0" lvl="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a:pP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
        <p:nvSpPr>
          <p:cNvPr id="44" name="Rectangle 2">
            <a:extLst>
              <a:ext uri="{FF2B5EF4-FFF2-40B4-BE49-F238E27FC236}">
                <a16:creationId xmlns:a16="http://schemas.microsoft.com/office/drawing/2014/main" id="{09692B0F-9511-0ED6-5253-A8107D436A42}"/>
              </a:ext>
            </a:extLst>
          </p:cNvPr>
          <p:cNvSpPr txBox="1">
            <a:spLocks noChangeArrowheads="1"/>
          </p:cNvSpPr>
          <p:nvPr/>
        </p:nvSpPr>
        <p:spPr>
          <a:xfrm>
            <a:off x="452671" y="3915717"/>
            <a:ext cx="4810661" cy="2764892"/>
          </a:xfrm>
          <a:prstGeom prst="rect">
            <a:avLst/>
          </a:prstGeom>
          <a:solidFill>
            <a:srgbClr val="F8F8F8"/>
          </a:solidFill>
          <a:ln/>
        </p:spPr>
        <p:txBody>
          <a:bodyPr/>
          <a:lstStyle>
            <a:defPPr>
              <a:defRPr lang="en-US"/>
            </a:defPPr>
            <a:lvl1pPr indent="0">
              <a:lnSpc>
                <a:spcPct val="90000"/>
              </a:lnSpc>
              <a:spcBef>
                <a:spcPct val="0"/>
              </a:spcBef>
              <a:buFont typeface="Arial" panose="020B0604020202020204" pitchFamily="34" charset="0"/>
              <a:buNone/>
              <a:defRPr sz="2000" b="1">
                <a:solidFill>
                  <a:prstClr val="black"/>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prstClr val="black"/>
                </a:solidFill>
                <a:effectLst/>
                <a:uLnTx/>
                <a:uFillTx/>
                <a:latin typeface="Calibri" panose="020F0502020204030204"/>
                <a:ea typeface="+mn-ea"/>
                <a:cs typeface="+mn-cs"/>
              </a:rPr>
              <a:t>Court of Appeal. [2023]</a:t>
            </a:r>
          </a:p>
          <a:p>
            <a:pPr marL="0" marR="0" lvl="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“…a widely </a:t>
            </a: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accepted consensus in this country for almost 50 years that brain stem death, correctly diagnosed, is the proper indicator of death in the legal sense. </a:t>
            </a:r>
          </a:p>
          <a:p>
            <a:pPr marL="0" marR="0" lvl="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The contrary is not reasonably arguable at any level of court.” </a:t>
            </a:r>
          </a:p>
        </p:txBody>
      </p:sp>
      <p:sp>
        <p:nvSpPr>
          <p:cNvPr id="2" name="TextBox 1">
            <a:extLst>
              <a:ext uri="{FF2B5EF4-FFF2-40B4-BE49-F238E27FC236}">
                <a16:creationId xmlns:a16="http://schemas.microsoft.com/office/drawing/2014/main" id="{D64CA3D2-9C49-5B16-D2AF-A127144BA1E4}"/>
              </a:ext>
            </a:extLst>
          </p:cNvPr>
          <p:cNvSpPr txBox="1"/>
          <p:nvPr/>
        </p:nvSpPr>
        <p:spPr>
          <a:xfrm>
            <a:off x="5676663" y="1218005"/>
            <a:ext cx="6269076" cy="5395423"/>
          </a:xfrm>
          <a:prstGeom prst="rect">
            <a:avLst/>
          </a:prstGeom>
          <a:solidFill>
            <a:schemeClr val="bg1">
              <a:lumMod val="95000"/>
            </a:schemeClr>
          </a:solidFill>
          <a:ln w="127000" cmpd="sng">
            <a:solidFill>
              <a:srgbClr val="6E2C6B"/>
            </a:solidFill>
          </a:ln>
          <a:effectLst>
            <a:outerShdw blurRad="136525" dist="50800" dir="5400000" algn="tl" rotWithShape="0">
              <a:srgbClr val="000000">
                <a:alpha val="3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uLnTx/>
                <a:uFillTx/>
                <a:latin typeface="Arial"/>
                <a:ea typeface="+mn-ea"/>
                <a:cs typeface="Arial"/>
              </a:rPr>
              <a:t>LORD JUSTICE PETER JACKSON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uLnTx/>
                <a:uFillTx/>
                <a:latin typeface="Arial"/>
                <a:ea typeface="+mn-ea"/>
                <a:cs typeface="Arial"/>
              </a:rPr>
              <a:t>September 2023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uLnTx/>
                <a:uFillTx/>
                <a:latin typeface="Arial"/>
                <a:ea typeface="+mn-ea"/>
                <a:cs typeface="Arial"/>
              </a:rPr>
              <a:t>“Finally, </a:t>
            </a:r>
            <a:r>
              <a:rPr kumimoji="0" lang="en-GB" sz="2800" b="1" i="0" u="sng" strike="noStrike" kern="1200" cap="none" spc="0" normalizeH="0" baseline="0" noProof="0">
                <a:ln>
                  <a:noFill/>
                </a:ln>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uLnTx/>
                <a:uFillTx/>
                <a:latin typeface="Arial"/>
                <a:ea typeface="+mn-ea"/>
                <a:cs typeface="Arial"/>
              </a:rPr>
              <a:t>every human endeavour involves the possibility of error.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uLnTx/>
                <a:uFillTx/>
                <a:latin typeface="Arial"/>
                <a:ea typeface="+mn-ea"/>
                <a:cs typeface="Arial"/>
              </a:rPr>
              <a:t>The fact that the conclusions from testing may have proved incorrect in one or more other cases underlines the need for the greatest care to be exercised.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sng" strike="noStrike" kern="1200" cap="none" spc="0" normalizeH="0" baseline="0" noProof="0">
                <a:ln>
                  <a:noFill/>
                </a:ln>
                <a:gradFill flip="none" rotWithShape="1">
                  <a:gsLst>
                    <a:gs pos="0">
                      <a:prstClr val="black">
                        <a:lumMod val="65000"/>
                        <a:lumOff val="35000"/>
                      </a:prstClr>
                    </a:gs>
                    <a:gs pos="100000">
                      <a:prstClr val="black">
                        <a:lumMod val="85000"/>
                        <a:lumOff val="15000"/>
                      </a:prstClr>
                    </a:gs>
                  </a:gsLst>
                  <a:lin ang="6000000" scaled="0"/>
                  <a:tileRect/>
                </a:gradFill>
                <a:effectLst>
                  <a:outerShdw dist="12700" dir="6000000" algn="tl" rotWithShape="0">
                    <a:prstClr val="white">
                      <a:alpha val="43000"/>
                    </a:prstClr>
                  </a:outerShdw>
                </a:effectLst>
                <a:uLnTx/>
                <a:uFillTx/>
                <a:latin typeface="Arial"/>
                <a:ea typeface="+mn-ea"/>
                <a:cs typeface="Arial"/>
              </a:rPr>
              <a:t>It does not lead to the conclusion that the basis upon which death is to be established is unsound."</a:t>
            </a:r>
          </a:p>
        </p:txBody>
      </p:sp>
      <p:pic>
        <p:nvPicPr>
          <p:cNvPr id="3" name="Picture 2">
            <a:extLst>
              <a:ext uri="{FF2B5EF4-FFF2-40B4-BE49-F238E27FC236}">
                <a16:creationId xmlns:a16="http://schemas.microsoft.com/office/drawing/2014/main" id="{C3BB1F3F-E511-DD6A-86E8-6F8430F0727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08621" y="177391"/>
            <a:ext cx="1600891" cy="1516795"/>
          </a:xfrm>
          <a:prstGeom prst="rect">
            <a:avLst/>
          </a:prstGeom>
        </p:spPr>
      </p:pic>
      <p:sp>
        <p:nvSpPr>
          <p:cNvPr id="4" name="Footer Placeholder 3">
            <a:extLst>
              <a:ext uri="{FF2B5EF4-FFF2-40B4-BE49-F238E27FC236}">
                <a16:creationId xmlns:a16="http://schemas.microsoft.com/office/drawing/2014/main" id="{ED2CB233-E7BF-7B00-D6EC-EDAE6658CFED}"/>
              </a:ext>
            </a:extLst>
          </p:cNvPr>
          <p:cNvSpPr>
            <a:spLocks noGrp="1"/>
          </p:cNvSpPr>
          <p:nvPr>
            <p:ph type="ftr" sz="quarter" idx="11"/>
          </p:nvPr>
        </p:nvSpPr>
        <p:spPr>
          <a:xfrm>
            <a:off x="7963306" y="240762"/>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4007001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6" name="Title 1">
            <a:extLst>
              <a:ext uri="{FF2B5EF4-FFF2-40B4-BE49-F238E27FC236}">
                <a16:creationId xmlns:a16="http://schemas.microsoft.com/office/drawing/2014/main" id="{32057192-343D-3D49-8D1B-FD22A50565F8}"/>
              </a:ext>
            </a:extLst>
          </p:cNvPr>
          <p:cNvSpPr txBox="1">
            <a:spLocks/>
          </p:cNvSpPr>
          <p:nvPr/>
        </p:nvSpPr>
        <p:spPr bwMode="auto">
          <a:xfrm>
            <a:off x="418029" y="251868"/>
            <a:ext cx="8305800" cy="7629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200" b="1" i="0" u="none" strike="noStrike" kern="1200" cap="none" spc="0" normalizeH="0" baseline="0" noProof="0">
                <a:ln>
                  <a:noFill/>
                </a:ln>
                <a:solidFill>
                  <a:srgbClr val="E0119D"/>
                </a:solidFill>
                <a:effectLst/>
                <a:uLnTx/>
                <a:uFillTx/>
                <a:latin typeface="Calibri Light" panose="020F0302020204030204"/>
                <a:ea typeface="+mj-ea"/>
                <a:cs typeface="+mj-cs"/>
              </a:rPr>
              <a:t>UK and International Case Law</a:t>
            </a:r>
          </a:p>
        </p:txBody>
      </p:sp>
      <p:pic>
        <p:nvPicPr>
          <p:cNvPr id="3" name="Picture 2" descr="Cambridge Judge Robe - Judicial Gowns | JudgeRobes">
            <a:extLst>
              <a:ext uri="{FF2B5EF4-FFF2-40B4-BE49-F238E27FC236}">
                <a16:creationId xmlns:a16="http://schemas.microsoft.com/office/drawing/2014/main" id="{1A7C92D4-F715-3CEE-8BE8-394919E03D9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87052" y="1014834"/>
            <a:ext cx="3508948" cy="35089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William Turner Lab Coat, White at John Lewis &amp; Partners">
            <a:extLst>
              <a:ext uri="{FF2B5EF4-FFF2-40B4-BE49-F238E27FC236}">
                <a16:creationId xmlns:a16="http://schemas.microsoft.com/office/drawing/2014/main" id="{5D88EA38-19C1-4AD4-20F7-FCFD1BEB7AA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711743" y="984287"/>
            <a:ext cx="2677531" cy="357004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a:extLst>
              <a:ext uri="{FF2B5EF4-FFF2-40B4-BE49-F238E27FC236}">
                <a16:creationId xmlns:a16="http://schemas.microsoft.com/office/drawing/2014/main" id="{103C8259-E196-38D4-62A1-92FD24169FCE}"/>
              </a:ext>
            </a:extLst>
          </p:cNvPr>
          <p:cNvSpPr txBox="1">
            <a:spLocks noChangeArrowheads="1"/>
          </p:cNvSpPr>
          <p:nvPr/>
        </p:nvSpPr>
        <p:spPr bwMode="auto">
          <a:xfrm>
            <a:off x="2432893" y="4887560"/>
            <a:ext cx="7326214" cy="798373"/>
          </a:xfrm>
          <a:prstGeom prst="rect">
            <a:avLst/>
          </a:prstGeom>
          <a:solidFill>
            <a:srgbClr val="F8F8F8"/>
          </a:solidFill>
          <a:ln w="28575">
            <a:solidFill>
              <a:srgbClr val="008000"/>
            </a:solidFill>
            <a:miter lim="800000"/>
            <a:headEnd/>
            <a:tailEnd/>
          </a:ln>
          <a:effectLst/>
        </p:spPr>
        <p:txBody>
          <a:bodyPr vert="horz" wrap="square" lIns="91440" tIns="45720" rIns="91440" bIns="45720" numCol="1" anchor="ctr"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a:ln>
                  <a:noFill/>
                </a:ln>
                <a:solidFill>
                  <a:srgbClr val="6E2C6B"/>
                </a:solidFill>
                <a:effectLst/>
                <a:uLnTx/>
                <a:uFillTx/>
                <a:latin typeface="Arial"/>
                <a:ea typeface="+mn-ea"/>
                <a:cs typeface="Arial"/>
              </a:rPr>
              <a:t>Judges wear black robes not white coats</a:t>
            </a:r>
          </a:p>
        </p:txBody>
      </p:sp>
      <p:sp>
        <p:nvSpPr>
          <p:cNvPr id="2" name="Footer Placeholder 1">
            <a:extLst>
              <a:ext uri="{FF2B5EF4-FFF2-40B4-BE49-F238E27FC236}">
                <a16:creationId xmlns:a16="http://schemas.microsoft.com/office/drawing/2014/main" id="{B0A3F541-0DBE-E2DD-49C6-72B3CAEA66C1}"/>
              </a:ext>
            </a:extLst>
          </p:cNvPr>
          <p:cNvSpPr>
            <a:spLocks noGrp="1"/>
          </p:cNvSpPr>
          <p:nvPr>
            <p:ph type="ftr" sz="quarter" idx="11"/>
          </p:nvPr>
        </p:nvSpPr>
        <p:spPr>
          <a:xfrm>
            <a:off x="7604760" y="6290883"/>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35920516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1716088" y="1746250"/>
            <a:ext cx="4038600" cy="40245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a:pPr>
            <a:endParaRPr lang="en-US" sz="2000" i="1"/>
          </a:p>
        </p:txBody>
      </p:sp>
      <p:sp>
        <p:nvSpPr>
          <p:cNvPr id="5" name="Footer Placeholder 2">
            <a:extLst>
              <a:ext uri="{FF2B5EF4-FFF2-40B4-BE49-F238E27FC236}">
                <a16:creationId xmlns:a16="http://schemas.microsoft.com/office/drawing/2014/main" id="{D46EA5C8-3650-6343-A11D-EA930E850DD8}"/>
              </a:ext>
            </a:extLst>
          </p:cNvPr>
          <p:cNvSpPr txBox="1">
            <a:spLocks/>
          </p:cNvSpPr>
          <p:nvPr/>
        </p:nvSpPr>
        <p:spPr>
          <a:xfrm>
            <a:off x="1524000" y="6272214"/>
            <a:ext cx="9144000" cy="6127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3200">
              <a:solidFill>
                <a:srgbClr val="FFFFFF"/>
              </a:solidFill>
              <a:latin typeface="Arial"/>
              <a:ea typeface="Arial"/>
              <a:cs typeface="Arial"/>
            </a:endParaRPr>
          </a:p>
        </p:txBody>
      </p:sp>
      <p:sp>
        <p:nvSpPr>
          <p:cNvPr id="6" name="Slide Number Placeholder 3">
            <a:extLst>
              <a:ext uri="{FF2B5EF4-FFF2-40B4-BE49-F238E27FC236}">
                <a16:creationId xmlns:a16="http://schemas.microsoft.com/office/drawing/2014/main" id="{3F2EABA2-D045-6441-B53E-127A4389645E}"/>
              </a:ext>
            </a:extLst>
          </p:cNvPr>
          <p:cNvSpPr txBox="1">
            <a:spLocks/>
          </p:cNvSpPr>
          <p:nvPr/>
        </p:nvSpPr>
        <p:spPr bwMode="auto">
          <a:xfrm>
            <a:off x="8077200" y="6356351"/>
            <a:ext cx="2133600" cy="365125"/>
          </a:xfrm>
          <a:prstGeom prst="rect">
            <a:avLst/>
          </a:prstGeom>
          <a:ln>
            <a:miter lim="800000"/>
            <a:headEnd/>
            <a:tailEnd/>
          </a:ln>
        </p:spPr>
        <p:txBody>
          <a:bodyPr vert="horz" wrap="square" lIns="91440" tIns="45720" rIns="91440" bIns="45720" numCol="1" rtlCol="0" anchor="t" anchorCtr="0" compatLnSpc="1">
            <a:prstTxWarp prst="textNoShape">
              <a:avLst/>
            </a:prstTxWarp>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GB" sz="2000">
              <a:solidFill>
                <a:srgbClr val="FFFFFF"/>
              </a:solidFill>
              <a:latin typeface="Calibri"/>
              <a:ea typeface="Arial"/>
              <a:cs typeface="Arial" charset="0"/>
            </a:endParaRPr>
          </a:p>
        </p:txBody>
      </p:sp>
      <p:sp>
        <p:nvSpPr>
          <p:cNvPr id="7" name="TextBox 6">
            <a:extLst>
              <a:ext uri="{FF2B5EF4-FFF2-40B4-BE49-F238E27FC236}">
                <a16:creationId xmlns:a16="http://schemas.microsoft.com/office/drawing/2014/main" id="{C7BAD373-CDA2-0541-88E1-FDDDD29F6A57}"/>
              </a:ext>
            </a:extLst>
          </p:cNvPr>
          <p:cNvSpPr txBox="1"/>
          <p:nvPr/>
        </p:nvSpPr>
        <p:spPr>
          <a:xfrm>
            <a:off x="877567" y="133348"/>
            <a:ext cx="8495595" cy="381000"/>
          </a:xfrm>
          <a:prstGeom prst="rect">
            <a:avLst/>
          </a:prstGeom>
          <a:noFill/>
          <a:effectLst>
            <a:outerShdw blurRad="50800" dist="38100" dir="2700000" algn="br">
              <a:srgbClr val="000000">
                <a:alpha val="43000"/>
              </a:srgbClr>
            </a:outerShdw>
          </a:effectLst>
        </p:spPr>
        <p:txBody>
          <a:bodyPr vert="wordArtVert">
            <a:spAutoFit/>
          </a:bodyPr>
          <a:lstStyle/>
          <a:p>
            <a:pPr algn="dist" defTabSz="914400">
              <a:defRPr/>
            </a:pPr>
            <a:r>
              <a:rPr lang="en-US" sz="2400">
                <a:solidFill>
                  <a:srgbClr val="E0119D"/>
                </a:solidFill>
                <a:latin typeface="Papyrus"/>
                <a:ea typeface="Arial"/>
                <a:cs typeface="Papyrus"/>
              </a:rPr>
              <a:t>Self-fulfilling</a:t>
            </a:r>
            <a:endParaRPr lang="en-US" sz="2400">
              <a:solidFill>
                <a:srgbClr val="E0119D"/>
              </a:solidFill>
              <a:latin typeface="Times" charset="0"/>
              <a:ea typeface="Arial"/>
              <a:cs typeface="Arial"/>
            </a:endParaRPr>
          </a:p>
        </p:txBody>
      </p:sp>
      <p:sp>
        <p:nvSpPr>
          <p:cNvPr id="8" name="TextBox 7">
            <a:extLst>
              <a:ext uri="{FF2B5EF4-FFF2-40B4-BE49-F238E27FC236}">
                <a16:creationId xmlns:a16="http://schemas.microsoft.com/office/drawing/2014/main" id="{B3440019-C3DA-D64B-8D28-506E7C95EB9B}"/>
              </a:ext>
            </a:extLst>
          </p:cNvPr>
          <p:cNvSpPr txBox="1"/>
          <p:nvPr/>
        </p:nvSpPr>
        <p:spPr>
          <a:xfrm>
            <a:off x="5576628" y="1014168"/>
            <a:ext cx="5725157" cy="381000"/>
          </a:xfrm>
          <a:prstGeom prst="rect">
            <a:avLst/>
          </a:prstGeom>
          <a:noFill/>
          <a:effectLst>
            <a:outerShdw blurRad="50800" dist="38100" dir="2700000" algn="br">
              <a:srgbClr val="000000">
                <a:alpha val="43000"/>
              </a:srgbClr>
            </a:outerShdw>
          </a:effectLst>
        </p:spPr>
        <p:txBody>
          <a:bodyPr vert="wordArtVert">
            <a:spAutoFit/>
          </a:bodyPr>
          <a:lstStyle/>
          <a:p>
            <a:pPr algn="dist" defTabSz="914400">
              <a:defRPr/>
            </a:pPr>
            <a:r>
              <a:rPr lang="en-US" sz="3000">
                <a:solidFill>
                  <a:srgbClr val="E0119D"/>
                </a:solidFill>
                <a:latin typeface="Papyrus"/>
                <a:ea typeface="Arial"/>
                <a:cs typeface="Papyrus"/>
              </a:rPr>
              <a:t>prophecy</a:t>
            </a:r>
            <a:endParaRPr lang="en-US" sz="3000">
              <a:solidFill>
                <a:srgbClr val="E0119D"/>
              </a:solidFill>
              <a:latin typeface="Times" charset="0"/>
              <a:ea typeface="Arial"/>
              <a:cs typeface="Arial"/>
            </a:endParaRPr>
          </a:p>
        </p:txBody>
      </p:sp>
      <p:pic>
        <p:nvPicPr>
          <p:cNvPr id="10" name="Picture 5" descr="DAS.jpg">
            <a:extLst>
              <a:ext uri="{FF2B5EF4-FFF2-40B4-BE49-F238E27FC236}">
                <a16:creationId xmlns:a16="http://schemas.microsoft.com/office/drawing/2014/main" id="{A1F82465-3DD6-3A4F-8674-59C07C489743}"/>
              </a:ext>
            </a:extLst>
          </p:cNvPr>
          <p:cNvPicPr>
            <a:picLocks noChangeAspect="1"/>
          </p:cNvPicPr>
          <p:nvPr/>
        </p:nvPicPr>
        <p:blipFill>
          <a:blip r:embed="rId3"/>
          <a:srcRect/>
          <a:stretch>
            <a:fillRect/>
          </a:stretch>
        </p:blipFill>
        <p:spPr bwMode="auto">
          <a:xfrm>
            <a:off x="1213944" y="1014168"/>
            <a:ext cx="3128550" cy="4353618"/>
          </a:xfrm>
          <a:prstGeom prst="rect">
            <a:avLst/>
          </a:prstGeom>
          <a:noFill/>
          <a:ln w="9525">
            <a:noFill/>
            <a:miter lim="800000"/>
            <a:headEnd/>
            <a:tailEnd/>
          </a:ln>
          <a:effectLst/>
          <a:scene3d>
            <a:camera prst="orthographicFront"/>
            <a:lightRig rig="threePt" dir="t"/>
          </a:scene3d>
          <a:sp3d>
            <a:bevelT prst="convex"/>
          </a:sp3d>
        </p:spPr>
      </p:pic>
      <p:sp>
        <p:nvSpPr>
          <p:cNvPr id="11" name="TextBox 11">
            <a:extLst>
              <a:ext uri="{FF2B5EF4-FFF2-40B4-BE49-F238E27FC236}">
                <a16:creationId xmlns:a16="http://schemas.microsoft.com/office/drawing/2014/main" id="{B96C59C5-6DEE-804A-8D5D-AD28061F10FE}"/>
              </a:ext>
            </a:extLst>
          </p:cNvPr>
          <p:cNvSpPr txBox="1">
            <a:spLocks noChangeArrowheads="1"/>
          </p:cNvSpPr>
          <p:nvPr/>
        </p:nvSpPr>
        <p:spPr bwMode="auto">
          <a:xfrm>
            <a:off x="6329856" y="4575419"/>
            <a:ext cx="4648200" cy="1323439"/>
          </a:xfrm>
          <a:prstGeom prst="rect">
            <a:avLst/>
          </a:prstGeom>
          <a:noFill/>
          <a:ln w="9525">
            <a:noFill/>
            <a:miter lim="800000"/>
            <a:headEnd/>
            <a:tailEnd/>
          </a:ln>
        </p:spPr>
        <p:txBody>
          <a:bodyPr wrap="square">
            <a:spAutoFit/>
          </a:bodyPr>
          <a:lstStyle/>
          <a:p>
            <a:pPr algn="just" defTabSz="914400" eaLnBrk="0" hangingPunct="0"/>
            <a:r>
              <a:rPr lang="en-US" sz="2000">
                <a:solidFill>
                  <a:srgbClr val="E0119D"/>
                </a:solidFill>
                <a:latin typeface="Arial"/>
                <a:ea typeface="ＭＳ Ｐゴシック"/>
                <a:cs typeface="Arial"/>
              </a:rPr>
              <a:t>‘Although we were unable to restore his consciousness or spontaneous breathing, the boy lived several more years.’ (page 195)</a:t>
            </a:r>
          </a:p>
        </p:txBody>
      </p:sp>
      <p:sp>
        <p:nvSpPr>
          <p:cNvPr id="12" name="TextBox 6">
            <a:extLst>
              <a:ext uri="{FF2B5EF4-FFF2-40B4-BE49-F238E27FC236}">
                <a16:creationId xmlns:a16="http://schemas.microsoft.com/office/drawing/2014/main" id="{55C221DD-9A5A-1E4A-BE65-5A3932F7F23C}"/>
              </a:ext>
            </a:extLst>
          </p:cNvPr>
          <p:cNvSpPr txBox="1">
            <a:spLocks noChangeArrowheads="1"/>
          </p:cNvSpPr>
          <p:nvPr/>
        </p:nvSpPr>
        <p:spPr bwMode="auto">
          <a:xfrm>
            <a:off x="1213944" y="5528970"/>
            <a:ext cx="3128550" cy="369888"/>
          </a:xfrm>
          <a:prstGeom prst="rect">
            <a:avLst/>
          </a:prstGeom>
          <a:noFill/>
          <a:ln w="9525">
            <a:noFill/>
            <a:miter lim="800000"/>
            <a:headEnd/>
            <a:tailEnd/>
          </a:ln>
        </p:spPr>
        <p:txBody>
          <a:bodyPr wrap="square">
            <a:spAutoFit/>
          </a:bodyPr>
          <a:lstStyle/>
          <a:p>
            <a:pPr algn="ctr" defTabSz="914400" eaLnBrk="0" hangingPunct="0"/>
            <a:r>
              <a:rPr lang="en-US" b="1">
                <a:solidFill>
                  <a:srgbClr val="6E2C6B"/>
                </a:solidFill>
                <a:latin typeface="Arial"/>
                <a:ea typeface="ＭＳ Ｐゴシック"/>
                <a:cs typeface="ＭＳ Ｐゴシック"/>
              </a:rPr>
              <a:t>D. Alan </a:t>
            </a:r>
            <a:r>
              <a:rPr lang="en-US" b="1" err="1">
                <a:solidFill>
                  <a:srgbClr val="6E2C6B"/>
                </a:solidFill>
                <a:latin typeface="Arial"/>
                <a:ea typeface="ＭＳ Ｐゴシック"/>
                <a:cs typeface="ＭＳ Ｐゴシック"/>
              </a:rPr>
              <a:t>Shewmon</a:t>
            </a:r>
            <a:r>
              <a:rPr lang="en-US" b="1">
                <a:solidFill>
                  <a:srgbClr val="6E2C6B"/>
                </a:solidFill>
                <a:latin typeface="Arial"/>
                <a:ea typeface="ＭＳ Ｐゴシック"/>
                <a:cs typeface="ＭＳ Ｐゴシック"/>
              </a:rPr>
              <a:t>, MD</a:t>
            </a:r>
            <a:endParaRPr lang="en-US">
              <a:solidFill>
                <a:srgbClr val="6E2C6B"/>
              </a:solidFill>
              <a:latin typeface="Arial"/>
              <a:ea typeface="ＭＳ Ｐゴシック"/>
              <a:cs typeface="ＭＳ Ｐゴシック"/>
            </a:endParaRPr>
          </a:p>
        </p:txBody>
      </p:sp>
      <p:sp>
        <p:nvSpPr>
          <p:cNvPr id="13" name="Line 10">
            <a:extLst>
              <a:ext uri="{FF2B5EF4-FFF2-40B4-BE49-F238E27FC236}">
                <a16:creationId xmlns:a16="http://schemas.microsoft.com/office/drawing/2014/main" id="{638116F1-EBA7-E840-BCDA-E18EB82E4898}"/>
              </a:ext>
            </a:extLst>
          </p:cNvPr>
          <p:cNvSpPr>
            <a:spLocks noChangeShapeType="1"/>
          </p:cNvSpPr>
          <p:nvPr/>
        </p:nvSpPr>
        <p:spPr bwMode="auto">
          <a:xfrm>
            <a:off x="6672756" y="4233320"/>
            <a:ext cx="3886200" cy="1588"/>
          </a:xfrm>
          <a:prstGeom prst="line">
            <a:avLst/>
          </a:prstGeom>
          <a:noFill/>
          <a:ln w="28575">
            <a:solidFill>
              <a:srgbClr val="6E2C6B"/>
            </a:solidFill>
            <a:round/>
            <a:headEnd/>
            <a:tailEnd/>
          </a:ln>
          <a:extLst>
            <a:ext uri="{909E8E84-426E-40dd-AFC4-6F175D3DCCD1}">
              <a14:hiddenFill xmlns:a14="http://schemas.microsoft.com/office/drawing/2010/main" xmlns="">
                <a:noFill/>
              </a14:hiddenFill>
            </a:ext>
          </a:extLst>
        </p:spPr>
        <p:txBody>
          <a:bodyPr/>
          <a:lstStyle/>
          <a:p>
            <a:endParaRPr lang="en-US">
              <a:solidFill>
                <a:srgbClr val="000000"/>
              </a:solidFill>
              <a:latin typeface="Arial"/>
              <a:ea typeface="Arial"/>
              <a:cs typeface="Arial"/>
            </a:endParaRPr>
          </a:p>
        </p:txBody>
      </p:sp>
      <p:pic>
        <p:nvPicPr>
          <p:cNvPr id="14" name="Picture 5" descr="Beyond Brain Death.jpeg">
            <a:extLst>
              <a:ext uri="{FF2B5EF4-FFF2-40B4-BE49-F238E27FC236}">
                <a16:creationId xmlns:a16="http://schemas.microsoft.com/office/drawing/2014/main" id="{8FF99660-DA2D-F144-9826-A4914E21B26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36908" y="2206620"/>
            <a:ext cx="1471696" cy="214892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5" name="Picture 14" descr="japa-MMAP-md.png">
            <a:extLst>
              <a:ext uri="{FF2B5EF4-FFF2-40B4-BE49-F238E27FC236}">
                <a16:creationId xmlns:a16="http://schemas.microsoft.com/office/drawing/2014/main" id="{DB39817E-AF72-B940-86C1-11977A86429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08608" y="2206619"/>
            <a:ext cx="2653715" cy="187758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Footer Placeholder 1">
            <a:extLst>
              <a:ext uri="{FF2B5EF4-FFF2-40B4-BE49-F238E27FC236}">
                <a16:creationId xmlns:a16="http://schemas.microsoft.com/office/drawing/2014/main" id="{4FD181CA-06F4-9CF0-A70C-953714BAA6A2}"/>
              </a:ext>
            </a:extLst>
          </p:cNvPr>
          <p:cNvSpPr>
            <a:spLocks noGrp="1"/>
          </p:cNvSpPr>
          <p:nvPr>
            <p:ph type="ftr" sz="quarter" idx="11"/>
          </p:nvPr>
        </p:nvSpPr>
        <p:spPr>
          <a:xfrm>
            <a:off x="7808608" y="6256333"/>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42530391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grpSp>
        <p:nvGrpSpPr>
          <p:cNvPr id="14" name="Group 13">
            <a:extLst>
              <a:ext uri="{FF2B5EF4-FFF2-40B4-BE49-F238E27FC236}">
                <a16:creationId xmlns:a16="http://schemas.microsoft.com/office/drawing/2014/main" id="{8494F250-33D6-9A47-B844-A0107408020C}"/>
              </a:ext>
            </a:extLst>
          </p:cNvPr>
          <p:cNvGrpSpPr/>
          <p:nvPr/>
        </p:nvGrpSpPr>
        <p:grpSpPr>
          <a:xfrm>
            <a:off x="554194" y="1151530"/>
            <a:ext cx="2489956" cy="3090044"/>
            <a:chOff x="2929950" y="2320894"/>
            <a:chExt cx="2682982" cy="2908099"/>
          </a:xfrm>
        </p:grpSpPr>
        <p:pic>
          <p:nvPicPr>
            <p:cNvPr id="16" name="Picture 15">
              <a:extLst>
                <a:ext uri="{FF2B5EF4-FFF2-40B4-BE49-F238E27FC236}">
                  <a16:creationId xmlns:a16="http://schemas.microsoft.com/office/drawing/2014/main" id="{09B0182F-6750-4244-A9EC-EF29791882F1}"/>
                </a:ext>
              </a:extLst>
            </p:cNvPr>
            <p:cNvPicPr>
              <a:picLocks noChangeAspect="1"/>
            </p:cNvPicPr>
            <p:nvPr/>
          </p:nvPicPr>
          <p:blipFill>
            <a:blip r:embed="rId3"/>
            <a:stretch>
              <a:fillRect/>
            </a:stretch>
          </p:blipFill>
          <p:spPr>
            <a:xfrm>
              <a:off x="2929950" y="3017957"/>
              <a:ext cx="2682982" cy="2211036"/>
            </a:xfrm>
            <a:prstGeom prst="rect">
              <a:avLst/>
            </a:prstGeom>
          </p:spPr>
        </p:pic>
        <p:pic>
          <p:nvPicPr>
            <p:cNvPr id="18" name="Picture 17">
              <a:extLst>
                <a:ext uri="{FF2B5EF4-FFF2-40B4-BE49-F238E27FC236}">
                  <a16:creationId xmlns:a16="http://schemas.microsoft.com/office/drawing/2014/main" id="{873BA41A-8849-6B47-9813-3168ADC21940}"/>
                </a:ext>
              </a:extLst>
            </p:cNvPr>
            <p:cNvPicPr>
              <a:picLocks noChangeAspect="1"/>
            </p:cNvPicPr>
            <p:nvPr/>
          </p:nvPicPr>
          <p:blipFill>
            <a:blip r:embed="rId4"/>
            <a:stretch>
              <a:fillRect/>
            </a:stretch>
          </p:blipFill>
          <p:spPr>
            <a:xfrm>
              <a:off x="3512440" y="2320894"/>
              <a:ext cx="787400" cy="952500"/>
            </a:xfrm>
            <a:prstGeom prst="rect">
              <a:avLst/>
            </a:prstGeom>
          </p:spPr>
        </p:pic>
      </p:grpSp>
      <p:sp>
        <p:nvSpPr>
          <p:cNvPr id="15" name="Rectangle 3">
            <a:extLst>
              <a:ext uri="{FF2B5EF4-FFF2-40B4-BE49-F238E27FC236}">
                <a16:creationId xmlns:a16="http://schemas.microsoft.com/office/drawing/2014/main" id="{C1D43241-C000-CF46-9CBC-A17FC4B76E6F}"/>
              </a:ext>
            </a:extLst>
          </p:cNvPr>
          <p:cNvSpPr txBox="1">
            <a:spLocks noChangeArrowheads="1"/>
          </p:cNvSpPr>
          <p:nvPr/>
        </p:nvSpPr>
        <p:spPr bwMode="auto">
          <a:xfrm>
            <a:off x="2551051" y="1892205"/>
            <a:ext cx="3139128" cy="23631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algn="l"/>
            <a:r>
              <a:rPr lang="en-US" b="1">
                <a:solidFill>
                  <a:srgbClr val="E0119D"/>
                </a:solidFill>
                <a:latin typeface="+mn-lt"/>
                <a:ea typeface="+mn-ea"/>
                <a:cs typeface="+mn-cs"/>
              </a:rPr>
              <a:t>Death</a:t>
            </a:r>
            <a:r>
              <a:rPr lang="en-US">
                <a:solidFill>
                  <a:srgbClr val="E0119D"/>
                </a:solidFill>
                <a:ea typeface="ＭＳ Ｐゴシック" charset="-128"/>
              </a:rPr>
              <a:t> </a:t>
            </a:r>
          </a:p>
          <a:p>
            <a:pPr algn="l"/>
            <a:r>
              <a:rPr lang="en-US" sz="2400" b="1">
                <a:solidFill>
                  <a:srgbClr val="6E2C6B"/>
                </a:solidFill>
                <a:latin typeface="+mn-lt"/>
                <a:ea typeface="+mn-ea"/>
                <a:cs typeface="+mn-cs"/>
              </a:rPr>
              <a:t>= loss of function</a:t>
            </a:r>
          </a:p>
        </p:txBody>
      </p:sp>
      <p:pic>
        <p:nvPicPr>
          <p:cNvPr id="20" name="Picture 4" descr="Scan 10">
            <a:extLst>
              <a:ext uri="{FF2B5EF4-FFF2-40B4-BE49-F238E27FC236}">
                <a16:creationId xmlns:a16="http://schemas.microsoft.com/office/drawing/2014/main" id="{BD96698C-9471-7942-813A-F220C286F2E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53580" y="1322097"/>
            <a:ext cx="4912598" cy="3232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sp>
        <p:nvSpPr>
          <p:cNvPr id="21" name="Rectangle 20">
            <a:extLst>
              <a:ext uri="{FF2B5EF4-FFF2-40B4-BE49-F238E27FC236}">
                <a16:creationId xmlns:a16="http://schemas.microsoft.com/office/drawing/2014/main" id="{2C36546C-C977-8B49-BFD9-53F1F6E7B673}"/>
              </a:ext>
            </a:extLst>
          </p:cNvPr>
          <p:cNvSpPr/>
          <p:nvPr/>
        </p:nvSpPr>
        <p:spPr>
          <a:xfrm>
            <a:off x="10666178" y="3723639"/>
            <a:ext cx="1232099" cy="830997"/>
          </a:xfrm>
          <a:prstGeom prst="rect">
            <a:avLst/>
          </a:prstGeom>
        </p:spPr>
        <p:txBody>
          <a:bodyPr wrap="square">
            <a:spAutoFit/>
          </a:bodyPr>
          <a:lstStyle/>
          <a:p>
            <a:r>
              <a:rPr lang="en-GB" sz="1200">
                <a:solidFill>
                  <a:srgbClr val="000000"/>
                </a:solidFill>
              </a:rPr>
              <a:t>Image taken with family permission in the late 1980s</a:t>
            </a:r>
          </a:p>
        </p:txBody>
      </p:sp>
      <p:sp>
        <p:nvSpPr>
          <p:cNvPr id="22" name="Rectangle 2">
            <a:extLst>
              <a:ext uri="{FF2B5EF4-FFF2-40B4-BE49-F238E27FC236}">
                <a16:creationId xmlns:a16="http://schemas.microsoft.com/office/drawing/2014/main" id="{79172846-0C7E-3E48-8700-080BB019B5DD}"/>
              </a:ext>
            </a:extLst>
          </p:cNvPr>
          <p:cNvSpPr>
            <a:spLocks noChangeArrowheads="1"/>
          </p:cNvSpPr>
          <p:nvPr/>
        </p:nvSpPr>
        <p:spPr bwMode="auto">
          <a:xfrm>
            <a:off x="5626778" y="4554636"/>
            <a:ext cx="5001609"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nchor="ctr"/>
          <a:lstStyle/>
          <a:p>
            <a:pPr algn="ctr" eaLnBrk="0" hangingPunct="0"/>
            <a:r>
              <a:rPr lang="en-US" sz="3200" b="1">
                <a:solidFill>
                  <a:srgbClr val="E0119D"/>
                </a:solidFill>
              </a:rPr>
              <a:t>What functions count? </a:t>
            </a:r>
          </a:p>
          <a:p>
            <a:pPr algn="ctr" eaLnBrk="0" hangingPunct="0"/>
            <a:r>
              <a:rPr lang="en-US" sz="2400" b="1">
                <a:solidFill>
                  <a:srgbClr val="6E2C6B"/>
                </a:solidFill>
              </a:rPr>
              <a:t>examples from the animal world</a:t>
            </a:r>
            <a:endParaRPr lang="en-US" sz="2000">
              <a:solidFill>
                <a:srgbClr val="6E2C6B"/>
              </a:solidFill>
            </a:endParaRPr>
          </a:p>
        </p:txBody>
      </p:sp>
      <p:sp>
        <p:nvSpPr>
          <p:cNvPr id="2" name="Footer Placeholder 1">
            <a:extLst>
              <a:ext uri="{FF2B5EF4-FFF2-40B4-BE49-F238E27FC236}">
                <a16:creationId xmlns:a16="http://schemas.microsoft.com/office/drawing/2014/main" id="{56D152D3-29F4-0C13-2284-2746D757D1DF}"/>
              </a:ext>
            </a:extLst>
          </p:cNvPr>
          <p:cNvSpPr>
            <a:spLocks noGrp="1"/>
          </p:cNvSpPr>
          <p:nvPr>
            <p:ph type="ftr" sz="quarter" idx="11"/>
          </p:nvPr>
        </p:nvSpPr>
        <p:spPr>
          <a:xfrm>
            <a:off x="7783477" y="6222462"/>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11411732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4" name="xvvigilistail609.mov">
            <a:hlinkClick r:id="" action="ppaction://media"/>
            <a:extLst>
              <a:ext uri="{FF2B5EF4-FFF2-40B4-BE49-F238E27FC236}">
                <a16:creationId xmlns:a16="http://schemas.microsoft.com/office/drawing/2014/main" id="{C7C9B903-DC33-AA4A-B469-F94097538DF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1"/>
          <a:srcRect t="10855" b="12741"/>
          <a:stretch/>
        </p:blipFill>
        <p:spPr>
          <a:xfrm>
            <a:off x="5103963" y="211675"/>
            <a:ext cx="2631927" cy="1340605"/>
          </a:xfrm>
          <a:prstGeom prst="roundRect">
            <a:avLst>
              <a:gd name="adj" fmla="val 5783"/>
            </a:avLst>
          </a:prstGeom>
          <a:ln>
            <a:noFill/>
          </a:ln>
          <a:effectLst/>
          <a:scene3d>
            <a:camera prst="perspectiveAbove"/>
            <a:lightRig rig="twoPt" dir="t">
              <a:rot lat="0" lon="0" rev="10200000"/>
            </a:lightRig>
          </a:scene3d>
          <a:sp3d contourW="6350">
            <a:bevelT w="165100" h="31750"/>
            <a:contourClr>
              <a:srgbClr val="969696"/>
            </a:contourClr>
          </a:sp3d>
        </p:spPr>
      </p:pic>
      <p:pic>
        <p:nvPicPr>
          <p:cNvPr id="5" name="Turtle Heart Never Stops Beating.mp4">
            <a:hlinkClick r:id="" action="ppaction://media"/>
            <a:extLst>
              <a:ext uri="{FF2B5EF4-FFF2-40B4-BE49-F238E27FC236}">
                <a16:creationId xmlns:a16="http://schemas.microsoft.com/office/drawing/2014/main" id="{1A1E380E-F45B-EA43-BE23-0F6682059D2B}"/>
              </a:ext>
            </a:extLst>
          </p:cNvPr>
          <p:cNvPicPr>
            <a:picLocks noChangeAspect="1"/>
          </p:cNvPicPr>
          <p:nvPr>
            <a:videoFile r:link="rId4"/>
            <p:extLst>
              <p:ext uri="{DAA4B4D4-6D71-4841-9C94-3DE7FCFB9230}">
                <p14:media xmlns:p14="http://schemas.microsoft.com/office/powerpoint/2010/main" r:embed="rId3"/>
              </p:ext>
            </p:extLst>
          </p:nvPr>
        </p:nvPicPr>
        <p:blipFill>
          <a:blip r:embed="rId12"/>
          <a:stretch>
            <a:fillRect/>
          </a:stretch>
        </p:blipFill>
        <p:spPr>
          <a:xfrm>
            <a:off x="1392401" y="376388"/>
            <a:ext cx="3135711" cy="2351783"/>
          </a:xfrm>
          <a:prstGeom prst="roundRect">
            <a:avLst>
              <a:gd name="adj" fmla="val 5783"/>
            </a:avLst>
          </a:prstGeom>
          <a:ln>
            <a:noFill/>
          </a:ln>
          <a:effectLst/>
          <a:scene3d>
            <a:camera prst="perspectiveRight"/>
            <a:lightRig rig="twoPt" dir="t">
              <a:rot lat="0" lon="0" rev="10200000"/>
            </a:lightRig>
          </a:scene3d>
          <a:sp3d contourW="6350">
            <a:bevelT w="165100" h="31750"/>
            <a:contourClr>
              <a:srgbClr val="969696"/>
            </a:contourClr>
          </a:sp3d>
        </p:spPr>
      </p:pic>
      <p:pic>
        <p:nvPicPr>
          <p:cNvPr id="6" name="Frog legs dancing trimmed.mp4">
            <a:hlinkClick r:id="" action="ppaction://media"/>
            <a:extLst>
              <a:ext uri="{FF2B5EF4-FFF2-40B4-BE49-F238E27FC236}">
                <a16:creationId xmlns:a16="http://schemas.microsoft.com/office/drawing/2014/main" id="{C27FF0A6-A3D3-D348-8119-1A12042F2100}"/>
              </a:ext>
            </a:extLst>
          </p:cNvPr>
          <p:cNvPicPr>
            <a:picLocks noChangeAspect="1"/>
          </p:cNvPicPr>
          <p:nvPr>
            <a:videoFile r:link="rId6"/>
            <p:extLst>
              <p:ext uri="{DAA4B4D4-6D71-4841-9C94-3DE7FCFB9230}">
                <p14:media xmlns:p14="http://schemas.microsoft.com/office/powerpoint/2010/main" r:embed="rId5"/>
              </p:ext>
            </p:extLst>
          </p:nvPr>
        </p:nvPicPr>
        <p:blipFill>
          <a:blip r:embed="rId13"/>
          <a:stretch>
            <a:fillRect/>
          </a:stretch>
        </p:blipFill>
        <p:spPr>
          <a:xfrm>
            <a:off x="304227" y="2818263"/>
            <a:ext cx="4414756" cy="3311067"/>
          </a:xfrm>
          <a:prstGeom prst="roundRect">
            <a:avLst>
              <a:gd name="adj" fmla="val 5783"/>
            </a:avLst>
          </a:prstGeom>
          <a:ln>
            <a:noFill/>
          </a:ln>
          <a:effectLst/>
          <a:scene3d>
            <a:camera prst="perspectiveRight"/>
            <a:lightRig rig="twoPt" dir="t">
              <a:rot lat="0" lon="0" rev="10200000"/>
            </a:lightRig>
          </a:scene3d>
          <a:sp3d contourW="6350">
            <a:bevelT w="165100" h="31750"/>
            <a:contourClr>
              <a:srgbClr val="969696"/>
            </a:contourClr>
          </a:sp3d>
        </p:spPr>
      </p:pic>
      <p:pic>
        <p:nvPicPr>
          <p:cNvPr id="7" name="Rattlesnake Striking (head cut off).mp4">
            <a:hlinkClick r:id="" action="ppaction://media"/>
            <a:extLst>
              <a:ext uri="{FF2B5EF4-FFF2-40B4-BE49-F238E27FC236}">
                <a16:creationId xmlns:a16="http://schemas.microsoft.com/office/drawing/2014/main" id="{7DE62AE5-4A3D-9C4B-81BB-97A57D320CD8}"/>
              </a:ext>
            </a:extLst>
          </p:cNvPr>
          <p:cNvPicPr>
            <a:picLocks noChangeAspect="1"/>
          </p:cNvPicPr>
          <p:nvPr>
            <a:videoFile r:link="rId8"/>
            <p:extLst>
              <p:ext uri="{DAA4B4D4-6D71-4841-9C94-3DE7FCFB9230}">
                <p14:media xmlns:p14="http://schemas.microsoft.com/office/powerpoint/2010/main" r:embed="rId7"/>
              </p:ext>
            </p:extLst>
          </p:nvPr>
        </p:nvPicPr>
        <p:blipFill>
          <a:blip r:embed="rId14"/>
          <a:stretch>
            <a:fillRect/>
          </a:stretch>
        </p:blipFill>
        <p:spPr>
          <a:xfrm>
            <a:off x="4718983" y="1694162"/>
            <a:ext cx="6956275" cy="3912904"/>
          </a:xfrm>
          <a:prstGeom prst="roundRect">
            <a:avLst>
              <a:gd name="adj" fmla="val 5783"/>
            </a:avLst>
          </a:prstGeom>
          <a:ln>
            <a:noFill/>
          </a:ln>
          <a:effectLst/>
          <a:scene3d>
            <a:camera prst="perspectiveRelaxed" fov="3600000">
              <a:rot lat="21000000" lon="1140000" rev="21240000"/>
            </a:camera>
            <a:lightRig rig="twoPt" dir="t">
              <a:rot lat="0" lon="0" rev="10200000"/>
            </a:lightRig>
          </a:scene3d>
          <a:sp3d contourW="6350">
            <a:bevelT w="165100" h="31750"/>
            <a:contourClr>
              <a:srgbClr val="969696"/>
            </a:contourClr>
          </a:sp3d>
        </p:spPr>
      </p:pic>
      <p:sp>
        <p:nvSpPr>
          <p:cNvPr id="2" name="Footer Placeholder 1">
            <a:extLst>
              <a:ext uri="{FF2B5EF4-FFF2-40B4-BE49-F238E27FC236}">
                <a16:creationId xmlns:a16="http://schemas.microsoft.com/office/drawing/2014/main" id="{E3A68448-7E4A-AB19-4BC4-6C13C12CDD87}"/>
              </a:ext>
            </a:extLst>
          </p:cNvPr>
          <p:cNvSpPr>
            <a:spLocks noGrp="1"/>
          </p:cNvSpPr>
          <p:nvPr>
            <p:ph type="ftr" sz="quarter" idx="11"/>
          </p:nvPr>
        </p:nvSpPr>
        <p:spPr>
          <a:xfrm>
            <a:off x="7735890" y="630035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716451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635" fill="hold"/>
                                        <p:tgtEl>
                                          <p:spTgt spid="4"/>
                                        </p:tgtEl>
                                      </p:cBhvr>
                                    </p:cmd>
                                  </p:childTnLst>
                                </p:cTn>
                              </p:par>
                            </p:childTnLst>
                          </p:cTn>
                        </p:par>
                        <p:par>
                          <p:cTn id="7" fill="hold">
                            <p:stCondLst>
                              <p:cond delay="36635"/>
                            </p:stCondLst>
                            <p:childTnLst>
                              <p:par>
                                <p:cTn id="8" presetID="1" presetClass="mediacall" presetSubtype="0" fill="hold" nodeType="afterEffect">
                                  <p:stCondLst>
                                    <p:cond delay="0"/>
                                  </p:stCondLst>
                                  <p:childTnLst>
                                    <p:cmd type="call" cmd="playFrom(0.0)">
                                      <p:cBhvr>
                                        <p:cTn id="9" dur="33715" fill="hold"/>
                                        <p:tgtEl>
                                          <p:spTgt spid="5"/>
                                        </p:tgtEl>
                                      </p:cBhvr>
                                    </p:cmd>
                                  </p:childTnLst>
                                </p:cTn>
                              </p:par>
                            </p:childTnLst>
                          </p:cTn>
                        </p:par>
                        <p:par>
                          <p:cTn id="10" fill="hold">
                            <p:stCondLst>
                              <p:cond delay="70350"/>
                            </p:stCondLst>
                            <p:childTnLst>
                              <p:par>
                                <p:cTn id="11" presetID="1" presetClass="mediacall" presetSubtype="0" fill="hold" nodeType="afterEffect">
                                  <p:stCondLst>
                                    <p:cond delay="0"/>
                                  </p:stCondLst>
                                  <p:childTnLst>
                                    <p:cmd type="call" cmd="playFrom(0.0)">
                                      <p:cBhvr>
                                        <p:cTn id="12" dur="93519" fill="hold"/>
                                        <p:tgtEl>
                                          <p:spTgt spid="6"/>
                                        </p:tgtEl>
                                      </p:cBhvr>
                                    </p:cmd>
                                  </p:childTnLst>
                                </p:cTn>
                              </p:par>
                            </p:childTnLst>
                          </p:cTn>
                        </p:par>
                        <p:par>
                          <p:cTn id="13" fill="hold">
                            <p:stCondLst>
                              <p:cond delay="163869"/>
                            </p:stCondLst>
                            <p:childTnLst>
                              <p:par>
                                <p:cTn id="14" presetID="1" presetClass="mediacall" presetSubtype="0" fill="hold" nodeType="afterEffect">
                                  <p:stCondLst>
                                    <p:cond delay="0"/>
                                  </p:stCondLst>
                                  <p:childTnLst>
                                    <p:cmd type="call" cmd="playFrom(0.0)">
                                      <p:cBhvr>
                                        <p:cTn id="15" dur="623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
                                        </p:tgtEl>
                                      </p:cBhvr>
                                    </p:cmd>
                                  </p:childTnLst>
                                </p:cTn>
                              </p:par>
                            </p:childTnLst>
                          </p:cTn>
                        </p:par>
                      </p:childTnLst>
                    </p:cTn>
                  </p:par>
                </p:childTnLst>
              </p:cTn>
              <p:nextCondLst>
                <p:cond evt="onClick" delay="0">
                  <p:tgtEl>
                    <p:spTgt spid="4"/>
                  </p:tgtEl>
                </p:cond>
              </p:nextCondLst>
            </p:seq>
            <p:video>
              <p:cMediaNode vol="1887">
                <p:cTn id="21" repeatCount="indefinite" fill="hold" display="0">
                  <p:stCondLst>
                    <p:cond delay="indefinite"/>
                  </p:stCondLst>
                </p:cTn>
                <p:tgtEl>
                  <p:spTgt spid="4"/>
                </p:tgtEl>
              </p:cMediaNode>
            </p:video>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5"/>
                                        </p:tgtEl>
                                      </p:cBhvr>
                                    </p:cmd>
                                  </p:childTnLst>
                                </p:cTn>
                              </p:par>
                            </p:childTnLst>
                          </p:cTn>
                        </p:par>
                      </p:childTnLst>
                    </p:cTn>
                  </p:par>
                </p:childTnLst>
              </p:cTn>
              <p:nextCondLst>
                <p:cond evt="onClick" delay="0">
                  <p:tgtEl>
                    <p:spTgt spid="5"/>
                  </p:tgtEl>
                </p:cond>
              </p:nextCondLst>
            </p:seq>
            <p:video>
              <p:cMediaNode vol="80000" mute="1">
                <p:cTn id="27" repeatCount="indefinite" fill="hold" display="0">
                  <p:stCondLst>
                    <p:cond delay="indefinite"/>
                  </p:stCondLst>
                </p:cTn>
                <p:tgtEl>
                  <p:spTgt spid="5"/>
                </p:tgtEl>
              </p:cMediaNode>
            </p:video>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6"/>
                                        </p:tgtEl>
                                      </p:cBhvr>
                                    </p:cmd>
                                  </p:childTnLst>
                                </p:cTn>
                              </p:par>
                            </p:childTnLst>
                          </p:cTn>
                        </p:par>
                      </p:childTnLst>
                    </p:cTn>
                  </p:par>
                </p:childTnLst>
              </p:cTn>
              <p:nextCondLst>
                <p:cond evt="onClick" delay="0">
                  <p:tgtEl>
                    <p:spTgt spid="6"/>
                  </p:tgtEl>
                </p:cond>
              </p:nextCondLst>
            </p:seq>
            <p:video>
              <p:cMediaNode vol="80000" mute="1">
                <p:cTn id="33" fill="hold" display="0">
                  <p:stCondLst>
                    <p:cond delay="indefinite"/>
                  </p:stCondLst>
                </p:cTn>
                <p:tgtEl>
                  <p:spTgt spid="6"/>
                </p:tgtEl>
              </p:cMediaNode>
            </p:video>
            <p:seq concurrent="1" nextAc="seek">
              <p:cTn id="34" restart="whenNotActive" fill="hold" evtFilter="cancelBubble" nodeType="interactiveSeq">
                <p:stCondLst>
                  <p:cond evt="onClick" delay="0">
                    <p:tgtEl>
                      <p:spTgt spid="7"/>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7"/>
                                        </p:tgtEl>
                                      </p:cBhvr>
                                    </p:cmd>
                                  </p:childTnLst>
                                </p:cTn>
                              </p:par>
                            </p:childTnLst>
                          </p:cTn>
                        </p:par>
                      </p:childTnLst>
                    </p:cTn>
                  </p:par>
                </p:childTnLst>
              </p:cTn>
              <p:nextCondLst>
                <p:cond evt="onClick" delay="0">
                  <p:tgtEl>
                    <p:spTgt spid="7"/>
                  </p:tgtEl>
                </p:cond>
              </p:nextCondLst>
            </p:seq>
            <p:video>
              <p:cMediaNode vol="80000" mute="1">
                <p:cTn id="39" fill="hold" display="0">
                  <p:stCondLst>
                    <p:cond delay="indefinite"/>
                  </p:stCondLst>
                </p:cTn>
                <p:tgtEl>
                  <p:spTgt spid="7"/>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1716088" y="1746250"/>
            <a:ext cx="4038600" cy="40245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a:pPr>
            <a:endParaRPr lang="en-US" sz="2000" i="1"/>
          </a:p>
        </p:txBody>
      </p:sp>
      <p:sp>
        <p:nvSpPr>
          <p:cNvPr id="6" name="Content Placeholder 1">
            <a:extLst>
              <a:ext uri="{FF2B5EF4-FFF2-40B4-BE49-F238E27FC236}">
                <a16:creationId xmlns:a16="http://schemas.microsoft.com/office/drawing/2014/main" id="{798690C0-C2D8-0545-9E1F-DF53DF6F5244}"/>
              </a:ext>
            </a:extLst>
          </p:cNvPr>
          <p:cNvSpPr txBox="1">
            <a:spLocks/>
          </p:cNvSpPr>
          <p:nvPr/>
        </p:nvSpPr>
        <p:spPr>
          <a:xfrm>
            <a:off x="144610" y="1313473"/>
            <a:ext cx="4038600" cy="33547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solidFill>
                  <a:srgbClr val="000000"/>
                </a:solidFill>
                <a:latin typeface="Arial" pitchFamily="-84" charset="0"/>
                <a:ea typeface="Arial" pitchFamily="-84" charset="0"/>
                <a:cs typeface="Arial" pitchFamily="-84" charset="0"/>
              </a:rPr>
              <a:t>40 years of practice</a:t>
            </a:r>
          </a:p>
          <a:p>
            <a:r>
              <a:rPr lang="en-US" sz="2400">
                <a:solidFill>
                  <a:srgbClr val="000000"/>
                </a:solidFill>
                <a:latin typeface="Arial" pitchFamily="-84" charset="0"/>
                <a:ea typeface="Arial" pitchFamily="-84" charset="0"/>
                <a:cs typeface="Arial" pitchFamily="-84" charset="0"/>
              </a:rPr>
              <a:t>Jorgensen (1973), </a:t>
            </a:r>
          </a:p>
          <a:p>
            <a:pPr lvl="1"/>
            <a:r>
              <a:rPr lang="en-US" sz="2000">
                <a:solidFill>
                  <a:srgbClr val="000000"/>
                </a:solidFill>
                <a:latin typeface="Arial" pitchFamily="-84" charset="0"/>
                <a:ea typeface="Arial" pitchFamily="-84" charset="0"/>
                <a:cs typeface="Arial" pitchFamily="-84" charset="0"/>
              </a:rPr>
              <a:t>63 patients – clinical, EEG, angiogram</a:t>
            </a:r>
          </a:p>
          <a:p>
            <a:pPr lvl="1"/>
            <a:r>
              <a:rPr lang="en-US" sz="2000">
                <a:solidFill>
                  <a:srgbClr val="000000"/>
                </a:solidFill>
                <a:latin typeface="Arial" pitchFamily="-84" charset="0"/>
                <a:ea typeface="Arial" pitchFamily="-84" charset="0"/>
                <a:cs typeface="Arial" pitchFamily="-84" charset="0"/>
              </a:rPr>
              <a:t>80% spinal reflexes (if not = periods profound hypotension) </a:t>
            </a:r>
          </a:p>
          <a:p>
            <a:pPr lvl="1"/>
            <a:r>
              <a:rPr lang="en-US" sz="2000">
                <a:solidFill>
                  <a:srgbClr val="000000"/>
                </a:solidFill>
                <a:latin typeface="Arial" pitchFamily="-84" charset="0"/>
                <a:ea typeface="Arial" pitchFamily="-84" charset="0"/>
                <a:cs typeface="Arial" pitchFamily="-84" charset="0"/>
              </a:rPr>
              <a:t>Autopsy – liquefaction of the brain</a:t>
            </a:r>
            <a:endParaRPr lang="en-US" sz="2000"/>
          </a:p>
        </p:txBody>
      </p:sp>
      <p:sp>
        <p:nvSpPr>
          <p:cNvPr id="8" name="Title 21">
            <a:extLst>
              <a:ext uri="{FF2B5EF4-FFF2-40B4-BE49-F238E27FC236}">
                <a16:creationId xmlns:a16="http://schemas.microsoft.com/office/drawing/2014/main" id="{0A6FA444-D9B8-C74B-8EFE-0FA783AE0281}"/>
              </a:ext>
            </a:extLst>
          </p:cNvPr>
          <p:cNvSpPr txBox="1">
            <a:spLocks/>
          </p:cNvSpPr>
          <p:nvPr/>
        </p:nvSpPr>
        <p:spPr>
          <a:xfrm>
            <a:off x="196090" y="22180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solidFill>
                  <a:srgbClr val="E0119D"/>
                </a:solidFill>
              </a:rPr>
              <a:t>Spinal Reflexes</a:t>
            </a:r>
            <a:endParaRPr lang="en-US">
              <a:solidFill>
                <a:srgbClr val="E0119D"/>
              </a:solidFill>
            </a:endParaRPr>
          </a:p>
        </p:txBody>
      </p:sp>
      <p:pic>
        <p:nvPicPr>
          <p:cNvPr id="10" name="Picture 6" descr="BrainDeadWoman">
            <a:extLst>
              <a:ext uri="{FF2B5EF4-FFF2-40B4-BE49-F238E27FC236}">
                <a16:creationId xmlns:a16="http://schemas.microsoft.com/office/drawing/2014/main" id="{8295F02F-60BB-D641-9BB5-634ECA1E034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360733" y="410519"/>
            <a:ext cx="4153161" cy="2211376"/>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BRAIN DEATH complex spinal reflex.mp4">
            <a:hlinkClick r:id="" action="ppaction://media"/>
            <a:extLst>
              <a:ext uri="{FF2B5EF4-FFF2-40B4-BE49-F238E27FC236}">
                <a16:creationId xmlns:a16="http://schemas.microsoft.com/office/drawing/2014/main" id="{9FFB9861-B715-6247-97AB-8987C90DEB2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823909" y="2875483"/>
            <a:ext cx="3206814" cy="2405111"/>
          </a:xfrm>
          <a:prstGeom prst="rect">
            <a:avLst/>
          </a:prstGeom>
          <a:ln w="38100" cap="sq">
            <a:solidFill>
              <a:srgbClr val="000000"/>
            </a:solidFill>
            <a:prstDash val="solid"/>
            <a:miter lim="800000"/>
          </a:ln>
          <a:effectLst>
            <a:outerShdw blurRad="50800" dist="38100" dir="2700000" algn="tl" rotWithShape="0">
              <a:srgbClr val="000000">
                <a:alpha val="43000"/>
              </a:srgbClr>
            </a:outerShdw>
            <a:reflection blurRad="6350" stA="52000" endA="300" endPos="35000" dir="5400000" sy="-100000" algn="bl" rotWithShape="0"/>
          </a:effectLst>
        </p:spPr>
      </p:pic>
      <p:sp>
        <p:nvSpPr>
          <p:cNvPr id="2" name="Title 21">
            <a:extLst>
              <a:ext uri="{FF2B5EF4-FFF2-40B4-BE49-F238E27FC236}">
                <a16:creationId xmlns:a16="http://schemas.microsoft.com/office/drawing/2014/main" id="{724FD24A-462E-B7BC-4D55-D0EF79CBD3F7}"/>
              </a:ext>
            </a:extLst>
          </p:cNvPr>
          <p:cNvSpPr txBox="1">
            <a:spLocks/>
          </p:cNvSpPr>
          <p:nvPr/>
        </p:nvSpPr>
        <p:spPr>
          <a:xfrm>
            <a:off x="8720173" y="1750534"/>
            <a:ext cx="3327217"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solidFill>
                  <a:srgbClr val="E0119D"/>
                </a:solidFill>
              </a:rPr>
              <a:t>Autonomic </a:t>
            </a:r>
          </a:p>
          <a:p>
            <a:pPr algn="ctr"/>
            <a:r>
              <a:rPr lang="en-GB">
                <a:solidFill>
                  <a:srgbClr val="E0119D"/>
                </a:solidFill>
              </a:rPr>
              <a:t>Reflexes</a:t>
            </a:r>
            <a:endParaRPr lang="en-US">
              <a:solidFill>
                <a:srgbClr val="E0119D"/>
              </a:solidFill>
            </a:endParaRPr>
          </a:p>
        </p:txBody>
      </p:sp>
      <p:pic>
        <p:nvPicPr>
          <p:cNvPr id="5" name="Picture 1" descr="Afferent Sympathetic Supply.jpeg">
            <a:extLst>
              <a:ext uri="{FF2B5EF4-FFF2-40B4-BE49-F238E27FC236}">
                <a16:creationId xmlns:a16="http://schemas.microsoft.com/office/drawing/2014/main" id="{A4D49BF2-43FC-C31E-E34F-B11AA09E4585}"/>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470223" y="3025021"/>
            <a:ext cx="3525687" cy="30248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2" name="Oval 11">
            <a:extLst>
              <a:ext uri="{FF2B5EF4-FFF2-40B4-BE49-F238E27FC236}">
                <a16:creationId xmlns:a16="http://schemas.microsoft.com/office/drawing/2014/main" id="{1C71CB80-99D4-7DF6-41FD-995B462DFEB5}"/>
              </a:ext>
            </a:extLst>
          </p:cNvPr>
          <p:cNvSpPr>
            <a:spLocks noChangeArrowheads="1"/>
          </p:cNvSpPr>
          <p:nvPr/>
        </p:nvSpPr>
        <p:spPr bwMode="auto">
          <a:xfrm>
            <a:off x="9268369" y="3417397"/>
            <a:ext cx="708895" cy="857963"/>
          </a:xfrm>
          <a:prstGeom prst="ellipse">
            <a:avLst/>
          </a:prstGeom>
          <a:noFill/>
          <a:ln w="38100">
            <a:solidFill>
              <a:srgbClr val="008000"/>
            </a:solidFill>
            <a:round/>
            <a:headEnd/>
            <a:tailEnd/>
          </a:ln>
        </p:spPr>
        <p:txBody>
          <a:bodyPr>
            <a:prstTxWarp prst="textNoShape">
              <a:avLst/>
            </a:prstTxWarp>
          </a:bodyPr>
          <a:lstStyle/>
          <a:p>
            <a:pPr eaLnBrk="0" hangingPunct="0"/>
            <a:endParaRPr lang="en-US"/>
          </a:p>
        </p:txBody>
      </p:sp>
      <p:sp>
        <p:nvSpPr>
          <p:cNvPr id="3" name="Footer Placeholder 2">
            <a:extLst>
              <a:ext uri="{FF2B5EF4-FFF2-40B4-BE49-F238E27FC236}">
                <a16:creationId xmlns:a16="http://schemas.microsoft.com/office/drawing/2014/main" id="{2151CE04-B407-62C2-E8CD-25DAE6259B98}"/>
              </a:ext>
            </a:extLst>
          </p:cNvPr>
          <p:cNvSpPr>
            <a:spLocks noGrp="1"/>
          </p:cNvSpPr>
          <p:nvPr>
            <p:ph type="ftr" sz="quarter" idx="11"/>
          </p:nvPr>
        </p:nvSpPr>
        <p:spPr>
          <a:xfrm>
            <a:off x="7736840" y="6339165"/>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29036861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863"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8" presetClass="emph" presetSubtype="0" fill="hold" grpId="1" nodeType="withEffect">
                                  <p:stCondLst>
                                    <p:cond delay="0"/>
                                  </p:stCondLst>
                                  <p:childTnLst>
                                    <p:animRot by="21600000">
                                      <p:cBhvr>
                                        <p:cTn id="12" dur="2000" fill="hold"/>
                                        <p:tgtEl>
                                          <p:spTgt spid="12"/>
                                        </p:tgtEl>
                                        <p:attrNameLst>
                                          <p:attrName>r</p:attrName>
                                        </p:attrNameLst>
                                      </p:cBhvr>
                                    </p:animRo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1"/>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1"/>
                                        </p:tgtEl>
                                      </p:cBhvr>
                                    </p:cmd>
                                  </p:childTnLst>
                                </p:cTn>
                              </p:par>
                            </p:childTnLst>
                          </p:cTn>
                        </p:par>
                      </p:childTnLst>
                    </p:cTn>
                  </p:par>
                </p:childTnLst>
              </p:cTn>
              <p:nextCondLst>
                <p:cond evt="onClick" delay="0">
                  <p:tgtEl>
                    <p:spTgt spid="11"/>
                  </p:tgtEl>
                </p:cond>
              </p:nextCondLst>
            </p:seq>
            <p:video>
              <p:cMediaNode vol="80000" mute="1">
                <p:cTn id="22" repeatCount="indefinite" fill="hold" display="0">
                  <p:stCondLst>
                    <p:cond delay="indefinite"/>
                  </p:stCondLst>
                </p:cTn>
                <p:tgtEl>
                  <p:spTgt spid="11"/>
                </p:tgtEl>
              </p:cMediaNode>
            </p:video>
          </p:childTnLst>
        </p:cTn>
      </p:par>
    </p:tnLst>
    <p:bldLst>
      <p:bldP spid="2" grpId="0"/>
      <p:bldP spid="12" grpId="0" animBg="1"/>
      <p:bldP spid="12"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4" name="Picture 3" descr="stethoscope.jpg">
            <a:extLst>
              <a:ext uri="{FF2B5EF4-FFF2-40B4-BE49-F238E27FC236}">
                <a16:creationId xmlns:a16="http://schemas.microsoft.com/office/drawing/2014/main" id="{909E7FDE-4DBA-3F48-8697-9B3C6BEE55C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2985" y="2386537"/>
            <a:ext cx="2667000" cy="2667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descr="rodin_thinker.jpg">
            <a:extLst>
              <a:ext uri="{FF2B5EF4-FFF2-40B4-BE49-F238E27FC236}">
                <a16:creationId xmlns:a16="http://schemas.microsoft.com/office/drawing/2014/main" id="{945FB221-C59E-BC43-B5F9-E48D4E394FB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12015" y="2164825"/>
            <a:ext cx="2667000" cy="34496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itle 21">
            <a:extLst>
              <a:ext uri="{FF2B5EF4-FFF2-40B4-BE49-F238E27FC236}">
                <a16:creationId xmlns:a16="http://schemas.microsoft.com/office/drawing/2014/main" id="{9E50703C-C656-2840-8CFE-1CAB6CFE8113}"/>
              </a:ext>
            </a:extLst>
          </p:cNvPr>
          <p:cNvSpPr txBox="1">
            <a:spLocks/>
          </p:cNvSpPr>
          <p:nvPr/>
        </p:nvSpPr>
        <p:spPr>
          <a:xfrm>
            <a:off x="196090" y="206815"/>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E0119D"/>
                </a:solidFill>
              </a:rPr>
              <a:t>To TEST or NOT to TEST</a:t>
            </a:r>
            <a:endParaRPr lang="en-US" b="1">
              <a:solidFill>
                <a:srgbClr val="E0119D"/>
              </a:solidFill>
            </a:endParaRPr>
          </a:p>
        </p:txBody>
      </p:sp>
      <p:sp>
        <p:nvSpPr>
          <p:cNvPr id="10" name="TextBox 2">
            <a:extLst>
              <a:ext uri="{FF2B5EF4-FFF2-40B4-BE49-F238E27FC236}">
                <a16:creationId xmlns:a16="http://schemas.microsoft.com/office/drawing/2014/main" id="{AE4FDFAA-C23F-5E41-9EB2-C12EA52F9148}"/>
              </a:ext>
            </a:extLst>
          </p:cNvPr>
          <p:cNvSpPr txBox="1">
            <a:spLocks noChangeArrowheads="1"/>
          </p:cNvSpPr>
          <p:nvPr/>
        </p:nvSpPr>
        <p:spPr bwMode="auto">
          <a:xfrm>
            <a:off x="1197691" y="1243537"/>
            <a:ext cx="947822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sz="4000">
                <a:solidFill>
                  <a:srgbClr val="6E2C6B"/>
                </a:solidFill>
              </a:rPr>
              <a:t>diagnosis</a:t>
            </a:r>
            <a:r>
              <a:rPr lang="en-US" sz="4000">
                <a:solidFill>
                  <a:srgbClr val="000000"/>
                </a:solidFill>
              </a:rPr>
              <a:t>     	       		</a:t>
            </a:r>
            <a:r>
              <a:rPr lang="en-US" sz="4000">
                <a:solidFill>
                  <a:srgbClr val="6E2C6B"/>
                </a:solidFill>
              </a:rPr>
              <a:t>decision</a:t>
            </a:r>
          </a:p>
        </p:txBody>
      </p:sp>
      <p:sp>
        <p:nvSpPr>
          <p:cNvPr id="2" name="Footer Placeholder 1">
            <a:extLst>
              <a:ext uri="{FF2B5EF4-FFF2-40B4-BE49-F238E27FC236}">
                <a16:creationId xmlns:a16="http://schemas.microsoft.com/office/drawing/2014/main" id="{5D858331-33AF-F71A-A71B-9FB98753A6FE}"/>
              </a:ext>
            </a:extLst>
          </p:cNvPr>
          <p:cNvSpPr>
            <a:spLocks noGrp="1"/>
          </p:cNvSpPr>
          <p:nvPr>
            <p:ph type="ftr" sz="quarter" idx="11"/>
          </p:nvPr>
        </p:nvSpPr>
        <p:spPr>
          <a:xfrm>
            <a:off x="7881110" y="628606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23732289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pic>
        <p:nvPicPr>
          <p:cNvPr id="4" name="Picture 3" descr="stethoscope.jpg">
            <a:extLst>
              <a:ext uri="{FF2B5EF4-FFF2-40B4-BE49-F238E27FC236}">
                <a16:creationId xmlns:a16="http://schemas.microsoft.com/office/drawing/2014/main" id="{909E7FDE-4DBA-3F48-8697-9B3C6BEE55C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2985" y="2386537"/>
            <a:ext cx="2667000" cy="2667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itle 21">
            <a:extLst>
              <a:ext uri="{FF2B5EF4-FFF2-40B4-BE49-F238E27FC236}">
                <a16:creationId xmlns:a16="http://schemas.microsoft.com/office/drawing/2014/main" id="{9E50703C-C656-2840-8CFE-1CAB6CFE8113}"/>
              </a:ext>
            </a:extLst>
          </p:cNvPr>
          <p:cNvSpPr txBox="1">
            <a:spLocks/>
          </p:cNvSpPr>
          <p:nvPr/>
        </p:nvSpPr>
        <p:spPr>
          <a:xfrm>
            <a:off x="196090" y="206815"/>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E0119D"/>
                </a:solidFill>
              </a:rPr>
              <a:t>To TEST or NOT to TEST</a:t>
            </a:r>
            <a:endParaRPr lang="en-US" b="1">
              <a:solidFill>
                <a:srgbClr val="E0119D"/>
              </a:solidFill>
            </a:endParaRPr>
          </a:p>
        </p:txBody>
      </p:sp>
      <p:sp>
        <p:nvSpPr>
          <p:cNvPr id="10" name="TextBox 2">
            <a:extLst>
              <a:ext uri="{FF2B5EF4-FFF2-40B4-BE49-F238E27FC236}">
                <a16:creationId xmlns:a16="http://schemas.microsoft.com/office/drawing/2014/main" id="{AE4FDFAA-C23F-5E41-9EB2-C12EA52F9148}"/>
              </a:ext>
            </a:extLst>
          </p:cNvPr>
          <p:cNvSpPr txBox="1">
            <a:spLocks noChangeArrowheads="1"/>
          </p:cNvSpPr>
          <p:nvPr/>
        </p:nvSpPr>
        <p:spPr bwMode="auto">
          <a:xfrm>
            <a:off x="1197691" y="1243537"/>
            <a:ext cx="947822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r>
              <a:rPr lang="en-US" sz="4000">
                <a:solidFill>
                  <a:srgbClr val="6E2C6B"/>
                </a:solidFill>
              </a:rPr>
              <a:t>diagnosis</a:t>
            </a:r>
            <a:r>
              <a:rPr lang="en-US" sz="4000">
                <a:solidFill>
                  <a:srgbClr val="000000"/>
                </a:solidFill>
              </a:rPr>
              <a:t>     	       		</a:t>
            </a:r>
            <a:r>
              <a:rPr lang="en-US" sz="4000">
                <a:solidFill>
                  <a:schemeClr val="bg1"/>
                </a:solidFill>
              </a:rPr>
              <a:t>decision</a:t>
            </a:r>
          </a:p>
        </p:txBody>
      </p:sp>
      <p:sp>
        <p:nvSpPr>
          <p:cNvPr id="2" name="Content Placeholder 1">
            <a:extLst>
              <a:ext uri="{FF2B5EF4-FFF2-40B4-BE49-F238E27FC236}">
                <a16:creationId xmlns:a16="http://schemas.microsoft.com/office/drawing/2014/main" id="{DE91352C-4EA3-0F31-D5BD-5764E6228D24}"/>
              </a:ext>
            </a:extLst>
          </p:cNvPr>
          <p:cNvSpPr txBox="1">
            <a:spLocks/>
          </p:cNvSpPr>
          <p:nvPr/>
        </p:nvSpPr>
        <p:spPr bwMode="auto">
          <a:xfrm>
            <a:off x="5295159" y="1046779"/>
            <a:ext cx="6382358" cy="4764442"/>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571500" indent="-514350" defTabSz="914400">
              <a:buFont typeface="Calibri" pitchFamily="34" charset="0"/>
              <a:buAutoNum type="arabicPeriod"/>
            </a:pPr>
            <a:r>
              <a:rPr lang="en-GB" sz="2400" kern="0">
                <a:solidFill>
                  <a:srgbClr val="000000"/>
                </a:solidFill>
                <a:ea typeface="ＭＳ Ｐゴシック"/>
              </a:rPr>
              <a:t>Establishing unequivocally whether a patient is alive or dead.</a:t>
            </a:r>
          </a:p>
          <a:p>
            <a:pPr marL="571500" indent="-514350" defTabSz="914400">
              <a:buFont typeface="Calibri" pitchFamily="34" charset="0"/>
              <a:buAutoNum type="arabicPeriod"/>
            </a:pPr>
            <a:r>
              <a:rPr lang="en-GB" sz="2400" kern="0">
                <a:solidFill>
                  <a:srgbClr val="000000"/>
                </a:solidFill>
                <a:ea typeface="ＭＳ Ｐゴシック"/>
              </a:rPr>
              <a:t>Allows all medical support to be withdrawn as it cannot benefit the patient in any way. </a:t>
            </a:r>
          </a:p>
          <a:p>
            <a:pPr marL="571500" indent="-514350" defTabSz="914400">
              <a:buFont typeface="Calibri" pitchFamily="34" charset="0"/>
              <a:buAutoNum type="arabicPeriod"/>
            </a:pPr>
            <a:r>
              <a:rPr lang="en-GB" sz="2400" kern="0">
                <a:solidFill>
                  <a:srgbClr val="000000"/>
                </a:solidFill>
                <a:ea typeface="ＭＳ Ｐゴシック"/>
              </a:rPr>
              <a:t>Protects medical staff in cases subject to medico-legal scrutiny where national guidance has been followed.</a:t>
            </a:r>
          </a:p>
          <a:p>
            <a:pPr marL="571500" indent="-514350" defTabSz="914400">
              <a:buFont typeface="Calibri" pitchFamily="34" charset="0"/>
              <a:buAutoNum type="arabicPeriod"/>
            </a:pPr>
            <a:r>
              <a:rPr lang="en-GB" sz="2400" kern="0">
                <a:solidFill>
                  <a:srgbClr val="000000"/>
                </a:solidFill>
                <a:ea typeface="ＭＳ Ｐゴシック"/>
              </a:rPr>
              <a:t>Maintains the safety of the diagnostic criteria by providing an opportunity for education.</a:t>
            </a:r>
          </a:p>
          <a:p>
            <a:pPr marL="571500" indent="-514350" defTabSz="914400">
              <a:buFont typeface="Calibri" pitchFamily="34" charset="0"/>
              <a:buAutoNum type="arabicPeriod"/>
            </a:pPr>
            <a:r>
              <a:rPr lang="en-GB" sz="2400" kern="0">
                <a:solidFill>
                  <a:srgbClr val="000000"/>
                </a:solidFill>
                <a:ea typeface="ＭＳ Ｐゴシック"/>
              </a:rPr>
              <a:t>Where organ donation is a possibility the test results clarify the clinical context in which discussions about donation can take place.</a:t>
            </a:r>
          </a:p>
        </p:txBody>
      </p:sp>
      <p:sp>
        <p:nvSpPr>
          <p:cNvPr id="3" name="Footer Placeholder 2">
            <a:extLst>
              <a:ext uri="{FF2B5EF4-FFF2-40B4-BE49-F238E27FC236}">
                <a16:creationId xmlns:a16="http://schemas.microsoft.com/office/drawing/2014/main" id="{11385F25-AF28-3659-B7A2-A64D955F1319}"/>
              </a:ext>
            </a:extLst>
          </p:cNvPr>
          <p:cNvSpPr>
            <a:spLocks noGrp="1"/>
          </p:cNvSpPr>
          <p:nvPr>
            <p:ph type="ftr" sz="quarter" idx="11"/>
          </p:nvPr>
        </p:nvSpPr>
        <p:spPr>
          <a:xfrm>
            <a:off x="7021401" y="630035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513921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E925FC-63FC-7D49-BE5B-014562EA46A3}"/>
              </a:ext>
            </a:extLst>
          </p:cNvPr>
          <p:cNvSpPr/>
          <p:nvPr/>
        </p:nvSpPr>
        <p:spPr bwMode="auto">
          <a:xfrm>
            <a:off x="152400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a:solidFill>
                <a:srgbClr val="FFFFFF"/>
              </a:solidFill>
              <a:ea typeface="ＭＳ Ｐゴシック" charset="-128"/>
            </a:endParaRPr>
          </a:p>
        </p:txBody>
      </p:sp>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7" name="Title 21">
            <a:extLst>
              <a:ext uri="{FF2B5EF4-FFF2-40B4-BE49-F238E27FC236}">
                <a16:creationId xmlns:a16="http://schemas.microsoft.com/office/drawing/2014/main" id="{1FC843CF-9CA5-F246-ADEF-EF8705FB50D6}"/>
              </a:ext>
            </a:extLst>
          </p:cNvPr>
          <p:cNvSpPr txBox="1">
            <a:spLocks/>
          </p:cNvSpPr>
          <p:nvPr/>
        </p:nvSpPr>
        <p:spPr>
          <a:xfrm>
            <a:off x="228599" y="270152"/>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E0119D"/>
                </a:solidFill>
              </a:rPr>
              <a:t>Time of Death</a:t>
            </a:r>
          </a:p>
        </p:txBody>
      </p:sp>
      <p:sp>
        <p:nvSpPr>
          <p:cNvPr id="10" name="Content Placeholder 2">
            <a:extLst>
              <a:ext uri="{FF2B5EF4-FFF2-40B4-BE49-F238E27FC236}">
                <a16:creationId xmlns:a16="http://schemas.microsoft.com/office/drawing/2014/main" id="{9B513B32-0666-EA49-B28D-3CC624918CD5}"/>
              </a:ext>
            </a:extLst>
          </p:cNvPr>
          <p:cNvSpPr txBox="1">
            <a:spLocks/>
          </p:cNvSpPr>
          <p:nvPr/>
        </p:nvSpPr>
        <p:spPr>
          <a:xfrm>
            <a:off x="778004" y="1648045"/>
            <a:ext cx="3386276" cy="4177923"/>
          </a:xfrm>
          <a:prstGeom prst="rect">
            <a:avLst/>
          </a:prstGeom>
          <a:solidFill>
            <a:schemeClr val="bg2"/>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charset="0"/>
              <a:buNone/>
              <a:defRPr/>
            </a:pPr>
            <a:r>
              <a:rPr lang="en-US">
                <a:solidFill>
                  <a:srgbClr val="000000"/>
                </a:solidFill>
              </a:rPr>
              <a:t>ALIVE</a:t>
            </a:r>
          </a:p>
          <a:p>
            <a:pPr algn="ctr">
              <a:buFont typeface="Arial" charset="0"/>
              <a:buNone/>
              <a:defRPr/>
            </a:pPr>
            <a:endParaRPr lang="en-US" sz="1297">
              <a:solidFill>
                <a:srgbClr val="000000"/>
              </a:solidFill>
            </a:endParaRPr>
          </a:p>
          <a:p>
            <a:pPr algn="ctr">
              <a:buFont typeface="Arial" charset="0"/>
              <a:buNone/>
              <a:defRPr/>
            </a:pPr>
            <a:r>
              <a:rPr lang="en-US">
                <a:solidFill>
                  <a:srgbClr val="6E2C6B"/>
                </a:solidFill>
              </a:rPr>
              <a:t>Test 1</a:t>
            </a:r>
          </a:p>
          <a:p>
            <a:pPr algn="ctr">
              <a:buFont typeface="Arial" charset="0"/>
              <a:buNone/>
              <a:defRPr/>
            </a:pPr>
            <a:endParaRPr lang="en-US">
              <a:solidFill>
                <a:srgbClr val="000000"/>
              </a:solidFill>
            </a:endParaRPr>
          </a:p>
          <a:p>
            <a:pPr algn="ctr">
              <a:buFont typeface="Arial" charset="0"/>
              <a:buNone/>
              <a:defRPr/>
            </a:pPr>
            <a:r>
              <a:rPr lang="en-US">
                <a:solidFill>
                  <a:srgbClr val="000000"/>
                </a:solidFill>
              </a:rPr>
              <a:t>ALIVE</a:t>
            </a:r>
          </a:p>
          <a:p>
            <a:pPr algn="ctr">
              <a:buFont typeface="Arial" charset="0"/>
              <a:buNone/>
              <a:defRPr/>
            </a:pPr>
            <a:endParaRPr lang="en-US">
              <a:solidFill>
                <a:srgbClr val="000000"/>
              </a:solidFill>
            </a:endParaRPr>
          </a:p>
          <a:p>
            <a:pPr algn="ctr">
              <a:buFont typeface="Arial" charset="0"/>
              <a:buNone/>
              <a:defRPr/>
            </a:pPr>
            <a:r>
              <a:rPr lang="en-US">
                <a:solidFill>
                  <a:srgbClr val="6E2C6B"/>
                </a:solidFill>
              </a:rPr>
              <a:t>Test 2</a:t>
            </a:r>
          </a:p>
          <a:p>
            <a:pPr algn="ctr">
              <a:buFont typeface="Arial" charset="0"/>
              <a:buNone/>
              <a:defRPr/>
            </a:pPr>
            <a:endParaRPr lang="en-US" sz="1297">
              <a:solidFill>
                <a:srgbClr val="000000"/>
              </a:solidFill>
            </a:endParaRPr>
          </a:p>
          <a:p>
            <a:pPr algn="ctr">
              <a:buFont typeface="Arial" charset="0"/>
              <a:buNone/>
              <a:defRPr/>
            </a:pPr>
            <a:r>
              <a:rPr lang="en-US">
                <a:solidFill>
                  <a:srgbClr val="000000"/>
                </a:solidFill>
              </a:rPr>
              <a:t>DECEASED</a:t>
            </a:r>
            <a:endParaRPr lang="en-GB">
              <a:solidFill>
                <a:srgbClr val="000000"/>
              </a:solidFill>
            </a:endParaRPr>
          </a:p>
        </p:txBody>
      </p:sp>
      <p:sp>
        <p:nvSpPr>
          <p:cNvPr id="11" name="Freeform 10">
            <a:extLst>
              <a:ext uri="{FF2B5EF4-FFF2-40B4-BE49-F238E27FC236}">
                <a16:creationId xmlns:a16="http://schemas.microsoft.com/office/drawing/2014/main" id="{F3230305-500A-5345-B615-627AD0D4C2C4}"/>
              </a:ext>
            </a:extLst>
          </p:cNvPr>
          <p:cNvSpPr/>
          <p:nvPr/>
        </p:nvSpPr>
        <p:spPr>
          <a:xfrm>
            <a:off x="3097480" y="2562444"/>
            <a:ext cx="571500" cy="2871788"/>
          </a:xfrm>
          <a:custGeom>
            <a:avLst/>
            <a:gdLst>
              <a:gd name="connsiteX0" fmla="*/ 308242 w 571223"/>
              <a:gd name="connsiteY0" fmla="*/ 2872655 h 2872655"/>
              <a:gd name="connsiteX1" fmla="*/ 505517 w 571223"/>
              <a:gd name="connsiteY1" fmla="*/ 1035635 h 2872655"/>
              <a:gd name="connsiteX2" fmla="*/ 0 w 571223"/>
              <a:gd name="connsiteY2" fmla="*/ 0 h 2872655"/>
            </a:gdLst>
            <a:ahLst/>
            <a:cxnLst>
              <a:cxn ang="0">
                <a:pos x="connsiteX0" y="connsiteY0"/>
              </a:cxn>
              <a:cxn ang="0">
                <a:pos x="connsiteX1" y="connsiteY1"/>
              </a:cxn>
              <a:cxn ang="0">
                <a:pos x="connsiteX2" y="connsiteY2"/>
              </a:cxn>
            </a:cxnLst>
            <a:rect l="l" t="t" r="r" b="b"/>
            <a:pathLst>
              <a:path w="571223" h="2872655">
                <a:moveTo>
                  <a:pt x="308242" y="2872655"/>
                </a:moveTo>
                <a:cubicBezTo>
                  <a:pt x="374000" y="2260315"/>
                  <a:pt x="571223" y="1647981"/>
                  <a:pt x="505517" y="1035635"/>
                </a:cubicBezTo>
                <a:cubicBezTo>
                  <a:pt x="464533" y="653685"/>
                  <a:pt x="0" y="0"/>
                  <a:pt x="0" y="0"/>
                </a:cubicBezTo>
              </a:path>
            </a:pathLst>
          </a:custGeom>
          <a:ln w="63500">
            <a:solidFill>
              <a:schemeClr val="tx1"/>
            </a:solidFill>
            <a:tailEnd type="triangle"/>
          </a:ln>
        </p:spPr>
        <p:style>
          <a:lnRef idx="2">
            <a:schemeClr val="accent1"/>
          </a:lnRef>
          <a:fillRef idx="0">
            <a:schemeClr val="accent1"/>
          </a:fillRef>
          <a:effectRef idx="1">
            <a:schemeClr val="accent1"/>
          </a:effectRef>
          <a:fontRef idx="minor">
            <a:schemeClr val="tx1"/>
          </a:fontRef>
        </p:style>
        <p:txBody>
          <a:bodyPr anchor="ctr"/>
          <a:lstStyle/>
          <a:p>
            <a:pPr algn="ctr" defTabSz="914400">
              <a:defRPr/>
            </a:pPr>
            <a:endParaRPr lang="en-US">
              <a:solidFill>
                <a:prstClr val="black"/>
              </a:solidFill>
            </a:endParaRPr>
          </a:p>
        </p:txBody>
      </p:sp>
      <p:sp>
        <p:nvSpPr>
          <p:cNvPr id="12" name="Oval 11">
            <a:extLst>
              <a:ext uri="{FF2B5EF4-FFF2-40B4-BE49-F238E27FC236}">
                <a16:creationId xmlns:a16="http://schemas.microsoft.com/office/drawing/2014/main" id="{54B446AD-D99E-AE46-8AF1-CBED45173BAB}"/>
              </a:ext>
            </a:extLst>
          </p:cNvPr>
          <p:cNvSpPr/>
          <p:nvPr/>
        </p:nvSpPr>
        <p:spPr>
          <a:xfrm>
            <a:off x="1725880" y="2381896"/>
            <a:ext cx="1371600" cy="609600"/>
          </a:xfrm>
          <a:prstGeom prst="ellipse">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defTabSz="914400">
              <a:defRPr/>
            </a:pPr>
            <a:endParaRPr lang="en-US">
              <a:solidFill>
                <a:prstClr val="white"/>
              </a:solidFill>
            </a:endParaRPr>
          </a:p>
        </p:txBody>
      </p:sp>
      <p:sp>
        <p:nvSpPr>
          <p:cNvPr id="13" name="Rectangle 12">
            <a:extLst>
              <a:ext uri="{FF2B5EF4-FFF2-40B4-BE49-F238E27FC236}">
                <a16:creationId xmlns:a16="http://schemas.microsoft.com/office/drawing/2014/main" id="{BE70FCC1-41FE-B34E-8E9E-E5B066F2A99C}"/>
              </a:ext>
            </a:extLst>
          </p:cNvPr>
          <p:cNvSpPr>
            <a:spLocks noChangeArrowheads="1"/>
          </p:cNvSpPr>
          <p:nvPr/>
        </p:nvSpPr>
        <p:spPr bwMode="auto">
          <a:xfrm>
            <a:off x="3097480" y="1663361"/>
            <a:ext cx="1066800" cy="1200150"/>
          </a:xfrm>
          <a:prstGeom prst="rect">
            <a:avLst/>
          </a:prstGeom>
          <a:noFill/>
          <a:ln w="9525">
            <a:noFill/>
            <a:miter lim="800000"/>
            <a:headEnd/>
            <a:tailEnd/>
          </a:ln>
        </p:spPr>
        <p:txBody>
          <a:bodyPr>
            <a:spAutoFit/>
          </a:bodyPr>
          <a:lstStyle/>
          <a:p>
            <a:pPr algn="ctr" defTabSz="914400"/>
            <a:r>
              <a:rPr lang="en-US" sz="2400">
                <a:solidFill>
                  <a:srgbClr val="000000"/>
                </a:solidFill>
                <a:latin typeface="Calibri" pitchFamily="34" charset="0"/>
              </a:rPr>
              <a:t>Time of Death</a:t>
            </a:r>
          </a:p>
        </p:txBody>
      </p:sp>
      <p:sp>
        <p:nvSpPr>
          <p:cNvPr id="2" name="Rectangle 1">
            <a:extLst>
              <a:ext uri="{FF2B5EF4-FFF2-40B4-BE49-F238E27FC236}">
                <a16:creationId xmlns:a16="http://schemas.microsoft.com/office/drawing/2014/main" id="{F3F912B7-4D61-333F-E208-1FBC28CEF20C}"/>
              </a:ext>
            </a:extLst>
          </p:cNvPr>
          <p:cNvSpPr/>
          <p:nvPr/>
        </p:nvSpPr>
        <p:spPr>
          <a:xfrm>
            <a:off x="5269503" y="585838"/>
            <a:ext cx="3980962" cy="584775"/>
          </a:xfrm>
          <a:prstGeom prst="rect">
            <a:avLst/>
          </a:prstGeom>
        </p:spPr>
        <p:txBody>
          <a:bodyPr wrap="none">
            <a:spAutoFit/>
          </a:bodyPr>
          <a:lstStyle/>
          <a:p>
            <a:pPr>
              <a:spcBef>
                <a:spcPct val="0"/>
              </a:spcBef>
            </a:pPr>
            <a:r>
              <a:rPr lang="pt-BR" sz="3200" b="1">
                <a:solidFill>
                  <a:srgbClr val="E0119D"/>
                </a:solidFill>
              </a:rPr>
              <a:t>Re A (A </a:t>
            </a:r>
            <a:r>
              <a:rPr lang="pt-BR" sz="3200" b="1" err="1">
                <a:solidFill>
                  <a:srgbClr val="E0119D"/>
                </a:solidFill>
              </a:rPr>
              <a:t>Minor</a:t>
            </a:r>
            <a:r>
              <a:rPr lang="pt-BR" sz="3200" b="1">
                <a:solidFill>
                  <a:srgbClr val="E0119D"/>
                </a:solidFill>
              </a:rPr>
              <a:t>) [1992] </a:t>
            </a:r>
          </a:p>
        </p:txBody>
      </p:sp>
      <p:sp>
        <p:nvSpPr>
          <p:cNvPr id="3" name="Content Placeholder 1">
            <a:extLst>
              <a:ext uri="{FF2B5EF4-FFF2-40B4-BE49-F238E27FC236}">
                <a16:creationId xmlns:a16="http://schemas.microsoft.com/office/drawing/2014/main" id="{DA4DB21D-CF4C-C184-6E87-6B74E0D330EA}"/>
              </a:ext>
            </a:extLst>
          </p:cNvPr>
          <p:cNvSpPr txBox="1">
            <a:spLocks/>
          </p:cNvSpPr>
          <p:nvPr/>
        </p:nvSpPr>
        <p:spPr bwMode="auto">
          <a:xfrm>
            <a:off x="5416955" y="1281657"/>
            <a:ext cx="6375241" cy="4567767"/>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57150" indent="0" defTabSz="914400">
              <a:buNone/>
            </a:pPr>
            <a:r>
              <a:rPr lang="en-GB" kern="0">
                <a:solidFill>
                  <a:srgbClr val="000000"/>
                </a:solidFill>
                <a:ea typeface="ＭＳ Ｐゴシック"/>
              </a:rPr>
              <a:t>1976 	‘</a:t>
            </a:r>
            <a:r>
              <a:rPr lang="en-GB" b="1" kern="0">
                <a:solidFill>
                  <a:srgbClr val="000000"/>
                </a:solidFill>
                <a:ea typeface="ＭＳ Ｐゴシック"/>
              </a:rPr>
              <a:t>customary</a:t>
            </a:r>
            <a:r>
              <a:rPr lang="en-GB" kern="0">
                <a:solidFill>
                  <a:srgbClr val="000000"/>
                </a:solidFill>
                <a:ea typeface="ＭＳ Ｐゴシック"/>
              </a:rPr>
              <a:t> to repeat the tests’</a:t>
            </a:r>
          </a:p>
          <a:p>
            <a:pPr marL="514350" indent="-457200" defTabSz="914400">
              <a:buAutoNum type="arabicPlain" startAt="1983"/>
            </a:pPr>
            <a:r>
              <a:rPr lang="en-GB" kern="0">
                <a:solidFill>
                  <a:srgbClr val="000000"/>
                </a:solidFill>
                <a:ea typeface="ＭＳ Ｐゴシック"/>
              </a:rPr>
              <a:t> 	‘</a:t>
            </a:r>
            <a:r>
              <a:rPr lang="en-GB" b="1" kern="0">
                <a:solidFill>
                  <a:srgbClr val="000000"/>
                </a:solidFill>
                <a:ea typeface="ＭＳ Ｐゴシック"/>
              </a:rPr>
              <a:t>should nevertheless </a:t>
            </a:r>
            <a:r>
              <a:rPr lang="en-GB" kern="0">
                <a:solidFill>
                  <a:srgbClr val="000000"/>
                </a:solidFill>
                <a:ea typeface="ＭＳ Ｐゴシック"/>
              </a:rPr>
              <a:t>be repeated’</a:t>
            </a:r>
          </a:p>
          <a:p>
            <a:pPr marL="571500" indent="-514350" defTabSz="914400">
              <a:buAutoNum type="arabicPlain" startAt="1998"/>
            </a:pPr>
            <a:r>
              <a:rPr lang="en-GB" kern="0">
                <a:solidFill>
                  <a:srgbClr val="000000"/>
                </a:solidFill>
                <a:ea typeface="ＭＳ Ｐゴシック"/>
              </a:rPr>
              <a:t> 	‘two sets of tests </a:t>
            </a:r>
            <a:r>
              <a:rPr lang="en-GB" b="1" kern="0">
                <a:solidFill>
                  <a:srgbClr val="000000"/>
                </a:solidFill>
                <a:ea typeface="ＭＳ Ｐゴシック"/>
              </a:rPr>
              <a:t>should always </a:t>
            </a:r>
            <a:r>
              <a:rPr lang="en-GB" kern="0">
                <a:solidFill>
                  <a:srgbClr val="000000"/>
                </a:solidFill>
                <a:ea typeface="ＭＳ Ｐゴシック"/>
              </a:rPr>
              <a:t>be 	performed’</a:t>
            </a:r>
          </a:p>
          <a:p>
            <a:pPr marL="57150" indent="0" defTabSz="914400">
              <a:buNone/>
            </a:pPr>
            <a:r>
              <a:rPr lang="en-GB" kern="0">
                <a:solidFill>
                  <a:srgbClr val="000000"/>
                </a:solidFill>
                <a:ea typeface="ＭＳ Ｐゴシック"/>
              </a:rPr>
              <a:t>2008 ‘</a:t>
            </a:r>
            <a:r>
              <a:rPr lang="en-GB" b="1" kern="0">
                <a:solidFill>
                  <a:srgbClr val="000000"/>
                </a:solidFill>
                <a:ea typeface="ＭＳ Ｐゴシック"/>
              </a:rPr>
              <a:t>must always </a:t>
            </a:r>
            <a:r>
              <a:rPr lang="en-GB" kern="0">
                <a:solidFill>
                  <a:srgbClr val="000000"/>
                </a:solidFill>
                <a:ea typeface="ＭＳ Ｐゴシック"/>
              </a:rPr>
              <a:t>be performed on two 	occasions.’</a:t>
            </a:r>
          </a:p>
          <a:p>
            <a:pPr marL="57150" indent="0">
              <a:buNone/>
            </a:pPr>
            <a:r>
              <a:rPr lang="en-GB" kern="0">
                <a:solidFill>
                  <a:srgbClr val="000000"/>
                </a:solidFill>
                <a:ea typeface="ＭＳ Ｐゴシック"/>
              </a:rPr>
              <a:t>2025	</a:t>
            </a:r>
            <a:r>
              <a:rPr lang="en-GB" sz="2400" kern="0">
                <a:solidFill>
                  <a:srgbClr val="000000"/>
                </a:solidFill>
                <a:ea typeface="ＭＳ Ｐゴシック"/>
              </a:rPr>
              <a:t>‘Death is confirmed at the time when an 	authorised healthcare professional is 	satisfied all the relevant criteria to 	diagnose and confirm death are met.’</a:t>
            </a:r>
            <a:endParaRPr lang="en-GB" kern="0">
              <a:solidFill>
                <a:srgbClr val="000000"/>
              </a:solidFill>
              <a:ea typeface="ＭＳ Ｐゴシック"/>
            </a:endParaRPr>
          </a:p>
        </p:txBody>
      </p:sp>
      <p:sp>
        <p:nvSpPr>
          <p:cNvPr id="5" name="Footer Placeholder 4">
            <a:extLst>
              <a:ext uri="{FF2B5EF4-FFF2-40B4-BE49-F238E27FC236}">
                <a16:creationId xmlns:a16="http://schemas.microsoft.com/office/drawing/2014/main" id="{28AC6E21-0E45-F4F0-356E-0B44BC190F6C}"/>
              </a:ext>
            </a:extLst>
          </p:cNvPr>
          <p:cNvSpPr>
            <a:spLocks noGrp="1"/>
          </p:cNvSpPr>
          <p:nvPr>
            <p:ph type="ftr" sz="quarter" idx="11"/>
          </p:nvPr>
        </p:nvSpPr>
        <p:spPr>
          <a:xfrm>
            <a:off x="7881110" y="6340459"/>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1761499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 presetClass="entr" presetSubtype="0" fill="hold" nodeType="with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erson standing in a room&#10;&#10;Description automatically generated">
            <a:extLst>
              <a:ext uri="{FF2B5EF4-FFF2-40B4-BE49-F238E27FC236}">
                <a16:creationId xmlns:a16="http://schemas.microsoft.com/office/drawing/2014/main" id="{7E37F9E8-D7D8-554A-BBE7-EFFF6C9D92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03129" y="680910"/>
            <a:ext cx="4263889" cy="27890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Picture 20">
            <a:extLst>
              <a:ext uri="{FF2B5EF4-FFF2-40B4-BE49-F238E27FC236}">
                <a16:creationId xmlns:a16="http://schemas.microsoft.com/office/drawing/2014/main" id="{BA4BC5B4-425D-0A4E-A9B9-C1FEDCA92AD7}"/>
              </a:ext>
            </a:extLst>
          </p:cNvPr>
          <p:cNvPicPr>
            <a:picLocks noChangeAspect="1"/>
          </p:cNvPicPr>
          <p:nvPr/>
        </p:nvPicPr>
        <p:blipFill>
          <a:blip r:embed="rId4"/>
          <a:stretch>
            <a:fillRect/>
          </a:stretch>
        </p:blipFill>
        <p:spPr>
          <a:xfrm rot="1047998">
            <a:off x="8975793" y="2443163"/>
            <a:ext cx="1924190" cy="262389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Rectangle 4">
            <a:extLst>
              <a:ext uri="{FF2B5EF4-FFF2-40B4-BE49-F238E27FC236}">
                <a16:creationId xmlns:a16="http://schemas.microsoft.com/office/drawing/2014/main" id="{60278CC0-935A-FA47-8B9B-A1B6F3FF0039}"/>
              </a:ext>
            </a:extLst>
          </p:cNvPr>
          <p:cNvSpPr/>
          <p:nvPr/>
        </p:nvSpPr>
        <p:spPr>
          <a:xfrm>
            <a:off x="8304377" y="6100089"/>
            <a:ext cx="3829030"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B050"/>
                </a:solidFill>
                <a:effectLst/>
                <a:uLnTx/>
                <a:uFillTx/>
                <a:latin typeface="Calibri"/>
                <a:cs typeface="Arial"/>
              </a:rPr>
              <a:t>Educational videos </a:t>
            </a:r>
            <a:r>
              <a:rPr kumimoji="0" lang="en-US" sz="1800" b="1" i="0" u="none" strike="noStrike" kern="0" cap="none" spc="0" normalizeH="0" baseline="0" noProof="0">
                <a:ln>
                  <a:noFill/>
                </a:ln>
                <a:solidFill>
                  <a:srgbClr val="00B050"/>
                </a:solidFill>
                <a:effectLst/>
                <a:uLnTx/>
                <a:uFillTx/>
                <a:latin typeface="Calibri"/>
                <a:cs typeface="Arial"/>
                <a:hlinkClick r:id="rId5">
                  <a:extLst>
                    <a:ext uri="{A12FA001-AC4F-418D-AE19-62706E023703}">
                      <ahyp:hlinkClr xmlns:ahyp="http://schemas.microsoft.com/office/drawing/2018/hyperlinkcolor" val="tx"/>
                    </a:ext>
                  </a:extLst>
                </a:hlinkClick>
              </a:rPr>
              <a:t>www.odt.nhs.uk</a:t>
            </a:r>
            <a:endParaRPr kumimoji="0" lang="en-US" sz="1800" b="1" i="0" u="none" strike="noStrike" kern="0" cap="none" spc="0" normalizeH="0" baseline="0" noProof="0">
              <a:ln>
                <a:noFill/>
              </a:ln>
              <a:solidFill>
                <a:srgbClr val="00B050"/>
              </a:solidFill>
              <a:effectLst/>
              <a:uLnTx/>
              <a:uFillTx/>
              <a:latin typeface="Calibri"/>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Calibri"/>
                <a:cs typeface="Arial"/>
              </a:rPr>
              <a:t>search ‘Neurological Criteria’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srgbClr val="C00000"/>
              </a:solidFill>
              <a:effectLst/>
              <a:uLnTx/>
              <a:uFillTx/>
              <a:latin typeface="Calibri"/>
              <a:cs typeface="Arial"/>
            </a:endParaRPr>
          </a:p>
        </p:txBody>
      </p:sp>
      <p:sp>
        <p:nvSpPr>
          <p:cNvPr id="20" name="Text Box 3">
            <a:extLst>
              <a:ext uri="{FF2B5EF4-FFF2-40B4-BE49-F238E27FC236}">
                <a16:creationId xmlns:a16="http://schemas.microsoft.com/office/drawing/2014/main" id="{329D2C39-C258-4843-9F03-706CB66AD47C}"/>
              </a:ext>
            </a:extLst>
          </p:cNvPr>
          <p:cNvSpPr txBox="1">
            <a:spLocks noChangeArrowheads="1"/>
          </p:cNvSpPr>
          <p:nvPr/>
        </p:nvSpPr>
        <p:spPr bwMode="auto">
          <a:xfrm>
            <a:off x="8146840" y="5282612"/>
            <a:ext cx="3829030" cy="769441"/>
          </a:xfrm>
          <a:prstGeom prst="rect">
            <a:avLst/>
          </a:prstGeom>
          <a:solidFill>
            <a:srgbClr val="F8F8F8"/>
          </a:solidFill>
          <a:ln w="28575">
            <a:solidFill>
              <a:srgbClr val="6E2C6B"/>
            </a:solidFill>
            <a:miter lim="800000"/>
            <a:headEnd/>
            <a:tailEnd/>
          </a:ln>
        </p:spPr>
        <p:txBody>
          <a:bodyPr wrap="square">
            <a:spAutoFit/>
          </a:bodyPr>
          <a:lstStyle>
            <a:lvl1pPr marL="342900" indent="-342900">
              <a:spcBef>
                <a:spcPct val="20000"/>
              </a:spcBef>
              <a:buChar char="•"/>
              <a:defRPr sz="2400">
                <a:solidFill>
                  <a:schemeClr val="tx1"/>
                </a:solidFill>
                <a:latin typeface="Arial" charset="0"/>
                <a:ea typeface="Arial" charset="0"/>
                <a:cs typeface="Arial" charset="0"/>
              </a:defRPr>
            </a:lvl1pPr>
            <a:lvl2pPr marL="742950" indent="-285750">
              <a:spcBef>
                <a:spcPct val="20000"/>
              </a:spcBef>
              <a:buChar char="–"/>
              <a:defRPr sz="2000">
                <a:solidFill>
                  <a:schemeClr val="accent2"/>
                </a:solidFill>
                <a:latin typeface="Arial" charset="0"/>
                <a:ea typeface="Arial" charset="0"/>
                <a:cs typeface="Arial" charset="0"/>
              </a:defRPr>
            </a:lvl2pPr>
            <a:lvl3pPr marL="1143000" indent="-228600">
              <a:spcBef>
                <a:spcPct val="20000"/>
              </a:spcBef>
              <a:buChar char="•"/>
              <a:defRPr>
                <a:solidFill>
                  <a:schemeClr val="tx1"/>
                </a:solidFill>
                <a:latin typeface="Arial" charset="0"/>
                <a:ea typeface="Arial" charset="0"/>
                <a:cs typeface="Arial" charset="0"/>
              </a:defRPr>
            </a:lvl3pPr>
            <a:lvl4pPr marL="1600200" indent="-228600">
              <a:spcBef>
                <a:spcPct val="20000"/>
              </a:spcBef>
              <a:buChar char="–"/>
              <a:defRPr sz="1600">
                <a:solidFill>
                  <a:schemeClr val="tx1"/>
                </a:solidFill>
                <a:latin typeface="Arial" charset="0"/>
                <a:ea typeface="Arial" charset="0"/>
                <a:cs typeface="Arial" charset="0"/>
              </a:defRPr>
            </a:lvl4pPr>
            <a:lvl5pPr marL="2057400" indent="-228600">
              <a:spcBef>
                <a:spcPct val="20000"/>
              </a:spcBef>
              <a:buChar char="»"/>
              <a:defRPr sz="1600">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buChar char="»"/>
              <a:defRPr sz="1600">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charset="0"/>
                <a:cs typeface="Arial" charset="0"/>
              </a:rPr>
              <a:t>In </a:t>
            </a:r>
            <a:r>
              <a:rPr kumimoji="0" lang="en-US" sz="2000" b="0" i="0" u="none" strike="noStrike" kern="1200" cap="none" spc="0" normalizeH="0" baseline="0" noProof="0" err="1">
                <a:ln>
                  <a:noFill/>
                </a:ln>
                <a:solidFill>
                  <a:srgbClr val="000000"/>
                </a:solidFill>
                <a:effectLst/>
                <a:uLnTx/>
                <a:uFillTx/>
                <a:latin typeface="Arial" charset="0"/>
                <a:cs typeface="Arial" charset="0"/>
              </a:rPr>
              <a:t>honour</a:t>
            </a:r>
            <a:r>
              <a:rPr kumimoji="0" lang="en-US" sz="2000" b="0" i="0" u="none" strike="noStrike" kern="1200" cap="none" spc="0" normalizeH="0" baseline="0" noProof="0">
                <a:ln>
                  <a:noFill/>
                </a:ln>
                <a:solidFill>
                  <a:srgbClr val="000000"/>
                </a:solidFill>
                <a:effectLst/>
                <a:uLnTx/>
                <a:uFillTx/>
                <a:latin typeface="Arial" charset="0"/>
                <a:cs typeface="Arial" charset="0"/>
              </a:rPr>
              <a:t> and memory of       </a:t>
            </a:r>
          </a:p>
          <a:p>
            <a:pPr marL="0" marR="0" lvl="0" indent="0" algn="ctr" defTabSz="457200" rtl="0" eaLnBrk="1" fontAlgn="base" latinLnBrk="0" hangingPunct="1">
              <a:lnSpc>
                <a:spcPct val="100000"/>
              </a:lnSpc>
              <a:spcBef>
                <a:spcPct val="20000"/>
              </a:spcBef>
              <a:spcAft>
                <a:spcPct val="0"/>
              </a:spcAft>
              <a:buClrTx/>
              <a:buSzTx/>
              <a:buFontTx/>
              <a:buNone/>
              <a:tabLst/>
              <a:defRPr/>
            </a:pPr>
            <a:r>
              <a:rPr kumimoji="0" lang="en-US" sz="2000" b="0" i="0" u="none" strike="noStrike" kern="1200" cap="none" spc="0" normalizeH="0" baseline="0" noProof="0" err="1">
                <a:ln>
                  <a:noFill/>
                </a:ln>
                <a:solidFill>
                  <a:srgbClr val="0067BF"/>
                </a:solidFill>
                <a:effectLst/>
                <a:uLnTx/>
                <a:uFillTx/>
                <a:latin typeface="Arial" charset="0"/>
                <a:cs typeface="Arial" charset="0"/>
              </a:rPr>
              <a:t>Mr</a:t>
            </a:r>
            <a:r>
              <a:rPr kumimoji="0" lang="en-US" sz="2000" b="0" i="0" u="none" strike="noStrike" kern="1200" cap="none" spc="0" normalizeH="0" baseline="0" noProof="0">
                <a:ln>
                  <a:noFill/>
                </a:ln>
                <a:solidFill>
                  <a:srgbClr val="0067BF"/>
                </a:solidFill>
                <a:effectLst/>
                <a:uLnTx/>
                <a:uFillTx/>
                <a:latin typeface="Arial" charset="0"/>
                <a:cs typeface="Arial" charset="0"/>
              </a:rPr>
              <a:t> Robert Williams (1962-2017)</a:t>
            </a:r>
          </a:p>
        </p:txBody>
      </p:sp>
      <p:pic>
        <p:nvPicPr>
          <p:cNvPr id="2" name="Picture 1">
            <a:extLst>
              <a:ext uri="{FF2B5EF4-FFF2-40B4-BE49-F238E27FC236}">
                <a16:creationId xmlns:a16="http://schemas.microsoft.com/office/drawing/2014/main" id="{A1A98546-BE96-36B1-679C-2F31AE047AF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4982" y="643095"/>
            <a:ext cx="3733355" cy="5351905"/>
          </a:xfrm>
          <a:prstGeom prst="rect">
            <a:avLst/>
          </a:prstGeom>
        </p:spPr>
      </p:pic>
      <p:sp>
        <p:nvSpPr>
          <p:cNvPr id="49" name="Title 1">
            <a:extLst>
              <a:ext uri="{FF2B5EF4-FFF2-40B4-BE49-F238E27FC236}">
                <a16:creationId xmlns:a16="http://schemas.microsoft.com/office/drawing/2014/main" id="{E0EBC40A-9217-9341-AB76-44DDB2888ABE}"/>
              </a:ext>
            </a:extLst>
          </p:cNvPr>
          <p:cNvSpPr txBox="1">
            <a:spLocks/>
          </p:cNvSpPr>
          <p:nvPr/>
        </p:nvSpPr>
        <p:spPr>
          <a:xfrm>
            <a:off x="216130" y="127000"/>
            <a:ext cx="11359872" cy="1039686"/>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0" cap="none" spc="0" normalizeH="0" baseline="0" noProof="0">
                <a:ln>
                  <a:noFill/>
                </a:ln>
                <a:solidFill>
                  <a:srgbClr val="E0119D"/>
                </a:solidFill>
                <a:effectLst/>
                <a:uLnTx/>
                <a:uFillTx/>
                <a:latin typeface="Arial"/>
                <a:ea typeface="+mn-ea"/>
                <a:cs typeface="Arial"/>
              </a:rPr>
              <a:t>Supports for you, so you can be safe and confident</a:t>
            </a:r>
          </a:p>
        </p:txBody>
      </p:sp>
      <p:pic>
        <p:nvPicPr>
          <p:cNvPr id="6" name="Picture 5">
            <a:extLst>
              <a:ext uri="{FF2B5EF4-FFF2-40B4-BE49-F238E27FC236}">
                <a16:creationId xmlns:a16="http://schemas.microsoft.com/office/drawing/2014/main" id="{627A6357-5F3B-7668-5F5D-55AF59E7E4B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851312" y="680910"/>
            <a:ext cx="3804512" cy="5314700"/>
          </a:xfrm>
          <a:prstGeom prst="rect">
            <a:avLst/>
          </a:prstGeom>
        </p:spPr>
      </p:pic>
    </p:spTree>
    <p:extLst>
      <p:ext uri="{BB962C8B-B14F-4D97-AF65-F5344CB8AC3E}">
        <p14:creationId xmlns:p14="http://schemas.microsoft.com/office/powerpoint/2010/main" val="3011231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E925FC-63FC-7D49-BE5B-014562EA46A3}"/>
              </a:ext>
            </a:extLst>
          </p:cNvPr>
          <p:cNvSpPr/>
          <p:nvPr/>
        </p:nvSpPr>
        <p:spPr bwMode="auto">
          <a:xfrm>
            <a:off x="1524000" y="62715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ＭＳ Ｐゴシック" charset="-128"/>
              <a:cs typeface="+mn-cs"/>
            </a:endParaRPr>
          </a:p>
        </p:txBody>
      </p:sp>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7" name="Title 21">
            <a:extLst>
              <a:ext uri="{FF2B5EF4-FFF2-40B4-BE49-F238E27FC236}">
                <a16:creationId xmlns:a16="http://schemas.microsoft.com/office/drawing/2014/main" id="{1FC843CF-9CA5-F246-ADEF-EF8705FB50D6}"/>
              </a:ext>
            </a:extLst>
          </p:cNvPr>
          <p:cNvSpPr txBox="1">
            <a:spLocks/>
          </p:cNvSpPr>
          <p:nvPr/>
        </p:nvSpPr>
        <p:spPr>
          <a:xfrm>
            <a:off x="228598" y="270152"/>
            <a:ext cx="8915401"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a:ln>
                  <a:noFill/>
                </a:ln>
                <a:solidFill>
                  <a:srgbClr val="E0119D"/>
                </a:solidFill>
                <a:effectLst/>
                <a:uLnTx/>
                <a:uFillTx/>
                <a:latin typeface="Calibri Light" panose="020F0302020204030204"/>
                <a:ea typeface="+mj-ea"/>
                <a:cs typeface="+mj-cs"/>
              </a:rPr>
              <a:t>Lessons Learnt from Recent UK Cases</a:t>
            </a:r>
          </a:p>
        </p:txBody>
      </p:sp>
      <p:sp>
        <p:nvSpPr>
          <p:cNvPr id="3" name="Content Placeholder 1">
            <a:extLst>
              <a:ext uri="{FF2B5EF4-FFF2-40B4-BE49-F238E27FC236}">
                <a16:creationId xmlns:a16="http://schemas.microsoft.com/office/drawing/2014/main" id="{DA4DB21D-CF4C-C184-6E87-6B74E0D330EA}"/>
              </a:ext>
            </a:extLst>
          </p:cNvPr>
          <p:cNvSpPr txBox="1">
            <a:spLocks/>
          </p:cNvSpPr>
          <p:nvPr/>
        </p:nvSpPr>
        <p:spPr bwMode="auto">
          <a:xfrm>
            <a:off x="369943" y="1145116"/>
            <a:ext cx="5726058" cy="4567767"/>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57150" marR="0" lvl="0" indent="0" algn="l" defTabSz="914400" rtl="0" eaLnBrk="1" fontAlgn="base" latinLnBrk="0" hangingPunct="1">
              <a:lnSpc>
                <a:spcPct val="100000"/>
              </a:lnSpc>
              <a:spcBef>
                <a:spcPct val="20000"/>
              </a:spcBef>
              <a:spcAft>
                <a:spcPct val="0"/>
              </a:spcAft>
              <a:buClrTx/>
              <a:buSzTx/>
              <a:buFontTx/>
              <a:buNone/>
              <a:tabLst/>
              <a:defRPr/>
            </a:pPr>
            <a:r>
              <a:rPr kumimoji="0" lang="en-GB" sz="2800" b="1" i="0" u="none" strike="noStrike" kern="0" cap="none" spc="0" normalizeH="0" baseline="0" noProof="0">
                <a:ln>
                  <a:noFill/>
                </a:ln>
                <a:solidFill>
                  <a:srgbClr val="000000"/>
                </a:solidFill>
                <a:effectLst/>
                <a:uLnTx/>
                <a:uFillTx/>
                <a:latin typeface="Calibri" panose="020F0502020204030204"/>
                <a:ea typeface="ＭＳ Ｐゴシック"/>
                <a:cs typeface="+mn-cs"/>
              </a:rPr>
              <a:t>Decompressive Craniectomy</a:t>
            </a:r>
          </a:p>
          <a:p>
            <a:pPr marL="514350" indent="-457200"/>
            <a:r>
              <a:rPr lang="en-GB" kern="0">
                <a:solidFill>
                  <a:srgbClr val="000000"/>
                </a:solidFill>
                <a:latin typeface="Calibri" panose="020F0502020204030204"/>
                <a:ea typeface="ＭＳ Ｐゴシック"/>
              </a:rPr>
              <a:t>Added as a </a:t>
            </a:r>
            <a:r>
              <a:rPr lang="en-GB" kern="0">
                <a:solidFill>
                  <a:srgbClr val="FF0000"/>
                </a:solidFill>
                <a:latin typeface="Calibri" panose="020F0502020204030204"/>
                <a:ea typeface="ＭＳ Ｐゴシック"/>
              </a:rPr>
              <a:t>Red Flag</a:t>
            </a:r>
          </a:p>
          <a:p>
            <a:pPr marL="514350" indent="-457200"/>
            <a:r>
              <a:rPr lang="en-GB" kern="0">
                <a:solidFill>
                  <a:srgbClr val="FF0000"/>
                </a:solidFill>
                <a:latin typeface="Calibri" panose="020F0502020204030204"/>
                <a:ea typeface="ＭＳ Ｐゴシック"/>
              </a:rPr>
              <a:t>Red Flags </a:t>
            </a:r>
            <a:r>
              <a:rPr lang="en-GB" kern="0">
                <a:latin typeface="Calibri" panose="020F0502020204030204"/>
                <a:ea typeface="ＭＳ Ｐゴシック"/>
              </a:rPr>
              <a:t>made more prominent on testing forms</a:t>
            </a:r>
          </a:p>
          <a:p>
            <a:pPr marL="514350" indent="-457200"/>
            <a:r>
              <a:rPr kumimoji="0" lang="en-GB" sz="2800" i="0" u="none" strike="noStrike" kern="0" cap="none" spc="0" normalizeH="0" baseline="0" noProof="0">
                <a:ln>
                  <a:noFill/>
                </a:ln>
                <a:effectLst/>
                <a:uLnTx/>
                <a:uFillTx/>
                <a:latin typeface="Calibri" panose="020F0502020204030204"/>
                <a:ea typeface="ＭＳ Ｐゴシック"/>
              </a:rPr>
              <a:t>AoMRC asked to look at updating Code (work ongoing)</a:t>
            </a:r>
          </a:p>
          <a:p>
            <a:pPr marL="514350" indent="-457200"/>
            <a:r>
              <a:rPr lang="en-GB" kern="0">
                <a:latin typeface="Calibri" panose="020F0502020204030204"/>
                <a:ea typeface="ＭＳ Ｐゴシック"/>
              </a:rPr>
              <a:t>Professional organisations and societies to look at ancillary investigations.</a:t>
            </a:r>
            <a:endParaRPr kumimoji="0" lang="en-GB" sz="2800" i="0" u="none" strike="noStrike" kern="0" cap="none" spc="0" normalizeH="0" baseline="0" noProof="0">
              <a:ln>
                <a:noFill/>
              </a:ln>
              <a:effectLst/>
              <a:uLnTx/>
              <a:uFillTx/>
              <a:latin typeface="Calibri" panose="020F0502020204030204"/>
              <a:ea typeface="ＭＳ Ｐゴシック"/>
            </a:endParaRPr>
          </a:p>
        </p:txBody>
      </p:sp>
      <p:sp>
        <p:nvSpPr>
          <p:cNvPr id="5" name="Content Placeholder 1">
            <a:extLst>
              <a:ext uri="{FF2B5EF4-FFF2-40B4-BE49-F238E27FC236}">
                <a16:creationId xmlns:a16="http://schemas.microsoft.com/office/drawing/2014/main" id="{6215F54C-5ACD-8EDB-051E-20865BC22FA4}"/>
              </a:ext>
            </a:extLst>
          </p:cNvPr>
          <p:cNvSpPr txBox="1">
            <a:spLocks/>
          </p:cNvSpPr>
          <p:nvPr/>
        </p:nvSpPr>
        <p:spPr bwMode="auto">
          <a:xfrm>
            <a:off x="6237344" y="1145116"/>
            <a:ext cx="5726058" cy="2464984"/>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57150" marR="0" lvl="0" indent="0" algn="l" defTabSz="914400" rtl="0" eaLnBrk="1" fontAlgn="base" latinLnBrk="0" hangingPunct="1">
              <a:lnSpc>
                <a:spcPct val="100000"/>
              </a:lnSpc>
              <a:spcBef>
                <a:spcPct val="20000"/>
              </a:spcBef>
              <a:spcAft>
                <a:spcPct val="0"/>
              </a:spcAft>
              <a:buClrTx/>
              <a:buSzTx/>
              <a:buFontTx/>
              <a:buNone/>
              <a:tabLst/>
              <a:defRPr/>
            </a:pPr>
            <a:r>
              <a:rPr kumimoji="0" lang="en-GB" sz="2800" b="1" i="0" u="none" strike="noStrike" kern="0" cap="none" spc="0" normalizeH="0" baseline="0" noProof="0">
                <a:ln>
                  <a:noFill/>
                </a:ln>
                <a:solidFill>
                  <a:srgbClr val="000000"/>
                </a:solidFill>
                <a:effectLst/>
                <a:uLnTx/>
                <a:uFillTx/>
                <a:latin typeface="Calibri" panose="020F0502020204030204"/>
                <a:ea typeface="ＭＳ Ｐゴシック"/>
                <a:cs typeface="+mn-cs"/>
              </a:rPr>
              <a:t>Archie </a:t>
            </a:r>
            <a:r>
              <a:rPr kumimoji="0" lang="en-GB" sz="2800" b="1" i="0" u="none" strike="noStrike" kern="0" cap="none" spc="0" normalizeH="0" baseline="0" noProof="0" err="1">
                <a:ln>
                  <a:noFill/>
                </a:ln>
                <a:solidFill>
                  <a:srgbClr val="000000"/>
                </a:solidFill>
                <a:effectLst/>
                <a:uLnTx/>
                <a:uFillTx/>
                <a:latin typeface="Calibri" panose="020F0502020204030204"/>
                <a:ea typeface="ＭＳ Ｐゴシック"/>
                <a:cs typeface="+mn-cs"/>
              </a:rPr>
              <a:t>Battersbea</a:t>
            </a:r>
            <a:endParaRPr kumimoji="0" lang="en-GB" sz="2800" b="1" i="0" u="none" strike="noStrike" kern="0" cap="none" spc="0" normalizeH="0" baseline="0" noProof="0">
              <a:ln>
                <a:noFill/>
              </a:ln>
              <a:solidFill>
                <a:srgbClr val="000000"/>
              </a:solidFill>
              <a:effectLst/>
              <a:uLnTx/>
              <a:uFillTx/>
              <a:latin typeface="Calibri" panose="020F0502020204030204"/>
              <a:ea typeface="ＭＳ Ｐゴシック"/>
              <a:cs typeface="+mn-cs"/>
            </a:endParaRPr>
          </a:p>
          <a:p>
            <a:pPr marL="514350" indent="-457200"/>
            <a:r>
              <a:rPr lang="en-GB" kern="0">
                <a:solidFill>
                  <a:srgbClr val="000000"/>
                </a:solidFill>
                <a:latin typeface="Calibri" panose="020F0502020204030204"/>
                <a:ea typeface="ＭＳ Ｐゴシック"/>
              </a:rPr>
              <a:t>Testing found to be ‘best interests’</a:t>
            </a:r>
          </a:p>
          <a:p>
            <a:pPr marL="514350" indent="-457200"/>
            <a:r>
              <a:rPr lang="en-GB" kern="0">
                <a:solidFill>
                  <a:srgbClr val="000000"/>
                </a:solidFill>
                <a:latin typeface="Calibri" panose="020F0502020204030204"/>
                <a:ea typeface="ＭＳ Ｐゴシック"/>
              </a:rPr>
              <a:t>Prolonged ventilation = use nerve stimulator</a:t>
            </a:r>
          </a:p>
        </p:txBody>
      </p:sp>
      <p:sp>
        <p:nvSpPr>
          <p:cNvPr id="6" name="Content Placeholder 1">
            <a:extLst>
              <a:ext uri="{FF2B5EF4-FFF2-40B4-BE49-F238E27FC236}">
                <a16:creationId xmlns:a16="http://schemas.microsoft.com/office/drawing/2014/main" id="{5FA24F9F-18E2-9EDA-766C-6BD596FD5C1F}"/>
              </a:ext>
            </a:extLst>
          </p:cNvPr>
          <p:cNvSpPr txBox="1">
            <a:spLocks/>
          </p:cNvSpPr>
          <p:nvPr/>
        </p:nvSpPr>
        <p:spPr bwMode="auto">
          <a:xfrm>
            <a:off x="6246102" y="3716785"/>
            <a:ext cx="5726058" cy="1996098"/>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57150" marR="0" lvl="0" indent="0" algn="l" defTabSz="914400" rtl="0" eaLnBrk="1" fontAlgn="base" latinLnBrk="0" hangingPunct="1">
              <a:lnSpc>
                <a:spcPct val="100000"/>
              </a:lnSpc>
              <a:spcBef>
                <a:spcPct val="20000"/>
              </a:spcBef>
              <a:spcAft>
                <a:spcPct val="0"/>
              </a:spcAft>
              <a:buClrTx/>
              <a:buSzTx/>
              <a:buFontTx/>
              <a:buNone/>
              <a:tabLst/>
              <a:defRPr/>
            </a:pPr>
            <a:r>
              <a:rPr kumimoji="0" lang="en-GB" sz="2800" b="1" i="0" u="none" strike="noStrike" kern="0" cap="none" spc="0" normalizeH="0" baseline="0" noProof="0">
                <a:ln>
                  <a:noFill/>
                </a:ln>
                <a:solidFill>
                  <a:srgbClr val="000000"/>
                </a:solidFill>
                <a:effectLst/>
                <a:uLnTx/>
                <a:uFillTx/>
                <a:latin typeface="Calibri" panose="020F0502020204030204"/>
                <a:ea typeface="ＭＳ Ｐゴシック"/>
                <a:cs typeface="+mn-cs"/>
              </a:rPr>
              <a:t>Child A</a:t>
            </a:r>
          </a:p>
          <a:p>
            <a:pPr marL="514350" indent="-457200"/>
            <a:r>
              <a:rPr lang="en-GB" kern="0">
                <a:solidFill>
                  <a:srgbClr val="000000"/>
                </a:solidFill>
                <a:latin typeface="Calibri" panose="020F0502020204030204"/>
                <a:ea typeface="ＭＳ Ｐゴシック"/>
              </a:rPr>
              <a:t>Safety alert on spinal cord injury</a:t>
            </a:r>
          </a:p>
          <a:p>
            <a:pPr marL="514350" indent="-457200"/>
            <a:r>
              <a:rPr lang="en-GB" kern="0">
                <a:solidFill>
                  <a:srgbClr val="000000"/>
                </a:solidFill>
                <a:latin typeface="Calibri" panose="020F0502020204030204"/>
                <a:ea typeface="ＭＳ Ｐゴシック"/>
              </a:rPr>
              <a:t>Improvements to form design planned</a:t>
            </a:r>
          </a:p>
        </p:txBody>
      </p:sp>
      <p:sp>
        <p:nvSpPr>
          <p:cNvPr id="2" name="Footer Placeholder 1">
            <a:extLst>
              <a:ext uri="{FF2B5EF4-FFF2-40B4-BE49-F238E27FC236}">
                <a16:creationId xmlns:a16="http://schemas.microsoft.com/office/drawing/2014/main" id="{F578C926-D196-5B8B-6002-3FBBFA04018F}"/>
              </a:ext>
            </a:extLst>
          </p:cNvPr>
          <p:cNvSpPr>
            <a:spLocks noGrp="1"/>
          </p:cNvSpPr>
          <p:nvPr>
            <p:ph type="ftr" sz="quarter" idx="11"/>
          </p:nvPr>
        </p:nvSpPr>
        <p:spPr>
          <a:xfrm>
            <a:off x="7391400" y="630035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4264238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196090" y="838996"/>
            <a:ext cx="5290310" cy="51800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i="1">
                <a:solidFill>
                  <a:srgbClr val="6E2C6B"/>
                </a:solidFill>
              </a:rPr>
              <a:t>Required when:</a:t>
            </a:r>
          </a:p>
          <a:p>
            <a:r>
              <a:rPr lang="en-US" sz="2400" i="1"/>
              <a:t>Comprehensive neurological examination not possible.</a:t>
            </a:r>
          </a:p>
          <a:p>
            <a:r>
              <a:rPr lang="en-US" sz="2400" i="1"/>
              <a:t>Where confounding conditions (e.g., red flags) cannot be excluded. </a:t>
            </a:r>
          </a:p>
          <a:p>
            <a:pPr marL="0" indent="0">
              <a:buFont typeface="Arial" panose="020B0604020202020204" pitchFamily="34" charset="0"/>
              <a:buNone/>
            </a:pPr>
            <a:endParaRPr lang="en-US" sz="2400" i="1"/>
          </a:p>
          <a:p>
            <a:pPr marL="0" indent="0">
              <a:buFont typeface="Arial" panose="020B0604020202020204" pitchFamily="34" charset="0"/>
              <a:buNone/>
            </a:pPr>
            <a:r>
              <a:rPr lang="en-US" sz="2400" i="1">
                <a:solidFill>
                  <a:srgbClr val="6E2C6B"/>
                </a:solidFill>
              </a:rPr>
              <a:t>Considered when:</a:t>
            </a:r>
          </a:p>
          <a:p>
            <a:r>
              <a:rPr lang="en-US" sz="2400" i="1"/>
              <a:t>Uncertainty regarding the interpretation of possible spinally mediated movements.</a:t>
            </a:r>
          </a:p>
          <a:p>
            <a:r>
              <a:rPr lang="en-US" sz="2400" i="1"/>
              <a:t>To promote understanding to families who are uncertain or unaccepting of such a diagnosis.</a:t>
            </a:r>
            <a:endParaRPr lang="en-US" sz="2000" i="1"/>
          </a:p>
        </p:txBody>
      </p:sp>
      <p:sp>
        <p:nvSpPr>
          <p:cNvPr id="6" name="Title 21">
            <a:extLst>
              <a:ext uri="{FF2B5EF4-FFF2-40B4-BE49-F238E27FC236}">
                <a16:creationId xmlns:a16="http://schemas.microsoft.com/office/drawing/2014/main" id="{2D088D43-B6CB-A649-92A1-9DB1DB67608D}"/>
              </a:ext>
            </a:extLst>
          </p:cNvPr>
          <p:cNvSpPr txBox="1">
            <a:spLocks/>
          </p:cNvSpPr>
          <p:nvPr/>
        </p:nvSpPr>
        <p:spPr>
          <a:xfrm>
            <a:off x="196090" y="187849"/>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E0119D"/>
                </a:solidFill>
              </a:rPr>
              <a:t>Ancillary Investigations</a:t>
            </a:r>
            <a:endParaRPr lang="en-US" b="1">
              <a:solidFill>
                <a:srgbClr val="E0119D"/>
              </a:solidFill>
            </a:endParaRPr>
          </a:p>
        </p:txBody>
      </p:sp>
      <p:sp>
        <p:nvSpPr>
          <p:cNvPr id="7" name="Content Placeholder 1">
            <a:extLst>
              <a:ext uri="{FF2B5EF4-FFF2-40B4-BE49-F238E27FC236}">
                <a16:creationId xmlns:a16="http://schemas.microsoft.com/office/drawing/2014/main" id="{5AB9DA52-549D-4F46-BF0E-92617D09F5F1}"/>
              </a:ext>
            </a:extLst>
          </p:cNvPr>
          <p:cNvSpPr txBox="1">
            <a:spLocks/>
          </p:cNvSpPr>
          <p:nvPr/>
        </p:nvSpPr>
        <p:spPr>
          <a:xfrm>
            <a:off x="5388692" y="838996"/>
            <a:ext cx="4038600" cy="47424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i="1" u="sng"/>
              <a:t>Loss of Bioelectrical Activity</a:t>
            </a:r>
          </a:p>
          <a:p>
            <a:pPr marL="457200" indent="-457200">
              <a:buFont typeface="Arial"/>
              <a:buChar char="•"/>
            </a:pPr>
            <a:r>
              <a:rPr lang="en-GB" sz="2000" strike="sngStrike"/>
              <a:t>EEG</a:t>
            </a:r>
          </a:p>
          <a:p>
            <a:pPr marL="457200" indent="-457200">
              <a:buFont typeface="Arial"/>
              <a:buChar char="•"/>
            </a:pPr>
            <a:r>
              <a:rPr lang="en-GB" sz="2000"/>
              <a:t>Evoked Potentials</a:t>
            </a:r>
          </a:p>
          <a:p>
            <a:pPr marL="0" indent="0">
              <a:buFont typeface="Arial" panose="020B0604020202020204" pitchFamily="34" charset="0"/>
              <a:buNone/>
            </a:pPr>
            <a:endParaRPr lang="en-US" sz="2000" i="1" u="sng"/>
          </a:p>
          <a:p>
            <a:pPr marL="0" indent="0">
              <a:buFont typeface="Arial" panose="020B0604020202020204" pitchFamily="34" charset="0"/>
              <a:buNone/>
            </a:pPr>
            <a:r>
              <a:rPr lang="en-US" sz="2000" i="1" u="sng"/>
              <a:t>Loss of Cerebral Circulation</a:t>
            </a:r>
            <a:endParaRPr lang="en-US" sz="2000" i="1"/>
          </a:p>
          <a:p>
            <a:pPr marL="457200" indent="-457200">
              <a:buFont typeface="Arial"/>
              <a:buChar char="•"/>
            </a:pPr>
            <a:r>
              <a:rPr lang="en-GB" sz="2000"/>
              <a:t>Four-vessel intra-arterial catheter angiography </a:t>
            </a:r>
          </a:p>
          <a:p>
            <a:pPr marL="457200" indent="-457200">
              <a:buFont typeface="Arial"/>
              <a:buChar char="•"/>
            </a:pPr>
            <a:r>
              <a:rPr lang="en-GB" sz="2000" b="1">
                <a:solidFill>
                  <a:srgbClr val="00B050"/>
                </a:solidFill>
              </a:rPr>
              <a:t>CT angiogram</a:t>
            </a:r>
          </a:p>
          <a:p>
            <a:pPr marL="457200" indent="-457200">
              <a:buFont typeface="Arial"/>
              <a:buChar char="•"/>
            </a:pPr>
            <a:r>
              <a:rPr lang="en-GB" sz="2000"/>
              <a:t>Transcranial Doppler</a:t>
            </a:r>
          </a:p>
          <a:p>
            <a:pPr marL="457200" indent="-457200">
              <a:buFont typeface="Arial"/>
              <a:buChar char="•"/>
            </a:pPr>
            <a:r>
              <a:rPr lang="en-GB" sz="2000"/>
              <a:t>MRA</a:t>
            </a:r>
          </a:p>
          <a:p>
            <a:pPr marL="457200" indent="-457200">
              <a:buFont typeface="Arial"/>
              <a:buChar char="•"/>
            </a:pPr>
            <a:r>
              <a:rPr lang="en-GB" sz="2000"/>
              <a:t>SPECT</a:t>
            </a:r>
          </a:p>
          <a:p>
            <a:pPr marL="457200" indent="-457200">
              <a:buFont typeface="Arial"/>
              <a:buChar char="•"/>
            </a:pPr>
            <a:r>
              <a:rPr lang="en-GB" sz="2000"/>
              <a:t>PET</a:t>
            </a:r>
            <a:endParaRPr lang="en-US" sz="2000"/>
          </a:p>
          <a:p>
            <a:pPr marL="457200" indent="-457200">
              <a:buFont typeface="Arial"/>
              <a:buChar char="•"/>
            </a:pPr>
            <a:endParaRPr lang="en-US" sz="2000"/>
          </a:p>
        </p:txBody>
      </p:sp>
      <p:pic>
        <p:nvPicPr>
          <p:cNvPr id="3" name="Picture 2" descr="A picture containing text, screenshot&#10;&#10;Description automatically generated">
            <a:extLst>
              <a:ext uri="{FF2B5EF4-FFF2-40B4-BE49-F238E27FC236}">
                <a16:creationId xmlns:a16="http://schemas.microsoft.com/office/drawing/2014/main" id="{055C7DB7-10AB-0363-D53B-386243D094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17146" y="1284498"/>
            <a:ext cx="2936259" cy="41480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Footer Placeholder 1">
            <a:extLst>
              <a:ext uri="{FF2B5EF4-FFF2-40B4-BE49-F238E27FC236}">
                <a16:creationId xmlns:a16="http://schemas.microsoft.com/office/drawing/2014/main" id="{4B35DB78-9269-79BF-7C11-5385CF4F5C98}"/>
              </a:ext>
            </a:extLst>
          </p:cNvPr>
          <p:cNvSpPr>
            <a:spLocks noGrp="1"/>
          </p:cNvSpPr>
          <p:nvPr>
            <p:ph type="ftr" sz="quarter" idx="11"/>
          </p:nvPr>
        </p:nvSpPr>
        <p:spPr>
          <a:xfrm>
            <a:off x="7635240" y="6240820"/>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3563610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defTabSz="609585" eaLnBrk="0" hangingPunct="0"/>
            <a:r>
              <a:rPr lang="en-US" sz="2400">
                <a:solidFill>
                  <a:srgbClr val="FFFFFF"/>
                </a:solidFill>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Content Placeholder 1">
            <a:extLst>
              <a:ext uri="{FF2B5EF4-FFF2-40B4-BE49-F238E27FC236}">
                <a16:creationId xmlns:a16="http://schemas.microsoft.com/office/drawing/2014/main" id="{41A0991D-D0B3-204C-B77A-3251ABE2263F}"/>
              </a:ext>
            </a:extLst>
          </p:cNvPr>
          <p:cNvSpPr txBox="1">
            <a:spLocks/>
          </p:cNvSpPr>
          <p:nvPr/>
        </p:nvSpPr>
        <p:spPr>
          <a:xfrm>
            <a:off x="1716088" y="1746250"/>
            <a:ext cx="4038600" cy="40245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a:pPr>
            <a:endParaRPr lang="en-US" sz="2000" i="1"/>
          </a:p>
        </p:txBody>
      </p:sp>
      <p:sp>
        <p:nvSpPr>
          <p:cNvPr id="5" name="Title 21">
            <a:extLst>
              <a:ext uri="{FF2B5EF4-FFF2-40B4-BE49-F238E27FC236}">
                <a16:creationId xmlns:a16="http://schemas.microsoft.com/office/drawing/2014/main" id="{F7192331-F6DF-0E42-8C2F-78A6DF96FF4A}"/>
              </a:ext>
            </a:extLst>
          </p:cNvPr>
          <p:cNvSpPr txBox="1">
            <a:spLocks/>
          </p:cNvSpPr>
          <p:nvPr/>
        </p:nvSpPr>
        <p:spPr>
          <a:xfrm>
            <a:off x="196090" y="207442"/>
            <a:ext cx="83820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E0119D"/>
                </a:solidFill>
              </a:rPr>
              <a:t>Communicating to Relatives</a:t>
            </a:r>
            <a:endParaRPr lang="en-US" b="1">
              <a:solidFill>
                <a:srgbClr val="E0119D"/>
              </a:solidFill>
            </a:endParaRPr>
          </a:p>
        </p:txBody>
      </p:sp>
      <p:sp>
        <p:nvSpPr>
          <p:cNvPr id="6" name="Content Placeholder 1">
            <a:extLst>
              <a:ext uri="{FF2B5EF4-FFF2-40B4-BE49-F238E27FC236}">
                <a16:creationId xmlns:a16="http://schemas.microsoft.com/office/drawing/2014/main" id="{4476E1EE-565A-6C48-879B-2424C52B4D08}"/>
              </a:ext>
            </a:extLst>
          </p:cNvPr>
          <p:cNvSpPr txBox="1">
            <a:spLocks/>
          </p:cNvSpPr>
          <p:nvPr/>
        </p:nvSpPr>
        <p:spPr>
          <a:xfrm>
            <a:off x="267584" y="1028832"/>
            <a:ext cx="4613174" cy="1749741"/>
          </a:xfrm>
          <a:prstGeom prst="rect">
            <a:avLst/>
          </a:prstGeom>
          <a:solidFill>
            <a:srgbClr val="6E2C6B"/>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a:solidFill>
                  <a:schemeClr val="bg1"/>
                </a:solidFill>
              </a:rPr>
              <a:t>Essential message</a:t>
            </a:r>
            <a:endParaRPr lang="en-GB" sz="3200">
              <a:solidFill>
                <a:schemeClr val="bg1"/>
              </a:solidFill>
            </a:endParaRPr>
          </a:p>
          <a:p>
            <a:pPr algn="just"/>
            <a:r>
              <a:rPr lang="en-GB" sz="3200">
                <a:solidFill>
                  <a:schemeClr val="bg1"/>
                </a:solidFill>
              </a:rPr>
              <a:t>Death is suspected</a:t>
            </a:r>
          </a:p>
          <a:p>
            <a:pPr algn="just"/>
            <a:r>
              <a:rPr lang="en-GB" sz="3200">
                <a:solidFill>
                  <a:schemeClr val="bg1"/>
                </a:solidFill>
              </a:rPr>
              <a:t>Tests to confirm death</a:t>
            </a:r>
          </a:p>
        </p:txBody>
      </p:sp>
      <p:pic>
        <p:nvPicPr>
          <p:cNvPr id="8" name="Picture 7">
            <a:extLst>
              <a:ext uri="{FF2B5EF4-FFF2-40B4-BE49-F238E27FC236}">
                <a16:creationId xmlns:a16="http://schemas.microsoft.com/office/drawing/2014/main" id="{7766002E-DB5E-5A49-B39E-11AA5F9F1D93}"/>
              </a:ext>
            </a:extLst>
          </p:cNvPr>
          <p:cNvPicPr/>
          <p:nvPr/>
        </p:nvPicPr>
        <p:blipFill>
          <a:blip r:embed="rId3" cstate="print">
            <a:extLst>
              <a:ext uri="{28A0092B-C50C-407E-A947-70E740481C1C}">
                <a14:useLocalDpi xmlns:a14="http://schemas.microsoft.com/office/drawing/2010/main"/>
              </a:ext>
            </a:extLst>
          </a:blip>
          <a:stretch>
            <a:fillRect/>
          </a:stretch>
        </p:blipFill>
        <p:spPr>
          <a:xfrm>
            <a:off x="6303649" y="1074964"/>
            <a:ext cx="5422813" cy="3334079"/>
          </a:xfrm>
          <a:prstGeom prst="rect">
            <a:avLst/>
          </a:prstGeom>
          <a:scene3d>
            <a:camera prst="perspectiveLeft"/>
            <a:lightRig rig="threePt" dir="t"/>
          </a:scene3d>
        </p:spPr>
      </p:pic>
      <p:sp>
        <p:nvSpPr>
          <p:cNvPr id="3" name="TextBox 2">
            <a:extLst>
              <a:ext uri="{FF2B5EF4-FFF2-40B4-BE49-F238E27FC236}">
                <a16:creationId xmlns:a16="http://schemas.microsoft.com/office/drawing/2014/main" id="{0855EA38-1F5F-14B9-D0FA-3EBFC3FFA855}"/>
              </a:ext>
            </a:extLst>
          </p:cNvPr>
          <p:cNvSpPr txBox="1"/>
          <p:nvPr/>
        </p:nvSpPr>
        <p:spPr>
          <a:xfrm>
            <a:off x="196090" y="2939156"/>
            <a:ext cx="5899910" cy="1569660"/>
          </a:xfrm>
          <a:prstGeom prst="rect">
            <a:avLst/>
          </a:prstGeom>
          <a:noFill/>
        </p:spPr>
        <p:txBody>
          <a:bodyPr wrap="square">
            <a:spAutoFit/>
          </a:bodyPr>
          <a:lstStyle/>
          <a:p>
            <a:pPr algn="just"/>
            <a:r>
              <a:rPr lang="en-GB" sz="2400" b="1"/>
              <a:t>“The scan of her brain is very abnormal and devastating. My fear is that the damage Margaret has sustained to her brain, is so severe, that she may have already died.” </a:t>
            </a:r>
          </a:p>
        </p:txBody>
      </p:sp>
      <p:sp>
        <p:nvSpPr>
          <p:cNvPr id="12" name="TextBox 11">
            <a:extLst>
              <a:ext uri="{FF2B5EF4-FFF2-40B4-BE49-F238E27FC236}">
                <a16:creationId xmlns:a16="http://schemas.microsoft.com/office/drawing/2014/main" id="{25EEAE36-4760-A9D6-B442-F70DC69631DB}"/>
              </a:ext>
            </a:extLst>
          </p:cNvPr>
          <p:cNvSpPr txBox="1"/>
          <p:nvPr/>
        </p:nvSpPr>
        <p:spPr>
          <a:xfrm>
            <a:off x="267584" y="4730208"/>
            <a:ext cx="11728326" cy="1200329"/>
          </a:xfrm>
          <a:prstGeom prst="rect">
            <a:avLst/>
          </a:prstGeom>
          <a:noFill/>
        </p:spPr>
        <p:txBody>
          <a:bodyPr wrap="square">
            <a:spAutoFit/>
          </a:bodyPr>
          <a:lstStyle/>
          <a:p>
            <a:pPr algn="just"/>
            <a:r>
              <a:rPr lang="en-GB" sz="2400" b="1"/>
              <a:t>“Another senior doctor and I are planning to carry out some tests on Margaret to see if she will ever regain any consciousness or ever breathe again. If the tests confirm that these essential brain functions are permanently lost, this will confirm to us, that she has died.” </a:t>
            </a:r>
          </a:p>
        </p:txBody>
      </p:sp>
      <p:sp>
        <p:nvSpPr>
          <p:cNvPr id="2" name="Footer Placeholder 1">
            <a:extLst>
              <a:ext uri="{FF2B5EF4-FFF2-40B4-BE49-F238E27FC236}">
                <a16:creationId xmlns:a16="http://schemas.microsoft.com/office/drawing/2014/main" id="{34235980-38C8-6E3B-B1AC-19DE6AE5F3DA}"/>
              </a:ext>
            </a:extLst>
          </p:cNvPr>
          <p:cNvSpPr>
            <a:spLocks noGrp="1"/>
          </p:cNvSpPr>
          <p:nvPr>
            <p:ph type="ftr" sz="quarter" idx="11"/>
          </p:nvPr>
        </p:nvSpPr>
        <p:spPr>
          <a:xfrm>
            <a:off x="7807960" y="6227572"/>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2476762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6091963"/>
            <a:ext cx="12192000" cy="781901"/>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121920" tIns="60960" rIns="121920" bIns="60960" numCol="1" rtlCol="0" anchor="ctr" anchorCtr="0" compatLnSpc="1">
            <a:prstTxWarp prst="textNoShape">
              <a:avLst/>
            </a:prstTxWarp>
          </a:bodyPr>
          <a:lstStyle/>
          <a:p>
            <a:pPr marL="0" marR="0" lvl="0" indent="0" algn="l" defTabSz="609585"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Arial"/>
                <a:ea typeface="ＭＳ Ｐゴシック" charset="-128"/>
                <a:cs typeface="+mn-cs"/>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76493" y="153028"/>
            <a:ext cx="1719417" cy="480323"/>
          </a:xfrm>
          <a:prstGeom prst="rect">
            <a:avLst/>
          </a:prstGeom>
        </p:spPr>
      </p:pic>
      <p:sp>
        <p:nvSpPr>
          <p:cNvPr id="4" name="Title 1">
            <a:extLst>
              <a:ext uri="{FF2B5EF4-FFF2-40B4-BE49-F238E27FC236}">
                <a16:creationId xmlns:a16="http://schemas.microsoft.com/office/drawing/2014/main" id="{114F8D7C-390A-314F-A730-AF3105366068}"/>
              </a:ext>
            </a:extLst>
          </p:cNvPr>
          <p:cNvSpPr txBox="1">
            <a:spLocks/>
          </p:cNvSpPr>
          <p:nvPr/>
        </p:nvSpPr>
        <p:spPr>
          <a:xfrm>
            <a:off x="1981200" y="157386"/>
            <a:ext cx="8229600" cy="947466"/>
          </a:xfrm>
          <a:prstGeom prst="rect">
            <a:avLst/>
          </a:prstGeom>
        </p:spPr>
        <p:txBody>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charset="0"/>
              </a:defRPr>
            </a:lvl2pPr>
            <a:lvl3pPr algn="ctr" rtl="0" fontAlgn="base">
              <a:spcBef>
                <a:spcPct val="0"/>
              </a:spcBef>
              <a:spcAft>
                <a:spcPct val="0"/>
              </a:spcAft>
              <a:defRPr sz="4400">
                <a:solidFill>
                  <a:schemeClr val="tx1"/>
                </a:solidFill>
                <a:latin typeface="Calibri" charset="0"/>
              </a:defRPr>
            </a:lvl3pPr>
            <a:lvl4pPr algn="ctr" rtl="0" fontAlgn="base">
              <a:spcBef>
                <a:spcPct val="0"/>
              </a:spcBef>
              <a:spcAft>
                <a:spcPct val="0"/>
              </a:spcAft>
              <a:defRPr sz="4400">
                <a:solidFill>
                  <a:schemeClr val="tx1"/>
                </a:solidFill>
                <a:latin typeface="Calibri" charset="0"/>
              </a:defRPr>
            </a:lvl4pPr>
            <a:lvl5pPr algn="ctr" rtl="0" fontAlgn="base">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a:ln>
                  <a:noFill/>
                </a:ln>
                <a:solidFill>
                  <a:srgbClr val="E0119D"/>
                </a:solidFill>
                <a:effectLst/>
                <a:uLnTx/>
                <a:uFillTx/>
                <a:latin typeface="Arial" panose="020B0604020202020204" pitchFamily="34" charset="0"/>
                <a:ea typeface="+mj-ea"/>
                <a:cs typeface="Arial" panose="020B0604020202020204" pitchFamily="34" charset="0"/>
              </a:rPr>
              <a:t>A doctors’ duty</a:t>
            </a:r>
          </a:p>
        </p:txBody>
      </p:sp>
      <p:sp>
        <p:nvSpPr>
          <p:cNvPr id="5" name="Content Placeholder 2">
            <a:extLst>
              <a:ext uri="{FF2B5EF4-FFF2-40B4-BE49-F238E27FC236}">
                <a16:creationId xmlns:a16="http://schemas.microsoft.com/office/drawing/2014/main" id="{671A041E-0F81-A445-9DC2-14D46CDBD505}"/>
              </a:ext>
            </a:extLst>
          </p:cNvPr>
          <p:cNvSpPr txBox="1">
            <a:spLocks/>
          </p:cNvSpPr>
          <p:nvPr/>
        </p:nvSpPr>
        <p:spPr>
          <a:xfrm>
            <a:off x="982132" y="1014192"/>
            <a:ext cx="10126133" cy="1772618"/>
          </a:xfrm>
          <a:prstGeom prst="rect">
            <a:avLst/>
          </a:prstGeom>
          <a:solidFill>
            <a:schemeClr val="bg2"/>
          </a:solidFill>
          <a:ln>
            <a:solidFill>
              <a:schemeClr val="tx1"/>
            </a:solidFill>
          </a:ln>
        </p:spPr>
        <p:txBody>
          <a:bodyPr tIns="144000" bIns="9000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Arial" charset="0"/>
              <a:buNone/>
              <a:tabLst/>
              <a:defRPr/>
            </a:pPr>
            <a:r>
              <a:rPr kumimoji="0" lang="en-US" sz="3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Resuscitate </a:t>
            </a:r>
            <a:r>
              <a:rPr kumimoji="0" lang="mr-IN" sz="3300" b="0" i="0" u="none" strike="noStrike" kern="1200" cap="none" spc="0" normalizeH="0" baseline="0" noProof="0">
                <a:ln>
                  <a:noFill/>
                </a:ln>
                <a:solidFill>
                  <a:srgbClr val="000000"/>
                </a:solidFill>
                <a:effectLst/>
                <a:uLnTx/>
                <a:uFillTx/>
                <a:latin typeface="Arial" panose="020B0604020202020204" pitchFamily="34" charset="0"/>
                <a:ea typeface="+mn-ea"/>
                <a:cs typeface="Mangal" panose="02040503050203030202" pitchFamily="18" charset="0"/>
              </a:rPr>
              <a:t>–</a:t>
            </a:r>
            <a:r>
              <a:rPr kumimoji="0" lang="en-US" sz="3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save those you can</a:t>
            </a:r>
          </a:p>
          <a:p>
            <a:pPr marL="228600" marR="0" lvl="0" indent="-228600" algn="just" defTabSz="914400" rtl="0" eaLnBrk="1" fontAlgn="auto" latinLnBrk="0" hangingPunct="1">
              <a:lnSpc>
                <a:spcPct val="90000"/>
              </a:lnSpc>
              <a:spcBef>
                <a:spcPts val="1000"/>
              </a:spcBef>
              <a:spcAft>
                <a:spcPts val="0"/>
              </a:spcAft>
              <a:buClrTx/>
              <a:buSzTx/>
              <a:buFont typeface="Arial" charset="0"/>
              <a:buNone/>
              <a:tabLst/>
              <a:defRPr/>
            </a:pPr>
            <a:r>
              <a:rPr kumimoji="0" lang="en-US" sz="3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Diagnose the dead </a:t>
            </a:r>
            <a:r>
              <a:rPr kumimoji="0" lang="mr-IN" sz="3300" b="0" i="0" u="none" strike="noStrike" kern="1200" cap="none" spc="0" normalizeH="0" baseline="0" noProof="0">
                <a:ln>
                  <a:noFill/>
                </a:ln>
                <a:solidFill>
                  <a:srgbClr val="000000"/>
                </a:solidFill>
                <a:effectLst/>
                <a:uLnTx/>
                <a:uFillTx/>
                <a:latin typeface="Arial" panose="020B0604020202020204" pitchFamily="34" charset="0"/>
                <a:ea typeface="+mn-ea"/>
                <a:cs typeface="Mangal" panose="02040503050203030202" pitchFamily="18" charset="0"/>
              </a:rPr>
              <a:t>–</a:t>
            </a:r>
            <a:r>
              <a:rPr kumimoji="0" lang="en-US" sz="3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declare death</a:t>
            </a:r>
          </a:p>
          <a:p>
            <a:pPr marL="514350" marR="0" lvl="0" indent="-514350" algn="just" defTabSz="914400" rtl="0" eaLnBrk="1" fontAlgn="auto" latinLnBrk="0" hangingPunct="1">
              <a:lnSpc>
                <a:spcPct val="90000"/>
              </a:lnSpc>
              <a:spcBef>
                <a:spcPts val="1000"/>
              </a:spcBef>
              <a:spcAft>
                <a:spcPts val="0"/>
              </a:spcAft>
              <a:buClrTx/>
              <a:buSzTx/>
              <a:buFont typeface="+mj-lt"/>
              <a:buAutoNum type="arabicPeriod"/>
              <a:tabLst/>
              <a:defRPr/>
            </a:pPr>
            <a:r>
              <a:rPr kumimoji="0" lang="en-US" sz="2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Safe 	– no coming back to life after death declared</a:t>
            </a:r>
          </a:p>
          <a:p>
            <a:pPr marL="514350" marR="0" lvl="0" indent="-514350" algn="just" defTabSz="914400" rtl="0" eaLnBrk="1" fontAlgn="auto" latinLnBrk="0" hangingPunct="1">
              <a:lnSpc>
                <a:spcPct val="90000"/>
              </a:lnSpc>
              <a:spcBef>
                <a:spcPts val="1000"/>
              </a:spcBef>
              <a:spcAft>
                <a:spcPts val="0"/>
              </a:spcAft>
              <a:buClrTx/>
              <a:buSzTx/>
              <a:buFont typeface="+mj-lt"/>
              <a:buAutoNum type="arabicPeriod"/>
              <a:tabLst/>
              <a:defRPr/>
            </a:pPr>
            <a:r>
              <a:rPr kumimoji="0" lang="en-US" sz="2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Timely 	– no unnecessary delay</a:t>
            </a:r>
          </a:p>
        </p:txBody>
      </p:sp>
      <p:sp>
        <p:nvSpPr>
          <p:cNvPr id="6" name="Content Placeholder 2">
            <a:extLst>
              <a:ext uri="{FF2B5EF4-FFF2-40B4-BE49-F238E27FC236}">
                <a16:creationId xmlns:a16="http://schemas.microsoft.com/office/drawing/2014/main" id="{F95B7D9C-57AB-AE42-9328-BE47A0BA7E3D}"/>
              </a:ext>
            </a:extLst>
          </p:cNvPr>
          <p:cNvSpPr txBox="1">
            <a:spLocks/>
          </p:cNvSpPr>
          <p:nvPr/>
        </p:nvSpPr>
        <p:spPr>
          <a:xfrm>
            <a:off x="982132" y="3258311"/>
            <a:ext cx="10126133" cy="2275590"/>
          </a:xfrm>
          <a:prstGeom prst="rect">
            <a:avLst/>
          </a:prstGeom>
          <a:solidFill>
            <a:schemeClr val="bg2"/>
          </a:solidFill>
          <a:ln>
            <a:solidFill>
              <a:srgbClr val="6E2C6B"/>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Death is a process, which effects different functions and cells of the body at different rates of decay.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Doctors identify the point in the process where death can be diagnosed and confirmed in an accurate (safe), standardised (safe) and timely manner. </a:t>
            </a:r>
          </a:p>
        </p:txBody>
      </p:sp>
      <p:sp>
        <p:nvSpPr>
          <p:cNvPr id="2" name="Footer Placeholder 1">
            <a:extLst>
              <a:ext uri="{FF2B5EF4-FFF2-40B4-BE49-F238E27FC236}">
                <a16:creationId xmlns:a16="http://schemas.microsoft.com/office/drawing/2014/main" id="{FD53C5F1-E8C6-AEE3-C221-BF43D07C1CB2}"/>
              </a:ext>
            </a:extLst>
          </p:cNvPr>
          <p:cNvSpPr>
            <a:spLocks noGrp="1"/>
          </p:cNvSpPr>
          <p:nvPr>
            <p:ph type="ftr" sz="quarter" idx="11"/>
          </p:nvPr>
        </p:nvSpPr>
        <p:spPr>
          <a:xfrm>
            <a:off x="7543800" y="6204689"/>
            <a:ext cx="4114800" cy="365125"/>
          </a:xfrm>
        </p:spPr>
        <p:txBody>
          <a:bodyPr/>
          <a:lstStyle/>
          <a:p>
            <a:r>
              <a:rPr lang="en-GB" sz="700"/>
              <a:t>Copyright© NHS Blood and Transplant, Professional Development Team 2025</a:t>
            </a:r>
            <a:endParaRPr lang="en-US" sz="700"/>
          </a:p>
        </p:txBody>
      </p:sp>
    </p:spTree>
    <p:extLst>
      <p:ext uri="{BB962C8B-B14F-4D97-AF65-F5344CB8AC3E}">
        <p14:creationId xmlns:p14="http://schemas.microsoft.com/office/powerpoint/2010/main" val="3396196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NHSBT_presentation_style_v2">
  <a:themeElements>
    <a:clrScheme name="2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2_NHSBT_presentation_style_v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8" ma:contentTypeDescription="Create a new document." ma:contentTypeScope="" ma:versionID="e7353ba98b9380984c071ef0795febd1">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89ca07fa10dd114da7a3a163a8e36d4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141E03-1E4D-4FB7-8EF1-772F18AD475C}">
  <ds:schemaRefs>
    <ds:schemaRef ds:uri="1184d4b9-0856-4329-917a-a00dd4be4299"/>
    <ds:schemaRef ds:uri="6dc0cc31-d152-4c57-a5dc-d92704ab078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B7FAE2D-DFB1-4604-BC7C-04DD13806538}">
  <ds:schemaRefs>
    <ds:schemaRef ds:uri="1184d4b9-0856-4329-917a-a00dd4be4299"/>
    <ds:schemaRef ds:uri="6dc0cc31-d152-4c57-a5dc-d92704ab078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195BCB6-2006-4134-A1C0-3E925E8CDC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30</TotalTime>
  <Words>4051</Words>
  <Application>Microsoft Office PowerPoint</Application>
  <PresentationFormat>Widescreen</PresentationFormat>
  <Paragraphs>609</Paragraphs>
  <Slides>56</Slides>
  <Notes>7</Notes>
  <HiddenSlides>0</HiddenSlides>
  <MMClips>7</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56</vt:i4>
      </vt:variant>
    </vt:vector>
  </HeadingPairs>
  <TitlesOfParts>
    <vt:vector size="72" baseType="lpstr">
      <vt:lpstr>ＭＳ Ｐゴシック</vt:lpstr>
      <vt:lpstr>American Typewriter</vt:lpstr>
      <vt:lpstr>Aptos</vt:lpstr>
      <vt:lpstr>Arial</vt:lpstr>
      <vt:lpstr>Calibri</vt:lpstr>
      <vt:lpstr>Calibri Light</vt:lpstr>
      <vt:lpstr>Garamond</vt:lpstr>
      <vt:lpstr>Lucida Grande</vt:lpstr>
      <vt:lpstr>Papyrus</vt:lpstr>
      <vt:lpstr>Times</vt:lpstr>
      <vt:lpstr>Wingdings</vt:lpstr>
      <vt:lpstr>Office Theme</vt:lpstr>
      <vt:lpstr> Black </vt:lpstr>
      <vt:lpstr>2_Default Design</vt:lpstr>
      <vt:lpstr>2_NHSBT_presentation_style_v2</vt:lpstr>
      <vt:lpstr>1_default</vt:lpstr>
      <vt:lpstr>PowerPoint Presentation</vt:lpstr>
      <vt:lpstr> The Diagnosis and Confirmation of Death</vt:lpstr>
      <vt:lpstr>Conceptually</vt:lpstr>
      <vt:lpstr>Conceptually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Normothermic Regional Perfusion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Ivory</dc:creator>
  <cp:lastModifiedBy>Conner Sweet</cp:lastModifiedBy>
  <cp:revision>4</cp:revision>
  <dcterms:created xsi:type="dcterms:W3CDTF">2019-05-31T07:34:24Z</dcterms:created>
  <dcterms:modified xsi:type="dcterms:W3CDTF">2025-04-23T11:39:46Z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