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4"/>
    <p:sldMasterId id="2147483801" r:id="rId5"/>
    <p:sldMasterId id="2147483994" r:id="rId6"/>
    <p:sldMasterId id="2147484019" r:id="rId7"/>
    <p:sldMasterId id="2147484043" r:id="rId8"/>
    <p:sldMasterId id="2147484068" r:id="rId9"/>
    <p:sldMasterId id="2147484096" r:id="rId10"/>
    <p:sldMasterId id="2147484109" r:id="rId11"/>
    <p:sldMasterId id="2147484138" r:id="rId12"/>
  </p:sldMasterIdLst>
  <p:notesMasterIdLst>
    <p:notesMasterId r:id="rId42"/>
  </p:notesMasterIdLst>
  <p:sldIdLst>
    <p:sldId id="416" r:id="rId13"/>
    <p:sldId id="6618" r:id="rId14"/>
    <p:sldId id="500" r:id="rId15"/>
    <p:sldId id="2145709564" r:id="rId16"/>
    <p:sldId id="2145709585" r:id="rId17"/>
    <p:sldId id="2145709586" r:id="rId18"/>
    <p:sldId id="6512" r:id="rId19"/>
    <p:sldId id="1342" r:id="rId20"/>
    <p:sldId id="2145709587" r:id="rId21"/>
    <p:sldId id="2145709529" r:id="rId22"/>
    <p:sldId id="2145709530" r:id="rId23"/>
    <p:sldId id="2145709528" r:id="rId24"/>
    <p:sldId id="2145709527" r:id="rId25"/>
    <p:sldId id="2053" r:id="rId26"/>
    <p:sldId id="2054" r:id="rId27"/>
    <p:sldId id="545" r:id="rId28"/>
    <p:sldId id="2145709562" r:id="rId29"/>
    <p:sldId id="2145709534" r:id="rId30"/>
    <p:sldId id="2145709583" r:id="rId31"/>
    <p:sldId id="2145709544" r:id="rId32"/>
    <p:sldId id="462" r:id="rId33"/>
    <p:sldId id="461" r:id="rId34"/>
    <p:sldId id="2145709545" r:id="rId35"/>
    <p:sldId id="2146847785" r:id="rId36"/>
    <p:sldId id="2145709531" r:id="rId37"/>
    <p:sldId id="1172" r:id="rId38"/>
    <p:sldId id="2145709541" r:id="rId39"/>
    <p:sldId id="2145709540" r:id="rId40"/>
    <p:sldId id="194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C6B"/>
    <a:srgbClr val="E0119D"/>
    <a:srgbClr val="CF271F"/>
    <a:srgbClr val="1B249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83FEE-89DA-4F19-9391-35565D5EA984}" v="3" dt="2025-04-14T14:23:06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38"/>
    <p:restoredTop sz="75070"/>
  </p:normalViewPr>
  <p:slideViewPr>
    <p:cSldViewPr snapToGrid="0" snapToObjects="1">
      <p:cViewPr varScale="1">
        <p:scale>
          <a:sx n="78" d="100"/>
          <a:sy n="78" d="100"/>
        </p:scale>
        <p:origin x="1026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tableStyles" Target="tableStyles.xml"/><Relationship Id="rId20" Type="http://schemas.openxmlformats.org/officeDocument/2006/relationships/slide" Target="slides/slide8.xml"/><Relationship Id="rId41" Type="http://schemas.openxmlformats.org/officeDocument/2006/relationships/slide" Target="slides/slide2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ll Featherstone" userId="e58b2a2d-c416-4035-9228-cd30bb45c766" providerId="ADAL" clId="{3C283FEE-89DA-4F19-9391-35565D5EA984}"/>
    <pc:docChg chg="modSld delMainMaster">
      <pc:chgData name="Jill Featherstone" userId="e58b2a2d-c416-4035-9228-cd30bb45c766" providerId="ADAL" clId="{3C283FEE-89DA-4F19-9391-35565D5EA984}" dt="2025-04-14T14:23:53.906" v="7" actId="1076"/>
      <pc:docMkLst>
        <pc:docMk/>
      </pc:docMkLst>
      <pc:sldChg chg="modSp mod">
        <pc:chgData name="Jill Featherstone" userId="e58b2a2d-c416-4035-9228-cd30bb45c766" providerId="ADAL" clId="{3C283FEE-89DA-4F19-9391-35565D5EA984}" dt="2025-04-14T14:21:51.881" v="2" actId="1076"/>
        <pc:sldMkLst>
          <pc:docMk/>
          <pc:sldMk cId="2505989325" sldId="500"/>
        </pc:sldMkLst>
        <pc:spChg chg="mod">
          <ac:chgData name="Jill Featherstone" userId="e58b2a2d-c416-4035-9228-cd30bb45c766" providerId="ADAL" clId="{3C283FEE-89DA-4F19-9391-35565D5EA984}" dt="2025-04-14T14:21:51.881" v="2" actId="1076"/>
          <ac:spMkLst>
            <pc:docMk/>
            <pc:sldMk cId="2505989325" sldId="500"/>
            <ac:spMk id="10" creationId="{F949AC8F-2F8B-2C4D-BA15-E2741DD8E81A}"/>
          </ac:spMkLst>
        </pc:spChg>
      </pc:sldChg>
      <pc:sldChg chg="modSp mod">
        <pc:chgData name="Jill Featherstone" userId="e58b2a2d-c416-4035-9228-cd30bb45c766" providerId="ADAL" clId="{3C283FEE-89DA-4F19-9391-35565D5EA984}" dt="2025-04-14T14:23:53.906" v="7" actId="1076"/>
        <pc:sldMkLst>
          <pc:docMk/>
          <pc:sldMk cId="2254750984" sldId="2054"/>
        </pc:sldMkLst>
        <pc:spChg chg="mod">
          <ac:chgData name="Jill Featherstone" userId="e58b2a2d-c416-4035-9228-cd30bb45c766" providerId="ADAL" clId="{3C283FEE-89DA-4F19-9391-35565D5EA984}" dt="2025-04-14T14:23:53.906" v="7" actId="1076"/>
          <ac:spMkLst>
            <pc:docMk/>
            <pc:sldMk cId="2254750984" sldId="2054"/>
            <ac:spMk id="4" creationId="{13662B60-2645-EB5E-D432-0BF493EBF825}"/>
          </ac:spMkLst>
        </pc:spChg>
      </pc:sldChg>
      <pc:sldChg chg="modSp mod">
        <pc:chgData name="Jill Featherstone" userId="e58b2a2d-c416-4035-9228-cd30bb45c766" providerId="ADAL" clId="{3C283FEE-89DA-4F19-9391-35565D5EA984}" dt="2025-04-14T14:23:35.268" v="5" actId="14100"/>
        <pc:sldMkLst>
          <pc:docMk/>
          <pc:sldMk cId="3682939717" sldId="2145709528"/>
        </pc:sldMkLst>
        <pc:spChg chg="mod">
          <ac:chgData name="Jill Featherstone" userId="e58b2a2d-c416-4035-9228-cd30bb45c766" providerId="ADAL" clId="{3C283FEE-89DA-4F19-9391-35565D5EA984}" dt="2025-04-14T14:23:35.268" v="5" actId="14100"/>
          <ac:spMkLst>
            <pc:docMk/>
            <pc:sldMk cId="3682939717" sldId="2145709528"/>
            <ac:spMk id="2" creationId="{7B27A911-F940-9EE6-C34C-AFB2F76A1C1D}"/>
          </ac:spMkLst>
        </pc:spChg>
      </pc:sldChg>
      <pc:sldChg chg="modSp mod">
        <pc:chgData name="Jill Featherstone" userId="e58b2a2d-c416-4035-9228-cd30bb45c766" providerId="ADAL" clId="{3C283FEE-89DA-4F19-9391-35565D5EA984}" dt="2025-04-14T14:21:39.569" v="1" actId="1076"/>
        <pc:sldMkLst>
          <pc:docMk/>
          <pc:sldMk cId="1519465602" sldId="2145709529"/>
        </pc:sldMkLst>
        <pc:spChg chg="mod">
          <ac:chgData name="Jill Featherstone" userId="e58b2a2d-c416-4035-9228-cd30bb45c766" providerId="ADAL" clId="{3C283FEE-89DA-4F19-9391-35565D5EA984}" dt="2025-04-14T14:21:39.569" v="1" actId="1076"/>
          <ac:spMkLst>
            <pc:docMk/>
            <pc:sldMk cId="1519465602" sldId="2145709529"/>
            <ac:spMk id="5" creationId="{83ADBFDE-3AC8-7AE3-181D-EB1698175704}"/>
          </ac:spMkLst>
        </pc:spChg>
      </pc:sldChg>
      <pc:sldChg chg="modSp mod">
        <pc:chgData name="Jill Featherstone" userId="e58b2a2d-c416-4035-9228-cd30bb45c766" providerId="ADAL" clId="{3C283FEE-89DA-4F19-9391-35565D5EA984}" dt="2025-04-14T14:22:03.822" v="3" actId="1076"/>
        <pc:sldMkLst>
          <pc:docMk/>
          <pc:sldMk cId="2876745321" sldId="2145709564"/>
        </pc:sldMkLst>
        <pc:spChg chg="mod">
          <ac:chgData name="Jill Featherstone" userId="e58b2a2d-c416-4035-9228-cd30bb45c766" providerId="ADAL" clId="{3C283FEE-89DA-4F19-9391-35565D5EA984}" dt="2025-04-14T14:22:03.822" v="3" actId="1076"/>
          <ac:spMkLst>
            <pc:docMk/>
            <pc:sldMk cId="2876745321" sldId="2145709564"/>
            <ac:spMk id="7" creationId="{E1DEC2B0-57DD-ED8F-A2EA-7037E8F1CCCF}"/>
          </ac:spMkLst>
        </pc:spChg>
      </pc:sld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147703674" sldId="2147483753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242489568" sldId="214748375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214784569" sldId="214748375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594229156" sldId="214748375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783314408" sldId="214748375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701150488" sldId="214748375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052670428" sldId="214748375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595237039" sldId="214748376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447648414" sldId="214748376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830050996" sldId="214748376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28574420" sldId="214748376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7703674" sldId="2147483753"/>
            <pc:sldLayoutMk cId="1757909662" sldId="2147483764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1493856672" sldId="2147483765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940149834" sldId="214748376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1476448503" sldId="214748376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841618057" sldId="214748376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1458418874" sldId="214748376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1873050402" sldId="214748377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2061043916" sldId="214748377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2097167505" sldId="214748377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2090408967" sldId="214748377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1790616946" sldId="214748377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1049070130" sldId="214748377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493856672" sldId="2147483765"/>
            <pc:sldLayoutMk cId="1089340862" sldId="2147483776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3536445954" sldId="2147483841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1516996636" sldId="214748384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748584037" sldId="214748384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3817439809" sldId="214748384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1876662376" sldId="214748384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2019230208" sldId="214748384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1490155609" sldId="214748384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2755105604" sldId="214748384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1227822534" sldId="214748384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323451175" sldId="214748385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3862057328" sldId="214748385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536445954" sldId="2147483841"/>
            <pc:sldLayoutMk cId="326281629" sldId="2147483852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3711476032" sldId="2147483866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2562008270" sldId="214748386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2534125814" sldId="214748386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2477844530" sldId="214748386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1825202217" sldId="214748387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1721574687" sldId="214748387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1566970202" sldId="214748387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3914204048" sldId="214748387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3013806314" sldId="214748387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1643966580" sldId="214748387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3315254665" sldId="214748387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711476032" sldId="2147483866"/>
            <pc:sldLayoutMk cId="221860619" sldId="2147483877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561845498" sldId="2147483890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3095788856" sldId="214748389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735116724" sldId="214748389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211498486" sldId="214748389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3980440576" sldId="214748389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3799868235" sldId="214748389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2005065967" sldId="214748389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1518484200" sldId="214748389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370271184" sldId="214748389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2268487636" sldId="214748389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2736570436" sldId="214748390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561845498" sldId="2147483890"/>
            <pc:sldLayoutMk cId="2958831888" sldId="2147483901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4285851619" sldId="2147483940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1448668279" sldId="214748394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495705900" sldId="214748394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1300456974" sldId="214748394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1141261561" sldId="214748394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3275987782" sldId="214748394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2289019967" sldId="214748394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759984828" sldId="214748394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972354761" sldId="214748394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3068314699" sldId="214748394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3135335596" sldId="214748395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285851619" sldId="2147483940"/>
            <pc:sldLayoutMk cId="3173363584" sldId="2147483951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1734675132" sldId="2147483952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2728319819" sldId="214748395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2775906228" sldId="214748395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3237453192" sldId="214748395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3930769859" sldId="214748395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3259737806" sldId="214748395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1585127071" sldId="214748395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2719125083" sldId="214748395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3830639751" sldId="214748396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3900303082" sldId="214748396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2602010988" sldId="214748396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734675132" sldId="2147483952"/>
            <pc:sldLayoutMk cId="2783459818" sldId="2147483963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4117801234" sldId="2147483982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2720820495" sldId="214748398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249226618" sldId="214748398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3777928086" sldId="214748398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1861563847" sldId="214748398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3564459032" sldId="214748398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3726383989" sldId="214748398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1712317171" sldId="214748398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2247715224" sldId="214748399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4006305078" sldId="214748399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317012884" sldId="214748399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4117801234" sldId="2147483982"/>
            <pc:sldLayoutMk cId="1417049135" sldId="2147483993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1021054700" sldId="2147484031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1084752933" sldId="214748403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1139997558" sldId="214748403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3927713120" sldId="214748403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970647989" sldId="214748403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1608513003" sldId="214748403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4089332350" sldId="214748403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558972000" sldId="214748403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2615277739" sldId="214748403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2912914233" sldId="214748404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3154201267" sldId="214748404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1021054700" sldId="2147484031"/>
            <pc:sldLayoutMk cId="2832101240" sldId="2147484042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2667163519" sldId="2147484080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114265947" sldId="214748408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4112653445" sldId="214748408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2322121541" sldId="214748408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3914343834" sldId="214748408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3923992072" sldId="214748408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2403429904" sldId="214748408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386528913" sldId="214748408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1793575848" sldId="214748408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238977846" sldId="214748408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2043238803" sldId="214748409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2413530315" sldId="214748409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1008884270" sldId="214748409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603639491" sldId="214748409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2667163519" sldId="2147484080"/>
            <pc:sldLayoutMk cId="175178980" sldId="2147484094"/>
          </pc:sldLayoutMkLst>
        </pc:sldLayoutChg>
      </pc:sldMasterChg>
      <pc:sldMasterChg chg="del delSldLayout">
        <pc:chgData name="Jill Featherstone" userId="e58b2a2d-c416-4035-9228-cd30bb45c766" providerId="ADAL" clId="{3C283FEE-89DA-4F19-9391-35565D5EA984}" dt="2025-04-14T14:21:14.643" v="0"/>
        <pc:sldMasterMkLst>
          <pc:docMk/>
          <pc:sldMasterMk cId="3653424324" sldId="2147484151"/>
        </pc:sldMasterMkLst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3476611237" sldId="2147484152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690301732" sldId="2147484153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2159748269" sldId="2147484154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2055966846" sldId="2147484155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978674864" sldId="2147484156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162477462" sldId="2147484157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4016265185" sldId="2147484158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2292759607" sldId="2147484159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2967339906" sldId="2147484160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3410429267" sldId="2147484161"/>
          </pc:sldLayoutMkLst>
        </pc:sldLayoutChg>
        <pc:sldLayoutChg chg="del">
          <pc:chgData name="Jill Featherstone" userId="e58b2a2d-c416-4035-9228-cd30bb45c766" providerId="ADAL" clId="{3C283FEE-89DA-4F19-9391-35565D5EA984}" dt="2025-04-14T14:21:14.643" v="0"/>
          <pc:sldLayoutMkLst>
            <pc:docMk/>
            <pc:sldMasterMk cId="3653424324" sldId="2147484151"/>
            <pc:sldLayoutMk cId="3087387338" sldId="214748416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alegardiner\Library\CloudStorage\Dropbox\CLOD\NHSBT%20Statistics\NHSBT%20Statistics%202020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alegardiner\Library\CloudStorage\Dropbox\CLOD\NHSBT%20Statistics\NHSBT%20Statistics%202020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Users\dalegardiner\Dropbox\CLOD\NHSBT%20Statistics\Renal%20Registry%20Data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Users\dalegardiner\Library\CloudStorage\Dropbox\CLOD\NHSBT%20Statistics\International%20Deceased%20Donation%20Number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alegardiner\Library\CloudStorage\Dropbox\CLOD\NHSBT%20Statistics\NHSBT%20Statistics%202020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39938278574386"/>
          <c:y val="3.6198922332233693E-2"/>
          <c:w val="0.7845556159996715"/>
          <c:h val="0.81456296031561748"/>
        </c:manualLayout>
      </c:layout>
      <c:lineChart>
        <c:grouping val="standard"/>
        <c:varyColors val="0"/>
        <c:ser>
          <c:idx val="4"/>
          <c:order val="1"/>
          <c:tx>
            <c:strRef>
              <c:f>Master!$F$3</c:f>
              <c:strCache>
                <c:ptCount val="1"/>
                <c:pt idx="0">
                  <c:v>Transplant waiting list</c:v>
                </c:pt>
              </c:strCache>
            </c:strRef>
          </c:tx>
          <c:spPr>
            <a:ln w="762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Master!$F$4:$F$27</c:f>
              <c:numCache>
                <c:formatCode>General</c:formatCode>
                <c:ptCount val="24"/>
                <c:pt idx="0">
                  <c:v>5345</c:v>
                </c:pt>
                <c:pt idx="1">
                  <c:v>5354</c:v>
                </c:pt>
                <c:pt idx="2">
                  <c:v>5532</c:v>
                </c:pt>
                <c:pt idx="3">
                  <c:v>5604</c:v>
                </c:pt>
                <c:pt idx="4">
                  <c:v>5673</c:v>
                </c:pt>
                <c:pt idx="5">
                  <c:v>6142</c:v>
                </c:pt>
                <c:pt idx="6">
                  <c:v>6698</c:v>
                </c:pt>
                <c:pt idx="7">
                  <c:v>7655</c:v>
                </c:pt>
                <c:pt idx="8">
                  <c:v>7877</c:v>
                </c:pt>
                <c:pt idx="9">
                  <c:v>7997</c:v>
                </c:pt>
                <c:pt idx="10">
                  <c:v>7800</c:v>
                </c:pt>
                <c:pt idx="11">
                  <c:v>7636</c:v>
                </c:pt>
                <c:pt idx="12">
                  <c:v>7332</c:v>
                </c:pt>
                <c:pt idx="13">
                  <c:v>7026</c:v>
                </c:pt>
                <c:pt idx="14">
                  <c:v>6943</c:v>
                </c:pt>
                <c:pt idx="15">
                  <c:v>6476</c:v>
                </c:pt>
                <c:pt idx="16">
                  <c:v>6389</c:v>
                </c:pt>
                <c:pt idx="17">
                  <c:v>6044</c:v>
                </c:pt>
                <c:pt idx="18">
                  <c:v>6077</c:v>
                </c:pt>
                <c:pt idx="19">
                  <c:v>6138</c:v>
                </c:pt>
                <c:pt idx="20">
                  <c:v>4256</c:v>
                </c:pt>
                <c:pt idx="21">
                  <c:v>6269</c:v>
                </c:pt>
                <c:pt idx="22">
                  <c:v>6959</c:v>
                </c:pt>
                <c:pt idx="23">
                  <c:v>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0608"/>
        <c:axId val="60742928"/>
      </c:lineChart>
      <c:lineChart>
        <c:grouping val="standard"/>
        <c:varyColors val="0"/>
        <c:ser>
          <c:idx val="0"/>
          <c:order val="0"/>
          <c:tx>
            <c:strRef>
              <c:f>Master!$B$3</c:f>
              <c:strCache>
                <c:ptCount val="1"/>
                <c:pt idx="0">
                  <c:v>Total Deceased Donors</c:v>
                </c:pt>
              </c:strCache>
            </c:strRef>
          </c:tx>
          <c:spPr>
            <a:ln w="76200">
              <a:solidFill>
                <a:srgbClr val="E0119D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Master!$B$4:$B$27</c:f>
              <c:numCache>
                <c:formatCode>General</c:formatCode>
                <c:ptCount val="24"/>
                <c:pt idx="0">
                  <c:v>772</c:v>
                </c:pt>
                <c:pt idx="1">
                  <c:v>745</c:v>
                </c:pt>
                <c:pt idx="2">
                  <c:v>777</c:v>
                </c:pt>
                <c:pt idx="3">
                  <c:v>771</c:v>
                </c:pt>
                <c:pt idx="4">
                  <c:v>751</c:v>
                </c:pt>
                <c:pt idx="5">
                  <c:v>764</c:v>
                </c:pt>
                <c:pt idx="6">
                  <c:v>793</c:v>
                </c:pt>
                <c:pt idx="7">
                  <c:v>809</c:v>
                </c:pt>
                <c:pt idx="8">
                  <c:v>900</c:v>
                </c:pt>
                <c:pt idx="9">
                  <c:v>959</c:v>
                </c:pt>
                <c:pt idx="10">
                  <c:v>1010</c:v>
                </c:pt>
                <c:pt idx="11">
                  <c:v>1088</c:v>
                </c:pt>
                <c:pt idx="12">
                  <c:v>1212</c:v>
                </c:pt>
                <c:pt idx="13">
                  <c:v>1320</c:v>
                </c:pt>
                <c:pt idx="14">
                  <c:v>1282</c:v>
                </c:pt>
                <c:pt idx="15">
                  <c:v>1364</c:v>
                </c:pt>
                <c:pt idx="16">
                  <c:v>1413</c:v>
                </c:pt>
                <c:pt idx="17">
                  <c:v>1574</c:v>
                </c:pt>
                <c:pt idx="18">
                  <c:v>1600</c:v>
                </c:pt>
                <c:pt idx="19">
                  <c:v>1580</c:v>
                </c:pt>
                <c:pt idx="20">
                  <c:v>1180</c:v>
                </c:pt>
                <c:pt idx="21">
                  <c:v>1397</c:v>
                </c:pt>
                <c:pt idx="22">
                  <c:v>1429</c:v>
                </c:pt>
                <c:pt idx="23">
                  <c:v>1510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444560"/>
        <c:axId val="729688208"/>
      </c:lineChart>
      <c:catAx>
        <c:axId val="6074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60742928"/>
        <c:crosses val="autoZero"/>
        <c:auto val="1"/>
        <c:lblAlgn val="ctr"/>
        <c:lblOffset val="50"/>
        <c:tickLblSkip val="2"/>
        <c:noMultiLvlLbl val="0"/>
      </c:catAx>
      <c:valAx>
        <c:axId val="60742928"/>
        <c:scaling>
          <c:orientation val="minMax"/>
          <c:max val="800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</a:t>
                </a:r>
                <a:r>
                  <a:rPr lang="en-GB" sz="1800" baseline="0" dirty="0"/>
                  <a:t> waiting </a:t>
                </a:r>
                <a:endParaRPr lang="en-GB" sz="1800" dirty="0"/>
              </a:p>
              <a:p>
                <a:pPr>
                  <a:defRPr sz="1800"/>
                </a:pPr>
                <a:endParaRPr lang="en-GB" sz="1800" dirty="0"/>
              </a:p>
            </c:rich>
          </c:tx>
          <c:layout>
            <c:manualLayout>
              <c:xMode val="edge"/>
              <c:yMode val="edge"/>
              <c:x val="7.5681450385074638E-3"/>
              <c:y val="0.280265489913673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0740608"/>
        <c:crosses val="autoZero"/>
        <c:crossBetween val="between"/>
        <c:majorUnit val="2000"/>
      </c:valAx>
      <c:valAx>
        <c:axId val="729688208"/>
        <c:scaling>
          <c:orientation val="minMax"/>
          <c:max val="1600"/>
        </c:scaling>
        <c:delete val="0"/>
        <c:axPos val="r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 of deceased donors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9444560"/>
        <c:crosses val="max"/>
        <c:crossBetween val="between"/>
        <c:majorUnit val="400"/>
      </c:valAx>
      <c:catAx>
        <c:axId val="72944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96882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39938278574386"/>
          <c:y val="3.6198922332233693E-2"/>
          <c:w val="0.7845556159996715"/>
          <c:h val="0.81456296031561748"/>
        </c:manualLayout>
      </c:layout>
      <c:lineChart>
        <c:grouping val="standard"/>
        <c:varyColors val="0"/>
        <c:ser>
          <c:idx val="4"/>
          <c:order val="1"/>
          <c:tx>
            <c:strRef>
              <c:f>Master!$F$3</c:f>
              <c:strCache>
                <c:ptCount val="1"/>
                <c:pt idx="0">
                  <c:v>Transplant waiting list</c:v>
                </c:pt>
              </c:strCache>
            </c:strRef>
          </c:tx>
          <c:spPr>
            <a:ln w="762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Master!$F$4:$F$27</c:f>
              <c:numCache>
                <c:formatCode>General</c:formatCode>
                <c:ptCount val="24"/>
                <c:pt idx="0">
                  <c:v>5345</c:v>
                </c:pt>
                <c:pt idx="1">
                  <c:v>5354</c:v>
                </c:pt>
                <c:pt idx="2">
                  <c:v>5532</c:v>
                </c:pt>
                <c:pt idx="3">
                  <c:v>5604</c:v>
                </c:pt>
                <c:pt idx="4">
                  <c:v>5673</c:v>
                </c:pt>
                <c:pt idx="5">
                  <c:v>6142</c:v>
                </c:pt>
                <c:pt idx="6">
                  <c:v>6698</c:v>
                </c:pt>
                <c:pt idx="7">
                  <c:v>7655</c:v>
                </c:pt>
                <c:pt idx="8">
                  <c:v>7877</c:v>
                </c:pt>
                <c:pt idx="9">
                  <c:v>7997</c:v>
                </c:pt>
                <c:pt idx="10">
                  <c:v>7800</c:v>
                </c:pt>
                <c:pt idx="11">
                  <c:v>7636</c:v>
                </c:pt>
                <c:pt idx="12">
                  <c:v>7332</c:v>
                </c:pt>
                <c:pt idx="13">
                  <c:v>7026</c:v>
                </c:pt>
                <c:pt idx="14">
                  <c:v>6943</c:v>
                </c:pt>
                <c:pt idx="15">
                  <c:v>6476</c:v>
                </c:pt>
                <c:pt idx="16">
                  <c:v>6389</c:v>
                </c:pt>
                <c:pt idx="17">
                  <c:v>6044</c:v>
                </c:pt>
                <c:pt idx="18">
                  <c:v>6077</c:v>
                </c:pt>
                <c:pt idx="19">
                  <c:v>6138</c:v>
                </c:pt>
                <c:pt idx="20">
                  <c:v>4256</c:v>
                </c:pt>
                <c:pt idx="21">
                  <c:v>6269</c:v>
                </c:pt>
                <c:pt idx="22">
                  <c:v>6959</c:v>
                </c:pt>
                <c:pt idx="23">
                  <c:v>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0608"/>
        <c:axId val="60742928"/>
      </c:lineChart>
      <c:lineChart>
        <c:grouping val="standard"/>
        <c:varyColors val="0"/>
        <c:ser>
          <c:idx val="0"/>
          <c:order val="0"/>
          <c:tx>
            <c:strRef>
              <c:f>Master!$B$3</c:f>
              <c:strCache>
                <c:ptCount val="1"/>
                <c:pt idx="0">
                  <c:v>Total Deceased Donors</c:v>
                </c:pt>
              </c:strCache>
            </c:strRef>
          </c:tx>
          <c:spPr>
            <a:ln w="76200">
              <a:solidFill>
                <a:srgbClr val="E0119D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Master!$B$4:$B$27</c:f>
              <c:numCache>
                <c:formatCode>General</c:formatCode>
                <c:ptCount val="24"/>
                <c:pt idx="0">
                  <c:v>772</c:v>
                </c:pt>
                <c:pt idx="1">
                  <c:v>745</c:v>
                </c:pt>
                <c:pt idx="2">
                  <c:v>777</c:v>
                </c:pt>
                <c:pt idx="3">
                  <c:v>771</c:v>
                </c:pt>
                <c:pt idx="4">
                  <c:v>751</c:v>
                </c:pt>
                <c:pt idx="5">
                  <c:v>764</c:v>
                </c:pt>
                <c:pt idx="6">
                  <c:v>793</c:v>
                </c:pt>
                <c:pt idx="7">
                  <c:v>809</c:v>
                </c:pt>
                <c:pt idx="8">
                  <c:v>900</c:v>
                </c:pt>
                <c:pt idx="9">
                  <c:v>959</c:v>
                </c:pt>
                <c:pt idx="10">
                  <c:v>1010</c:v>
                </c:pt>
                <c:pt idx="11">
                  <c:v>1088</c:v>
                </c:pt>
                <c:pt idx="12">
                  <c:v>1212</c:v>
                </c:pt>
                <c:pt idx="13">
                  <c:v>1320</c:v>
                </c:pt>
                <c:pt idx="14">
                  <c:v>1282</c:v>
                </c:pt>
                <c:pt idx="15">
                  <c:v>1364</c:v>
                </c:pt>
                <c:pt idx="16">
                  <c:v>1413</c:v>
                </c:pt>
                <c:pt idx="17">
                  <c:v>1574</c:v>
                </c:pt>
                <c:pt idx="18">
                  <c:v>1600</c:v>
                </c:pt>
                <c:pt idx="19">
                  <c:v>1580</c:v>
                </c:pt>
                <c:pt idx="20">
                  <c:v>1180</c:v>
                </c:pt>
                <c:pt idx="21">
                  <c:v>1397</c:v>
                </c:pt>
                <c:pt idx="22">
                  <c:v>1429</c:v>
                </c:pt>
                <c:pt idx="23">
                  <c:v>1510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444560"/>
        <c:axId val="729688208"/>
      </c:lineChart>
      <c:catAx>
        <c:axId val="6074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60742928"/>
        <c:crosses val="autoZero"/>
        <c:auto val="1"/>
        <c:lblAlgn val="ctr"/>
        <c:lblOffset val="50"/>
        <c:tickLblSkip val="2"/>
        <c:noMultiLvlLbl val="0"/>
      </c:catAx>
      <c:valAx>
        <c:axId val="60742928"/>
        <c:scaling>
          <c:orientation val="minMax"/>
          <c:max val="800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</a:t>
                </a:r>
                <a:r>
                  <a:rPr lang="en-GB" sz="1800" baseline="0" dirty="0"/>
                  <a:t> waiting </a:t>
                </a:r>
                <a:endParaRPr lang="en-GB" sz="1800" dirty="0"/>
              </a:p>
              <a:p>
                <a:pPr>
                  <a:defRPr sz="1800"/>
                </a:pPr>
                <a:endParaRPr lang="en-GB" sz="1800" dirty="0"/>
              </a:p>
            </c:rich>
          </c:tx>
          <c:layout>
            <c:manualLayout>
              <c:xMode val="edge"/>
              <c:yMode val="edge"/>
              <c:x val="7.5681450385074638E-3"/>
              <c:y val="0.280265489913673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0740608"/>
        <c:crosses val="autoZero"/>
        <c:crossBetween val="between"/>
        <c:majorUnit val="2000"/>
      </c:valAx>
      <c:valAx>
        <c:axId val="729688208"/>
        <c:scaling>
          <c:orientation val="minMax"/>
          <c:max val="1600"/>
        </c:scaling>
        <c:delete val="0"/>
        <c:axPos val="r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 of deceased donors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9444560"/>
        <c:crosses val="max"/>
        <c:crossBetween val="between"/>
        <c:majorUnit val="400"/>
      </c:valAx>
      <c:catAx>
        <c:axId val="72944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96882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Change in UK Renal</a:t>
            </a:r>
            <a:r>
              <a:rPr lang="en-US" sz="2400" b="1" baseline="0" dirty="0"/>
              <a:t> Replacement Therapies</a:t>
            </a:r>
            <a:endParaRPr 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006175437706599"/>
          <c:y val="0.110363389790824"/>
          <c:w val="0.84857581418229899"/>
          <c:h val="0.7615469778591249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Dialysis</c:v>
                </c:pt>
              </c:strCache>
            </c:strRef>
          </c:tx>
          <c:spPr>
            <a:ln w="88900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377</c:v>
                </c:pt>
                <c:pt idx="1">
                  <c:v>389</c:v>
                </c:pt>
                <c:pt idx="2">
                  <c:v>399</c:v>
                </c:pt>
                <c:pt idx="3">
                  <c:v>411</c:v>
                </c:pt>
                <c:pt idx="4">
                  <c:v>417</c:v>
                </c:pt>
                <c:pt idx="5">
                  <c:v>421</c:v>
                </c:pt>
                <c:pt idx="6">
                  <c:v>426</c:v>
                </c:pt>
                <c:pt idx="7">
                  <c:v>430</c:v>
                </c:pt>
                <c:pt idx="8">
                  <c:v>427</c:v>
                </c:pt>
                <c:pt idx="9">
                  <c:v>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E-5742-AC65-B1FCBE49F8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Transplant</c:v>
                </c:pt>
              </c:strCache>
            </c:strRef>
          </c:tx>
          <c:spPr>
            <a:ln w="88900" cap="rnd">
              <a:solidFill>
                <a:srgbClr val="E0119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25400">
                <a:solidFill>
                  <a:sysClr val="window" lastClr="FFFFFF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316</c:v>
                </c:pt>
                <c:pt idx="1">
                  <c:v>336</c:v>
                </c:pt>
                <c:pt idx="2">
                  <c:v>347</c:v>
                </c:pt>
                <c:pt idx="3">
                  <c:v>363</c:v>
                </c:pt>
                <c:pt idx="4">
                  <c:v>377</c:v>
                </c:pt>
                <c:pt idx="5">
                  <c:v>397</c:v>
                </c:pt>
                <c:pt idx="6">
                  <c:v>416</c:v>
                </c:pt>
                <c:pt idx="7">
                  <c:v>436</c:v>
                </c:pt>
                <c:pt idx="8">
                  <c:v>462</c:v>
                </c:pt>
                <c:pt idx="9">
                  <c:v>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3E-5742-AC65-B1FCBE49F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353928"/>
        <c:axId val="-2088676776"/>
      </c:lineChart>
      <c:catAx>
        <c:axId val="-208835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676776"/>
        <c:crosses val="autoZero"/>
        <c:auto val="1"/>
        <c:lblAlgn val="ctr"/>
        <c:lblOffset val="100"/>
        <c:noMultiLvlLbl val="0"/>
      </c:catAx>
      <c:valAx>
        <c:axId val="-208867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Prevalence</a:t>
                </a:r>
                <a:r>
                  <a:rPr lang="en-US" sz="1800" baseline="0" dirty="0"/>
                  <a:t> per </a:t>
                </a:r>
                <a:r>
                  <a:rPr lang="en-US" sz="1800" baseline="0" dirty="0">
                    <a:effectLst/>
                  </a:rPr>
                  <a:t>million </a:t>
                </a:r>
                <a:r>
                  <a:rPr lang="en-US" sz="1800" baseline="0" dirty="0"/>
                  <a:t>population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"/>
              <c:y val="0.113841928022314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3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858242110481402"/>
          <c:y val="0.51729031935050396"/>
          <c:w val="0.31402857976086329"/>
          <c:h val="0.21109998223692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E0119D"/>
                </a:solidFill>
              </a:rPr>
              <a:t>International deceased donors pmp,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732026449216106E-2"/>
          <c:y val="0.12395685295435631"/>
          <c:w val="0.92794749877333582"/>
          <c:h val="0.610236833591702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'2023 (GODT)'!$B$1</c:f>
              <c:strCache>
                <c:ptCount val="1"/>
                <c:pt idx="0">
                  <c:v>Donation after brain death (DBD)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'2023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Italy</c:v>
                </c:pt>
                <c:pt idx="4">
                  <c:v>Canada (2022, utilised)</c:v>
                </c:pt>
                <c:pt idx="5">
                  <c:v>France</c:v>
                </c:pt>
                <c:pt idx="6">
                  <c:v>Sweden</c:v>
                </c:pt>
                <c:pt idx="7">
                  <c:v>United Kingdom</c:v>
                </c:pt>
                <c:pt idx="8">
                  <c:v>Norway</c:v>
                </c:pt>
                <c:pt idx="9">
                  <c:v>Australia</c:v>
                </c:pt>
                <c:pt idx="10">
                  <c:v>Ireland</c:v>
                </c:pt>
                <c:pt idx="11">
                  <c:v>Netherlands</c:v>
                </c:pt>
                <c:pt idx="12">
                  <c:v>Germany</c:v>
                </c:pt>
              </c:strCache>
            </c:strRef>
          </c:cat>
          <c:val>
            <c:numRef>
              <c:f>'2023 (GODT)'!$B$2:$B$14</c:f>
              <c:numCache>
                <c:formatCode>0.0</c:formatCode>
                <c:ptCount val="13"/>
                <c:pt idx="0">
                  <c:v>27.28</c:v>
                </c:pt>
                <c:pt idx="1">
                  <c:v>30.71</c:v>
                </c:pt>
                <c:pt idx="2">
                  <c:v>32.549999999999997</c:v>
                </c:pt>
                <c:pt idx="3">
                  <c:v>25.52</c:v>
                </c:pt>
                <c:pt idx="4">
                  <c:v>21.4</c:v>
                </c:pt>
                <c:pt idx="5">
                  <c:v>23.33</c:v>
                </c:pt>
                <c:pt idx="6">
                  <c:v>18.399999999999999</c:v>
                </c:pt>
                <c:pt idx="7">
                  <c:v>11.23</c:v>
                </c:pt>
                <c:pt idx="8">
                  <c:v>18.73</c:v>
                </c:pt>
                <c:pt idx="9">
                  <c:v>12.65</c:v>
                </c:pt>
                <c:pt idx="10">
                  <c:v>13.92</c:v>
                </c:pt>
                <c:pt idx="11">
                  <c:v>6.31</c:v>
                </c:pt>
                <c:pt idx="12">
                  <c:v>11.58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73-E14F-8139-04C6197BD7C5}"/>
            </c:ext>
          </c:extLst>
        </c:ser>
        <c:ser>
          <c:idx val="1"/>
          <c:order val="1"/>
          <c:tx>
            <c:strRef>
              <c:f>'2023 (GODT)'!$C$1</c:f>
              <c:strCache>
                <c:ptCount val="1"/>
                <c:pt idx="0">
                  <c:v>Donation after circulatory death (DCD)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'2023 (GODT)'!$A$2:$A$14</c:f>
              <c:strCache>
                <c:ptCount val="13"/>
                <c:pt idx="0">
                  <c:v>Spain</c:v>
                </c:pt>
                <c:pt idx="1">
                  <c:v>USA</c:v>
                </c:pt>
                <c:pt idx="2">
                  <c:v>Portugal</c:v>
                </c:pt>
                <c:pt idx="3">
                  <c:v>Italy</c:v>
                </c:pt>
                <c:pt idx="4">
                  <c:v>Canada (2022, utilised)</c:v>
                </c:pt>
                <c:pt idx="5">
                  <c:v>France</c:v>
                </c:pt>
                <c:pt idx="6">
                  <c:v>Sweden</c:v>
                </c:pt>
                <c:pt idx="7">
                  <c:v>United Kingdom</c:v>
                </c:pt>
                <c:pt idx="8">
                  <c:v>Norway</c:v>
                </c:pt>
                <c:pt idx="9">
                  <c:v>Australia</c:v>
                </c:pt>
                <c:pt idx="10">
                  <c:v>Ireland</c:v>
                </c:pt>
                <c:pt idx="11">
                  <c:v>Netherlands</c:v>
                </c:pt>
                <c:pt idx="12">
                  <c:v>Germany</c:v>
                </c:pt>
              </c:strCache>
            </c:strRef>
          </c:cat>
          <c:val>
            <c:numRef>
              <c:f>'2023 (GODT)'!$C$2:$C$14</c:f>
              <c:numCache>
                <c:formatCode>0.0</c:formatCode>
                <c:ptCount val="13"/>
                <c:pt idx="0">
                  <c:v>22.11</c:v>
                </c:pt>
                <c:pt idx="1">
                  <c:v>17.34</c:v>
                </c:pt>
                <c:pt idx="2">
                  <c:v>4.22</c:v>
                </c:pt>
                <c:pt idx="3">
                  <c:v>3.87</c:v>
                </c:pt>
                <c:pt idx="4">
                  <c:v>6.8</c:v>
                </c:pt>
                <c:pt idx="5">
                  <c:v>4.3099999999999996</c:v>
                </c:pt>
                <c:pt idx="6">
                  <c:v>6.79</c:v>
                </c:pt>
                <c:pt idx="7">
                  <c:v>11.12</c:v>
                </c:pt>
                <c:pt idx="8">
                  <c:v>3.45</c:v>
                </c:pt>
                <c:pt idx="9">
                  <c:v>6.78</c:v>
                </c:pt>
                <c:pt idx="10">
                  <c:v>4.71</c:v>
                </c:pt>
                <c:pt idx="11">
                  <c:v>10.97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73-E14F-8139-04C6197BD7C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081144751"/>
        <c:axId val="1086334239"/>
      </c:barChart>
      <c:catAx>
        <c:axId val="1081144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334239"/>
        <c:crosses val="autoZero"/>
        <c:auto val="1"/>
        <c:lblAlgn val="ctr"/>
        <c:lblOffset val="100"/>
        <c:noMultiLvlLbl val="0"/>
      </c:catAx>
      <c:valAx>
        <c:axId val="1086334239"/>
        <c:scaling>
          <c:orientation val="minMax"/>
          <c:max val="5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114475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743673917614899"/>
          <c:y val="0.17795488978511834"/>
          <c:w val="0.53482449050241165"/>
          <c:h val="0.17163860614984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39938278574386"/>
          <c:y val="3.6198922332233693E-2"/>
          <c:w val="0.7845556159996715"/>
          <c:h val="0.81456296031561748"/>
        </c:manualLayout>
      </c:layout>
      <c:lineChart>
        <c:grouping val="standard"/>
        <c:varyColors val="0"/>
        <c:ser>
          <c:idx val="4"/>
          <c:order val="1"/>
          <c:tx>
            <c:strRef>
              <c:f>Master!$F$3</c:f>
              <c:strCache>
                <c:ptCount val="1"/>
                <c:pt idx="0">
                  <c:v>Transplant waiting list</c:v>
                </c:pt>
              </c:strCache>
            </c:strRef>
          </c:tx>
          <c:spPr>
            <a:ln w="762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Master!$F$4:$F$27</c:f>
              <c:numCache>
                <c:formatCode>General</c:formatCode>
                <c:ptCount val="24"/>
                <c:pt idx="0">
                  <c:v>5345</c:v>
                </c:pt>
                <c:pt idx="1">
                  <c:v>5354</c:v>
                </c:pt>
                <c:pt idx="2">
                  <c:v>5532</c:v>
                </c:pt>
                <c:pt idx="3">
                  <c:v>5604</c:v>
                </c:pt>
                <c:pt idx="4">
                  <c:v>5673</c:v>
                </c:pt>
                <c:pt idx="5">
                  <c:v>6142</c:v>
                </c:pt>
                <c:pt idx="6">
                  <c:v>6698</c:v>
                </c:pt>
                <c:pt idx="7">
                  <c:v>7655</c:v>
                </c:pt>
                <c:pt idx="8">
                  <c:v>7877</c:v>
                </c:pt>
                <c:pt idx="9">
                  <c:v>7997</c:v>
                </c:pt>
                <c:pt idx="10">
                  <c:v>7800</c:v>
                </c:pt>
                <c:pt idx="11">
                  <c:v>7636</c:v>
                </c:pt>
                <c:pt idx="12">
                  <c:v>7332</c:v>
                </c:pt>
                <c:pt idx="13">
                  <c:v>7026</c:v>
                </c:pt>
                <c:pt idx="14">
                  <c:v>6943</c:v>
                </c:pt>
                <c:pt idx="15">
                  <c:v>6476</c:v>
                </c:pt>
                <c:pt idx="16">
                  <c:v>6389</c:v>
                </c:pt>
                <c:pt idx="17">
                  <c:v>6044</c:v>
                </c:pt>
                <c:pt idx="18">
                  <c:v>6077</c:v>
                </c:pt>
                <c:pt idx="19">
                  <c:v>6138</c:v>
                </c:pt>
                <c:pt idx="20">
                  <c:v>4256</c:v>
                </c:pt>
                <c:pt idx="21">
                  <c:v>6269</c:v>
                </c:pt>
                <c:pt idx="22">
                  <c:v>6959</c:v>
                </c:pt>
                <c:pt idx="23">
                  <c:v>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0608"/>
        <c:axId val="60742928"/>
      </c:lineChart>
      <c:lineChart>
        <c:grouping val="standard"/>
        <c:varyColors val="0"/>
        <c:ser>
          <c:idx val="0"/>
          <c:order val="0"/>
          <c:tx>
            <c:strRef>
              <c:f>Master!$B$3</c:f>
              <c:strCache>
                <c:ptCount val="1"/>
                <c:pt idx="0">
                  <c:v>Total Deceased Donors</c:v>
                </c:pt>
              </c:strCache>
            </c:strRef>
          </c:tx>
          <c:spPr>
            <a:ln w="76200">
              <a:solidFill>
                <a:srgbClr val="E0119D"/>
              </a:solidFill>
            </a:ln>
          </c:spPr>
          <c:marker>
            <c:symbol val="none"/>
          </c:marker>
          <c:cat>
            <c:strRef>
              <c:f>Master!$A$4:$A$27</c:f>
              <c:strCache>
                <c:ptCount val="24"/>
                <c:pt idx="0">
                  <c:v>2000-01</c:v>
                </c:pt>
                <c:pt idx="1">
                  <c:v>2001-02</c:v>
                </c:pt>
                <c:pt idx="2">
                  <c:v>2002-03</c:v>
                </c:pt>
                <c:pt idx="3">
                  <c:v>2003-04</c:v>
                </c:pt>
                <c:pt idx="4">
                  <c:v>2004-05</c:v>
                </c:pt>
                <c:pt idx="5">
                  <c:v>2005-06</c:v>
                </c:pt>
                <c:pt idx="6">
                  <c:v>2006-07</c:v>
                </c:pt>
                <c:pt idx="7">
                  <c:v>2007-08</c:v>
                </c:pt>
                <c:pt idx="8">
                  <c:v>2008-09</c:v>
                </c:pt>
                <c:pt idx="9">
                  <c:v>2009-10</c:v>
                </c:pt>
                <c:pt idx="10">
                  <c:v>2010-11</c:v>
                </c:pt>
                <c:pt idx="11">
                  <c:v>2011-12</c:v>
                </c:pt>
                <c:pt idx="12">
                  <c:v>2012-13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  <c:pt idx="17">
                  <c:v>2017-18</c:v>
                </c:pt>
                <c:pt idx="18">
                  <c:v>2018-19</c:v>
                </c:pt>
                <c:pt idx="19">
                  <c:v>2019-20</c:v>
                </c:pt>
                <c:pt idx="20">
                  <c:v>2020-21</c:v>
                </c:pt>
                <c:pt idx="21">
                  <c:v>2021-22</c:v>
                </c:pt>
                <c:pt idx="22">
                  <c:v>2022-23</c:v>
                </c:pt>
                <c:pt idx="23">
                  <c:v>2023-24</c:v>
                </c:pt>
              </c:strCache>
            </c:strRef>
          </c:cat>
          <c:val>
            <c:numRef>
              <c:f>Master!$B$4:$B$27</c:f>
              <c:numCache>
                <c:formatCode>General</c:formatCode>
                <c:ptCount val="24"/>
                <c:pt idx="0">
                  <c:v>772</c:v>
                </c:pt>
                <c:pt idx="1">
                  <c:v>745</c:v>
                </c:pt>
                <c:pt idx="2">
                  <c:v>777</c:v>
                </c:pt>
                <c:pt idx="3">
                  <c:v>771</c:v>
                </c:pt>
                <c:pt idx="4">
                  <c:v>751</c:v>
                </c:pt>
                <c:pt idx="5">
                  <c:v>764</c:v>
                </c:pt>
                <c:pt idx="6">
                  <c:v>793</c:v>
                </c:pt>
                <c:pt idx="7">
                  <c:v>809</c:v>
                </c:pt>
                <c:pt idx="8">
                  <c:v>900</c:v>
                </c:pt>
                <c:pt idx="9">
                  <c:v>959</c:v>
                </c:pt>
                <c:pt idx="10">
                  <c:v>1010</c:v>
                </c:pt>
                <c:pt idx="11">
                  <c:v>1088</c:v>
                </c:pt>
                <c:pt idx="12">
                  <c:v>1212</c:v>
                </c:pt>
                <c:pt idx="13">
                  <c:v>1320</c:v>
                </c:pt>
                <c:pt idx="14">
                  <c:v>1282</c:v>
                </c:pt>
                <c:pt idx="15">
                  <c:v>1364</c:v>
                </c:pt>
                <c:pt idx="16">
                  <c:v>1413</c:v>
                </c:pt>
                <c:pt idx="17">
                  <c:v>1574</c:v>
                </c:pt>
                <c:pt idx="18">
                  <c:v>1600</c:v>
                </c:pt>
                <c:pt idx="19">
                  <c:v>1580</c:v>
                </c:pt>
                <c:pt idx="20">
                  <c:v>1180</c:v>
                </c:pt>
                <c:pt idx="21">
                  <c:v>1397</c:v>
                </c:pt>
                <c:pt idx="22">
                  <c:v>1429</c:v>
                </c:pt>
                <c:pt idx="23">
                  <c:v>1510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8-FA41-A3C7-CE651E41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444560"/>
        <c:axId val="729688208"/>
      </c:lineChart>
      <c:catAx>
        <c:axId val="6074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600"/>
            </a:pPr>
            <a:endParaRPr lang="en-US"/>
          </a:p>
        </c:txPr>
        <c:crossAx val="60742928"/>
        <c:crosses val="autoZero"/>
        <c:auto val="1"/>
        <c:lblAlgn val="ctr"/>
        <c:lblOffset val="50"/>
        <c:tickLblSkip val="2"/>
        <c:noMultiLvlLbl val="0"/>
      </c:catAx>
      <c:valAx>
        <c:axId val="60742928"/>
        <c:scaling>
          <c:orientation val="minMax"/>
          <c:max val="800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</a:t>
                </a:r>
                <a:r>
                  <a:rPr lang="en-GB" sz="1800" baseline="0" dirty="0"/>
                  <a:t> waiting </a:t>
                </a:r>
                <a:endParaRPr lang="en-GB" sz="1800" dirty="0"/>
              </a:p>
              <a:p>
                <a:pPr>
                  <a:defRPr sz="1800"/>
                </a:pPr>
                <a:endParaRPr lang="en-GB" sz="1800" dirty="0"/>
              </a:p>
            </c:rich>
          </c:tx>
          <c:layout>
            <c:manualLayout>
              <c:xMode val="edge"/>
              <c:yMode val="edge"/>
              <c:x val="7.5681450385074638E-3"/>
              <c:y val="0.280265489913673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0740608"/>
        <c:crosses val="autoZero"/>
        <c:crossBetween val="between"/>
        <c:majorUnit val="2000"/>
      </c:valAx>
      <c:valAx>
        <c:axId val="729688208"/>
        <c:scaling>
          <c:orientation val="minMax"/>
          <c:max val="1600"/>
        </c:scaling>
        <c:delete val="0"/>
        <c:axPos val="r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 dirty="0"/>
                  <a:t>Number of deceased donors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9444560"/>
        <c:crosses val="max"/>
        <c:crossBetween val="between"/>
        <c:majorUnit val="400"/>
      </c:valAx>
      <c:catAx>
        <c:axId val="72944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96882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4EAF41-AA48-434D-A697-389AD4F05BC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</dgm:pt>
    <dgm:pt modelId="{E1264291-5ADC-4018-A3B9-3CEC6677A78E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solid organ transplantation</a:t>
          </a:r>
        </a:p>
      </dgm:t>
    </dgm:pt>
    <dgm:pt modelId="{297B9AF8-2653-488D-8225-2E0DBA2A2783}" type="parTrans" cxnId="{6CB21C12-7197-4475-9B78-882C870C2FC1}">
      <dgm:prSet/>
      <dgm:spPr/>
      <dgm:t>
        <a:bodyPr/>
        <a:lstStyle/>
        <a:p>
          <a:endParaRPr lang="en-GB" sz="2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98DD88-A1A7-470D-B72B-7604A1FDFBF8}" type="sibTrans" cxnId="{6CB21C12-7197-4475-9B78-882C870C2FC1}">
      <dgm:prSet/>
      <dgm:spPr/>
      <dgm:t>
        <a:bodyPr/>
        <a:lstStyle/>
        <a:p>
          <a:endParaRPr lang="en-GB" sz="2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F94E41-B703-E049-B55E-A282B7C5F279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xeno</a:t>
          </a: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transplants</a:t>
          </a:r>
        </a:p>
      </dgm:t>
    </dgm:pt>
    <dgm:pt modelId="{CBA72C4C-E251-7142-9B7F-AAE3CA30426B}" type="parTrans" cxnId="{CD1E67CB-E586-4A44-BEB2-0C82024A9FDF}">
      <dgm:prSet/>
      <dgm:spPr/>
      <dgm:t>
        <a:bodyPr/>
        <a:lstStyle/>
        <a:p>
          <a:endParaRPr lang="en-US"/>
        </a:p>
      </dgm:t>
    </dgm:pt>
    <dgm:pt modelId="{53F8703D-BC46-B44A-B477-767AD9E9AEEA}" type="sibTrans" cxnId="{CD1E67CB-E586-4A44-BEB2-0C82024A9FDF}">
      <dgm:prSet/>
      <dgm:spPr/>
      <dgm:t>
        <a:bodyPr/>
        <a:lstStyle/>
        <a:p>
          <a:endParaRPr lang="en-US"/>
        </a:p>
      </dgm:t>
    </dgm:pt>
    <dgm:pt modelId="{0F3408D6-6670-1547-9D0B-4ED83231A5D9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stem cell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research</a:t>
          </a:r>
          <a:endParaRPr kumimoji="0" lang="en-US" sz="20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D6342F06-AC7A-E949-AD26-E735A0F7A94C}" type="parTrans" cxnId="{F670D47B-E5C5-EB47-AF8B-E34C0AEC523F}">
      <dgm:prSet/>
      <dgm:spPr/>
      <dgm:t>
        <a:bodyPr/>
        <a:lstStyle/>
        <a:p>
          <a:endParaRPr lang="en-US"/>
        </a:p>
      </dgm:t>
    </dgm:pt>
    <dgm:pt modelId="{08A16C84-CF13-E549-B9C5-9FD263CC8A9B}" type="sibTrans" cxnId="{F670D47B-E5C5-EB47-AF8B-E34C0AEC523F}">
      <dgm:prSet/>
      <dgm:spPr/>
      <dgm:t>
        <a:bodyPr/>
        <a:lstStyle/>
        <a:p>
          <a:endParaRPr lang="en-US"/>
        </a:p>
      </dgm:t>
    </dgm:pt>
    <dgm:pt modelId="{DD64AABD-C4A6-CE4B-80FE-CD1556F5CA85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living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gm:t>
    </dgm:pt>
    <dgm:pt modelId="{80ADCA6C-334A-F947-9576-E7B480E42E76}" type="parTrans" cxnId="{B40B3C65-CE3E-5743-B1AC-2563A1F7D9BD}">
      <dgm:prSet/>
      <dgm:spPr/>
      <dgm:t>
        <a:bodyPr/>
        <a:lstStyle/>
        <a:p>
          <a:endParaRPr lang="en-US"/>
        </a:p>
      </dgm:t>
    </dgm:pt>
    <dgm:pt modelId="{5CBE21A8-E816-7A42-B25F-E4E9388CB848}" type="sibTrans" cxnId="{B40B3C65-CE3E-5743-B1AC-2563A1F7D9BD}">
      <dgm:prSet/>
      <dgm:spPr/>
      <dgm:t>
        <a:bodyPr/>
        <a:lstStyle/>
        <a:p>
          <a:endParaRPr lang="en-US"/>
        </a:p>
      </dgm:t>
    </dgm:pt>
    <dgm:pt modelId="{66A8E1AD-AF48-754B-838B-2CD5843DE07C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deceased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gm:t>
    </dgm:pt>
    <dgm:pt modelId="{2F236D32-09F6-B748-B4FF-3CDD04E521FC}" type="parTrans" cxnId="{703B9535-D832-B04E-A066-4B3D9DA068EE}">
      <dgm:prSet/>
      <dgm:spPr/>
      <dgm:t>
        <a:bodyPr/>
        <a:lstStyle/>
        <a:p>
          <a:endParaRPr lang="en-US"/>
        </a:p>
      </dgm:t>
    </dgm:pt>
    <dgm:pt modelId="{34C7DB88-6F8F-0E45-AC87-92AE0E5CB9E8}" type="sibTrans" cxnId="{703B9535-D832-B04E-A066-4B3D9DA068EE}">
      <dgm:prSet/>
      <dgm:spPr/>
      <dgm:t>
        <a:bodyPr/>
        <a:lstStyle/>
        <a:p>
          <a:endParaRPr lang="en-US"/>
        </a:p>
      </dgm:t>
    </dgm:pt>
    <dgm:pt modelId="{8D6A0627-4E0F-AE40-AC8B-8DE1F874E384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DCD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circulatory death)</a:t>
          </a:r>
          <a:endParaRPr kumimoji="0" lang="en-US" sz="18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25C6DE3-FACA-8548-9A5F-2567BB786E4E}" type="parTrans" cxnId="{C772E61A-DB86-E643-B794-F163804F4B93}">
      <dgm:prSet/>
      <dgm:spPr/>
      <dgm:t>
        <a:bodyPr/>
        <a:lstStyle/>
        <a:p>
          <a:endParaRPr lang="en-US"/>
        </a:p>
      </dgm:t>
    </dgm:pt>
    <dgm:pt modelId="{151017AD-92EE-404B-BAE6-42F41C3BBEDC}" type="sibTrans" cxnId="{C772E61A-DB86-E643-B794-F163804F4B93}">
      <dgm:prSet/>
      <dgm:spPr/>
      <dgm:t>
        <a:bodyPr/>
        <a:lstStyle/>
        <a:p>
          <a:endParaRPr lang="en-US"/>
        </a:p>
      </dgm:t>
    </dgm:pt>
    <dgm:pt modelId="{6F979661-2B99-6E4B-9AB3-C7117EA81DE5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controlled</a:t>
          </a:r>
        </a:p>
      </dgm:t>
    </dgm:pt>
    <dgm:pt modelId="{BCF02D92-5A7E-1347-AF30-A02FEEE892EA}" type="parTrans" cxnId="{F94D68CD-1C82-D340-B442-5227357C309C}">
      <dgm:prSet/>
      <dgm:spPr/>
      <dgm:t>
        <a:bodyPr/>
        <a:lstStyle/>
        <a:p>
          <a:endParaRPr lang="en-US"/>
        </a:p>
      </dgm:t>
    </dgm:pt>
    <dgm:pt modelId="{8FF8BA02-033E-214A-BC53-7D4074372702}" type="sibTrans" cxnId="{F94D68CD-1C82-D340-B442-5227357C309C}">
      <dgm:prSet/>
      <dgm:spPr/>
      <dgm:t>
        <a:bodyPr/>
        <a:lstStyle/>
        <a:p>
          <a:endParaRPr lang="en-US"/>
        </a:p>
      </dgm:t>
    </dgm:pt>
    <dgm:pt modelId="{E463D852-47ED-5B4F-A408-B153A24A6E87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un-controlled</a:t>
          </a:r>
        </a:p>
      </dgm:t>
    </dgm:pt>
    <dgm:pt modelId="{0AECB565-8E1D-6448-BEE6-64DE67434AC9}" type="parTrans" cxnId="{9B0DCB2A-77C6-2148-AD3C-2372D3225EDE}">
      <dgm:prSet/>
      <dgm:spPr/>
      <dgm:t>
        <a:bodyPr/>
        <a:lstStyle/>
        <a:p>
          <a:endParaRPr lang="en-US"/>
        </a:p>
      </dgm:t>
    </dgm:pt>
    <dgm:pt modelId="{965FF321-3AB5-394B-843E-C77A9340B176}" type="sibTrans" cxnId="{9B0DCB2A-77C6-2148-AD3C-2372D3225EDE}">
      <dgm:prSet/>
      <dgm:spPr/>
      <dgm:t>
        <a:bodyPr/>
        <a:lstStyle/>
        <a:p>
          <a:endParaRPr lang="en-US"/>
        </a:p>
      </dgm:t>
    </dgm:pt>
    <dgm:pt modelId="{08B834FE-0550-3B4B-8331-25C6E63CE204}">
      <dgm:prSet custT="1"/>
      <dgm:spPr>
        <a:xfrm>
          <a:off x="2784478" y="15"/>
          <a:ext cx="2135162" cy="629767"/>
        </a:xfr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DBD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brainstem death)</a:t>
          </a:r>
          <a:endParaRPr kumimoji="0" lang="en-US" sz="1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D55BC5D-172F-B243-8FDC-1A113B8D751F}" type="parTrans" cxnId="{451E418D-9567-9B4F-A02A-1A434D464557}">
      <dgm:prSet/>
      <dgm:spPr/>
      <dgm:t>
        <a:bodyPr/>
        <a:lstStyle/>
        <a:p>
          <a:endParaRPr lang="en-US"/>
        </a:p>
      </dgm:t>
    </dgm:pt>
    <dgm:pt modelId="{2C16443A-DB6A-AD45-8A25-0FA9C4F70CDD}" type="sibTrans" cxnId="{451E418D-9567-9B4F-A02A-1A434D464557}">
      <dgm:prSet/>
      <dgm:spPr/>
      <dgm:t>
        <a:bodyPr/>
        <a:lstStyle/>
        <a:p>
          <a:endParaRPr lang="en-US"/>
        </a:p>
      </dgm:t>
    </dgm:pt>
    <dgm:pt modelId="{4536F46A-758A-DB4B-9C36-C6AD12B0E97E}" type="pres">
      <dgm:prSet presAssocID="{424EAF41-AA48-434D-A697-389AD4F05B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631AC3D-E288-A748-AD42-6EDAF2855BB4}" type="pres">
      <dgm:prSet presAssocID="{E1264291-5ADC-4018-A3B9-3CEC6677A78E}" presName="hierRoot1" presStyleCnt="0">
        <dgm:presLayoutVars>
          <dgm:hierBranch val="init"/>
        </dgm:presLayoutVars>
      </dgm:prSet>
      <dgm:spPr/>
    </dgm:pt>
    <dgm:pt modelId="{C9090F1E-B2A5-2445-B19E-91C1CF5C844B}" type="pres">
      <dgm:prSet presAssocID="{E1264291-5ADC-4018-A3B9-3CEC6677A78E}" presName="rootComposite1" presStyleCnt="0"/>
      <dgm:spPr/>
    </dgm:pt>
    <dgm:pt modelId="{2582031E-93D9-C746-9AC8-15DA77F9D87B}" type="pres">
      <dgm:prSet presAssocID="{E1264291-5ADC-4018-A3B9-3CEC6677A78E}" presName="rootText1" presStyleLbl="node0" presStyleIdx="0" presStyleCnt="1" custScaleX="160745" custScaleY="210982" custLinFactNeighborX="-58953" custLinFactNeighborY="31003">
        <dgm:presLayoutVars>
          <dgm:chPref val="3"/>
        </dgm:presLayoutVars>
      </dgm:prSet>
      <dgm:spPr>
        <a:prstGeom prst="rect">
          <a:avLst/>
        </a:prstGeom>
      </dgm:spPr>
    </dgm:pt>
    <dgm:pt modelId="{80A8DD13-C135-5844-A520-06FDA5EE60C9}" type="pres">
      <dgm:prSet presAssocID="{E1264291-5ADC-4018-A3B9-3CEC6677A78E}" presName="rootConnector1" presStyleLbl="node1" presStyleIdx="0" presStyleCnt="0"/>
      <dgm:spPr/>
    </dgm:pt>
    <dgm:pt modelId="{197604D6-617D-8144-8DF8-00B9B3AB0AB8}" type="pres">
      <dgm:prSet presAssocID="{E1264291-5ADC-4018-A3B9-3CEC6677A78E}" presName="hierChild2" presStyleCnt="0"/>
      <dgm:spPr/>
    </dgm:pt>
    <dgm:pt modelId="{1B8833EC-25C5-AC4F-9D20-433ADC7C819B}" type="pres">
      <dgm:prSet presAssocID="{CBA72C4C-E251-7142-9B7F-AAE3CA30426B}" presName="Name64" presStyleLbl="parChTrans1D2" presStyleIdx="0" presStyleCnt="4"/>
      <dgm:spPr/>
    </dgm:pt>
    <dgm:pt modelId="{88657EC3-82A3-3D41-8598-6DD4020136BD}" type="pres">
      <dgm:prSet presAssocID="{DDF94E41-B703-E049-B55E-A282B7C5F279}" presName="hierRoot2" presStyleCnt="0">
        <dgm:presLayoutVars>
          <dgm:hierBranch val="init"/>
        </dgm:presLayoutVars>
      </dgm:prSet>
      <dgm:spPr/>
    </dgm:pt>
    <dgm:pt modelId="{B20B2B22-38A4-0F40-B4E8-9518FD5B4683}" type="pres">
      <dgm:prSet presAssocID="{DDF94E41-B703-E049-B55E-A282B7C5F279}" presName="rootComposite" presStyleCnt="0"/>
      <dgm:spPr/>
    </dgm:pt>
    <dgm:pt modelId="{6B8DD97A-7DB5-8E4C-A009-7A76328CA20D}" type="pres">
      <dgm:prSet presAssocID="{DDF94E41-B703-E049-B55E-A282B7C5F279}" presName="rootText" presStyleLbl="node2" presStyleIdx="0" presStyleCnt="4" custScaleX="127529" custScaleY="193874" custLinFactNeighborX="-17712" custLinFactNeighborY="-5465">
        <dgm:presLayoutVars>
          <dgm:chPref val="3"/>
        </dgm:presLayoutVars>
      </dgm:prSet>
      <dgm:spPr/>
    </dgm:pt>
    <dgm:pt modelId="{0FE01D24-D0B4-4647-A608-B432CD92DF9C}" type="pres">
      <dgm:prSet presAssocID="{DDF94E41-B703-E049-B55E-A282B7C5F279}" presName="rootConnector" presStyleLbl="node2" presStyleIdx="0" presStyleCnt="4"/>
      <dgm:spPr/>
    </dgm:pt>
    <dgm:pt modelId="{BDAB7571-7BFF-9C45-887D-B6374E603E33}" type="pres">
      <dgm:prSet presAssocID="{DDF94E41-B703-E049-B55E-A282B7C5F279}" presName="hierChild4" presStyleCnt="0"/>
      <dgm:spPr/>
    </dgm:pt>
    <dgm:pt modelId="{19C180CB-0B0F-4946-808E-B778FDD049C3}" type="pres">
      <dgm:prSet presAssocID="{DDF94E41-B703-E049-B55E-A282B7C5F279}" presName="hierChild5" presStyleCnt="0"/>
      <dgm:spPr/>
    </dgm:pt>
    <dgm:pt modelId="{67182527-06D6-E346-BC29-D93EDD876AA7}" type="pres">
      <dgm:prSet presAssocID="{D6342F06-AC7A-E949-AD26-E735A0F7A94C}" presName="Name64" presStyleLbl="parChTrans1D2" presStyleIdx="1" presStyleCnt="4"/>
      <dgm:spPr/>
    </dgm:pt>
    <dgm:pt modelId="{1F789943-B3BB-4040-98AE-36AB59FB9460}" type="pres">
      <dgm:prSet presAssocID="{0F3408D6-6670-1547-9D0B-4ED83231A5D9}" presName="hierRoot2" presStyleCnt="0">
        <dgm:presLayoutVars>
          <dgm:hierBranch val="init"/>
        </dgm:presLayoutVars>
      </dgm:prSet>
      <dgm:spPr/>
    </dgm:pt>
    <dgm:pt modelId="{E572BBF3-B226-DC42-8C62-E0BF7C9CC798}" type="pres">
      <dgm:prSet presAssocID="{0F3408D6-6670-1547-9D0B-4ED83231A5D9}" presName="rootComposite" presStyleCnt="0"/>
      <dgm:spPr/>
    </dgm:pt>
    <dgm:pt modelId="{98DAFD4B-FF45-5E43-AA75-404C2A5A7C39}" type="pres">
      <dgm:prSet presAssocID="{0F3408D6-6670-1547-9D0B-4ED83231A5D9}" presName="rootText" presStyleLbl="node2" presStyleIdx="1" presStyleCnt="4" custScaleY="207496" custLinFactNeighborX="-17717" custLinFactNeighborY="-10979">
        <dgm:presLayoutVars>
          <dgm:chPref val="3"/>
        </dgm:presLayoutVars>
      </dgm:prSet>
      <dgm:spPr/>
    </dgm:pt>
    <dgm:pt modelId="{D1968877-70DC-4341-BE03-AD97347CC879}" type="pres">
      <dgm:prSet presAssocID="{0F3408D6-6670-1547-9D0B-4ED83231A5D9}" presName="rootConnector" presStyleLbl="node2" presStyleIdx="1" presStyleCnt="4"/>
      <dgm:spPr/>
    </dgm:pt>
    <dgm:pt modelId="{E07C3D72-D391-BD45-8486-A7DE83D55E28}" type="pres">
      <dgm:prSet presAssocID="{0F3408D6-6670-1547-9D0B-4ED83231A5D9}" presName="hierChild4" presStyleCnt="0"/>
      <dgm:spPr/>
    </dgm:pt>
    <dgm:pt modelId="{7B4A2981-CDE9-3D4A-A86E-8131B9822099}" type="pres">
      <dgm:prSet presAssocID="{0F3408D6-6670-1547-9D0B-4ED83231A5D9}" presName="hierChild5" presStyleCnt="0"/>
      <dgm:spPr/>
    </dgm:pt>
    <dgm:pt modelId="{6A0FE597-E897-1E44-8ECB-1DFC2D195BCF}" type="pres">
      <dgm:prSet presAssocID="{80ADCA6C-334A-F947-9576-E7B480E42E76}" presName="Name64" presStyleLbl="parChTrans1D2" presStyleIdx="2" presStyleCnt="4"/>
      <dgm:spPr/>
    </dgm:pt>
    <dgm:pt modelId="{059852EF-96ED-DB4B-992A-BF7BEA3CE282}" type="pres">
      <dgm:prSet presAssocID="{DD64AABD-C4A6-CE4B-80FE-CD1556F5CA85}" presName="hierRoot2" presStyleCnt="0">
        <dgm:presLayoutVars>
          <dgm:hierBranch val="init"/>
        </dgm:presLayoutVars>
      </dgm:prSet>
      <dgm:spPr/>
    </dgm:pt>
    <dgm:pt modelId="{37A9D293-B5E1-C64E-B3FD-A6105942C459}" type="pres">
      <dgm:prSet presAssocID="{DD64AABD-C4A6-CE4B-80FE-CD1556F5CA85}" presName="rootComposite" presStyleCnt="0"/>
      <dgm:spPr/>
    </dgm:pt>
    <dgm:pt modelId="{78A08E91-F5B0-3B45-B814-14C48159DBC4}" type="pres">
      <dgm:prSet presAssocID="{DD64AABD-C4A6-CE4B-80FE-CD1556F5CA85}" presName="rootText" presStyleLbl="node2" presStyleIdx="2" presStyleCnt="4" custScaleY="198508" custLinFactNeighborX="-17008" custLinFactNeighborY="-4908">
        <dgm:presLayoutVars>
          <dgm:chPref val="3"/>
        </dgm:presLayoutVars>
      </dgm:prSet>
      <dgm:spPr/>
    </dgm:pt>
    <dgm:pt modelId="{8CAEA213-9E55-6344-BFEC-91F73607C058}" type="pres">
      <dgm:prSet presAssocID="{DD64AABD-C4A6-CE4B-80FE-CD1556F5CA85}" presName="rootConnector" presStyleLbl="node2" presStyleIdx="2" presStyleCnt="4"/>
      <dgm:spPr/>
    </dgm:pt>
    <dgm:pt modelId="{6A9B50F4-0CC0-3D47-9597-84FDE62A375E}" type="pres">
      <dgm:prSet presAssocID="{DD64AABD-C4A6-CE4B-80FE-CD1556F5CA85}" presName="hierChild4" presStyleCnt="0"/>
      <dgm:spPr/>
    </dgm:pt>
    <dgm:pt modelId="{E92388B3-1F48-A64E-A15C-8F4B78014880}" type="pres">
      <dgm:prSet presAssocID="{DD64AABD-C4A6-CE4B-80FE-CD1556F5CA85}" presName="hierChild5" presStyleCnt="0"/>
      <dgm:spPr/>
    </dgm:pt>
    <dgm:pt modelId="{9E42C342-381C-5147-8CC7-E68C046E02C9}" type="pres">
      <dgm:prSet presAssocID="{2F236D32-09F6-B748-B4FF-3CDD04E521FC}" presName="Name64" presStyleLbl="parChTrans1D2" presStyleIdx="3" presStyleCnt="4"/>
      <dgm:spPr/>
    </dgm:pt>
    <dgm:pt modelId="{F16BF9BD-D9BC-4545-A52D-DD562E8D388C}" type="pres">
      <dgm:prSet presAssocID="{66A8E1AD-AF48-754B-838B-2CD5843DE07C}" presName="hierRoot2" presStyleCnt="0">
        <dgm:presLayoutVars>
          <dgm:hierBranch val="init"/>
        </dgm:presLayoutVars>
      </dgm:prSet>
      <dgm:spPr/>
    </dgm:pt>
    <dgm:pt modelId="{D76159A5-C477-1445-92DC-6893CEA71112}" type="pres">
      <dgm:prSet presAssocID="{66A8E1AD-AF48-754B-838B-2CD5843DE07C}" presName="rootComposite" presStyleCnt="0"/>
      <dgm:spPr/>
    </dgm:pt>
    <dgm:pt modelId="{5695124B-2620-C445-9C4F-767AFF0CD690}" type="pres">
      <dgm:prSet presAssocID="{66A8E1AD-AF48-754B-838B-2CD5843DE07C}" presName="rootText" presStyleLbl="node2" presStyleIdx="3" presStyleCnt="4" custScaleY="210574" custLinFactNeighborX="-17008" custLinFactNeighborY="4163">
        <dgm:presLayoutVars>
          <dgm:chPref val="3"/>
        </dgm:presLayoutVars>
      </dgm:prSet>
      <dgm:spPr/>
    </dgm:pt>
    <dgm:pt modelId="{5DF431E4-7AF5-E240-8FBF-DC6F1CB4DC24}" type="pres">
      <dgm:prSet presAssocID="{66A8E1AD-AF48-754B-838B-2CD5843DE07C}" presName="rootConnector" presStyleLbl="node2" presStyleIdx="3" presStyleCnt="4"/>
      <dgm:spPr/>
    </dgm:pt>
    <dgm:pt modelId="{A90F995C-42C3-EF4F-95D2-DF9A8388B4D9}" type="pres">
      <dgm:prSet presAssocID="{66A8E1AD-AF48-754B-838B-2CD5843DE07C}" presName="hierChild4" presStyleCnt="0"/>
      <dgm:spPr/>
    </dgm:pt>
    <dgm:pt modelId="{AA298A4A-2AC0-F149-90A7-8F00EB8CD4B4}" type="pres">
      <dgm:prSet presAssocID="{2D55BC5D-172F-B243-8FDC-1A113B8D751F}" presName="Name64" presStyleLbl="parChTrans1D3" presStyleIdx="0" presStyleCnt="2"/>
      <dgm:spPr/>
    </dgm:pt>
    <dgm:pt modelId="{F91D50EA-3536-9945-A22A-5035DBD5ABF2}" type="pres">
      <dgm:prSet presAssocID="{08B834FE-0550-3B4B-8331-25C6E63CE204}" presName="hierRoot2" presStyleCnt="0">
        <dgm:presLayoutVars>
          <dgm:hierBranch val="init"/>
        </dgm:presLayoutVars>
      </dgm:prSet>
      <dgm:spPr/>
    </dgm:pt>
    <dgm:pt modelId="{39DF4548-E97D-0F41-B88E-CD61AFD30298}" type="pres">
      <dgm:prSet presAssocID="{08B834FE-0550-3B4B-8331-25C6E63CE204}" presName="rootComposite" presStyleCnt="0"/>
      <dgm:spPr/>
    </dgm:pt>
    <dgm:pt modelId="{B6ADEFA7-30A1-A24D-A868-75543E839783}" type="pres">
      <dgm:prSet presAssocID="{08B834FE-0550-3B4B-8331-25C6E63CE204}" presName="rootText" presStyleLbl="node3" presStyleIdx="0" presStyleCnt="2" custScaleX="243068" custScaleY="218542">
        <dgm:presLayoutVars>
          <dgm:chPref val="3"/>
        </dgm:presLayoutVars>
      </dgm:prSet>
      <dgm:spPr/>
    </dgm:pt>
    <dgm:pt modelId="{E553111C-F05D-8745-B939-BE29E58C6D7A}" type="pres">
      <dgm:prSet presAssocID="{08B834FE-0550-3B4B-8331-25C6E63CE204}" presName="rootConnector" presStyleLbl="node3" presStyleIdx="0" presStyleCnt="2"/>
      <dgm:spPr/>
    </dgm:pt>
    <dgm:pt modelId="{249E8CD2-937B-6D4C-89FE-BAF4C128354F}" type="pres">
      <dgm:prSet presAssocID="{08B834FE-0550-3B4B-8331-25C6E63CE204}" presName="hierChild4" presStyleCnt="0"/>
      <dgm:spPr/>
    </dgm:pt>
    <dgm:pt modelId="{077710CE-7278-3C41-AFBC-2C7BF98A02EE}" type="pres">
      <dgm:prSet presAssocID="{08B834FE-0550-3B4B-8331-25C6E63CE204}" presName="hierChild5" presStyleCnt="0"/>
      <dgm:spPr/>
    </dgm:pt>
    <dgm:pt modelId="{ABC338DD-3423-474F-9173-7B7DA6F115BE}" type="pres">
      <dgm:prSet presAssocID="{025C6DE3-FACA-8548-9A5F-2567BB786E4E}" presName="Name64" presStyleLbl="parChTrans1D3" presStyleIdx="1" presStyleCnt="2"/>
      <dgm:spPr/>
    </dgm:pt>
    <dgm:pt modelId="{6CC50045-013C-5B4F-B744-146097B156D7}" type="pres">
      <dgm:prSet presAssocID="{8D6A0627-4E0F-AE40-AC8B-8DE1F874E384}" presName="hierRoot2" presStyleCnt="0">
        <dgm:presLayoutVars>
          <dgm:hierBranch val="init"/>
        </dgm:presLayoutVars>
      </dgm:prSet>
      <dgm:spPr/>
    </dgm:pt>
    <dgm:pt modelId="{8837FBF9-F3C1-F744-BA0D-0CCE5363D110}" type="pres">
      <dgm:prSet presAssocID="{8D6A0627-4E0F-AE40-AC8B-8DE1F874E384}" presName="rootComposite" presStyleCnt="0"/>
      <dgm:spPr/>
    </dgm:pt>
    <dgm:pt modelId="{5D5611ED-D1EA-8C4E-8179-F892DCA47F35}" type="pres">
      <dgm:prSet presAssocID="{8D6A0627-4E0F-AE40-AC8B-8DE1F874E384}" presName="rootText" presStyleLbl="node3" presStyleIdx="1" presStyleCnt="2" custScaleX="245611" custScaleY="199074">
        <dgm:presLayoutVars>
          <dgm:chPref val="3"/>
        </dgm:presLayoutVars>
      </dgm:prSet>
      <dgm:spPr/>
    </dgm:pt>
    <dgm:pt modelId="{2BAFB752-C651-2045-9D0C-25B0F4363B5A}" type="pres">
      <dgm:prSet presAssocID="{8D6A0627-4E0F-AE40-AC8B-8DE1F874E384}" presName="rootConnector" presStyleLbl="node3" presStyleIdx="1" presStyleCnt="2"/>
      <dgm:spPr/>
    </dgm:pt>
    <dgm:pt modelId="{C821158F-6167-9B44-A0C3-F7C9537F6717}" type="pres">
      <dgm:prSet presAssocID="{8D6A0627-4E0F-AE40-AC8B-8DE1F874E384}" presName="hierChild4" presStyleCnt="0"/>
      <dgm:spPr/>
    </dgm:pt>
    <dgm:pt modelId="{84CBD5A2-1709-AE49-A6DA-9ADD47E4E764}" type="pres">
      <dgm:prSet presAssocID="{BCF02D92-5A7E-1347-AF30-A02FEEE892EA}" presName="Name64" presStyleLbl="parChTrans1D4" presStyleIdx="0" presStyleCnt="2"/>
      <dgm:spPr/>
    </dgm:pt>
    <dgm:pt modelId="{4540AE66-A7A5-774F-A2CC-8862D354077A}" type="pres">
      <dgm:prSet presAssocID="{6F979661-2B99-6E4B-9AB3-C7117EA81DE5}" presName="hierRoot2" presStyleCnt="0">
        <dgm:presLayoutVars>
          <dgm:hierBranch val="init"/>
        </dgm:presLayoutVars>
      </dgm:prSet>
      <dgm:spPr/>
    </dgm:pt>
    <dgm:pt modelId="{99867BEE-3F4C-EA4F-905C-AEF4BE2BBC76}" type="pres">
      <dgm:prSet presAssocID="{6F979661-2B99-6E4B-9AB3-C7117EA81DE5}" presName="rootComposite" presStyleCnt="0"/>
      <dgm:spPr/>
    </dgm:pt>
    <dgm:pt modelId="{519687CF-95BD-8A47-A822-209AAC2EEA0E}" type="pres">
      <dgm:prSet presAssocID="{6F979661-2B99-6E4B-9AB3-C7117EA81DE5}" presName="rootText" presStyleLbl="node4" presStyleIdx="0" presStyleCnt="2" custScaleX="160795" custLinFactNeighborX="24200" custLinFactNeighborY="-5143">
        <dgm:presLayoutVars>
          <dgm:chPref val="3"/>
        </dgm:presLayoutVars>
      </dgm:prSet>
      <dgm:spPr/>
    </dgm:pt>
    <dgm:pt modelId="{A455DDA0-5DD6-FB42-BA5B-0DAF7AB8900F}" type="pres">
      <dgm:prSet presAssocID="{6F979661-2B99-6E4B-9AB3-C7117EA81DE5}" presName="rootConnector" presStyleLbl="node4" presStyleIdx="0" presStyleCnt="2"/>
      <dgm:spPr/>
    </dgm:pt>
    <dgm:pt modelId="{F9C380F4-6D08-9848-B618-FABCD5FE2589}" type="pres">
      <dgm:prSet presAssocID="{6F979661-2B99-6E4B-9AB3-C7117EA81DE5}" presName="hierChild4" presStyleCnt="0"/>
      <dgm:spPr/>
    </dgm:pt>
    <dgm:pt modelId="{35D2A407-E50E-5648-9FEB-9152F518335D}" type="pres">
      <dgm:prSet presAssocID="{6F979661-2B99-6E4B-9AB3-C7117EA81DE5}" presName="hierChild5" presStyleCnt="0"/>
      <dgm:spPr/>
    </dgm:pt>
    <dgm:pt modelId="{9092C287-2129-3947-84D9-4D2DC9D2FE55}" type="pres">
      <dgm:prSet presAssocID="{0AECB565-8E1D-6448-BEE6-64DE67434AC9}" presName="Name64" presStyleLbl="parChTrans1D4" presStyleIdx="1" presStyleCnt="2"/>
      <dgm:spPr/>
    </dgm:pt>
    <dgm:pt modelId="{EAD7492A-8E7B-B048-AE1A-6A6C945FA9D7}" type="pres">
      <dgm:prSet presAssocID="{E463D852-47ED-5B4F-A408-B153A24A6E87}" presName="hierRoot2" presStyleCnt="0">
        <dgm:presLayoutVars>
          <dgm:hierBranch val="init"/>
        </dgm:presLayoutVars>
      </dgm:prSet>
      <dgm:spPr/>
    </dgm:pt>
    <dgm:pt modelId="{FE425931-CC73-DC4B-A6EB-1B84344D722F}" type="pres">
      <dgm:prSet presAssocID="{E463D852-47ED-5B4F-A408-B153A24A6E87}" presName="rootComposite" presStyleCnt="0"/>
      <dgm:spPr/>
    </dgm:pt>
    <dgm:pt modelId="{9BF36324-15F5-2340-AA72-E1905B526F10}" type="pres">
      <dgm:prSet presAssocID="{E463D852-47ED-5B4F-A408-B153A24A6E87}" presName="rootText" presStyleLbl="node4" presStyleIdx="1" presStyleCnt="2" custScaleX="163993" custLinFactNeighborX="23809" custLinFactNeighborY="-4322">
        <dgm:presLayoutVars>
          <dgm:chPref val="3"/>
        </dgm:presLayoutVars>
      </dgm:prSet>
      <dgm:spPr/>
    </dgm:pt>
    <dgm:pt modelId="{A2943739-0E1D-274D-A354-0763C504F7E8}" type="pres">
      <dgm:prSet presAssocID="{E463D852-47ED-5B4F-A408-B153A24A6E87}" presName="rootConnector" presStyleLbl="node4" presStyleIdx="1" presStyleCnt="2"/>
      <dgm:spPr/>
    </dgm:pt>
    <dgm:pt modelId="{1B85E481-C6E1-4F47-B06D-D5985FC45ADE}" type="pres">
      <dgm:prSet presAssocID="{E463D852-47ED-5B4F-A408-B153A24A6E87}" presName="hierChild4" presStyleCnt="0"/>
      <dgm:spPr/>
    </dgm:pt>
    <dgm:pt modelId="{60DAB89B-0051-C146-96A0-21F2665C0BDE}" type="pres">
      <dgm:prSet presAssocID="{E463D852-47ED-5B4F-A408-B153A24A6E87}" presName="hierChild5" presStyleCnt="0"/>
      <dgm:spPr/>
    </dgm:pt>
    <dgm:pt modelId="{CF94F148-EE2C-E84A-8816-87DDCE3DD737}" type="pres">
      <dgm:prSet presAssocID="{8D6A0627-4E0F-AE40-AC8B-8DE1F874E384}" presName="hierChild5" presStyleCnt="0"/>
      <dgm:spPr/>
    </dgm:pt>
    <dgm:pt modelId="{5170CE0F-54DB-AD40-A26D-E4E1786422E4}" type="pres">
      <dgm:prSet presAssocID="{66A8E1AD-AF48-754B-838B-2CD5843DE07C}" presName="hierChild5" presStyleCnt="0"/>
      <dgm:spPr/>
    </dgm:pt>
    <dgm:pt modelId="{F7F934DA-4A14-0B42-9237-C6832175E828}" type="pres">
      <dgm:prSet presAssocID="{E1264291-5ADC-4018-A3B9-3CEC6677A78E}" presName="hierChild3" presStyleCnt="0"/>
      <dgm:spPr/>
    </dgm:pt>
  </dgm:ptLst>
  <dgm:cxnLst>
    <dgm:cxn modelId="{6CB21C12-7197-4475-9B78-882C870C2FC1}" srcId="{424EAF41-AA48-434D-A697-389AD4F05BC3}" destId="{E1264291-5ADC-4018-A3B9-3CEC6677A78E}" srcOrd="0" destOrd="0" parTransId="{297B9AF8-2653-488D-8225-2E0DBA2A2783}" sibTransId="{6898DD88-A1A7-470D-B72B-7604A1FDFBF8}"/>
    <dgm:cxn modelId="{5B5BB914-0B30-314E-9040-675A455F6056}" type="presOf" srcId="{DD64AABD-C4A6-CE4B-80FE-CD1556F5CA85}" destId="{78A08E91-F5B0-3B45-B814-14C48159DBC4}" srcOrd="0" destOrd="0" presId="urn:microsoft.com/office/officeart/2009/3/layout/HorizontalOrganizationChart"/>
    <dgm:cxn modelId="{C772E61A-DB86-E643-B794-F163804F4B93}" srcId="{66A8E1AD-AF48-754B-838B-2CD5843DE07C}" destId="{8D6A0627-4E0F-AE40-AC8B-8DE1F874E384}" srcOrd="1" destOrd="0" parTransId="{025C6DE3-FACA-8548-9A5F-2567BB786E4E}" sibTransId="{151017AD-92EE-404B-BAE6-42F41C3BBEDC}"/>
    <dgm:cxn modelId="{1C69321E-44F0-1449-B478-0806683F0BD4}" type="presOf" srcId="{8D6A0627-4E0F-AE40-AC8B-8DE1F874E384}" destId="{5D5611ED-D1EA-8C4E-8179-F892DCA47F35}" srcOrd="0" destOrd="0" presId="urn:microsoft.com/office/officeart/2009/3/layout/HorizontalOrganizationChart"/>
    <dgm:cxn modelId="{A690AE1F-9495-9942-A1D3-56CFFFF86678}" type="presOf" srcId="{80ADCA6C-334A-F947-9576-E7B480E42E76}" destId="{6A0FE597-E897-1E44-8ECB-1DFC2D195BCF}" srcOrd="0" destOrd="0" presId="urn:microsoft.com/office/officeart/2009/3/layout/HorizontalOrganizationChart"/>
    <dgm:cxn modelId="{6232A023-FBF9-C54C-B8ED-BB5A9AB255B9}" type="presOf" srcId="{025C6DE3-FACA-8548-9A5F-2567BB786E4E}" destId="{ABC338DD-3423-474F-9173-7B7DA6F115BE}" srcOrd="0" destOrd="0" presId="urn:microsoft.com/office/officeart/2009/3/layout/HorizontalOrganizationChart"/>
    <dgm:cxn modelId="{C9E4B626-ABB5-344D-A441-D01D33392B03}" type="presOf" srcId="{08B834FE-0550-3B4B-8331-25C6E63CE204}" destId="{B6ADEFA7-30A1-A24D-A868-75543E839783}" srcOrd="0" destOrd="0" presId="urn:microsoft.com/office/officeart/2009/3/layout/HorizontalOrganizationChart"/>
    <dgm:cxn modelId="{9B0DCB2A-77C6-2148-AD3C-2372D3225EDE}" srcId="{8D6A0627-4E0F-AE40-AC8B-8DE1F874E384}" destId="{E463D852-47ED-5B4F-A408-B153A24A6E87}" srcOrd="1" destOrd="0" parTransId="{0AECB565-8E1D-6448-BEE6-64DE67434AC9}" sibTransId="{965FF321-3AB5-394B-843E-C77A9340B176}"/>
    <dgm:cxn modelId="{F5DE4433-41BC-1443-A025-16EE0EAF6036}" type="presOf" srcId="{6F979661-2B99-6E4B-9AB3-C7117EA81DE5}" destId="{A455DDA0-5DD6-FB42-BA5B-0DAF7AB8900F}" srcOrd="1" destOrd="0" presId="urn:microsoft.com/office/officeart/2009/3/layout/HorizontalOrganizationChart"/>
    <dgm:cxn modelId="{703B9535-D832-B04E-A066-4B3D9DA068EE}" srcId="{E1264291-5ADC-4018-A3B9-3CEC6677A78E}" destId="{66A8E1AD-AF48-754B-838B-2CD5843DE07C}" srcOrd="3" destOrd="0" parTransId="{2F236D32-09F6-B748-B4FF-3CDD04E521FC}" sibTransId="{34C7DB88-6F8F-0E45-AC87-92AE0E5CB9E8}"/>
    <dgm:cxn modelId="{B7F1B53A-DB87-E445-AFE8-D94E1691682D}" type="presOf" srcId="{8D6A0627-4E0F-AE40-AC8B-8DE1F874E384}" destId="{2BAFB752-C651-2045-9D0C-25B0F4363B5A}" srcOrd="1" destOrd="0" presId="urn:microsoft.com/office/officeart/2009/3/layout/HorizontalOrganizationChart"/>
    <dgm:cxn modelId="{B40B3C65-CE3E-5743-B1AC-2563A1F7D9BD}" srcId="{E1264291-5ADC-4018-A3B9-3CEC6677A78E}" destId="{DD64AABD-C4A6-CE4B-80FE-CD1556F5CA85}" srcOrd="2" destOrd="0" parTransId="{80ADCA6C-334A-F947-9576-E7B480E42E76}" sibTransId="{5CBE21A8-E816-7A42-B25F-E4E9388CB848}"/>
    <dgm:cxn modelId="{8685AF66-DC66-1640-82D3-809660F227C0}" type="presOf" srcId="{08B834FE-0550-3B4B-8331-25C6E63CE204}" destId="{E553111C-F05D-8745-B939-BE29E58C6D7A}" srcOrd="1" destOrd="0" presId="urn:microsoft.com/office/officeart/2009/3/layout/HorizontalOrganizationChart"/>
    <dgm:cxn modelId="{F90FBB67-9096-E14F-9833-63DE4B3157DC}" type="presOf" srcId="{DD64AABD-C4A6-CE4B-80FE-CD1556F5CA85}" destId="{8CAEA213-9E55-6344-BFEC-91F73607C058}" srcOrd="1" destOrd="0" presId="urn:microsoft.com/office/officeart/2009/3/layout/HorizontalOrganizationChart"/>
    <dgm:cxn modelId="{31426E4B-F06D-E449-BEAA-44D4BD974044}" type="presOf" srcId="{2D55BC5D-172F-B243-8FDC-1A113B8D751F}" destId="{AA298A4A-2AC0-F149-90A7-8F00EB8CD4B4}" srcOrd="0" destOrd="0" presId="urn:microsoft.com/office/officeart/2009/3/layout/HorizontalOrganizationChart"/>
    <dgm:cxn modelId="{F148E76C-51CE-474D-895C-040651845F94}" type="presOf" srcId="{CBA72C4C-E251-7142-9B7F-AAE3CA30426B}" destId="{1B8833EC-25C5-AC4F-9D20-433ADC7C819B}" srcOrd="0" destOrd="0" presId="urn:microsoft.com/office/officeart/2009/3/layout/HorizontalOrganizationChart"/>
    <dgm:cxn modelId="{BDE77C75-050B-B549-A870-6ECE979E25ED}" type="presOf" srcId="{424EAF41-AA48-434D-A697-389AD4F05BC3}" destId="{4536F46A-758A-DB4B-9C36-C6AD12B0E97E}" srcOrd="0" destOrd="0" presId="urn:microsoft.com/office/officeart/2009/3/layout/HorizontalOrganizationChart"/>
    <dgm:cxn modelId="{5D345D58-31EC-A24C-8F26-E3002794CF67}" type="presOf" srcId="{D6342F06-AC7A-E949-AD26-E735A0F7A94C}" destId="{67182527-06D6-E346-BC29-D93EDD876AA7}" srcOrd="0" destOrd="0" presId="urn:microsoft.com/office/officeart/2009/3/layout/HorizontalOrganizationChart"/>
    <dgm:cxn modelId="{D0F7505A-B99E-D347-87B7-44DEC79901B8}" type="presOf" srcId="{DDF94E41-B703-E049-B55E-A282B7C5F279}" destId="{0FE01D24-D0B4-4647-A608-B432CD92DF9C}" srcOrd="1" destOrd="0" presId="urn:microsoft.com/office/officeart/2009/3/layout/HorizontalOrganizationChart"/>
    <dgm:cxn modelId="{F670D47B-E5C5-EB47-AF8B-E34C0AEC523F}" srcId="{E1264291-5ADC-4018-A3B9-3CEC6677A78E}" destId="{0F3408D6-6670-1547-9D0B-4ED83231A5D9}" srcOrd="1" destOrd="0" parTransId="{D6342F06-AC7A-E949-AD26-E735A0F7A94C}" sibTransId="{08A16C84-CF13-E549-B9C5-9FD263CC8A9B}"/>
    <dgm:cxn modelId="{3BC1CF86-0554-C54B-A773-D691F05C9834}" type="presOf" srcId="{0AECB565-8E1D-6448-BEE6-64DE67434AC9}" destId="{9092C287-2129-3947-84D9-4D2DC9D2FE55}" srcOrd="0" destOrd="0" presId="urn:microsoft.com/office/officeart/2009/3/layout/HorizontalOrganizationChart"/>
    <dgm:cxn modelId="{FBA91C88-1906-CC48-98DB-4FD1C13569A0}" type="presOf" srcId="{66A8E1AD-AF48-754B-838B-2CD5843DE07C}" destId="{5695124B-2620-C445-9C4F-767AFF0CD690}" srcOrd="0" destOrd="0" presId="urn:microsoft.com/office/officeart/2009/3/layout/HorizontalOrganizationChart"/>
    <dgm:cxn modelId="{451E418D-9567-9B4F-A02A-1A434D464557}" srcId="{66A8E1AD-AF48-754B-838B-2CD5843DE07C}" destId="{08B834FE-0550-3B4B-8331-25C6E63CE204}" srcOrd="0" destOrd="0" parTransId="{2D55BC5D-172F-B243-8FDC-1A113B8D751F}" sibTransId="{2C16443A-DB6A-AD45-8A25-0FA9C4F70CDD}"/>
    <dgm:cxn modelId="{FB1CA499-01B9-1141-8835-9F6B7FAEF674}" type="presOf" srcId="{BCF02D92-5A7E-1347-AF30-A02FEEE892EA}" destId="{84CBD5A2-1709-AE49-A6DA-9ADD47E4E764}" srcOrd="0" destOrd="0" presId="urn:microsoft.com/office/officeart/2009/3/layout/HorizontalOrganizationChart"/>
    <dgm:cxn modelId="{A249B3A9-A2C6-4C4E-9BC4-B7F8A55BA00F}" type="presOf" srcId="{E463D852-47ED-5B4F-A408-B153A24A6E87}" destId="{9BF36324-15F5-2340-AA72-E1905B526F10}" srcOrd="0" destOrd="0" presId="urn:microsoft.com/office/officeart/2009/3/layout/HorizontalOrganizationChart"/>
    <dgm:cxn modelId="{02A1D9AC-238B-6C40-950F-B0AC7B90C463}" type="presOf" srcId="{6F979661-2B99-6E4B-9AB3-C7117EA81DE5}" destId="{519687CF-95BD-8A47-A822-209AAC2EEA0E}" srcOrd="0" destOrd="0" presId="urn:microsoft.com/office/officeart/2009/3/layout/HorizontalOrganizationChart"/>
    <dgm:cxn modelId="{4D9EF6AF-741E-CC4E-B26C-5FC473FDDABE}" type="presOf" srcId="{0F3408D6-6670-1547-9D0B-4ED83231A5D9}" destId="{D1968877-70DC-4341-BE03-AD97347CC879}" srcOrd="1" destOrd="0" presId="urn:microsoft.com/office/officeart/2009/3/layout/HorizontalOrganizationChart"/>
    <dgm:cxn modelId="{40CAD1B1-C9DB-BF44-AE60-43C165FFF7DB}" type="presOf" srcId="{66A8E1AD-AF48-754B-838B-2CD5843DE07C}" destId="{5DF431E4-7AF5-E240-8FBF-DC6F1CB4DC24}" srcOrd="1" destOrd="0" presId="urn:microsoft.com/office/officeart/2009/3/layout/HorizontalOrganizationChart"/>
    <dgm:cxn modelId="{2C920AB4-AE4E-E249-9297-D33DD747C672}" type="presOf" srcId="{E1264291-5ADC-4018-A3B9-3CEC6677A78E}" destId="{80A8DD13-C135-5844-A520-06FDA5EE60C9}" srcOrd="1" destOrd="0" presId="urn:microsoft.com/office/officeart/2009/3/layout/HorizontalOrganizationChart"/>
    <dgm:cxn modelId="{B31815BA-A717-BD4B-99CC-CCCD1DEDF64C}" type="presOf" srcId="{2F236D32-09F6-B748-B4FF-3CDD04E521FC}" destId="{9E42C342-381C-5147-8CC7-E68C046E02C9}" srcOrd="0" destOrd="0" presId="urn:microsoft.com/office/officeart/2009/3/layout/HorizontalOrganizationChart"/>
    <dgm:cxn modelId="{0E789FC0-F81E-834F-9E7D-C3BA5888BC56}" type="presOf" srcId="{E463D852-47ED-5B4F-A408-B153A24A6E87}" destId="{A2943739-0E1D-274D-A354-0763C504F7E8}" srcOrd="1" destOrd="0" presId="urn:microsoft.com/office/officeart/2009/3/layout/HorizontalOrganizationChart"/>
    <dgm:cxn modelId="{40709DC9-18EE-F24C-824B-DEB8F78BD731}" type="presOf" srcId="{0F3408D6-6670-1547-9D0B-4ED83231A5D9}" destId="{98DAFD4B-FF45-5E43-AA75-404C2A5A7C39}" srcOrd="0" destOrd="0" presId="urn:microsoft.com/office/officeart/2009/3/layout/HorizontalOrganizationChart"/>
    <dgm:cxn modelId="{CD1E67CB-E586-4A44-BEB2-0C82024A9FDF}" srcId="{E1264291-5ADC-4018-A3B9-3CEC6677A78E}" destId="{DDF94E41-B703-E049-B55E-A282B7C5F279}" srcOrd="0" destOrd="0" parTransId="{CBA72C4C-E251-7142-9B7F-AAE3CA30426B}" sibTransId="{53F8703D-BC46-B44A-B477-767AD9E9AEEA}"/>
    <dgm:cxn modelId="{F94D68CD-1C82-D340-B442-5227357C309C}" srcId="{8D6A0627-4E0F-AE40-AC8B-8DE1F874E384}" destId="{6F979661-2B99-6E4B-9AB3-C7117EA81DE5}" srcOrd="0" destOrd="0" parTransId="{BCF02D92-5A7E-1347-AF30-A02FEEE892EA}" sibTransId="{8FF8BA02-033E-214A-BC53-7D4074372702}"/>
    <dgm:cxn modelId="{1C733BEF-2460-E24F-BA5E-C055C6DCC95E}" type="presOf" srcId="{E1264291-5ADC-4018-A3B9-3CEC6677A78E}" destId="{2582031E-93D9-C746-9AC8-15DA77F9D87B}" srcOrd="0" destOrd="0" presId="urn:microsoft.com/office/officeart/2009/3/layout/HorizontalOrganizationChart"/>
    <dgm:cxn modelId="{61F958EF-CE25-824C-9071-21243EDD1855}" type="presOf" srcId="{DDF94E41-B703-E049-B55E-A282B7C5F279}" destId="{6B8DD97A-7DB5-8E4C-A009-7A76328CA20D}" srcOrd="0" destOrd="0" presId="urn:microsoft.com/office/officeart/2009/3/layout/HorizontalOrganizationChart"/>
    <dgm:cxn modelId="{CBF8F81C-9A1B-7240-BA7D-0D7469265FDB}" type="presParOf" srcId="{4536F46A-758A-DB4B-9C36-C6AD12B0E97E}" destId="{8631AC3D-E288-A748-AD42-6EDAF2855BB4}" srcOrd="0" destOrd="0" presId="urn:microsoft.com/office/officeart/2009/3/layout/HorizontalOrganizationChart"/>
    <dgm:cxn modelId="{5EB48CE6-D272-0144-9789-9A1E136DB41B}" type="presParOf" srcId="{8631AC3D-E288-A748-AD42-6EDAF2855BB4}" destId="{C9090F1E-B2A5-2445-B19E-91C1CF5C844B}" srcOrd="0" destOrd="0" presId="urn:microsoft.com/office/officeart/2009/3/layout/HorizontalOrganizationChart"/>
    <dgm:cxn modelId="{F14CD419-42BA-3A47-87C9-6422404C4014}" type="presParOf" srcId="{C9090F1E-B2A5-2445-B19E-91C1CF5C844B}" destId="{2582031E-93D9-C746-9AC8-15DA77F9D87B}" srcOrd="0" destOrd="0" presId="urn:microsoft.com/office/officeart/2009/3/layout/HorizontalOrganizationChart"/>
    <dgm:cxn modelId="{EEF7184A-E9ED-3B4B-B9E7-FCF4B380F70B}" type="presParOf" srcId="{C9090F1E-B2A5-2445-B19E-91C1CF5C844B}" destId="{80A8DD13-C135-5844-A520-06FDA5EE60C9}" srcOrd="1" destOrd="0" presId="urn:microsoft.com/office/officeart/2009/3/layout/HorizontalOrganizationChart"/>
    <dgm:cxn modelId="{2C2DB559-C5D1-0E4F-AD6A-4881707964D1}" type="presParOf" srcId="{8631AC3D-E288-A748-AD42-6EDAF2855BB4}" destId="{197604D6-617D-8144-8DF8-00B9B3AB0AB8}" srcOrd="1" destOrd="0" presId="urn:microsoft.com/office/officeart/2009/3/layout/HorizontalOrganizationChart"/>
    <dgm:cxn modelId="{AEBDCD73-2D91-504D-9707-11414AC2746E}" type="presParOf" srcId="{197604D6-617D-8144-8DF8-00B9B3AB0AB8}" destId="{1B8833EC-25C5-AC4F-9D20-433ADC7C819B}" srcOrd="0" destOrd="0" presId="urn:microsoft.com/office/officeart/2009/3/layout/HorizontalOrganizationChart"/>
    <dgm:cxn modelId="{9CA206CD-FD55-4549-85A8-DB1EB4CDA58E}" type="presParOf" srcId="{197604D6-617D-8144-8DF8-00B9B3AB0AB8}" destId="{88657EC3-82A3-3D41-8598-6DD4020136BD}" srcOrd="1" destOrd="0" presId="urn:microsoft.com/office/officeart/2009/3/layout/HorizontalOrganizationChart"/>
    <dgm:cxn modelId="{86177176-915D-4648-8F38-E54F4BA7BBCE}" type="presParOf" srcId="{88657EC3-82A3-3D41-8598-6DD4020136BD}" destId="{B20B2B22-38A4-0F40-B4E8-9518FD5B4683}" srcOrd="0" destOrd="0" presId="urn:microsoft.com/office/officeart/2009/3/layout/HorizontalOrganizationChart"/>
    <dgm:cxn modelId="{3E852998-8F4A-8444-BDB8-83EBF639C8F4}" type="presParOf" srcId="{B20B2B22-38A4-0F40-B4E8-9518FD5B4683}" destId="{6B8DD97A-7DB5-8E4C-A009-7A76328CA20D}" srcOrd="0" destOrd="0" presId="urn:microsoft.com/office/officeart/2009/3/layout/HorizontalOrganizationChart"/>
    <dgm:cxn modelId="{C4A16C2E-9642-4040-BC53-838E1EEB9784}" type="presParOf" srcId="{B20B2B22-38A4-0F40-B4E8-9518FD5B4683}" destId="{0FE01D24-D0B4-4647-A608-B432CD92DF9C}" srcOrd="1" destOrd="0" presId="urn:microsoft.com/office/officeart/2009/3/layout/HorizontalOrganizationChart"/>
    <dgm:cxn modelId="{3F480F7D-3604-6646-A38A-3F281958544D}" type="presParOf" srcId="{88657EC3-82A3-3D41-8598-6DD4020136BD}" destId="{BDAB7571-7BFF-9C45-887D-B6374E603E33}" srcOrd="1" destOrd="0" presId="urn:microsoft.com/office/officeart/2009/3/layout/HorizontalOrganizationChart"/>
    <dgm:cxn modelId="{C7DE2838-C04C-EF41-97F1-21C7C481E517}" type="presParOf" srcId="{88657EC3-82A3-3D41-8598-6DD4020136BD}" destId="{19C180CB-0B0F-4946-808E-B778FDD049C3}" srcOrd="2" destOrd="0" presId="urn:microsoft.com/office/officeart/2009/3/layout/HorizontalOrganizationChart"/>
    <dgm:cxn modelId="{F7970B99-BED8-D14E-BB70-3705E2B2557F}" type="presParOf" srcId="{197604D6-617D-8144-8DF8-00B9B3AB0AB8}" destId="{67182527-06D6-E346-BC29-D93EDD876AA7}" srcOrd="2" destOrd="0" presId="urn:microsoft.com/office/officeart/2009/3/layout/HorizontalOrganizationChart"/>
    <dgm:cxn modelId="{35211067-DDF1-A74E-AD5F-511FF2DD0BD8}" type="presParOf" srcId="{197604D6-617D-8144-8DF8-00B9B3AB0AB8}" destId="{1F789943-B3BB-4040-98AE-36AB59FB9460}" srcOrd="3" destOrd="0" presId="urn:microsoft.com/office/officeart/2009/3/layout/HorizontalOrganizationChart"/>
    <dgm:cxn modelId="{5EAE8567-28C1-B04A-B5EB-63852BA5EA97}" type="presParOf" srcId="{1F789943-B3BB-4040-98AE-36AB59FB9460}" destId="{E572BBF3-B226-DC42-8C62-E0BF7C9CC798}" srcOrd="0" destOrd="0" presId="urn:microsoft.com/office/officeart/2009/3/layout/HorizontalOrganizationChart"/>
    <dgm:cxn modelId="{C0CB6987-1463-A744-BF92-37192EF3ACAF}" type="presParOf" srcId="{E572BBF3-B226-DC42-8C62-E0BF7C9CC798}" destId="{98DAFD4B-FF45-5E43-AA75-404C2A5A7C39}" srcOrd="0" destOrd="0" presId="urn:microsoft.com/office/officeart/2009/3/layout/HorizontalOrganizationChart"/>
    <dgm:cxn modelId="{42B226CE-EBEF-2A4A-A231-EEADC968261D}" type="presParOf" srcId="{E572BBF3-B226-DC42-8C62-E0BF7C9CC798}" destId="{D1968877-70DC-4341-BE03-AD97347CC879}" srcOrd="1" destOrd="0" presId="urn:microsoft.com/office/officeart/2009/3/layout/HorizontalOrganizationChart"/>
    <dgm:cxn modelId="{BBDE49E6-AFD3-BF42-92E7-4006B52620C2}" type="presParOf" srcId="{1F789943-B3BB-4040-98AE-36AB59FB9460}" destId="{E07C3D72-D391-BD45-8486-A7DE83D55E28}" srcOrd="1" destOrd="0" presId="urn:microsoft.com/office/officeart/2009/3/layout/HorizontalOrganizationChart"/>
    <dgm:cxn modelId="{336896F0-26B7-D14A-A08F-74E39A60DD82}" type="presParOf" srcId="{1F789943-B3BB-4040-98AE-36AB59FB9460}" destId="{7B4A2981-CDE9-3D4A-A86E-8131B9822099}" srcOrd="2" destOrd="0" presId="urn:microsoft.com/office/officeart/2009/3/layout/HorizontalOrganizationChart"/>
    <dgm:cxn modelId="{CF996F68-749B-CB4A-B863-08FF4C7F2252}" type="presParOf" srcId="{197604D6-617D-8144-8DF8-00B9B3AB0AB8}" destId="{6A0FE597-E897-1E44-8ECB-1DFC2D195BCF}" srcOrd="4" destOrd="0" presId="urn:microsoft.com/office/officeart/2009/3/layout/HorizontalOrganizationChart"/>
    <dgm:cxn modelId="{AA84358A-9D5B-664E-83D5-22E0CEB567CE}" type="presParOf" srcId="{197604D6-617D-8144-8DF8-00B9B3AB0AB8}" destId="{059852EF-96ED-DB4B-992A-BF7BEA3CE282}" srcOrd="5" destOrd="0" presId="urn:microsoft.com/office/officeart/2009/3/layout/HorizontalOrganizationChart"/>
    <dgm:cxn modelId="{3858412E-1FB2-2645-8F4F-A2EDB3F58A7A}" type="presParOf" srcId="{059852EF-96ED-DB4B-992A-BF7BEA3CE282}" destId="{37A9D293-B5E1-C64E-B3FD-A6105942C459}" srcOrd="0" destOrd="0" presId="urn:microsoft.com/office/officeart/2009/3/layout/HorizontalOrganizationChart"/>
    <dgm:cxn modelId="{870A1B50-40FC-0D42-B2A6-09ABDCC61153}" type="presParOf" srcId="{37A9D293-B5E1-C64E-B3FD-A6105942C459}" destId="{78A08E91-F5B0-3B45-B814-14C48159DBC4}" srcOrd="0" destOrd="0" presId="urn:microsoft.com/office/officeart/2009/3/layout/HorizontalOrganizationChart"/>
    <dgm:cxn modelId="{6DFBF1C8-CC64-0344-BBCB-866E5DE3D961}" type="presParOf" srcId="{37A9D293-B5E1-C64E-B3FD-A6105942C459}" destId="{8CAEA213-9E55-6344-BFEC-91F73607C058}" srcOrd="1" destOrd="0" presId="urn:microsoft.com/office/officeart/2009/3/layout/HorizontalOrganizationChart"/>
    <dgm:cxn modelId="{C6FF736D-2290-5A43-824A-B96B4B3A4586}" type="presParOf" srcId="{059852EF-96ED-DB4B-992A-BF7BEA3CE282}" destId="{6A9B50F4-0CC0-3D47-9597-84FDE62A375E}" srcOrd="1" destOrd="0" presId="urn:microsoft.com/office/officeart/2009/3/layout/HorizontalOrganizationChart"/>
    <dgm:cxn modelId="{7A37520A-83FE-C84C-9F7E-1159BC045DFF}" type="presParOf" srcId="{059852EF-96ED-DB4B-992A-BF7BEA3CE282}" destId="{E92388B3-1F48-A64E-A15C-8F4B78014880}" srcOrd="2" destOrd="0" presId="urn:microsoft.com/office/officeart/2009/3/layout/HorizontalOrganizationChart"/>
    <dgm:cxn modelId="{75061C4A-6706-2342-9B9C-13022C33D6B0}" type="presParOf" srcId="{197604D6-617D-8144-8DF8-00B9B3AB0AB8}" destId="{9E42C342-381C-5147-8CC7-E68C046E02C9}" srcOrd="6" destOrd="0" presId="urn:microsoft.com/office/officeart/2009/3/layout/HorizontalOrganizationChart"/>
    <dgm:cxn modelId="{23EF5836-B0B9-E84D-8D43-5C23D1098746}" type="presParOf" srcId="{197604D6-617D-8144-8DF8-00B9B3AB0AB8}" destId="{F16BF9BD-D9BC-4545-A52D-DD562E8D388C}" srcOrd="7" destOrd="0" presId="urn:microsoft.com/office/officeart/2009/3/layout/HorizontalOrganizationChart"/>
    <dgm:cxn modelId="{2913031F-32A8-5F4B-A5BE-15E507391587}" type="presParOf" srcId="{F16BF9BD-D9BC-4545-A52D-DD562E8D388C}" destId="{D76159A5-C477-1445-92DC-6893CEA71112}" srcOrd="0" destOrd="0" presId="urn:microsoft.com/office/officeart/2009/3/layout/HorizontalOrganizationChart"/>
    <dgm:cxn modelId="{A59E4CBD-0BC6-D342-BDF4-1BF72C316CAB}" type="presParOf" srcId="{D76159A5-C477-1445-92DC-6893CEA71112}" destId="{5695124B-2620-C445-9C4F-767AFF0CD690}" srcOrd="0" destOrd="0" presId="urn:microsoft.com/office/officeart/2009/3/layout/HorizontalOrganizationChart"/>
    <dgm:cxn modelId="{89170598-A3DD-644B-896A-68D99A75BFB6}" type="presParOf" srcId="{D76159A5-C477-1445-92DC-6893CEA71112}" destId="{5DF431E4-7AF5-E240-8FBF-DC6F1CB4DC24}" srcOrd="1" destOrd="0" presId="urn:microsoft.com/office/officeart/2009/3/layout/HorizontalOrganizationChart"/>
    <dgm:cxn modelId="{1F9CE0FC-97E9-C54F-BC18-57B4C6733753}" type="presParOf" srcId="{F16BF9BD-D9BC-4545-A52D-DD562E8D388C}" destId="{A90F995C-42C3-EF4F-95D2-DF9A8388B4D9}" srcOrd="1" destOrd="0" presId="urn:microsoft.com/office/officeart/2009/3/layout/HorizontalOrganizationChart"/>
    <dgm:cxn modelId="{1B30587C-1436-D643-B7FD-23037C67F57C}" type="presParOf" srcId="{A90F995C-42C3-EF4F-95D2-DF9A8388B4D9}" destId="{AA298A4A-2AC0-F149-90A7-8F00EB8CD4B4}" srcOrd="0" destOrd="0" presId="urn:microsoft.com/office/officeart/2009/3/layout/HorizontalOrganizationChart"/>
    <dgm:cxn modelId="{387B64BD-CD3F-5C41-8449-66186D41FA02}" type="presParOf" srcId="{A90F995C-42C3-EF4F-95D2-DF9A8388B4D9}" destId="{F91D50EA-3536-9945-A22A-5035DBD5ABF2}" srcOrd="1" destOrd="0" presId="urn:microsoft.com/office/officeart/2009/3/layout/HorizontalOrganizationChart"/>
    <dgm:cxn modelId="{D22CFA84-89F5-A84A-AFC9-DEC7A1092CDE}" type="presParOf" srcId="{F91D50EA-3536-9945-A22A-5035DBD5ABF2}" destId="{39DF4548-E97D-0F41-B88E-CD61AFD30298}" srcOrd="0" destOrd="0" presId="urn:microsoft.com/office/officeart/2009/3/layout/HorizontalOrganizationChart"/>
    <dgm:cxn modelId="{13E77FE7-6C92-4D46-AE5E-EFF8E255DE93}" type="presParOf" srcId="{39DF4548-E97D-0F41-B88E-CD61AFD30298}" destId="{B6ADEFA7-30A1-A24D-A868-75543E839783}" srcOrd="0" destOrd="0" presId="urn:microsoft.com/office/officeart/2009/3/layout/HorizontalOrganizationChart"/>
    <dgm:cxn modelId="{8CFA6426-C776-6841-9C2C-464E77F51BD5}" type="presParOf" srcId="{39DF4548-E97D-0F41-B88E-CD61AFD30298}" destId="{E553111C-F05D-8745-B939-BE29E58C6D7A}" srcOrd="1" destOrd="0" presId="urn:microsoft.com/office/officeart/2009/3/layout/HorizontalOrganizationChart"/>
    <dgm:cxn modelId="{2C8D1F6D-7963-E242-B48F-193A6A6AB1B4}" type="presParOf" srcId="{F91D50EA-3536-9945-A22A-5035DBD5ABF2}" destId="{249E8CD2-937B-6D4C-89FE-BAF4C128354F}" srcOrd="1" destOrd="0" presId="urn:microsoft.com/office/officeart/2009/3/layout/HorizontalOrganizationChart"/>
    <dgm:cxn modelId="{E3FF4406-EFF4-8748-811F-6347D9DB26FD}" type="presParOf" srcId="{F91D50EA-3536-9945-A22A-5035DBD5ABF2}" destId="{077710CE-7278-3C41-AFBC-2C7BF98A02EE}" srcOrd="2" destOrd="0" presId="urn:microsoft.com/office/officeart/2009/3/layout/HorizontalOrganizationChart"/>
    <dgm:cxn modelId="{03BA56C3-28C2-4344-A5D2-708C5C801136}" type="presParOf" srcId="{A90F995C-42C3-EF4F-95D2-DF9A8388B4D9}" destId="{ABC338DD-3423-474F-9173-7B7DA6F115BE}" srcOrd="2" destOrd="0" presId="urn:microsoft.com/office/officeart/2009/3/layout/HorizontalOrganizationChart"/>
    <dgm:cxn modelId="{3A6114D0-6ACD-F044-907F-05EDB33EE653}" type="presParOf" srcId="{A90F995C-42C3-EF4F-95D2-DF9A8388B4D9}" destId="{6CC50045-013C-5B4F-B744-146097B156D7}" srcOrd="3" destOrd="0" presId="urn:microsoft.com/office/officeart/2009/3/layout/HorizontalOrganizationChart"/>
    <dgm:cxn modelId="{9D5BDC48-05EF-CE4F-B902-71A95F8FAA89}" type="presParOf" srcId="{6CC50045-013C-5B4F-B744-146097B156D7}" destId="{8837FBF9-F3C1-F744-BA0D-0CCE5363D110}" srcOrd="0" destOrd="0" presId="urn:microsoft.com/office/officeart/2009/3/layout/HorizontalOrganizationChart"/>
    <dgm:cxn modelId="{E6184711-38AF-C142-8194-E9ECB21E5933}" type="presParOf" srcId="{8837FBF9-F3C1-F744-BA0D-0CCE5363D110}" destId="{5D5611ED-D1EA-8C4E-8179-F892DCA47F35}" srcOrd="0" destOrd="0" presId="urn:microsoft.com/office/officeart/2009/3/layout/HorizontalOrganizationChart"/>
    <dgm:cxn modelId="{D44DFF88-866C-EA4F-9825-CB147223FEB0}" type="presParOf" srcId="{8837FBF9-F3C1-F744-BA0D-0CCE5363D110}" destId="{2BAFB752-C651-2045-9D0C-25B0F4363B5A}" srcOrd="1" destOrd="0" presId="urn:microsoft.com/office/officeart/2009/3/layout/HorizontalOrganizationChart"/>
    <dgm:cxn modelId="{8DE863A3-9F1D-304A-8F3D-74DE9BD98438}" type="presParOf" srcId="{6CC50045-013C-5B4F-B744-146097B156D7}" destId="{C821158F-6167-9B44-A0C3-F7C9537F6717}" srcOrd="1" destOrd="0" presId="urn:microsoft.com/office/officeart/2009/3/layout/HorizontalOrganizationChart"/>
    <dgm:cxn modelId="{218515A3-A289-CB4A-9ADD-2A47D0EC4394}" type="presParOf" srcId="{C821158F-6167-9B44-A0C3-F7C9537F6717}" destId="{84CBD5A2-1709-AE49-A6DA-9ADD47E4E764}" srcOrd="0" destOrd="0" presId="urn:microsoft.com/office/officeart/2009/3/layout/HorizontalOrganizationChart"/>
    <dgm:cxn modelId="{0AD60A38-AA40-4744-A62A-B7E4BE5A7D1A}" type="presParOf" srcId="{C821158F-6167-9B44-A0C3-F7C9537F6717}" destId="{4540AE66-A7A5-774F-A2CC-8862D354077A}" srcOrd="1" destOrd="0" presId="urn:microsoft.com/office/officeart/2009/3/layout/HorizontalOrganizationChart"/>
    <dgm:cxn modelId="{D98638D4-D50F-414F-8A42-F4252A3ACA08}" type="presParOf" srcId="{4540AE66-A7A5-774F-A2CC-8862D354077A}" destId="{99867BEE-3F4C-EA4F-905C-AEF4BE2BBC76}" srcOrd="0" destOrd="0" presId="urn:microsoft.com/office/officeart/2009/3/layout/HorizontalOrganizationChart"/>
    <dgm:cxn modelId="{CBD1F591-1BD9-5347-9950-E892638E4205}" type="presParOf" srcId="{99867BEE-3F4C-EA4F-905C-AEF4BE2BBC76}" destId="{519687CF-95BD-8A47-A822-209AAC2EEA0E}" srcOrd="0" destOrd="0" presId="urn:microsoft.com/office/officeart/2009/3/layout/HorizontalOrganizationChart"/>
    <dgm:cxn modelId="{F3B014FD-E299-8349-B0D8-A00DBE37C7C8}" type="presParOf" srcId="{99867BEE-3F4C-EA4F-905C-AEF4BE2BBC76}" destId="{A455DDA0-5DD6-FB42-BA5B-0DAF7AB8900F}" srcOrd="1" destOrd="0" presId="urn:microsoft.com/office/officeart/2009/3/layout/HorizontalOrganizationChart"/>
    <dgm:cxn modelId="{BFCB847A-B5C3-FC4C-85F6-C4AB3D3BFFAC}" type="presParOf" srcId="{4540AE66-A7A5-774F-A2CC-8862D354077A}" destId="{F9C380F4-6D08-9848-B618-FABCD5FE2589}" srcOrd="1" destOrd="0" presId="urn:microsoft.com/office/officeart/2009/3/layout/HorizontalOrganizationChart"/>
    <dgm:cxn modelId="{3CBA4BCF-A29A-F943-A103-DA5684308694}" type="presParOf" srcId="{4540AE66-A7A5-774F-A2CC-8862D354077A}" destId="{35D2A407-E50E-5648-9FEB-9152F518335D}" srcOrd="2" destOrd="0" presId="urn:microsoft.com/office/officeart/2009/3/layout/HorizontalOrganizationChart"/>
    <dgm:cxn modelId="{73785471-D963-AE44-9C4E-898A94DAD7AB}" type="presParOf" srcId="{C821158F-6167-9B44-A0C3-F7C9537F6717}" destId="{9092C287-2129-3947-84D9-4D2DC9D2FE55}" srcOrd="2" destOrd="0" presId="urn:microsoft.com/office/officeart/2009/3/layout/HorizontalOrganizationChart"/>
    <dgm:cxn modelId="{D093C7C1-DFA0-EC45-A79E-5877197D7545}" type="presParOf" srcId="{C821158F-6167-9B44-A0C3-F7C9537F6717}" destId="{EAD7492A-8E7B-B048-AE1A-6A6C945FA9D7}" srcOrd="3" destOrd="0" presId="urn:microsoft.com/office/officeart/2009/3/layout/HorizontalOrganizationChart"/>
    <dgm:cxn modelId="{A638E2CC-BC60-6D46-8401-E851F94BF771}" type="presParOf" srcId="{EAD7492A-8E7B-B048-AE1A-6A6C945FA9D7}" destId="{FE425931-CC73-DC4B-A6EB-1B84344D722F}" srcOrd="0" destOrd="0" presId="urn:microsoft.com/office/officeart/2009/3/layout/HorizontalOrganizationChart"/>
    <dgm:cxn modelId="{B5004EEA-8612-DD4A-9D41-B823424DCB92}" type="presParOf" srcId="{FE425931-CC73-DC4B-A6EB-1B84344D722F}" destId="{9BF36324-15F5-2340-AA72-E1905B526F10}" srcOrd="0" destOrd="0" presId="urn:microsoft.com/office/officeart/2009/3/layout/HorizontalOrganizationChart"/>
    <dgm:cxn modelId="{48B037F9-7C67-6748-8805-E6F9C91F62E3}" type="presParOf" srcId="{FE425931-CC73-DC4B-A6EB-1B84344D722F}" destId="{A2943739-0E1D-274D-A354-0763C504F7E8}" srcOrd="1" destOrd="0" presId="urn:microsoft.com/office/officeart/2009/3/layout/HorizontalOrganizationChart"/>
    <dgm:cxn modelId="{E334302F-2C93-A149-8234-5A3FB49C48FF}" type="presParOf" srcId="{EAD7492A-8E7B-B048-AE1A-6A6C945FA9D7}" destId="{1B85E481-C6E1-4F47-B06D-D5985FC45ADE}" srcOrd="1" destOrd="0" presId="urn:microsoft.com/office/officeart/2009/3/layout/HorizontalOrganizationChart"/>
    <dgm:cxn modelId="{C4656F10-A97E-3B4C-9A67-CE51800333C8}" type="presParOf" srcId="{EAD7492A-8E7B-B048-AE1A-6A6C945FA9D7}" destId="{60DAB89B-0051-C146-96A0-21F2665C0BDE}" srcOrd="2" destOrd="0" presId="urn:microsoft.com/office/officeart/2009/3/layout/HorizontalOrganizationChart"/>
    <dgm:cxn modelId="{3CA4BC97-FF7B-CD46-ABC8-F628C0CA3BC4}" type="presParOf" srcId="{6CC50045-013C-5B4F-B744-146097B156D7}" destId="{CF94F148-EE2C-E84A-8816-87DDCE3DD737}" srcOrd="2" destOrd="0" presId="urn:microsoft.com/office/officeart/2009/3/layout/HorizontalOrganizationChart"/>
    <dgm:cxn modelId="{8D0116D9-EA4B-6B49-8A6F-7CB8807CC7A9}" type="presParOf" srcId="{F16BF9BD-D9BC-4545-A52D-DD562E8D388C}" destId="{5170CE0F-54DB-AD40-A26D-E4E1786422E4}" srcOrd="2" destOrd="0" presId="urn:microsoft.com/office/officeart/2009/3/layout/HorizontalOrganizationChart"/>
    <dgm:cxn modelId="{CBEA3FB7-BCB8-A14D-9876-8DA67920B547}" type="presParOf" srcId="{8631AC3D-E288-A748-AD42-6EDAF2855BB4}" destId="{F7F934DA-4A14-0B42-9237-C6832175E828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2C287-2129-3947-84D9-4D2DC9D2FE55}">
      <dsp:nvSpPr>
        <dsp:cNvPr id="0" name=""/>
        <dsp:cNvSpPr/>
      </dsp:nvSpPr>
      <dsp:spPr>
        <a:xfrm>
          <a:off x="8403261" y="4036723"/>
          <a:ext cx="605088" cy="278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6968" y="0"/>
              </a:lnTo>
              <a:lnTo>
                <a:pt x="466968" y="278750"/>
              </a:lnTo>
              <a:lnTo>
                <a:pt x="605088" y="2787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BD5A2-1709-AE49-A6DA-9ADD47E4E764}">
      <dsp:nvSpPr>
        <dsp:cNvPr id="0" name=""/>
        <dsp:cNvSpPr/>
      </dsp:nvSpPr>
      <dsp:spPr>
        <a:xfrm>
          <a:off x="8403261" y="3718100"/>
          <a:ext cx="610488" cy="318622"/>
        </a:xfrm>
        <a:custGeom>
          <a:avLst/>
          <a:gdLst/>
          <a:ahLst/>
          <a:cxnLst/>
          <a:rect l="0" t="0" r="0" b="0"/>
          <a:pathLst>
            <a:path>
              <a:moveTo>
                <a:pt x="0" y="318622"/>
              </a:moveTo>
              <a:lnTo>
                <a:pt x="472369" y="318622"/>
              </a:lnTo>
              <a:lnTo>
                <a:pt x="472369" y="0"/>
              </a:lnTo>
              <a:lnTo>
                <a:pt x="610488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C338DD-3423-474F-9173-7B7DA6F115BE}">
      <dsp:nvSpPr>
        <dsp:cNvPr id="0" name=""/>
        <dsp:cNvSpPr/>
      </dsp:nvSpPr>
      <dsp:spPr>
        <a:xfrm>
          <a:off x="4499737" y="3507615"/>
          <a:ext cx="511153" cy="529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3033" y="0"/>
              </a:lnTo>
              <a:lnTo>
                <a:pt x="373033" y="529107"/>
              </a:lnTo>
              <a:lnTo>
                <a:pt x="511153" y="5291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98A4A-2AC0-F149-90A7-8F00EB8CD4B4}">
      <dsp:nvSpPr>
        <dsp:cNvPr id="0" name=""/>
        <dsp:cNvSpPr/>
      </dsp:nvSpPr>
      <dsp:spPr>
        <a:xfrm>
          <a:off x="4499737" y="2984438"/>
          <a:ext cx="511153" cy="523176"/>
        </a:xfrm>
        <a:custGeom>
          <a:avLst/>
          <a:gdLst/>
          <a:ahLst/>
          <a:cxnLst/>
          <a:rect l="0" t="0" r="0" b="0"/>
          <a:pathLst>
            <a:path>
              <a:moveTo>
                <a:pt x="0" y="523176"/>
              </a:moveTo>
              <a:lnTo>
                <a:pt x="373033" y="523176"/>
              </a:lnTo>
              <a:lnTo>
                <a:pt x="373033" y="0"/>
              </a:lnTo>
              <a:lnTo>
                <a:pt x="51115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2C342-381C-5147-8CC7-E68C046E02C9}">
      <dsp:nvSpPr>
        <dsp:cNvPr id="0" name=""/>
        <dsp:cNvSpPr/>
      </dsp:nvSpPr>
      <dsp:spPr>
        <a:xfrm>
          <a:off x="2262958" y="2098170"/>
          <a:ext cx="855582" cy="140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462" y="0"/>
              </a:lnTo>
              <a:lnTo>
                <a:pt x="717462" y="1409444"/>
              </a:lnTo>
              <a:lnTo>
                <a:pt x="855582" y="14094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FE597-E897-1E44-8ECB-1DFC2D195BCF}">
      <dsp:nvSpPr>
        <dsp:cNvPr id="0" name=""/>
        <dsp:cNvSpPr/>
      </dsp:nvSpPr>
      <dsp:spPr>
        <a:xfrm>
          <a:off x="2262958" y="2098170"/>
          <a:ext cx="855582" cy="336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462" y="0"/>
              </a:lnTo>
              <a:lnTo>
                <a:pt x="717462" y="336922"/>
              </a:lnTo>
              <a:lnTo>
                <a:pt x="855582" y="3369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82527-06D6-E346-BC29-D93EDD876AA7}">
      <dsp:nvSpPr>
        <dsp:cNvPr id="0" name=""/>
        <dsp:cNvSpPr/>
      </dsp:nvSpPr>
      <dsp:spPr>
        <a:xfrm>
          <a:off x="2262958" y="1381692"/>
          <a:ext cx="845789" cy="716478"/>
        </a:xfrm>
        <a:custGeom>
          <a:avLst/>
          <a:gdLst/>
          <a:ahLst/>
          <a:cxnLst/>
          <a:rect l="0" t="0" r="0" b="0"/>
          <a:pathLst>
            <a:path>
              <a:moveTo>
                <a:pt x="0" y="716478"/>
              </a:moveTo>
              <a:lnTo>
                <a:pt x="707669" y="716478"/>
              </a:lnTo>
              <a:lnTo>
                <a:pt x="707669" y="0"/>
              </a:lnTo>
              <a:lnTo>
                <a:pt x="84578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833EC-25C5-AC4F-9D20-433ADC7C819B}">
      <dsp:nvSpPr>
        <dsp:cNvPr id="0" name=""/>
        <dsp:cNvSpPr/>
      </dsp:nvSpPr>
      <dsp:spPr>
        <a:xfrm>
          <a:off x="2262958" y="408361"/>
          <a:ext cx="845858" cy="1689808"/>
        </a:xfrm>
        <a:custGeom>
          <a:avLst/>
          <a:gdLst/>
          <a:ahLst/>
          <a:cxnLst/>
          <a:rect l="0" t="0" r="0" b="0"/>
          <a:pathLst>
            <a:path>
              <a:moveTo>
                <a:pt x="0" y="1689808"/>
              </a:moveTo>
              <a:lnTo>
                <a:pt x="707738" y="1689808"/>
              </a:lnTo>
              <a:lnTo>
                <a:pt x="707738" y="0"/>
              </a:lnTo>
              <a:lnTo>
                <a:pt x="84585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2031E-93D9-C746-9AC8-15DA77F9D87B}">
      <dsp:nvSpPr>
        <dsp:cNvPr id="0" name=""/>
        <dsp:cNvSpPr/>
      </dsp:nvSpPr>
      <dsp:spPr>
        <a:xfrm>
          <a:off x="42754" y="1653773"/>
          <a:ext cx="2220204" cy="888793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solid organ transplantation</a:t>
          </a:r>
        </a:p>
      </dsp:txBody>
      <dsp:txXfrm>
        <a:off x="42754" y="1653773"/>
        <a:ext cx="2220204" cy="888793"/>
      </dsp:txXfrm>
    </dsp:sp>
    <dsp:sp modelId="{6B8DD97A-7DB5-8E4C-A009-7A76328CA20D}">
      <dsp:nvSpPr>
        <dsp:cNvPr id="0" name=""/>
        <dsp:cNvSpPr/>
      </dsp:nvSpPr>
      <dsp:spPr>
        <a:xfrm>
          <a:off x="3108817" y="0"/>
          <a:ext cx="1761426" cy="816723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xeno</a:t>
          </a: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-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transplants</a:t>
          </a:r>
        </a:p>
      </dsp:txBody>
      <dsp:txXfrm>
        <a:off x="3108817" y="0"/>
        <a:ext cx="1761426" cy="816723"/>
      </dsp:txXfrm>
    </dsp:sp>
    <dsp:sp modelId="{98DAFD4B-FF45-5E43-AA75-404C2A5A7C39}">
      <dsp:nvSpPr>
        <dsp:cNvPr id="0" name=""/>
        <dsp:cNvSpPr/>
      </dsp:nvSpPr>
      <dsp:spPr>
        <a:xfrm>
          <a:off x="3108748" y="944638"/>
          <a:ext cx="1381196" cy="874107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stem cell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research</a:t>
          </a:r>
          <a:endParaRPr kumimoji="0" lang="en-US" sz="20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108748" y="944638"/>
        <a:ext cx="1381196" cy="874107"/>
      </dsp:txXfrm>
    </dsp:sp>
    <dsp:sp modelId="{78A08E91-F5B0-3B45-B814-14C48159DBC4}">
      <dsp:nvSpPr>
        <dsp:cNvPr id="0" name=""/>
        <dsp:cNvSpPr/>
      </dsp:nvSpPr>
      <dsp:spPr>
        <a:xfrm>
          <a:off x="3118540" y="2016970"/>
          <a:ext cx="1381196" cy="83624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living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sp:txBody>
      <dsp:txXfrm>
        <a:off x="3118540" y="2016970"/>
        <a:ext cx="1381196" cy="836244"/>
      </dsp:txXfrm>
    </dsp:sp>
    <dsp:sp modelId="{5695124B-2620-C445-9C4F-767AFF0CD690}">
      <dsp:nvSpPr>
        <dsp:cNvPr id="0" name=""/>
        <dsp:cNvSpPr/>
      </dsp:nvSpPr>
      <dsp:spPr>
        <a:xfrm>
          <a:off x="3118540" y="3064077"/>
          <a:ext cx="1381196" cy="88707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deceased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donation</a:t>
          </a:r>
        </a:p>
      </dsp:txBody>
      <dsp:txXfrm>
        <a:off x="3118540" y="3064077"/>
        <a:ext cx="1381196" cy="887074"/>
      </dsp:txXfrm>
    </dsp:sp>
    <dsp:sp modelId="{B6ADEFA7-30A1-A24D-A868-75543E839783}">
      <dsp:nvSpPr>
        <dsp:cNvPr id="0" name=""/>
        <dsp:cNvSpPr/>
      </dsp:nvSpPr>
      <dsp:spPr>
        <a:xfrm>
          <a:off x="5010890" y="2524118"/>
          <a:ext cx="3357246" cy="920640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DBD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brainstem death)</a:t>
          </a:r>
          <a:endParaRPr kumimoji="0" lang="en-US" sz="14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010890" y="2524118"/>
        <a:ext cx="3357246" cy="920640"/>
      </dsp:txXfrm>
    </dsp:sp>
    <dsp:sp modelId="{5D5611ED-D1EA-8C4E-8179-F892DCA47F35}">
      <dsp:nvSpPr>
        <dsp:cNvPr id="0" name=""/>
        <dsp:cNvSpPr/>
      </dsp:nvSpPr>
      <dsp:spPr>
        <a:xfrm>
          <a:off x="5010890" y="3617408"/>
          <a:ext cx="3392370" cy="838628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DCD </a:t>
          </a:r>
        </a:p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(donation after circulatory death)</a:t>
          </a:r>
          <a:endParaRPr kumimoji="0" lang="en-US" sz="18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5010890" y="3617408"/>
        <a:ext cx="3392370" cy="838628"/>
      </dsp:txXfrm>
    </dsp:sp>
    <dsp:sp modelId="{519687CF-95BD-8A47-A822-209AAC2EEA0E}">
      <dsp:nvSpPr>
        <dsp:cNvPr id="0" name=""/>
        <dsp:cNvSpPr/>
      </dsp:nvSpPr>
      <dsp:spPr>
        <a:xfrm>
          <a:off x="9013749" y="3507467"/>
          <a:ext cx="2220894" cy="42126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controlled</a:t>
          </a:r>
        </a:p>
      </dsp:txBody>
      <dsp:txXfrm>
        <a:off x="9013749" y="3507467"/>
        <a:ext cx="2220894" cy="421264"/>
      </dsp:txXfrm>
    </dsp:sp>
    <dsp:sp modelId="{9BF36324-15F5-2340-AA72-E1905B526F10}">
      <dsp:nvSpPr>
        <dsp:cNvPr id="0" name=""/>
        <dsp:cNvSpPr/>
      </dsp:nvSpPr>
      <dsp:spPr>
        <a:xfrm>
          <a:off x="9008349" y="4104840"/>
          <a:ext cx="2265065" cy="421264"/>
        </a:xfrm>
        <a:prstGeom prst="rect">
          <a:avLst/>
        </a:prstGeom>
        <a:solidFill>
          <a:srgbClr val="E0119D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4572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0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un-controlled</a:t>
          </a:r>
        </a:p>
      </dsp:txBody>
      <dsp:txXfrm>
        <a:off x="9008349" y="4104840"/>
        <a:ext cx="2265065" cy="421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BAFE3-913B-4D43-A82D-1AA61D01E930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FFCB1-6113-8F48-9D87-37115B7EF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82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38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These are your options if you have end stage organ failure</a:t>
            </a:r>
          </a:p>
          <a:p>
            <a:endParaRPr lang="en-GB" dirty="0"/>
          </a:p>
          <a:p>
            <a:r>
              <a:rPr lang="en-GB" dirty="0"/>
              <a:t>We hope for solutions – unlimited solutions – from xenotransplantation or stem cell research</a:t>
            </a:r>
          </a:p>
          <a:p>
            <a:endParaRPr lang="en-GB" dirty="0"/>
          </a:p>
          <a:p>
            <a:r>
              <a:rPr lang="en-GB" dirty="0"/>
              <a:t>Well dream on, because for the time being we will have to rely on second hand organs used and abused by a previous owner and given up either in life or in death.</a:t>
            </a:r>
          </a:p>
          <a:p>
            <a:endParaRPr lang="en-GB" dirty="0"/>
          </a:p>
          <a:p>
            <a:r>
              <a:rPr lang="en-GB" dirty="0"/>
              <a:t>In turn, we recognise three kinds of donation after death. </a:t>
            </a:r>
          </a:p>
          <a:p>
            <a:endParaRPr lang="en-GB" dirty="0"/>
          </a:p>
          <a:p>
            <a:r>
              <a:rPr lang="en-GB" dirty="0"/>
              <a:t>Firstly, donation after death that is confirmed using neurological criteria – your kind of death</a:t>
            </a:r>
          </a:p>
          <a:p>
            <a:endParaRPr lang="en-GB" dirty="0"/>
          </a:p>
          <a:p>
            <a:r>
              <a:rPr lang="en-GB" dirty="0"/>
              <a:t>Then, donation after a death diagnosed using circulatory criteria, a death that is either anticipated because it follows a decision to limit or withdraw life sustaining treatments, or unexpected – or uncontrolled – because it follows an unexpected cardiac arrest</a:t>
            </a:r>
          </a:p>
        </p:txBody>
      </p:sp>
    </p:spTree>
    <p:extLst>
      <p:ext uri="{BB962C8B-B14F-4D97-AF65-F5344CB8AC3E}">
        <p14:creationId xmlns:p14="http://schemas.microsoft.com/office/powerpoint/2010/main" val="3123516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Activity Report 2023/24</a:t>
            </a:r>
          </a:p>
          <a:p>
            <a:r>
              <a:rPr lang="en-GB" dirty="0"/>
              <a:t>Figure 2.3</a:t>
            </a:r>
          </a:p>
          <a:p>
            <a:r>
              <a:rPr lang="en-GB" dirty="0"/>
              <a:t>Figure 2.2</a:t>
            </a:r>
          </a:p>
          <a:p>
            <a:r>
              <a:rPr lang="en-GB" dirty="0"/>
              <a:t>Organ Donor Register Summary Page</a:t>
            </a:r>
          </a:p>
          <a:p>
            <a:r>
              <a:rPr lang="en-GB" dirty="0"/>
              <a:t>Figure 3.1 – age</a:t>
            </a:r>
          </a:p>
          <a:p>
            <a:r>
              <a:rPr lang="en-GB" dirty="0"/>
              <a:t>Cornea Activity Summary Page</a:t>
            </a:r>
          </a:p>
          <a:p>
            <a:r>
              <a:rPr lang="en-GB" dirty="0"/>
              <a:t>Cornea DBD and DCD # find under Figure 10.1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E8C2D8-05A4-42FC-BE9C-477D6B81C51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7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0571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E341D-87AF-48D2-53C6-7FD032C9D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81612F-AB49-DF13-33FF-513A1430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5A5F3-F1E3-9109-D4A2-7F62E281B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11976-26F2-652E-D4E4-819F03F08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05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85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8EF218-7006-3B44-9E45-2A520B6FAC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78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4E597-20CE-C494-35B6-79B4F9AF9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43B3C-B7D2-CC11-9CA4-F6488EC00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DB94E-A7B8-7805-E53D-D3DF6C415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AAE0C-9F03-A962-5035-279AE97B2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76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FFCB1-6113-8F48-9D87-37115B7EFF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04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5FB403-E359-0C4C-AC34-B0C0316205D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98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8430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978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More work to be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FABA1-027E-4BDC-809C-7ED39C70FB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791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DCD Tx %</a:t>
            </a:r>
          </a:p>
          <a:p>
            <a:r>
              <a:rPr lang="en-US" b="1" dirty="0"/>
              <a:t>Kidneys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5.7 Kidney only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6.7 Pancreas transplant rates per million population (pmp), in the UK, 1 April 2017 - 31 March 2018, by country and English Strategic Health Authority </a:t>
            </a:r>
            <a:endParaRPr lang="en-GB" b="0" dirty="0"/>
          </a:p>
          <a:p>
            <a:r>
              <a:rPr lang="en-US" b="1" dirty="0"/>
              <a:t>Lungs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Heart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7.9 Cardiothoracic transplant rates per million population (pmp) in the UK, 1 April 2017 - 31 March 2018, by country/ Strategic Health Authority </a:t>
            </a:r>
            <a:endParaRPr lang="en-US" b="0" dirty="0"/>
          </a:p>
          <a:p>
            <a:r>
              <a:rPr lang="en-US" b="1" dirty="0"/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8.8 Liver transplant rates per million population (pmp) in the UK, 1 April 2017 - 31 March 2018, by Country/ Strategic Health Authority </a:t>
            </a:r>
            <a:endParaRPr lang="en-US" b="0" dirty="0"/>
          </a:p>
          <a:p>
            <a:endParaRPr lang="en-US" b="1" dirty="0"/>
          </a:p>
          <a:p>
            <a:r>
              <a:rPr lang="en-US" b="1" dirty="0"/>
              <a:t>Tx Survival</a:t>
            </a:r>
          </a:p>
          <a:p>
            <a:r>
              <a:rPr lang="en-US" b="1" dirty="0"/>
              <a:t>Kidney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 Graft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 Patient survival after first adult kidney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11.3 Graft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11.4 Patient survival after first adult kidney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11.5 Graft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11.6 Patient survival after first adult living donor kidney transplant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Pancreas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11.15 Graft survival after first pancreas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11.17 Graft survival after first pancreas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DBD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11.26 Patient survival after first elective adult liver only transplant from a DCD 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11.19 Patient survival after first adult heart only transplant from a DBD </a:t>
            </a:r>
          </a:p>
          <a:p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11.20 Patient survival after first adult heart only transplant from a DCD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Lung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11.22 Patient survival after first adult lung only transplant from a DBD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11.23 Patient survival after first adult lung only transplant from a DCD </a:t>
            </a: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dirty="0">
              <a:effectLst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1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092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913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067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30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143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9986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2FFCB1-6113-8F48-9D87-37115B7EF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804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D84E45E-49F0-4A11-82BA-EA858917A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7F1E395-4C11-4688-A77F-37E63E083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E3BA912-0D7C-426A-9148-2A5A7EAB2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137369-EFFD-4340-AE95-D77DAACCE03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692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410DB5-3E8A-456B-B2C7-9FDA4FD6DEE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34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DABE41-8E90-453F-85E0-EEAF17E5842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297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09046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10ACB-52BF-4F96-8A06-FF1342ED75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1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5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96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60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07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2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435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9" y="179427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4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24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6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440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79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406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52" y="253768"/>
            <a:ext cx="9304867" cy="1155700"/>
          </a:xfrm>
        </p:spPr>
        <p:txBody>
          <a:bodyPr anchor="ctr" anchorCtr="0"/>
          <a:lstStyle>
            <a:lvl1pPr algn="ctr">
              <a:defRPr sz="3200" b="0">
                <a:solidFill>
                  <a:srgbClr val="E0119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53" y="2036956"/>
            <a:ext cx="5744633" cy="4334815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2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9462" y="1873477"/>
            <a:ext cx="5744633" cy="4280580"/>
          </a:xfr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4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884E-191F-444F-90F2-12716908F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21ED9-E2FC-1247-8801-2E51B33FE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09B58-F013-0A44-9F0D-4CC975F5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AC70D-5CBB-C04E-B96E-B32A453D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8BD10-253E-B848-A19F-9563A701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68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4099-D6DA-FC4D-8647-04E6669B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93880-D2A4-214D-A793-A839A4828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952AE-D545-AB4D-8B1D-815B1260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FC7C8-9A7D-B94A-A64A-A46DD8CE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DB420-8D26-3B45-8FD2-614017BC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66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9D9B-8AD5-4E48-8B82-053F7DA5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67C43-9BBA-134B-844F-5DB9B19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171DD-F3A1-DB48-9E09-DAF28E77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DC985-D3D4-784F-B09A-F6BE65B8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C602-9577-D849-8810-D7AE7B3F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919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F0E2-4D34-E549-86AE-DAC0A9B7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F887-E886-2A4A-B64E-72E16FAFE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24E1D-5098-9747-844E-A9768D543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A3164-AA18-2C4F-A0FB-ADE617B6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2451B-4FD5-C143-8861-9B898C09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16100-2A19-204C-8B76-1D3EA539A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856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9F5A-1B68-094A-B408-024EB74E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6F024-524D-CD4E-ABAD-388E0003A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9C7F8-D887-1C4D-9624-8A53E0BEF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552B4-6F87-0840-9216-0E209ED54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7C12B-50DF-1444-BB36-FDCE45235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7BAB3A-C4AD-364F-8862-E6ABFBF9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6A91E7-D32E-104E-B66B-C7855010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8267C-D5CA-B446-9DDF-27A8A593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143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6EE0-5870-6D4A-B5A7-AB900685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B84D2-D96C-EA48-B35B-6C784E41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632A8-3DDE-3043-9F01-D2224631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1D392-41A6-C74B-9EA9-EEA5596D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60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CDA1D8-670C-0F4F-BA2D-D640B9CF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8C64E-5A74-1042-87E4-4D8D5A85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4942C-C832-7549-AE29-8625B937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924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5A3A-34FB-1E4A-BDEE-96B32BC8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50D5-62D4-3749-A30F-0495BEA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7B96-4F17-454B-810B-C135E037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ED26E-DEA0-6147-8ED3-675CF0289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4F208-B96D-C84C-90C0-08FF3E0F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03C14-B64D-814A-B740-B12E187D5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46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FD5F1-4CF4-4E48-A248-83C7AA77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9A5B8-5290-6D48-9858-9C95D3968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616ED-0EC3-0A4C-9C9C-78BD6EF53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74CB8-CCD9-3C4F-A818-8CE1A3E1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1752C-9023-294A-A93A-5CBAC081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48353-DD95-FD4C-A390-15850AF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092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08F1A-3FA7-7B4F-8F70-14196ED1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62892-02F3-5041-9AEE-70690A2C5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0867-CFE5-EA4B-8B67-2084B9E2E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0D23C-1E0C-9840-9ADB-A49EE0CC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EB0D6-9EC1-754C-9B20-B8CCD27D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309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156C2-45F0-714C-BE85-DAB686961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6EC33-63C0-E043-A839-8FE3448D4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C67FD-7FF1-AA4F-A55E-B6C948D6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8797B-BF56-1745-B171-69AB56FE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F49A-31BD-BD43-99CE-13A52A51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943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0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0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39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7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44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0"/>
            <a:ext cx="259080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756920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CACC5-E400-0649-B627-2CD451D93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87724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35B8-E5B4-F344-8329-186A502CC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14772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8674B-E816-FF4B-A421-745C9EDB0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0689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1E7D6-444A-654D-90FE-A22A36530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41707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F42B-D0D6-2443-8B5B-627B55C84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64242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CEFE3-4D41-494D-963A-504424260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04062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B6AA-981D-E944-AEE1-DC556C8DD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3288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A6D8-69FB-054C-A38E-6F705E11F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8838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CC111-7FC6-9F48-914E-C030A77B2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5641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B9CAB-99AC-9A46-A844-B4C266C17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88069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1BEC-BFFE-244F-92D3-42F549535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42363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57EE1-3BAC-134E-BFDC-842F7DEC7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927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3EBD-31C8-43B4-9B9F-FC1242BB3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702" y="1122363"/>
            <a:ext cx="6856215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DD41F-86AB-41DC-81FB-DB14C977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702" y="3602038"/>
            <a:ext cx="6856215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638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EB35-E19F-4A86-B56F-90356468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F083-BF98-4C15-83AB-82A32901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028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4FAB-E1FA-4B1C-9696-70AB40AD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5" y="1709739"/>
            <a:ext cx="7884647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FEBF1-3D55-463A-9B6B-CB302A29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5" y="4589464"/>
            <a:ext cx="7884647" cy="1500187"/>
          </a:xfrm>
        </p:spPr>
        <p:txBody>
          <a:bodyPr/>
          <a:lstStyle>
            <a:lvl1pPr marL="0" indent="0">
              <a:buNone/>
              <a:defRPr sz="2399"/>
            </a:lvl1pPr>
            <a:lvl2pPr marL="457063" indent="0">
              <a:buNone/>
              <a:defRPr sz="1999"/>
            </a:lvl2pPr>
            <a:lvl3pPr marL="914126" indent="0">
              <a:buNone/>
              <a:defRPr sz="1799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8508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015F-115C-4023-AC93-9DAB101C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5289-15C9-4505-B100-2C316DA6C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82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728A2-A8E1-4263-82D7-C6E93E383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1678" y="1858963"/>
            <a:ext cx="3412236" cy="33575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3196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A4F9-6534-46D4-9562-099CEAA4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365126"/>
            <a:ext cx="788464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E0E73-570F-48F4-838F-2BBCBF51C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4" y="1681163"/>
            <a:ext cx="3867730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1BA47-249D-4449-842D-3852A4095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4" y="2505075"/>
            <a:ext cx="386773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43243-B137-43CB-BC41-11F52C1E1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945" y="1681163"/>
            <a:ext cx="388677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2D419-01E8-4DE2-BB67-6C0760A68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45" y="2505075"/>
            <a:ext cx="388677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550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CB34-6644-4615-9A91-462235CC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647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2062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535-A615-4BAE-9FC6-722177289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619F7-1C3B-4597-A024-AF145BFDC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3091C-3642-4FE7-91C8-8AAC3C00E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3123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B421-071A-4D0C-8B23-2E02C467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2511C-A66C-497B-B5BE-A4F69877C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987426"/>
            <a:ext cx="4627945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AE078-DB7A-4C13-899B-50EFE89F5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970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973E-6E82-469F-9D3E-0718F3BF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801F2-BB65-43AC-A52B-982BF7217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658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D2643E-4F38-4D12-AA0B-8BCF1FC8D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689706" y="625475"/>
            <a:ext cx="1744208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D0A97-C01B-40DD-AADB-5B33E500B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081" y="625475"/>
            <a:ext cx="5080265" cy="45910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1709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494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42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654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21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706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756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49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993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30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2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58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14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7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70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FC55732-AEDD-47CF-94A3-0A043FAC2AA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547E4261-38AE-4B39-AF94-3099314C4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7"/>
            <a:ext cx="10363200" cy="1470661"/>
          </a:xfrm>
        </p:spPr>
        <p:txBody>
          <a:bodyPr/>
          <a:lstStyle>
            <a:lvl1pPr algn="l">
              <a:defRPr sz="4400" b="1" cap="none" baseline="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Click</a:t>
            </a:r>
            <a:r>
              <a:rPr lang="en-GB"/>
              <a:t>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3"/>
            <a:ext cx="10363200" cy="669607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6"/>
            <a:ext cx="10363200" cy="669607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7622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952439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3pPr>
            <a:lvl4pPr marL="1428659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4pPr>
            <a:lvl5pPr marL="190487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5pPr>
            <a:lvl6pPr marL="2381098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6pPr>
            <a:lvl7pPr marL="285731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7pPr>
            <a:lvl8pPr marL="3333537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8pPr>
            <a:lvl9pPr marL="3809756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90806EDE-D534-456D-96AA-A93ADD129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6696" y="386810"/>
            <a:ext cx="1426731" cy="64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657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7017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25"/>
            <a:ext cx="10363200" cy="1362075"/>
          </a:xfrm>
        </p:spPr>
        <p:txBody>
          <a:bodyPr anchor="t"/>
          <a:lstStyle>
            <a:lvl1pPr algn="l">
              <a:defRPr sz="4166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8"/>
            <a:ext cx="10363200" cy="1500187"/>
          </a:xfrm>
        </p:spPr>
        <p:txBody>
          <a:bodyPr anchor="b"/>
          <a:lstStyle>
            <a:lvl1pPr marL="0" indent="0">
              <a:buNone/>
              <a:defRPr sz="2083"/>
            </a:lvl1pPr>
            <a:lvl2pPr marL="476220" indent="0">
              <a:buNone/>
              <a:defRPr sz="1875"/>
            </a:lvl2pPr>
            <a:lvl3pPr marL="952439" indent="0">
              <a:buNone/>
              <a:defRPr sz="1667"/>
            </a:lvl3pPr>
            <a:lvl4pPr marL="1428659" indent="0">
              <a:buNone/>
              <a:defRPr sz="1458"/>
            </a:lvl4pPr>
            <a:lvl5pPr marL="1904878" indent="0">
              <a:buNone/>
              <a:defRPr sz="1458"/>
            </a:lvl5pPr>
            <a:lvl6pPr marL="2381098" indent="0">
              <a:buNone/>
              <a:defRPr sz="1458"/>
            </a:lvl6pPr>
            <a:lvl7pPr marL="2857317" indent="0">
              <a:buNone/>
              <a:defRPr sz="1458"/>
            </a:lvl7pPr>
            <a:lvl8pPr marL="3333537" indent="0">
              <a:buNone/>
              <a:defRPr sz="1458"/>
            </a:lvl8pPr>
            <a:lvl9pPr marL="3809756" indent="0">
              <a:buNone/>
              <a:defRPr sz="14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0803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32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816" y="1600225"/>
            <a:ext cx="5392615" cy="4525963"/>
          </a:xfrm>
        </p:spPr>
        <p:txBody>
          <a:bodyPr/>
          <a:lstStyle>
            <a:lvl1pPr>
              <a:defRPr sz="2916"/>
            </a:lvl1pPr>
            <a:lvl2pPr>
              <a:defRPr sz="2500"/>
            </a:lvl2pPr>
            <a:lvl3pPr>
              <a:defRPr sz="2083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5652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2"/>
            <a:ext cx="538675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535112"/>
            <a:ext cx="538870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5577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7333"/>
            <a:ext cx="5386755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95" y="1347333"/>
            <a:ext cx="5388708" cy="639762"/>
          </a:xfrm>
          <a:ln>
            <a:solidFill>
              <a:srgbClr val="0071BB"/>
            </a:solidFill>
          </a:ln>
        </p:spPr>
        <p:txBody>
          <a:bodyPr anchor="ctr"/>
          <a:lstStyle>
            <a:lvl1pPr marL="0" indent="0" algn="ctr">
              <a:buNone/>
              <a:defRPr sz="2500" b="1"/>
            </a:lvl1pPr>
            <a:lvl2pPr marL="476220" indent="0">
              <a:buNone/>
              <a:defRPr sz="2083" b="1"/>
            </a:lvl2pPr>
            <a:lvl3pPr marL="952439" indent="0">
              <a:buNone/>
              <a:defRPr sz="1875" b="1"/>
            </a:lvl3pPr>
            <a:lvl4pPr marL="1428659" indent="0">
              <a:buNone/>
              <a:defRPr sz="1667" b="1"/>
            </a:lvl4pPr>
            <a:lvl5pPr marL="1904878" indent="0">
              <a:buNone/>
              <a:defRPr sz="1667" b="1"/>
            </a:lvl5pPr>
            <a:lvl6pPr marL="2381098" indent="0">
              <a:buNone/>
              <a:defRPr sz="1667" b="1"/>
            </a:lvl6pPr>
            <a:lvl7pPr marL="2857317" indent="0">
              <a:buNone/>
              <a:defRPr sz="1667" b="1"/>
            </a:lvl7pPr>
            <a:lvl8pPr marL="3333537" indent="0">
              <a:buNone/>
              <a:defRPr sz="1667" b="1"/>
            </a:lvl8pPr>
            <a:lvl9pPr marL="3809756" indent="0">
              <a:buNone/>
              <a:defRPr sz="1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95" y="2174875"/>
            <a:ext cx="5388708" cy="3951288"/>
          </a:xfrm>
          <a:ln>
            <a:solidFill>
              <a:srgbClr val="0071BB"/>
            </a:solidFill>
          </a:ln>
        </p:spPr>
        <p:txBody>
          <a:bodyPr/>
          <a:lstStyle>
            <a:lvl1pPr>
              <a:defRPr sz="2500"/>
            </a:lvl1pPr>
            <a:lvl2pPr>
              <a:defRPr sz="2083"/>
            </a:lvl2pPr>
            <a:lvl3pPr>
              <a:defRPr sz="1875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0181" y="274519"/>
            <a:ext cx="9842856" cy="63337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358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522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AD6F68DC-4B7E-43FD-BE41-37A8422C2A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5969678A-AF38-4821-AAE5-45D5B7435D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38" y="908050"/>
            <a:ext cx="12074525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6704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557" y="4800600"/>
            <a:ext cx="7315200" cy="566738"/>
          </a:xfrm>
        </p:spPr>
        <p:txBody>
          <a:bodyPr anchor="b"/>
          <a:lstStyle>
            <a:lvl1pPr algn="l">
              <a:defRPr sz="208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557" y="612775"/>
            <a:ext cx="7315200" cy="4114800"/>
          </a:xfrm>
        </p:spPr>
        <p:txBody>
          <a:bodyPr/>
          <a:lstStyle>
            <a:lvl1pPr marL="0" indent="0">
              <a:buNone/>
              <a:defRPr sz="3333"/>
            </a:lvl1pPr>
            <a:lvl2pPr marL="476220" indent="0">
              <a:buNone/>
              <a:defRPr sz="2916"/>
            </a:lvl2pPr>
            <a:lvl3pPr marL="952439" indent="0">
              <a:buNone/>
              <a:defRPr sz="2500"/>
            </a:lvl3pPr>
            <a:lvl4pPr marL="1428659" indent="0">
              <a:buNone/>
              <a:defRPr sz="2083"/>
            </a:lvl4pPr>
            <a:lvl5pPr marL="1904878" indent="0">
              <a:buNone/>
              <a:defRPr sz="2083"/>
            </a:lvl5pPr>
            <a:lvl6pPr marL="2381098" indent="0">
              <a:buNone/>
              <a:defRPr sz="2083"/>
            </a:lvl6pPr>
            <a:lvl7pPr marL="2857317" indent="0">
              <a:buNone/>
              <a:defRPr sz="2083"/>
            </a:lvl7pPr>
            <a:lvl8pPr marL="3333537" indent="0">
              <a:buNone/>
              <a:defRPr sz="2083"/>
            </a:lvl8pPr>
            <a:lvl9pPr marL="3809756" indent="0">
              <a:buNone/>
              <a:defRPr sz="2083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557" y="5367338"/>
            <a:ext cx="7315200" cy="804862"/>
          </a:xfrm>
        </p:spPr>
        <p:txBody>
          <a:bodyPr/>
          <a:lstStyle>
            <a:lvl1pPr marL="0" indent="0">
              <a:buNone/>
              <a:defRPr sz="1458"/>
            </a:lvl1pPr>
            <a:lvl2pPr marL="476220" indent="0">
              <a:buNone/>
              <a:defRPr sz="1250"/>
            </a:lvl2pPr>
            <a:lvl3pPr marL="952439" indent="0">
              <a:buNone/>
              <a:defRPr sz="1042"/>
            </a:lvl3pPr>
            <a:lvl4pPr marL="1428659" indent="0">
              <a:buNone/>
              <a:defRPr sz="937"/>
            </a:lvl4pPr>
            <a:lvl5pPr marL="1904878" indent="0">
              <a:buNone/>
              <a:defRPr sz="937"/>
            </a:lvl5pPr>
            <a:lvl6pPr marL="2381098" indent="0">
              <a:buNone/>
              <a:defRPr sz="937"/>
            </a:lvl6pPr>
            <a:lvl7pPr marL="2857317" indent="0">
              <a:buNone/>
              <a:defRPr sz="937"/>
            </a:lvl7pPr>
            <a:lvl8pPr marL="3333537" indent="0">
              <a:buNone/>
              <a:defRPr sz="937"/>
            </a:lvl8pPr>
            <a:lvl9pPr marL="3809756" indent="0">
              <a:buNone/>
              <a:defRPr sz="93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7625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49B5C696-A4CA-4529-8500-3577AF8295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19138"/>
            <a:ext cx="12192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80" y="274519"/>
            <a:ext cx="10971641" cy="633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0180" y="1600806"/>
            <a:ext cx="10971641" cy="4524593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34628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24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9" hidden="1">
            <a:extLst>
              <a:ext uri="{FF2B5EF4-FFF2-40B4-BE49-F238E27FC236}">
                <a16:creationId xmlns:a16="http://schemas.microsoft.com/office/drawing/2014/main" id="{B280D861-3779-4186-91D7-A0F3064FC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5" name="Object 9" hidden="1">
                        <a:extLst>
                          <a:ext uri="{FF2B5EF4-FFF2-40B4-BE49-F238E27FC236}">
                            <a16:creationId xmlns:a16="http://schemas.microsoft.com/office/drawing/2014/main" id="{B280D861-3779-4186-91D7-A0F3064FC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10EF8F9-CDBD-45BB-AF4C-0C4B7C444F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51C2C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1ACA8456-035D-4317-8319-BAE9FDDA08C0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9225"/>
            <a:ext cx="3254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53E027-E3C1-4AC2-B117-1933C1DC606A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2. Slide Title"/>
          <p:cNvSpPr>
            <a:spLocks noGrp="1"/>
          </p:cNvSpPr>
          <p:nvPr>
            <p:ph type="title"/>
          </p:nvPr>
        </p:nvSpPr>
        <p:spPr>
          <a:xfrm>
            <a:off x="554737" y="172212"/>
            <a:ext cx="9082054" cy="731520"/>
          </a:xfrm>
        </p:spPr>
        <p:txBody>
          <a:bodyPr/>
          <a:lstStyle>
            <a:lvl1pPr>
              <a:defRPr sz="2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1. On-page tracker"/>
          <p:cNvSpPr>
            <a:spLocks noGrp="1"/>
          </p:cNvSpPr>
          <p:nvPr>
            <p:ph type="body" sz="quarter" idx="16"/>
          </p:nvPr>
        </p:nvSpPr>
        <p:spPr>
          <a:xfrm>
            <a:off x="7159752" y="104713"/>
            <a:ext cx="4480560" cy="92333"/>
          </a:xfrm>
        </p:spPr>
        <p:txBody>
          <a:bodyPr lIns="0" tIns="0" rIns="0" bIns="0" rtlCol="0" anchor="ctr">
            <a:spAutoFit/>
          </a:bodyPr>
          <a:lstStyle>
            <a:lvl1pPr algn="r">
              <a:defRPr lang="en-US" sz="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3. Subtitle"/>
          <p:cNvSpPr>
            <a:spLocks noGrp="1"/>
          </p:cNvSpPr>
          <p:nvPr>
            <p:ph type="subTitle" idx="1"/>
          </p:nvPr>
        </p:nvSpPr>
        <p:spPr>
          <a:xfrm>
            <a:off x="554737" y="884725"/>
            <a:ext cx="9082054" cy="276999"/>
          </a:xfrm>
        </p:spPr>
        <p:txBody>
          <a:bodyPr>
            <a:noAutofit/>
          </a:bodyPr>
          <a:lstStyle>
            <a:lvl1pPr marL="0" indent="0" algn="l">
              <a:buNone/>
              <a:defRPr sz="1350" b="0">
                <a:solidFill>
                  <a:schemeClr val="tx1"/>
                </a:solidFill>
              </a:defRPr>
            </a:lvl1pPr>
            <a:lvl2pPr marL="342706" indent="0" algn="ctr">
              <a:buNone/>
              <a:defRPr sz="1500"/>
            </a:lvl2pPr>
            <a:lvl3pPr marL="685411" indent="0" algn="ctr">
              <a:buNone/>
              <a:defRPr sz="1350"/>
            </a:lvl3pPr>
            <a:lvl4pPr marL="1028117" indent="0" algn="ctr">
              <a:buNone/>
              <a:defRPr sz="1200"/>
            </a:lvl4pPr>
            <a:lvl5pPr marL="1370823" indent="0" algn="ctr">
              <a:buNone/>
              <a:defRPr sz="1200"/>
            </a:lvl5pPr>
            <a:lvl6pPr marL="1713529" indent="0" algn="ctr">
              <a:buNone/>
              <a:defRPr sz="1200"/>
            </a:lvl6pPr>
            <a:lvl7pPr marL="2056234" indent="0" algn="ctr">
              <a:buNone/>
              <a:defRPr sz="1200"/>
            </a:lvl7pPr>
            <a:lvl8pPr marL="2398940" indent="0" algn="ctr">
              <a:buNone/>
              <a:defRPr sz="1200"/>
            </a:lvl8pPr>
            <a:lvl9pPr marL="2741645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30531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C007B1DF-6614-460F-A59D-BDBAE48CD6D5}"/>
              </a:ext>
            </a:extLst>
          </p:cNvPr>
          <p:cNvSpPr/>
          <p:nvPr/>
        </p:nvSpPr>
        <p:spPr>
          <a:xfrm>
            <a:off x="-6350" y="-9525"/>
            <a:ext cx="1221263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7" descr="_0000_NHSBT_Ribbon_NHS_Blue_RGB_WhiteAbv_DRAFT.png">
            <a:extLst>
              <a:ext uri="{FF2B5EF4-FFF2-40B4-BE49-F238E27FC236}">
                <a16:creationId xmlns:a16="http://schemas.microsoft.com/office/drawing/2014/main" id="{01424E6D-6FFD-422E-AEA2-49A287E94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9525"/>
            <a:ext cx="122126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8A2BB66-4BF7-493F-BCB6-B3F955D27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388" y="504825"/>
            <a:ext cx="205898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36419"/>
            <a:ext cx="10363200" cy="1470661"/>
          </a:xfrm>
        </p:spPr>
        <p:txBody>
          <a:bodyPr/>
          <a:lstStyle>
            <a:lvl1pPr algn="l">
              <a:defRPr sz="33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4407335"/>
            <a:ext cx="10363200" cy="669607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596900" y="5289558"/>
            <a:ext cx="10363200" cy="669607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57165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2pPr>
            <a:lvl3pPr marL="714329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3pPr>
            <a:lvl4pPr marL="107149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4pPr>
            <a:lvl5pPr marL="1428659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5pPr>
            <a:lvl6pPr marL="1785824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6pPr>
            <a:lvl7pPr marL="2142988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7pPr>
            <a:lvl8pPr marL="2500153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8pPr>
            <a:lvl9pPr marL="2857317" indent="0">
              <a:buNone/>
              <a:defRPr sz="1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64666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332540"/>
            <a:ext cx="11440352" cy="4961168"/>
          </a:xfrm>
        </p:spPr>
        <p:txBody>
          <a:bodyPr/>
          <a:lstStyle>
            <a:lvl1pPr marL="177800" indent="-177800">
              <a:buClr>
                <a:srgbClr val="005EB8"/>
              </a:buClr>
              <a:buFont typeface="Wingdings" panose="05000000000000000000" pitchFamily="2" charset="2"/>
              <a:buChar char="§"/>
              <a:defRPr/>
            </a:lvl1pPr>
            <a:lvl2pPr marL="177800" indent="0">
              <a:buClr>
                <a:srgbClr val="005EB8"/>
              </a:buClr>
              <a:buFontTx/>
              <a:buNone/>
              <a:defRPr/>
            </a:lvl2pPr>
            <a:lvl3pPr marL="447675" indent="0">
              <a:buClr>
                <a:srgbClr val="005EB8"/>
              </a:buClr>
              <a:buFontTx/>
              <a:buNone/>
              <a:defRPr/>
            </a:lvl3pPr>
            <a:lvl4pPr marL="625475" indent="0">
              <a:buClr>
                <a:srgbClr val="005EB8"/>
              </a:buClr>
              <a:buFontTx/>
              <a:buNone/>
              <a:defRPr/>
            </a:lvl4pPr>
            <a:lvl5pPr marL="895350" indent="0">
              <a:buClr>
                <a:srgbClr val="005EB8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549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93786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11453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22475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0952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2059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59585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5166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35710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768559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8540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8751"/>
            <a:ext cx="2743200" cy="5967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8751"/>
            <a:ext cx="8026400" cy="5967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29763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2133601"/>
            <a:ext cx="5384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1"/>
            <a:ext cx="5384800" cy="3992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GB"/>
              <a:t>Copyright© NHS Blood and Transplant, Professional Development Team 2025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F44146-84D9-43B4-A573-3B280BD252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40442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ags" Target="../tags/tag1.xml"/><Relationship Id="rId2" Type="http://schemas.openxmlformats.org/officeDocument/2006/relationships/slideLayout" Target="../slideLayouts/slideLayout72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-6351" y="-9525"/>
            <a:ext cx="12213168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27" name="Picture 7" descr="_0000_NHSBT_Ribbon_NHS_Blue_RGB_WhiteAbv_DRAF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1" y="-9525"/>
            <a:ext cx="1221316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107862-3CF0-3145-8BE6-2EEB9E37F1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230" y="261845"/>
            <a:ext cx="3095977" cy="86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1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MS PGothic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MS PGothic" pitchFamily="34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177800" indent="-177800" algn="l" defTabSz="457200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charset="0"/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47675" indent="-269875" algn="l" defTabSz="457200" rtl="0" eaLnBrk="0" fontAlgn="base" hangingPunct="0">
        <a:spcBef>
          <a:spcPts val="400"/>
        </a:spcBef>
        <a:spcAft>
          <a:spcPct val="0"/>
        </a:spcAft>
        <a:buFont typeface="Arial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625475" indent="-177800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3pPr>
      <a:lvl4pPr marL="895350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4pPr>
      <a:lvl5pPr marL="1165225" indent="-269875" algn="l" defTabSz="457200" rtl="0" eaLnBrk="0" fontAlgn="base" hangingPunct="0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 charset="0"/>
        <a:buChar char="–"/>
        <a:defRPr sz="22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45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</p:sldLayoutIdLst>
  <p:hf sldNum="0"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itchFamily="34" charset="0"/>
        </a:defRPr>
      </a:lvl9pPr>
    </p:titleStyle>
    <p:bodyStyle>
      <a:lvl1pPr marL="177800" indent="-177800" algn="l" defTabSz="457200" rtl="0" fontAlgn="base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fontAlgn="base">
        <a:spcBef>
          <a:spcPts val="400"/>
        </a:spcBef>
        <a:spcAft>
          <a:spcPct val="0"/>
        </a:spcAft>
        <a:buFont typeface="Arial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625475" indent="-177800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3pPr>
      <a:lvl4pPr marL="895350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4pPr>
      <a:lvl5pPr marL="11652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5pPr>
      <a:lvl6pPr marL="16224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6pPr>
      <a:lvl7pPr marL="20796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7pPr>
      <a:lvl8pPr marL="25368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8pPr>
      <a:lvl9pPr marL="2994025" indent="-269875" algn="l" defTabSz="457200" rtl="0" fontAlgn="base">
        <a:spcBef>
          <a:spcPts val="400"/>
        </a:spcBef>
        <a:spcAft>
          <a:spcPct val="0"/>
        </a:spcAft>
        <a:buFont typeface="Lucida Grande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7EE17-1B28-9547-A748-E62E3441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AAB7B-236E-9C44-AFD9-A1C2C0EB0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8A4AB-4CB8-6840-8E65-0BFC55EF1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23043-ECD4-3046-9CFB-0E3A0B8AC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Copyright© NHS Blood and Transplant, Professional Development Team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45979-E783-D144-9FFA-38D803F5E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411B2-EAC1-5543-9471-EF8DAB78A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5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10363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>
            <a:off x="107953" y="6299200"/>
            <a:ext cx="82232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  <a:p>
            <a:pPr defTabSz="914377">
              <a:spcBef>
                <a:spcPct val="50000"/>
              </a:spcBef>
              <a:defRPr/>
            </a:pPr>
            <a:endParaRPr lang="en-GB" sz="1600" b="1">
              <a:solidFill>
                <a:srgbClr val="FFFFFF"/>
              </a:solidFill>
              <a:latin typeface="Arial" pitchFamily="-65" charset="0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4346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  <a:ea typeface="ＭＳ Ｐゴシック" pitchFamily="-65" charset="-128"/>
          <a:cs typeface="ＭＳ Ｐゴシック" pitchFamily="-65" charset="-128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66CC"/>
          </a:solidFill>
          <a:latin typeface="Arial" pitchFamily="-1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CC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  <a:cs typeface="ＭＳ Ｐゴシック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CC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77"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377">
              <a:defRPr/>
            </a:pPr>
            <a:fld id="{A19A1D69-B024-9F4C-8F96-A38D9DD311CD}" type="slidenum">
              <a:rPr lang="en-US" smtClean="0">
                <a:ea typeface="ＭＳ Ｐゴシック" charset="0"/>
              </a:rPr>
              <a:pPr defTabSz="914377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6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transition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>
            <a:extLst>
              <a:ext uri="{FF2B5EF4-FFF2-40B4-BE49-F238E27FC236}">
                <a16:creationId xmlns:a16="http://schemas.microsoft.com/office/drawing/2014/main" id="{6C648FC3-FF99-4171-AC6C-D7EB4A3797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625475"/>
            <a:ext cx="930509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2579F138-1E79-4820-BD5D-9244288D8F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1858963"/>
            <a:ext cx="930509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480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sldNum="0" hdr="0" dt="0"/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E0119D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E0119D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E0119D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Clr>
          <a:srgbClr val="E0119D"/>
        </a:buClr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F7AA-0550-F846-ADA4-97BE7BA93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hf sldNum="0" hd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C9CE93C0-2763-4180-9473-09F8002D8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057" name="Rectangle 5">
            <a:extLst>
              <a:ext uri="{FF2B5EF4-FFF2-40B4-BE49-F238E27FC236}">
                <a16:creationId xmlns:a16="http://schemas.microsoft.com/office/drawing/2014/main" id="{A9B98ED5-F898-42E0-BD16-EA80DC0D4DCE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6429375"/>
            <a:ext cx="12192000" cy="428625"/>
          </a:xfrm>
          <a:prstGeom prst="rect">
            <a:avLst/>
          </a:prstGeom>
          <a:solidFill>
            <a:srgbClr val="E0119D"/>
          </a:solidFill>
          <a:ln w="9525">
            <a:solidFill>
              <a:srgbClr val="0065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7971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32543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7115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4168775" indent="-51117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524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59" name="Rectangle 2">
            <a:extLst>
              <a:ext uri="{FF2B5EF4-FFF2-40B4-BE49-F238E27FC236}">
                <a16:creationId xmlns:a16="http://schemas.microsoft.com/office/drawing/2014/main" id="{CB035711-0DCF-40F5-96F2-46EB3F40B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9844088" cy="6334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pic>
        <p:nvPicPr>
          <p:cNvPr id="3074" name="Picture 2" descr="Newspapers attack designers over &amp;#39;new&amp;#39; NHS logo and identity - News -  Digital Arts">
            <a:extLst>
              <a:ext uri="{FF2B5EF4-FFF2-40B4-BE49-F238E27FC236}">
                <a16:creationId xmlns:a16="http://schemas.microsoft.com/office/drawing/2014/main" id="{BD1C1FD4-D357-4FFD-AF80-6E6EF0136C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6" y="268288"/>
            <a:ext cx="1011873" cy="45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37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  <p:sldLayoutId id="2147484121" r:id="rId12"/>
    <p:sldLayoutId id="2147484122" r:id="rId13"/>
    <p:sldLayoutId id="2147484123" r:id="rId14"/>
    <p:sldLayoutId id="2147484124" r:id="rId15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 i="1">
          <a:solidFill>
            <a:srgbClr val="E0119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66CC"/>
          </a:solidFill>
          <a:latin typeface="Arial" pitchFamily="34" charset="0"/>
        </a:defRPr>
      </a:lvl5pPr>
      <a:lvl6pPr marL="476220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6pPr>
      <a:lvl7pPr marL="95243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7pPr>
      <a:lvl8pPr marL="1428659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8pPr>
      <a:lvl9pPr marL="1904878" algn="l" rtl="0" fontAlgn="base">
        <a:spcBef>
          <a:spcPct val="0"/>
        </a:spcBef>
        <a:spcAft>
          <a:spcPct val="0"/>
        </a:spcAft>
        <a:defRPr sz="3333" b="1">
          <a:solidFill>
            <a:srgbClr val="0066CC"/>
          </a:solidFill>
          <a:latin typeface="Arial" pitchFamily="34" charset="0"/>
        </a:defRPr>
      </a:lvl9pPr>
    </p:titleStyle>
    <p:bodyStyle>
      <a:lvl1pPr marL="355600" indent="-355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73113" indent="-2968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89038" indent="-23653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65288" indent="-2365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141538" indent="-236538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61920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6pPr>
      <a:lvl7pPr marL="3095427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7pPr>
      <a:lvl8pPr marL="357164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8pPr>
      <a:lvl9pPr marL="4047866" indent="-238110" algn="l" rtl="0" fontAlgn="base">
        <a:spcBef>
          <a:spcPct val="20000"/>
        </a:spcBef>
        <a:spcAft>
          <a:spcPct val="0"/>
        </a:spcAft>
        <a:buChar char="»"/>
        <a:defRPr sz="208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6220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5243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0487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81098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33537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09756" algn="l" defTabSz="952439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8751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831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  <p:sldLayoutId id="2147484150" r:id="rId12"/>
  </p:sldLayoutIdLst>
  <p:transition spd="slow"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2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8.jp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2.jp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video" Target="../media/media1.mov"/><Relationship Id="rId16" Type="http://schemas.openxmlformats.org/officeDocument/2006/relationships/image" Target="../media/image51.png"/><Relationship Id="rId1" Type="http://schemas.microsoft.com/office/2007/relationships/media" Target="../media/media1.mov"/><Relationship Id="rId6" Type="http://schemas.openxmlformats.org/officeDocument/2006/relationships/image" Target="../media/image41.jpeg"/><Relationship Id="rId11" Type="http://schemas.openxmlformats.org/officeDocument/2006/relationships/image" Target="../media/image46.jpg"/><Relationship Id="rId5" Type="http://schemas.openxmlformats.org/officeDocument/2006/relationships/image" Target="../media/image40.jpg"/><Relationship Id="rId15" Type="http://schemas.openxmlformats.org/officeDocument/2006/relationships/image" Target="../media/image50.jpeg"/><Relationship Id="rId10" Type="http://schemas.openxmlformats.org/officeDocument/2006/relationships/image" Target="../media/image45.jp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4.jpg"/><Relationship Id="rId1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jpe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7" Type="http://schemas.openxmlformats.org/officeDocument/2006/relationships/image" Target="../media/image6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3.gif"/><Relationship Id="rId5" Type="http://schemas.openxmlformats.org/officeDocument/2006/relationships/image" Target="../media/image62.gif"/><Relationship Id="rId4" Type="http://schemas.openxmlformats.org/officeDocument/2006/relationships/image" Target="../media/image6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chart" Target="../charts/chart5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7.png"/><Relationship Id="rId5" Type="http://schemas.openxmlformats.org/officeDocument/2006/relationships/image" Target="../media/image67.tiff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5" Type="http://schemas.openxmlformats.org/officeDocument/2006/relationships/image" Target="../media/image70.jp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11.pn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3.png"/><Relationship Id="rId5" Type="http://schemas.openxmlformats.org/officeDocument/2006/relationships/hyperlink" Target="https://www.odt.nhs.uk/deceased-donation/best-practice-guidance/end-of-life-care/" TargetMode="External"/><Relationship Id="rId10" Type="http://schemas.openxmlformats.org/officeDocument/2006/relationships/image" Target="../media/image95.png"/><Relationship Id="rId4" Type="http://schemas.openxmlformats.org/officeDocument/2006/relationships/image" Target="../media/image92.png"/><Relationship Id="rId9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073CC6-C282-CB4F-9C22-17368BF7C577}"/>
              </a:ext>
            </a:extLst>
          </p:cNvPr>
          <p:cNvSpPr txBox="1"/>
          <p:nvPr/>
        </p:nvSpPr>
        <p:spPr>
          <a:xfrm>
            <a:off x="9342024" y="262245"/>
            <a:ext cx="2849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</a:rPr>
              <a:t>@</a:t>
            </a:r>
            <a:r>
              <a:rPr lang="en-US" sz="2400" dirty="0" err="1">
                <a:solidFill>
                  <a:prstClr val="black"/>
                </a:solidFill>
                <a:latin typeface="Arial" pitchFamily="34" charset="0"/>
              </a:rPr>
              <a:t>ODTEdandGov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</a:rPr>
              <a:t>					</a:t>
            </a:r>
          </a:p>
          <a:p>
            <a:pPr defTabSz="60958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</a:rPr>
              <a:t>#</a:t>
            </a:r>
            <a:r>
              <a:rPr lang="en-US" sz="2400" dirty="0" err="1">
                <a:solidFill>
                  <a:prstClr val="black"/>
                </a:solidFill>
                <a:latin typeface="Arial" pitchFamily="34" charset="0"/>
              </a:rPr>
              <a:t>DDsim</a:t>
            </a:r>
            <a:endParaRPr lang="en-US" sz="24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2A5949-B6B4-104D-BBA9-241A215001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992" y="517356"/>
            <a:ext cx="6666016" cy="582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8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49CFD-2C65-2043-B1C0-E72A07B57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3808" y="0"/>
            <a:ext cx="4960736" cy="68580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54400" y="1916557"/>
            <a:ext cx="8227543" cy="1671659"/>
          </a:xfrm>
        </p:spPr>
        <p:txBody>
          <a:bodyPr/>
          <a:lstStyle/>
          <a:p>
            <a:pPr eaLnBrk="1" hangingPunct="1"/>
            <a:r>
              <a:rPr lang="en-GB" sz="4400" dirty="0">
                <a:solidFill>
                  <a:srgbClr val="E0119D"/>
                </a:solidFill>
              </a:rPr>
              <a:t>Deceased Donation in Context </a:t>
            </a:r>
            <a:br>
              <a:rPr lang="en-GB" sz="4400" dirty="0">
                <a:solidFill>
                  <a:srgbClr val="E0119D"/>
                </a:solidFill>
              </a:rPr>
            </a:br>
            <a:r>
              <a:rPr lang="en-GB" sz="4400" dirty="0">
                <a:solidFill>
                  <a:srgbClr val="6E2C6B"/>
                </a:solidFill>
              </a:rPr>
              <a:t>past, present and 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ADAA1AE-5AF6-A44D-97E1-E59264B8CF5D}"/>
              </a:ext>
            </a:extLst>
          </p:cNvPr>
          <p:cNvSpPr txBox="1">
            <a:spLocks/>
          </p:cNvSpPr>
          <p:nvPr/>
        </p:nvSpPr>
        <p:spPr bwMode="auto">
          <a:xfrm>
            <a:off x="3454400" y="3588216"/>
            <a:ext cx="8221978" cy="20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fontAlgn="base">
              <a:spcBef>
                <a:spcPts val="800"/>
              </a:spcBef>
              <a:spcAft>
                <a:spcPts val="800"/>
              </a:spcAft>
              <a:buClr>
                <a:srgbClr val="0072C6"/>
              </a:buClr>
              <a:buFont typeface="Arial" charset="0"/>
              <a:buNone/>
              <a:defRPr sz="3500" kern="1200">
                <a:solidFill>
                  <a:srgbClr val="0091C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ts val="400"/>
              </a:spcBef>
              <a:spcAft>
                <a:spcPct val="0"/>
              </a:spcAft>
              <a:buFont typeface="Lucida Grande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247A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Dr Dale Gardiner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lang="en-GB" altLang="en-US" sz="2000" dirty="0">
                <a:solidFill>
                  <a:sysClr val="windowText" lastClr="000000"/>
                </a:solidFill>
                <a:latin typeface="Arial"/>
                <a:ea typeface=""/>
                <a:cs typeface="Arial" panose="020B0604020202020204" pitchFamily="34" charset="0"/>
              </a:rPr>
              <a:t>Associate Medical Director – Deceased Organ Donation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r>
              <a:rPr lang="en-GB" altLang="en-US" sz="2000" dirty="0">
                <a:solidFill>
                  <a:sysClr val="windowText" lastClr="000000"/>
                </a:solidFill>
                <a:latin typeface="Arial"/>
                <a:ea typeface=""/>
                <a:cs typeface="Arial" panose="020B0604020202020204" pitchFamily="34" charset="0"/>
              </a:rPr>
              <a:t>(National CLOD)</a:t>
            </a:r>
            <a:endParaRPr kumimoji="0" lang="en-GB" altLang="en-US" sz="1867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"/>
              <a:cs typeface="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2C6"/>
              </a:buClr>
              <a:buSzTx/>
              <a:buFont typeface="Arial" charset="0"/>
              <a:buNone/>
              <a:tabLst/>
              <a:defRPr/>
            </a:pPr>
            <a:endParaRPr kumimoji="0" lang="en-GB" altLang="en-US" sz="4667" b="0" i="0" u="none" strike="noStrike" kern="1200" cap="none" spc="0" normalizeH="0" baseline="0" noProof="0" dirty="0">
              <a:ln>
                <a:noFill/>
              </a:ln>
              <a:solidFill>
                <a:srgbClr val="0091C9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6ED9AD-9CE1-CF48-8CA0-9ADE41C071AE}"/>
              </a:ext>
            </a:extLst>
          </p:cNvPr>
          <p:cNvSpPr txBox="1"/>
          <p:nvPr/>
        </p:nvSpPr>
        <p:spPr>
          <a:xfrm>
            <a:off x="141784" y="6457890"/>
            <a:ext cx="2926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"/>
                <a:cs typeface=""/>
              </a:rPr>
              <a:t>DDSIM 2025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C314F84-B79A-C6F8-42F0-9257FCC9EB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4176601"/>
            <a:ext cx="4800600" cy="269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1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947FEEB4-856D-A446-9512-A43C5D0E57F3}"/>
              </a:ext>
            </a:extLst>
          </p:cNvPr>
          <p:cNvGraphicFramePr/>
          <p:nvPr/>
        </p:nvGraphicFramePr>
        <p:xfrm>
          <a:off x="194332" y="1340451"/>
          <a:ext cx="11801577" cy="4545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0B2D0DC2-1949-ED4C-9A18-847E4F203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4" y="-13886"/>
            <a:ext cx="11619379" cy="9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267" b="0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Organs for Transplant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49AC8F-2F8B-2C4D-BA15-E2741DD8E81A}"/>
              </a:ext>
            </a:extLst>
          </p:cNvPr>
          <p:cNvSpPr/>
          <p:nvPr/>
        </p:nvSpPr>
        <p:spPr bwMode="auto">
          <a:xfrm>
            <a:off x="13224" y="6257936"/>
            <a:ext cx="12192000" cy="600064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DD SIM 2025</a:t>
            </a:r>
          </a:p>
        </p:txBody>
      </p:sp>
      <p:pic>
        <p:nvPicPr>
          <p:cNvPr id="3" name="Picture 2" descr="A picture containing person, room&#10;&#10;Description automatically generated">
            <a:extLst>
              <a:ext uri="{FF2B5EF4-FFF2-40B4-BE49-F238E27FC236}">
                <a16:creationId xmlns:a16="http://schemas.microsoft.com/office/drawing/2014/main" id="{17F7C479-D0C1-E841-A783-3DBF56FB3AD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701" y="925310"/>
            <a:ext cx="2159000" cy="1441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55E0DB3-8061-8B21-F595-ADB568D8A5D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89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sosceles Triangle 18"/>
          <p:cNvSpPr/>
          <p:nvPr/>
        </p:nvSpPr>
        <p:spPr bwMode="auto">
          <a:xfrm rot="10800000">
            <a:off x="2592784" y="1460433"/>
            <a:ext cx="7006441" cy="4512627"/>
          </a:xfrm>
          <a:prstGeom prst="triangl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2984668" y="1971077"/>
            <a:ext cx="6258296" cy="11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495307" y="2612343"/>
            <a:ext cx="5237019" cy="1187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3994069" y="3241737"/>
            <a:ext cx="4263243" cy="237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4469084" y="3859254"/>
            <a:ext cx="3301341" cy="237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4944097" y="4476771"/>
            <a:ext cx="2327564" cy="178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19112" y="5106164"/>
            <a:ext cx="1318161" cy="118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5689033" y="5074295"/>
            <a:ext cx="811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1,510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donors</a:t>
            </a:r>
          </a:p>
        </p:txBody>
      </p:sp>
      <p:sp>
        <p:nvSpPr>
          <p:cNvPr id="41" name="Title 43"/>
          <p:cNvSpPr>
            <a:spLocks noGrp="1"/>
          </p:cNvSpPr>
          <p:nvPr>
            <p:ph type="title"/>
          </p:nvPr>
        </p:nvSpPr>
        <p:spPr>
          <a:xfrm>
            <a:off x="2553629" y="179427"/>
            <a:ext cx="6978651" cy="1155700"/>
          </a:xfrm>
        </p:spPr>
        <p:txBody>
          <a:bodyPr/>
          <a:lstStyle/>
          <a:p>
            <a:r>
              <a:rPr lang="en-GB" dirty="0"/>
              <a:t>Donation in UK, 2023/24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F2D174-DE22-DC4D-AEB9-6E6E4B3F4DB9}"/>
              </a:ext>
            </a:extLst>
          </p:cNvPr>
          <p:cNvSpPr/>
          <p:nvPr/>
        </p:nvSpPr>
        <p:spPr>
          <a:xfrm>
            <a:off x="9063697" y="2918363"/>
            <a:ext cx="27744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56% of deceased organ donors on the opt-in ODR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372BAC-AD75-6246-8677-160E50B71F33}"/>
              </a:ext>
            </a:extLst>
          </p:cNvPr>
          <p:cNvSpPr/>
          <p:nvPr/>
        </p:nvSpPr>
        <p:spPr>
          <a:xfrm>
            <a:off x="9063697" y="4766517"/>
            <a:ext cx="2860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62% of deceased organ donors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 years or older.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EDDF71-CF5D-2B4F-A52E-4C0D4BB584EA}"/>
              </a:ext>
            </a:extLst>
          </p:cNvPr>
          <p:cNvSpPr txBox="1"/>
          <p:nvPr/>
        </p:nvSpPr>
        <p:spPr>
          <a:xfrm>
            <a:off x="5235651" y="4593543"/>
            <a:ext cx="1741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1,880 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EED998-A5D3-3441-B592-43ED02FAE08D}"/>
              </a:ext>
            </a:extLst>
          </p:cNvPr>
          <p:cNvSpPr txBox="1"/>
          <p:nvPr/>
        </p:nvSpPr>
        <p:spPr>
          <a:xfrm>
            <a:off x="4721742" y="3931345"/>
            <a:ext cx="278153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3,107 family requests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9378E9-0D26-2B43-A723-FC3C66ABC7E7}"/>
              </a:ext>
            </a:extLst>
          </p:cNvPr>
          <p:cNvSpPr txBox="1"/>
          <p:nvPr/>
        </p:nvSpPr>
        <p:spPr>
          <a:xfrm>
            <a:off x="4894961" y="1484573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662,000 deaths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BC2DF5-B963-6D40-BE6E-8876349655AD}"/>
              </a:ext>
            </a:extLst>
          </p:cNvPr>
          <p:cNvSpPr txBox="1"/>
          <p:nvPr/>
        </p:nvSpPr>
        <p:spPr>
          <a:xfrm>
            <a:off x="4322154" y="2091472"/>
            <a:ext cx="3456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290,000 hospital deaths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23770B-EC19-294B-BBF5-ED012C2F7C7B}"/>
              </a:ext>
            </a:extLst>
          </p:cNvPr>
          <p:cNvSpPr txBox="1"/>
          <p:nvPr/>
        </p:nvSpPr>
        <p:spPr>
          <a:xfrm>
            <a:off x="4087665" y="2726885"/>
            <a:ext cx="410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6,794 potential organ donors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6E70B3-8E64-774C-88B0-156A9BD8377B}"/>
              </a:ext>
            </a:extLst>
          </p:cNvPr>
          <p:cNvSpPr txBox="1"/>
          <p:nvPr/>
        </p:nvSpPr>
        <p:spPr>
          <a:xfrm>
            <a:off x="5006813" y="3325056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6,421 referred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1A3B80-36DD-6639-379C-C531ECE9121A}"/>
              </a:ext>
            </a:extLst>
          </p:cNvPr>
          <p:cNvSpPr/>
          <p:nvPr/>
        </p:nvSpPr>
        <p:spPr>
          <a:xfrm>
            <a:off x="156128" y="2403720"/>
            <a:ext cx="33013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Corneal Donors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2,154		cornea only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215		DBD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220		DCD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M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297E78-5808-F54E-76C9-A35866EB5DD4}"/>
              </a:ext>
            </a:extLst>
          </p:cNvPr>
          <p:cNvSpPr/>
          <p:nvPr/>
        </p:nvSpPr>
        <p:spPr>
          <a:xfrm>
            <a:off x="4263250" y="5643161"/>
            <a:ext cx="3899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DBD 772			DCD 738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A3817C-1A36-FDA1-5B17-E5CFC4A8540A}"/>
              </a:ext>
            </a:extLst>
          </p:cNvPr>
          <p:cNvSpPr txBox="1"/>
          <p:nvPr/>
        </p:nvSpPr>
        <p:spPr>
          <a:xfrm>
            <a:off x="18500" y="6418902"/>
            <a:ext cx="6122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DD SIM 2024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DEC2B0-57DD-ED8F-A2EA-7037E8F1CCCF}"/>
              </a:ext>
            </a:extLst>
          </p:cNvPr>
          <p:cNvSpPr/>
          <p:nvPr/>
        </p:nvSpPr>
        <p:spPr bwMode="auto">
          <a:xfrm>
            <a:off x="35095" y="6312611"/>
            <a:ext cx="12192000" cy="600064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DD SIM 2025</a:t>
            </a:r>
          </a:p>
        </p:txBody>
      </p:sp>
    </p:spTree>
    <p:extLst>
      <p:ext uri="{BB962C8B-B14F-4D97-AF65-F5344CB8AC3E}">
        <p14:creationId xmlns:p14="http://schemas.microsoft.com/office/powerpoint/2010/main" val="287674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254029" y="1091147"/>
            <a:ext cx="2457036" cy="936253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the past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rgbClr val="E0119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D03F13C7-A3E2-89B9-8288-6802B0552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291" y="2027400"/>
            <a:ext cx="3490512" cy="4404694"/>
          </a:xfrm>
          <a:prstGeom prst="rect">
            <a:avLst/>
          </a:prstGeom>
        </p:spPr>
      </p:pic>
      <p:pic>
        <p:nvPicPr>
          <p:cNvPr id="13" name="Picture 12" descr="image-1182-orig.jpg">
            <a:extLst>
              <a:ext uri="{FF2B5EF4-FFF2-40B4-BE49-F238E27FC236}">
                <a16:creationId xmlns:a16="http://schemas.microsoft.com/office/drawing/2014/main" id="{A33B271D-D501-1376-A609-B4B83020B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92" y="2711746"/>
            <a:ext cx="3304032" cy="2231136"/>
          </a:xfrm>
          <a:prstGeom prst="rect">
            <a:avLst/>
          </a:prstGeom>
        </p:spPr>
      </p:pic>
      <p:pic>
        <p:nvPicPr>
          <p:cNvPr id="14" name="Picture 6" descr="donor_card_edited-1.jpg">
            <a:extLst>
              <a:ext uri="{FF2B5EF4-FFF2-40B4-BE49-F238E27FC236}">
                <a16:creationId xmlns:a16="http://schemas.microsoft.com/office/drawing/2014/main" id="{007100FA-965C-A393-23C8-9AF0526D65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412" y="2843575"/>
            <a:ext cx="3216668" cy="1967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E5B32E-7EFE-32FD-47F6-7E65FAE80071}"/>
              </a:ext>
            </a:extLst>
          </p:cNvPr>
          <p:cNvSpPr txBox="1">
            <a:spLocks/>
          </p:cNvSpPr>
          <p:nvPr/>
        </p:nvSpPr>
        <p:spPr>
          <a:xfrm>
            <a:off x="3012824" y="0"/>
            <a:ext cx="4939447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</p:spTree>
    <p:extLst>
      <p:ext uri="{BB962C8B-B14F-4D97-AF65-F5344CB8AC3E}">
        <p14:creationId xmlns:p14="http://schemas.microsoft.com/office/powerpoint/2010/main" val="219524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796786-44E2-DA29-99BF-6A935A04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74E716FE-649D-4012-6F3D-BAC824B15D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2D8AB7-4D7E-2358-681E-3EFD3AE42AE2}"/>
              </a:ext>
            </a:extLst>
          </p:cNvPr>
          <p:cNvGraphicFramePr>
            <a:graphicFrameLocks/>
          </p:cNvGraphicFramePr>
          <p:nvPr/>
        </p:nvGraphicFramePr>
        <p:xfrm>
          <a:off x="291548" y="1046923"/>
          <a:ext cx="11691240" cy="560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51A4329-B27D-94CA-3531-BF7526E677DB}"/>
              </a:ext>
            </a:extLst>
          </p:cNvPr>
          <p:cNvSpPr txBox="1">
            <a:spLocks/>
          </p:cNvSpPr>
          <p:nvPr/>
        </p:nvSpPr>
        <p:spPr>
          <a:xfrm>
            <a:off x="3912954" y="-44637"/>
            <a:ext cx="4170872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CAA61-1A20-E164-79C1-4E52746738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1763B4-C366-4DC7-E3C0-A4CA7A311149}"/>
              </a:ext>
            </a:extLst>
          </p:cNvPr>
          <p:cNvSpPr txBox="1"/>
          <p:nvPr/>
        </p:nvSpPr>
        <p:spPr>
          <a:xfrm>
            <a:off x="1589881" y="1934335"/>
            <a:ext cx="173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waiting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22A567-2B5B-568A-E046-00205C9616E2}"/>
              </a:ext>
            </a:extLst>
          </p:cNvPr>
          <p:cNvSpPr txBox="1"/>
          <p:nvPr/>
        </p:nvSpPr>
        <p:spPr>
          <a:xfrm>
            <a:off x="1589881" y="3744835"/>
            <a:ext cx="217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Deceased donors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B0BB0-B416-B12E-ABB5-D501CEC5A7FA}"/>
              </a:ext>
            </a:extLst>
          </p:cNvPr>
          <p:cNvSpPr/>
          <p:nvPr/>
        </p:nvSpPr>
        <p:spPr>
          <a:xfrm>
            <a:off x="6632550" y="975005"/>
            <a:ext cx="4453305" cy="280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3D6477-8537-3D85-1D46-98D0DFBE818E}"/>
              </a:ext>
            </a:extLst>
          </p:cNvPr>
          <p:cNvSpPr/>
          <p:nvPr/>
        </p:nvSpPr>
        <p:spPr>
          <a:xfrm>
            <a:off x="4342400" y="759163"/>
            <a:ext cx="2379690" cy="280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E42E8C1-D34F-C516-D844-4E7FAAE0F8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755" y="3615246"/>
            <a:ext cx="1521230" cy="21328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87E7E4E-C2E7-64EF-E49D-6D449B60BDBE}"/>
              </a:ext>
            </a:extLst>
          </p:cNvPr>
          <p:cNvSpPr txBox="1"/>
          <p:nvPr/>
        </p:nvSpPr>
        <p:spPr>
          <a:xfrm>
            <a:off x="4389121" y="3744835"/>
            <a:ext cx="96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2008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3C3AE1B6-ADC0-0EAD-351E-EF309128B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646" y="4114167"/>
            <a:ext cx="3548546" cy="1191816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end of life care.”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ED5884-9CC7-E26B-0EDC-C761512406BF}"/>
              </a:ext>
            </a:extLst>
          </p:cNvPr>
          <p:cNvSpPr txBox="1"/>
          <p:nvPr/>
        </p:nvSpPr>
        <p:spPr>
          <a:xfrm>
            <a:off x="4252864" y="1937378"/>
            <a:ext cx="173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50% increase in donors over 5 years</a:t>
            </a:r>
          </a:p>
        </p:txBody>
      </p:sp>
    </p:spTree>
    <p:extLst>
      <p:ext uri="{BB962C8B-B14F-4D97-AF65-F5344CB8AC3E}">
        <p14:creationId xmlns:p14="http://schemas.microsoft.com/office/powerpoint/2010/main" val="334237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  <p:bldP spid="8" grpId="0"/>
      <p:bldP spid="9" grpId="0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5B990818-3F5B-B042-8A4D-C2B5C87C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1865647"/>
            <a:ext cx="5053512" cy="205120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All parts of the NHS must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embrace organ donation as a usual, not an unusual event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. … Each Trust should have an identified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clinical [lead]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and a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Trust donation committee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to help achieve this.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698585D-E9B2-D443-BE91-05F6471C0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5" y="1279336"/>
            <a:ext cx="5053511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4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C7B8129-D05A-9A43-A1D1-C8BE6BBA1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5" y="138557"/>
            <a:ext cx="9144000" cy="8718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Invest in People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People - the building block of our improvement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D5D31DB1-B4FE-8949-9EAD-7FDA5CC6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912858"/>
            <a:ext cx="5053513" cy="1651093"/>
          </a:xfrm>
          <a:prstGeom prst="rect">
            <a:avLst/>
          </a:prstGeom>
          <a:solidFill>
            <a:srgbClr val="F8F8F8"/>
          </a:solidFill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0" fontAlgn="auto" latinLnBrk="0" hangingPunct="0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Additional [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nurses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],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embedded within critical care areas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, should be employed to ensure a comprehensive, highly skilled,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specialised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/>
                <a:ea typeface="Times"/>
                <a:cs typeface="Times"/>
              </a:rPr>
              <a:t> and robust service. 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charset="0"/>
              <a:cs typeface="MS PGothic" charset="0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4AF4B02A-D4F3-E64D-A654-6C25EC219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97" y="4357777"/>
            <a:ext cx="5053512" cy="461665"/>
          </a:xfrm>
          <a:prstGeom prst="rect">
            <a:avLst/>
          </a:prstGeom>
          <a:solidFill>
            <a:srgbClr val="E0119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Recommendation 9</a:t>
            </a:r>
          </a:p>
        </p:txBody>
      </p:sp>
      <p:pic>
        <p:nvPicPr>
          <p:cNvPr id="14" name="Picture 13" descr="iStock_000010072314XSmall.jpg">
            <a:extLst>
              <a:ext uri="{FF2B5EF4-FFF2-40B4-BE49-F238E27FC236}">
                <a16:creationId xmlns:a16="http://schemas.microsoft.com/office/drawing/2014/main" id="{D3BAFA47-0328-2349-9225-EF58317E89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563" y="3921976"/>
            <a:ext cx="1239117" cy="1856485"/>
          </a:xfrm>
          <a:prstGeom prst="rect">
            <a:avLst/>
          </a:prstGeom>
        </p:spPr>
      </p:pic>
      <p:sp>
        <p:nvSpPr>
          <p:cNvPr id="16" name="Text Box 12">
            <a:extLst>
              <a:ext uri="{FF2B5EF4-FFF2-40B4-BE49-F238E27FC236}">
                <a16:creationId xmlns:a16="http://schemas.microsoft.com/office/drawing/2014/main" id="{E897A33E-3FBE-4C44-A8B0-D79D3EAB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3951" y="3167299"/>
            <a:ext cx="2767744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Non-clinical Donation Committee Chair</a:t>
            </a:r>
          </a:p>
        </p:txBody>
      </p:sp>
      <p:pic>
        <p:nvPicPr>
          <p:cNvPr id="17" name="Picture 16" descr="iStock_000004801707XSmall.jpg">
            <a:extLst>
              <a:ext uri="{FF2B5EF4-FFF2-40B4-BE49-F238E27FC236}">
                <a16:creationId xmlns:a16="http://schemas.microsoft.com/office/drawing/2014/main" id="{B7FE55F0-C80E-E94B-AE7F-95C2BCB467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2205" y="1301892"/>
            <a:ext cx="1669001" cy="1884025"/>
          </a:xfrm>
          <a:prstGeom prst="rect">
            <a:avLst/>
          </a:prstGeom>
        </p:spPr>
      </p:pic>
      <p:sp>
        <p:nvSpPr>
          <p:cNvPr id="18" name="Text Box 12">
            <a:extLst>
              <a:ext uri="{FF2B5EF4-FFF2-40B4-BE49-F238E27FC236}">
                <a16:creationId xmlns:a16="http://schemas.microsoft.com/office/drawing/2014/main" id="{95FE6AED-AE3A-7247-87B7-9D33EB6C0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483" y="5821301"/>
            <a:ext cx="2212371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Specialist Nurse for Organ Donation (SN-OD)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60C9AA33-B1EB-7B42-9D89-F2EC11C2F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524" y="3150669"/>
            <a:ext cx="2367987" cy="9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Clinical Lead for Organ Donation (CLOD)</a:t>
            </a:r>
          </a:p>
        </p:txBody>
      </p:sp>
      <p:pic>
        <p:nvPicPr>
          <p:cNvPr id="20" name="Picture 19" descr="iStock_000013328231XSmall.jpg">
            <a:extLst>
              <a:ext uri="{FF2B5EF4-FFF2-40B4-BE49-F238E27FC236}">
                <a16:creationId xmlns:a16="http://schemas.microsoft.com/office/drawing/2014/main" id="{AB584F06-2CD7-4E4A-8D9C-1B52887DFB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552" y="1306772"/>
            <a:ext cx="1967387" cy="1884024"/>
          </a:xfrm>
          <a:prstGeom prst="rect">
            <a:avLst/>
          </a:prstGeom>
        </p:spPr>
      </p:pic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CA410EA5-7F79-7349-BB4F-81D38AD0F5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9530" y="4636401"/>
            <a:ext cx="2180825" cy="186278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624C04-A835-AB4B-8A71-B5FD4CC86D67}"/>
              </a:ext>
            </a:extLst>
          </p:cNvPr>
          <p:cNvSpPr txBox="1"/>
          <p:nvPr/>
        </p:nvSpPr>
        <p:spPr>
          <a:xfrm>
            <a:off x="9810179" y="5558903"/>
            <a:ext cx="123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8495B6-AE8E-71CB-1F69-5577BC01428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D7E10B-3933-FB73-939F-865E9BE66F35}"/>
              </a:ext>
            </a:extLst>
          </p:cNvPr>
          <p:cNvSpPr/>
          <p:nvPr/>
        </p:nvSpPr>
        <p:spPr>
          <a:xfrm>
            <a:off x="7132619" y="1092174"/>
            <a:ext cx="29674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2-4 hours / week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240 CLODs </a:t>
            </a: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6E2C6B"/>
                </a:solidFill>
                <a:latin typeface="Arial" pitchFamily="-65" charset="0"/>
                <a:ea typeface=""/>
                <a:cs typeface=""/>
              </a:rPr>
              <a:t>Local, regional, national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itchFamily="-65" charset="0"/>
              <a:ea typeface=""/>
              <a:cs typeface=""/>
            </a:endParaRPr>
          </a:p>
          <a:p>
            <a:pPr marL="0" marR="0" lvl="0" indent="0" algn="l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itchFamily="-65" charset="0"/>
                <a:ea typeface=""/>
                <a:cs typeface=""/>
              </a:rPr>
              <a:t>Budget £2.3 million / year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charset="0"/>
              <a:ea typeface="ＭＳ Ｐゴシック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7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6FC8178-056C-4B44-A1F5-74C4EB6E1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21629"/>
            <a:ext cx="8813800" cy="96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189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377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566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754" algn="l" defTabSz="457189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marL="0" marR="0" lvl="0" indent="0" algn="l" defTabSz="6095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67" b="1" i="0" u="none" strike="noStrike" kern="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Framework of UK Practice</a:t>
            </a:r>
          </a:p>
        </p:txBody>
      </p:sp>
      <p:pic>
        <p:nvPicPr>
          <p:cNvPr id="8" name="Picture 3" descr="AoMRC1">
            <a:extLst>
              <a:ext uri="{FF2B5EF4-FFF2-40B4-BE49-F238E27FC236}">
                <a16:creationId xmlns:a16="http://schemas.microsoft.com/office/drawing/2014/main" id="{CB2DAEE3-F78A-9B4C-BC7A-B9703C4C8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858" y="145705"/>
            <a:ext cx="1896533" cy="266276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9" name="Picture 4" descr="legal guidance">
            <a:extLst>
              <a:ext uri="{FF2B5EF4-FFF2-40B4-BE49-F238E27FC236}">
                <a16:creationId xmlns:a16="http://schemas.microsoft.com/office/drawing/2014/main" id="{F4A4D2DF-92C9-1745-913A-D89A15ED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" y="822835"/>
            <a:ext cx="1943100" cy="27432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10" name="Picture 22" descr="GMC EoLC front">
            <a:extLst>
              <a:ext uri="{FF2B5EF4-FFF2-40B4-BE49-F238E27FC236}">
                <a16:creationId xmlns:a16="http://schemas.microsoft.com/office/drawing/2014/main" id="{7AC54B12-8582-964F-A8F3-1FBB62E4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1871" y="1927145"/>
            <a:ext cx="2082800" cy="285961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2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1" name="Picture 6" descr="DCD doc.jpg                                                    00086142Macintosh HD                   7C2681A6:">
            <a:extLst>
              <a:ext uri="{FF2B5EF4-FFF2-40B4-BE49-F238E27FC236}">
                <a16:creationId xmlns:a16="http://schemas.microsoft.com/office/drawing/2014/main" id="{A17A8C7E-65F4-AC48-A670-0F472A72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8612" y="2851549"/>
            <a:ext cx="2097617" cy="29464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2" name="Picture 11" descr="Screen Shot 2011-12-15 at 11.35.15.png">
            <a:extLst>
              <a:ext uri="{FF2B5EF4-FFF2-40B4-BE49-F238E27FC236}">
                <a16:creationId xmlns:a16="http://schemas.microsoft.com/office/drawing/2014/main" id="{8593FFD2-4252-1F4C-B83F-71A4DB04CBA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840" y="4114267"/>
            <a:ext cx="1913467" cy="2715684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22" name="Picture 21" descr="Screen Shot 2012-05-17 at 20.45.58.png">
            <a:extLst>
              <a:ext uri="{FF2B5EF4-FFF2-40B4-BE49-F238E27FC236}">
                <a16:creationId xmlns:a16="http://schemas.microsoft.com/office/drawing/2014/main" id="{E93D3EC7-A138-D743-9A10-75FC251AA3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570" y="4093768"/>
            <a:ext cx="2103449" cy="2746737"/>
          </a:xfrm>
          <a:prstGeom prst="rect">
            <a:avLst/>
          </a:prstGeom>
          <a:ln w="28575">
            <a:solidFill>
              <a:schemeClr val="bg2"/>
            </a:solidFill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7" name="Picture 16" descr="Screen Shot 2011-12-15 at 11.27.25.png">
            <a:extLst>
              <a:ext uri="{FF2B5EF4-FFF2-40B4-BE49-F238E27FC236}">
                <a16:creationId xmlns:a16="http://schemas.microsoft.com/office/drawing/2014/main" id="{1FDD7AFE-C353-574D-B2A7-5AA6A203EF2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456" y="3952658"/>
            <a:ext cx="2061441" cy="2905343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4B107C-8026-CA4F-AE3B-58B50A9DE32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591" y="3922773"/>
            <a:ext cx="2061440" cy="291773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1E1ED3-5194-B446-92C4-33D285142965}"/>
              </a:ext>
            </a:extLst>
          </p:cNvPr>
          <p:cNvSpPr txBox="1"/>
          <p:nvPr/>
        </p:nvSpPr>
        <p:spPr>
          <a:xfrm>
            <a:off x="11015936" y="3247277"/>
            <a:ext cx="11760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0E7E74-55E4-9A4F-989E-C35DCD0AA17F}"/>
              </a:ext>
            </a:extLst>
          </p:cNvPr>
          <p:cNvSpPr txBox="1"/>
          <p:nvPr/>
        </p:nvSpPr>
        <p:spPr>
          <a:xfrm>
            <a:off x="1017958" y="283934"/>
            <a:ext cx="1555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04755-A5C8-D944-8325-6A9B66F2226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29470" y="1274255"/>
            <a:ext cx="7231606" cy="1631087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7" marR="0" lvl="0" indent="0" algn="just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2261" algn="l"/>
                <a:tab pos="1051958" algn="l"/>
                <a:tab pos="1650959" algn="l"/>
                <a:tab pos="2249961" algn="l"/>
                <a:tab pos="2848962" algn="l"/>
                <a:tab pos="3447964" algn="l"/>
                <a:tab pos="4046965" algn="l"/>
                <a:tab pos="4645968" algn="l"/>
                <a:tab pos="5244969" algn="l"/>
                <a:tab pos="5843971" algn="l"/>
                <a:tab pos="6442972" algn="l"/>
                <a:tab pos="7041975" algn="l"/>
                <a:tab pos="7640976" algn="l"/>
                <a:tab pos="8239978" algn="l"/>
                <a:tab pos="8838979" algn="l"/>
                <a:tab pos="9437981" algn="l"/>
                <a:tab pos="10036982" algn="l"/>
                <a:tab pos="10635985" algn="l"/>
                <a:tab pos="11234986" algn="l"/>
                <a:tab pos="11833988" algn="l"/>
                <a:tab pos="12432989" algn="l"/>
              </a:tabLst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charset="0"/>
                <a:ea typeface="ＭＳ Ｐゴシック" charset="0"/>
                <a:cs typeface="Arial" charset="0"/>
              </a:rPr>
              <a:t>The ethical, legal and professional framework that underpins the deceased organ donation programme in the UK.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B63B6-DC48-E443-9F37-9E2A9304C084}"/>
              </a:ext>
            </a:extLst>
          </p:cNvPr>
          <p:cNvSpPr txBox="1"/>
          <p:nvPr/>
        </p:nvSpPr>
        <p:spPr>
          <a:xfrm>
            <a:off x="-928048" y="-94624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83D683D6-23A5-A84D-B454-238229E6849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8909" y="3811929"/>
            <a:ext cx="2163257" cy="3046071"/>
          </a:xfrm>
          <a:prstGeom prst="rect">
            <a:avLst/>
          </a:prstGeom>
          <a:ln w="28575">
            <a:solidFill>
              <a:schemeClr val="bg2"/>
            </a:solidFill>
            <a:miter lim="800000"/>
          </a:ln>
          <a:effectLst>
            <a:outerShdw blurRad="63500" dist="107823" dir="135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8A565C-52C9-8B0C-CCFA-2AAC36B965A4}"/>
              </a:ext>
            </a:extLst>
          </p:cNvPr>
          <p:cNvSpPr/>
          <p:nvPr/>
        </p:nvSpPr>
        <p:spPr>
          <a:xfrm>
            <a:off x="3378200" y="1104900"/>
            <a:ext cx="5270500" cy="51943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Graphical user interface, icon&#10;&#10;Description automatically generated">
            <a:extLst>
              <a:ext uri="{FF2B5EF4-FFF2-40B4-BE49-F238E27FC236}">
                <a16:creationId xmlns:a16="http://schemas.microsoft.com/office/drawing/2014/main" id="{694DDCD4-6436-114C-C631-FD5DF13D3AA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702" y="1755345"/>
            <a:ext cx="2116326" cy="2983864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E67B98-DC9E-C8FA-DBD4-1F9915F330FA}"/>
              </a:ext>
            </a:extLst>
          </p:cNvPr>
          <p:cNvSpPr txBox="1">
            <a:spLocks/>
          </p:cNvSpPr>
          <p:nvPr/>
        </p:nvSpPr>
        <p:spPr>
          <a:xfrm>
            <a:off x="3928350" y="4824351"/>
            <a:ext cx="4335300" cy="1161955"/>
          </a:xfrm>
          <a:prstGeom prst="rect">
            <a:avLst/>
          </a:prstGeom>
          <a:solidFill>
            <a:srgbClr val="E0119D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 Professional, Ethical and Legal Framework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/>
                <a:cs typeface="Times New Roman" panose="02020603050405020304" pitchFamily="18" charset="0"/>
              </a:rPr>
              <a:t>Available 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/>
                <a:cs typeface="Times New Roman" panose="02020603050405020304" pitchFamily="18" charset="0"/>
              </a:rPr>
              <a:t>www.odt.nhs.uk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 animBg="1"/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D6D75-FC4F-5AB7-F700-2BB417BD9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F9902B06-6101-9EBF-1647-9064891174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F4BE04A-0F61-DE98-018C-F1ACDA95F963}"/>
              </a:ext>
            </a:extLst>
          </p:cNvPr>
          <p:cNvGraphicFramePr>
            <a:graphicFrameLocks/>
          </p:cNvGraphicFramePr>
          <p:nvPr/>
        </p:nvGraphicFramePr>
        <p:xfrm>
          <a:off x="291548" y="1046923"/>
          <a:ext cx="11691240" cy="560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6A2C3DB-34E5-DF44-4FBD-924A8D5B18E4}"/>
              </a:ext>
            </a:extLst>
          </p:cNvPr>
          <p:cNvSpPr txBox="1">
            <a:spLocks/>
          </p:cNvSpPr>
          <p:nvPr/>
        </p:nvSpPr>
        <p:spPr>
          <a:xfrm>
            <a:off x="3912954" y="-44637"/>
            <a:ext cx="4170872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C451B4-224D-DB0D-7073-24F5F5F941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730CFA-1E51-9A39-DEB5-D24F5573BFDD}"/>
              </a:ext>
            </a:extLst>
          </p:cNvPr>
          <p:cNvSpPr txBox="1"/>
          <p:nvPr/>
        </p:nvSpPr>
        <p:spPr>
          <a:xfrm>
            <a:off x="1589881" y="1934335"/>
            <a:ext cx="173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waiting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E01CA-9563-6A07-A7EB-8CF223821EA6}"/>
              </a:ext>
            </a:extLst>
          </p:cNvPr>
          <p:cNvSpPr txBox="1"/>
          <p:nvPr/>
        </p:nvSpPr>
        <p:spPr>
          <a:xfrm>
            <a:off x="1589881" y="3744835"/>
            <a:ext cx="217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Deceased donors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74779C18-EE0B-94D8-9D6D-B58DEC03C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205" y="4253766"/>
            <a:ext cx="2085655" cy="122586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end of life care.”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8DDAB4FB-E963-00A9-9993-8C9B6687B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4258" y="5049037"/>
            <a:ext cx="3179763" cy="851297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CE26416-02A3-8BD6-16FD-01B7DE19E7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741" y="4397348"/>
            <a:ext cx="1072002" cy="1502986"/>
          </a:xfrm>
          <a:prstGeom prst="rect">
            <a:avLst/>
          </a:prstGeom>
        </p:spPr>
      </p:pic>
      <p:pic>
        <p:nvPicPr>
          <p:cNvPr id="16" name="Picture 1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F949BE0-82C2-CBE6-2C6F-9A5EA3399EC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449" y="2864295"/>
            <a:ext cx="1736035" cy="242780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8A9C67C-4C44-2869-40AC-0671D7234C9C}"/>
              </a:ext>
            </a:extLst>
          </p:cNvPr>
          <p:cNvSpPr txBox="1"/>
          <p:nvPr/>
        </p:nvSpPr>
        <p:spPr>
          <a:xfrm>
            <a:off x="4157142" y="4551501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2008</a:t>
            </a:r>
            <a:endParaRPr lang="en-GB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B120E9-9BE6-F575-84CC-1393C6DF433D}"/>
              </a:ext>
            </a:extLst>
          </p:cNvPr>
          <p:cNvSpPr txBox="1"/>
          <p:nvPr/>
        </p:nvSpPr>
        <p:spPr>
          <a:xfrm>
            <a:off x="7427410" y="3650587"/>
            <a:ext cx="1179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2013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45AC1E-1EEF-4E2E-7DDD-E5A7AC354BEE}"/>
              </a:ext>
            </a:extLst>
          </p:cNvPr>
          <p:cNvSpPr/>
          <p:nvPr/>
        </p:nvSpPr>
        <p:spPr>
          <a:xfrm>
            <a:off x="8866083" y="1046923"/>
            <a:ext cx="1736035" cy="2803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19A172-B549-2318-BAA6-5781155EB856}"/>
              </a:ext>
            </a:extLst>
          </p:cNvPr>
          <p:cNvSpPr/>
          <p:nvPr/>
        </p:nvSpPr>
        <p:spPr>
          <a:xfrm>
            <a:off x="6633882" y="1178843"/>
            <a:ext cx="2639748" cy="159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B5EA0C-33B3-65E8-6591-5104D4B9C25E}"/>
              </a:ext>
            </a:extLst>
          </p:cNvPr>
          <p:cNvSpPr txBox="1"/>
          <p:nvPr/>
        </p:nvSpPr>
        <p:spPr>
          <a:xfrm>
            <a:off x="2383601" y="5598183"/>
            <a:ext cx="1558744" cy="369332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People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D4AE01-9EDA-0084-0FD9-CDAEBAB7EBD2}"/>
              </a:ext>
            </a:extLst>
          </p:cNvPr>
          <p:cNvSpPr txBox="1"/>
          <p:nvPr/>
        </p:nvSpPr>
        <p:spPr>
          <a:xfrm>
            <a:off x="2383601" y="6159494"/>
            <a:ext cx="1558744" cy="369332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Frameworks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A92000-BBE7-FC7A-BF17-29C89854D47C}"/>
              </a:ext>
            </a:extLst>
          </p:cNvPr>
          <p:cNvSpPr txBox="1"/>
          <p:nvPr/>
        </p:nvSpPr>
        <p:spPr>
          <a:xfrm>
            <a:off x="8494258" y="3465921"/>
            <a:ext cx="1558744" cy="369332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47E6-F439-111E-5C7A-A67548CE51F8}"/>
              </a:ext>
            </a:extLst>
          </p:cNvPr>
          <p:cNvSpPr txBox="1"/>
          <p:nvPr/>
        </p:nvSpPr>
        <p:spPr>
          <a:xfrm>
            <a:off x="8494258" y="2611166"/>
            <a:ext cx="1558744" cy="646331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GB"/>
            </a:defPPr>
            <a:lvl1pPr algn="ctr" defTabSz="342900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Collaborative Approach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00731E-07B6-1373-2762-EA485BABB841}"/>
              </a:ext>
            </a:extLst>
          </p:cNvPr>
          <p:cNvSpPr txBox="1"/>
          <p:nvPr/>
        </p:nvSpPr>
        <p:spPr>
          <a:xfrm>
            <a:off x="8494258" y="4029666"/>
            <a:ext cx="1558744" cy="646331"/>
          </a:xfrm>
          <a:prstGeom prst="rect">
            <a:avLst/>
          </a:prstGeom>
          <a:solidFill>
            <a:srgbClr val="E0119D"/>
          </a:solidFill>
          <a:ln>
            <a:solidFill>
              <a:srgbClr val="6E2C6B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Marketing </a:t>
            </a:r>
          </a:p>
          <a:p>
            <a:pPr marL="0" marR="0" lvl="0" indent="0" algn="ct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and Media</a:t>
            </a:r>
          </a:p>
        </p:txBody>
      </p:sp>
    </p:spTree>
    <p:extLst>
      <p:ext uri="{BB962C8B-B14F-4D97-AF65-F5344CB8AC3E}">
        <p14:creationId xmlns:p14="http://schemas.microsoft.com/office/powerpoint/2010/main" val="2091842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  <p:bldP spid="8" grpId="0"/>
      <p:bldP spid="9" grpId="0"/>
      <p:bldP spid="10" grpId="0" animBg="1"/>
      <p:bldP spid="11" grpId="0" animBg="1"/>
      <p:bldP spid="25" grpId="0"/>
      <p:bldP spid="26" grpId="0"/>
      <p:bldP spid="5" grpId="0" animBg="1"/>
      <p:bldP spid="1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04889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354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3800" b="1" dirty="0">
                <a:solidFill>
                  <a:srgbClr val="E011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Approach and Training</a:t>
            </a:r>
            <a:endParaRPr kumimoji="0" lang="en-GB" altLang="en-US" sz="3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8C805A6-43FE-7F63-534F-1ECD489CDCD9}"/>
              </a:ext>
            </a:extLst>
          </p:cNvPr>
          <p:cNvSpPr txBox="1">
            <a:spLocks/>
          </p:cNvSpPr>
          <p:nvPr/>
        </p:nvSpPr>
        <p:spPr bwMode="auto">
          <a:xfrm>
            <a:off x="167064" y="1053270"/>
            <a:ext cx="7757258" cy="504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</a:defRPr>
            </a:lvl2pPr>
            <a:lvl3pPr marL="4476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625475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89535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EB8"/>
              </a:buClr>
              <a:buFontTx/>
              <a:buNone/>
              <a:defRPr>
                <a:solidFill>
                  <a:schemeClr val="tx1"/>
                </a:solidFill>
                <a:latin typeface="+mn-lt"/>
              </a:defRPr>
            </a:lvl5pPr>
            <a:lvl6pPr marL="261920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6pPr>
            <a:lvl7pPr marL="3095427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7pPr>
            <a:lvl8pPr marL="357164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8pPr>
            <a:lvl9pPr marL="4047866" indent="-23811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83">
                <a:solidFill>
                  <a:schemeClr val="tx1"/>
                </a:solidFill>
                <a:latin typeface="+mn-lt"/>
              </a:defRPr>
            </a:lvl9pPr>
          </a:lstStyle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Specialist Nurse Training 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Deceased Donation Course for Intensive Care medicine Trainees (#DDSIM)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CLOD / 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Chair Induction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UK Organ Retrieval Masterclass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 and Infant Deceased Donation Course</a:t>
            </a:r>
          </a:p>
          <a:p>
            <a:pPr marL="311150" marR="0" lvl="0" indent="-3111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>
                <a:srgbClr val="6E2C6B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Leading Education Videos</a:t>
            </a:r>
          </a:p>
        </p:txBody>
      </p:sp>
      <p:pic>
        <p:nvPicPr>
          <p:cNvPr id="3" name="Picture 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716A6BCE-D81A-031C-8AC5-4708C29F6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620" y="4745451"/>
            <a:ext cx="3550731" cy="1604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230309-356B-6E29-7BF5-93016ECD2C5A}"/>
              </a:ext>
            </a:extLst>
          </p:cNvPr>
          <p:cNvSpPr txBox="1"/>
          <p:nvPr/>
        </p:nvSpPr>
        <p:spPr>
          <a:xfrm>
            <a:off x="6376545" y="6182815"/>
            <a:ext cx="3755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Death using Neurological Criteria (awaiting update)</a:t>
            </a:r>
          </a:p>
        </p:txBody>
      </p:sp>
      <p:pic>
        <p:nvPicPr>
          <p:cNvPr id="6" name="Picture 5" descr="A person standing in front of a flat screen television&#10;&#10;Description automatically generated">
            <a:extLst>
              <a:ext uri="{FF2B5EF4-FFF2-40B4-BE49-F238E27FC236}">
                <a16:creationId xmlns:a16="http://schemas.microsoft.com/office/drawing/2014/main" id="{0EF51754-BEA7-803D-8FE9-559D033AA2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6445" y="2456831"/>
            <a:ext cx="4456798" cy="23040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217D72-2E1C-732A-4EA1-E5AF2B8D99D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1620" y="3916781"/>
            <a:ext cx="2379005" cy="699190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E478E3C-50AA-A9D3-0BC4-7AF3E908D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5514" y="5132641"/>
            <a:ext cx="2066486" cy="162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8AAF0C3E-DF41-15BB-B961-7EA4A9BFC4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235" y="1048201"/>
            <a:ext cx="4009823" cy="621844"/>
          </a:xfrm>
          <a:prstGeom prst="rect">
            <a:avLst/>
          </a:prstGeom>
        </p:spPr>
      </p:pic>
      <p:pic>
        <p:nvPicPr>
          <p:cNvPr id="11" name="Picture 10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D910652C-BD38-92B7-8356-220A4B9A1B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4062" y="911401"/>
            <a:ext cx="3354957" cy="1872697"/>
          </a:xfrm>
          <a:prstGeom prst="rect">
            <a:avLst/>
          </a:prstGeom>
          <a:noFill/>
          <a:ln w="3175" cap="flat" cmpd="sng" algn="ctr">
            <a:solidFill>
              <a:srgbClr val="6E2C6B"/>
            </a:solidFill>
            <a:prstDash val="solid"/>
          </a:ln>
          <a:effectLst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DBFDE-3AC8-7AE3-181D-EB1698175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7171" y="6323417"/>
            <a:ext cx="4114800" cy="365125"/>
          </a:xfrm>
        </p:spPr>
        <p:txBody>
          <a:bodyPr/>
          <a:lstStyle/>
          <a:p>
            <a:r>
              <a:rPr lang="en-GB" dirty="0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1519465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11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981" y="900681"/>
            <a:ext cx="6774216" cy="33596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981" y="898875"/>
            <a:ext cx="6774216" cy="33596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69" y="897062"/>
            <a:ext cx="6694787" cy="33596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69" y="871285"/>
            <a:ext cx="6776003" cy="33806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70" y="838980"/>
            <a:ext cx="6853645" cy="34268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70" y="745369"/>
            <a:ext cx="6853645" cy="34953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478" y="729190"/>
            <a:ext cx="6717477" cy="350719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596418" y="107519"/>
            <a:ext cx="4877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panose="020B0604020202020204" pitchFamily="34" charset="0"/>
              </a:rPr>
              <a:t>Hospital &amp; Public Promotion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478" y="616869"/>
            <a:ext cx="6717477" cy="3576687"/>
          </a:xfrm>
          <a:prstGeom prst="rect">
            <a:avLst/>
          </a:prstGeom>
        </p:spPr>
      </p:pic>
      <p:pic>
        <p:nvPicPr>
          <p:cNvPr id="13" name="Picture 12" descr="A picture containing person, holding, hand, fabric&#10;&#10;Description automatically generated">
            <a:extLst>
              <a:ext uri="{FF2B5EF4-FFF2-40B4-BE49-F238E27FC236}">
                <a16:creationId xmlns:a16="http://schemas.microsoft.com/office/drawing/2014/main" id="{E07F3197-DD6E-ED4C-8827-67F9D41AE0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8115" y="616868"/>
            <a:ext cx="4877532" cy="3254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919A12-43CB-2E45-BDD4-4FB252F99EBB}"/>
              </a:ext>
            </a:extLst>
          </p:cNvPr>
          <p:cNvSpPr txBox="1"/>
          <p:nvPr/>
        </p:nvSpPr>
        <p:spPr>
          <a:xfrm>
            <a:off x="7395711" y="216759"/>
            <a:ext cx="478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Order of St John Award for Organ Donation</a:t>
            </a:r>
          </a:p>
        </p:txBody>
      </p:sp>
      <p:pic>
        <p:nvPicPr>
          <p:cNvPr id="21" name="Picture 20" descr="A picture containing indoor, bunch, several&#10;&#10;Description automatically generated">
            <a:extLst>
              <a:ext uri="{FF2B5EF4-FFF2-40B4-BE49-F238E27FC236}">
                <a16:creationId xmlns:a16="http://schemas.microsoft.com/office/drawing/2014/main" id="{FFCD03AF-7572-4248-B254-5BA73217E31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711" y="3537402"/>
            <a:ext cx="4542343" cy="3024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A picture containing text, ceiling&#10;&#10;Description automatically generated">
            <a:extLst>
              <a:ext uri="{FF2B5EF4-FFF2-40B4-BE49-F238E27FC236}">
                <a16:creationId xmlns:a16="http://schemas.microsoft.com/office/drawing/2014/main" id="{0D10F8FC-43E5-DF43-9829-A4AD826A11A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57" y="4428220"/>
            <a:ext cx="3041015" cy="2280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James Poster with Carol" descr="James Poster with Carol">
            <a:hlinkClick r:id="" action="ppaction://media"/>
            <a:extLst>
              <a:ext uri="{FF2B5EF4-FFF2-40B4-BE49-F238E27FC236}">
                <a16:creationId xmlns:a16="http://schemas.microsoft.com/office/drawing/2014/main" id="{7F858875-C119-C042-B4F4-64880345FF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6"/>
          <a:srcRect l="4144" t="11123" r="4705" b="16561"/>
          <a:stretch/>
        </p:blipFill>
        <p:spPr>
          <a:xfrm>
            <a:off x="3739619" y="4598224"/>
            <a:ext cx="3300579" cy="1963917"/>
          </a:xfrm>
          <a:prstGeom prst="rect">
            <a:avLst/>
          </a:prstGeom>
        </p:spPr>
      </p:pic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DDF0FE92-E488-E685-F312-8511CFC64E7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0" y="34596"/>
            <a:ext cx="817994" cy="74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">
            <a:extLst>
              <a:ext uri="{FF2B5EF4-FFF2-40B4-BE49-F238E27FC236}">
                <a16:creationId xmlns:a16="http://schemas.microsoft.com/office/drawing/2014/main" id="{BEAD1203-FDA1-D64E-A550-A8C045A8BFB8}"/>
              </a:ext>
            </a:extLst>
          </p:cNvPr>
          <p:cNvSpPr/>
          <p:nvPr/>
        </p:nvSpPr>
        <p:spPr>
          <a:xfrm>
            <a:off x="256555" y="1108475"/>
            <a:ext cx="2785748" cy="3228336"/>
          </a:xfrm>
          <a:prstGeom prst="roundRect">
            <a:avLst/>
          </a:prstGeom>
          <a:noFill/>
          <a:ln w="38100">
            <a:solidFill>
              <a:srgbClr val="00A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Wales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AB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December 2015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43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8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2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AB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4">
            <a:extLst>
              <a:ext uri="{FF2B5EF4-FFF2-40B4-BE49-F238E27FC236}">
                <a16:creationId xmlns:a16="http://schemas.microsoft.com/office/drawing/2014/main" id="{904DCA5A-F83C-C64A-86CF-F0497AB93569}"/>
              </a:ext>
            </a:extLst>
          </p:cNvPr>
          <p:cNvSpPr/>
          <p:nvPr/>
        </p:nvSpPr>
        <p:spPr>
          <a:xfrm>
            <a:off x="2444924" y="3434145"/>
            <a:ext cx="2604329" cy="32283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65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Scotland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65B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March 2021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 Vote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Yes 		116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		    3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Abstain 	    2	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65B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: Rounded Corners 3">
            <a:extLst>
              <a:ext uri="{FF2B5EF4-FFF2-40B4-BE49-F238E27FC236}">
                <a16:creationId xmlns:a16="http://schemas.microsoft.com/office/drawing/2014/main" id="{FFCE2D8B-54E8-A542-B538-C9A6A1B19007}"/>
              </a:ext>
            </a:extLst>
          </p:cNvPr>
          <p:cNvSpPr/>
          <p:nvPr/>
        </p:nvSpPr>
        <p:spPr>
          <a:xfrm>
            <a:off x="4170349" y="1108474"/>
            <a:ext cx="4358711" cy="21750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‘Max and Keira’s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E00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May 2020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 members bill </a:t>
            </a:r>
          </a:p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No one formally objected!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E000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: Rounded Corners 4">
            <a:extLst>
              <a:ext uri="{FF2B5EF4-FFF2-40B4-BE49-F238E27FC236}">
                <a16:creationId xmlns:a16="http://schemas.microsoft.com/office/drawing/2014/main" id="{DE7DDD9B-6995-3046-988D-31F3EFDF1D78}"/>
              </a:ext>
            </a:extLst>
          </p:cNvPr>
          <p:cNvSpPr/>
          <p:nvPr/>
        </p:nvSpPr>
        <p:spPr>
          <a:xfrm>
            <a:off x="5216518" y="4528655"/>
            <a:ext cx="3312542" cy="148164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Northern Ireland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Dáithí’s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Law’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Commenced June 2023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verbal dissent.</a:t>
            </a:r>
          </a:p>
        </p:txBody>
      </p:sp>
      <p:pic>
        <p:nvPicPr>
          <p:cNvPr id="12" name="Picture 1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5067E8B-BBCF-514F-82F5-6883A40783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522" y="1853450"/>
            <a:ext cx="3763409" cy="2260412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picture containing person, outdoor, person&#10;&#10;Description automatically generated">
            <a:extLst>
              <a:ext uri="{FF2B5EF4-FFF2-40B4-BE49-F238E27FC236}">
                <a16:creationId xmlns:a16="http://schemas.microsoft.com/office/drawing/2014/main" id="{890195B1-2B9D-8D48-B3A5-2EDDEFACCF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912" y="4342998"/>
            <a:ext cx="3176979" cy="2114677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66946E-7CD9-5742-84D3-EE6173CAF4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948" y="204889"/>
            <a:ext cx="1764605" cy="49294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E636FE2-E31B-9346-BBCA-6C9BFEED024D}"/>
              </a:ext>
            </a:extLst>
          </p:cNvPr>
          <p:cNvSpPr>
            <a:spLocks/>
          </p:cNvSpPr>
          <p:nvPr/>
        </p:nvSpPr>
        <p:spPr bwMode="auto">
          <a:xfrm>
            <a:off x="252981" y="269541"/>
            <a:ext cx="960619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Deemed (Opt Out) Legislation in the UK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27A911-F940-9EE6-C34C-AFB2F76A1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16516" y="6398990"/>
            <a:ext cx="3312543" cy="365125"/>
          </a:xfrm>
        </p:spPr>
        <p:txBody>
          <a:bodyPr/>
          <a:lstStyle/>
          <a:p>
            <a:r>
              <a:rPr lang="en-GB" dirty="0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368293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F95BA0D8-C9D7-E442-4011-10B192E63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150" y="1715759"/>
            <a:ext cx="2832634" cy="1919482"/>
          </a:xfrm>
          <a:prstGeom prst="rect">
            <a:avLst/>
          </a:prstGeom>
        </p:spPr>
      </p:pic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ABA56B45-5B5C-2D28-8215-38CD413353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2871" y="4014234"/>
            <a:ext cx="2635032" cy="2410279"/>
          </a:xfrm>
          <a:prstGeom prst="rect">
            <a:avLst/>
          </a:prstGeom>
        </p:spPr>
      </p:pic>
      <p:pic>
        <p:nvPicPr>
          <p:cNvPr id="2050" name="Picture 2" descr="Specialist nurses in corridor">
            <a:extLst>
              <a:ext uri="{FF2B5EF4-FFF2-40B4-BE49-F238E27FC236}">
                <a16:creationId xmlns:a16="http://schemas.microsoft.com/office/drawing/2014/main" id="{8F012955-9004-54A0-DEDD-37B171B49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4836" y="1203748"/>
            <a:ext cx="3503368" cy="53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5C1D5-C9B7-174D-D142-8209695723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877" y="1144049"/>
            <a:ext cx="4570365" cy="2579350"/>
          </a:xfrm>
          <a:prstGeom prst="rect">
            <a:avLst/>
          </a:prstGeom>
        </p:spPr>
      </p:pic>
      <p:pic>
        <p:nvPicPr>
          <p:cNvPr id="11" name="Picture 10" descr="A picture containing person, spectacles&#10;&#10;Description automatically generated">
            <a:extLst>
              <a:ext uri="{FF2B5EF4-FFF2-40B4-BE49-F238E27FC236}">
                <a16:creationId xmlns:a16="http://schemas.microsoft.com/office/drawing/2014/main" id="{DF7E30B5-4E9F-4C57-EF6A-9AF41431CA9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571" y="3776301"/>
            <a:ext cx="5491018" cy="2886147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B7494F-1136-206A-BA9F-177D58769F51}"/>
              </a:ext>
            </a:extLst>
          </p:cNvPr>
          <p:cNvSpPr txBox="1">
            <a:spLocks/>
          </p:cNvSpPr>
          <p:nvPr/>
        </p:nvSpPr>
        <p:spPr bwMode="auto">
          <a:xfrm>
            <a:off x="3447559" y="889405"/>
            <a:ext cx="4069975" cy="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4400" kern="0" dirty="0">
                <a:solidFill>
                  <a:srgbClr val="E0119D"/>
                </a:solidFill>
              </a:rPr>
              <a:t>the present</a:t>
            </a:r>
            <a:br>
              <a:rPr lang="en-GB" sz="4267" kern="0" dirty="0">
                <a:solidFill>
                  <a:srgbClr val="E0119D"/>
                </a:solidFill>
              </a:rPr>
            </a:br>
            <a:endParaRPr lang="en-GB" altLang="en-US" sz="4800" b="0" i="1" kern="0" dirty="0">
              <a:solidFill>
                <a:srgbClr val="E0119D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A23163-91DD-43F7-8FBA-3138B5DEF070}"/>
              </a:ext>
            </a:extLst>
          </p:cNvPr>
          <p:cNvSpPr txBox="1">
            <a:spLocks/>
          </p:cNvSpPr>
          <p:nvPr/>
        </p:nvSpPr>
        <p:spPr>
          <a:xfrm>
            <a:off x="3012824" y="0"/>
            <a:ext cx="4939447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</p:spTree>
    <p:extLst>
      <p:ext uri="{BB962C8B-B14F-4D97-AF65-F5344CB8AC3E}">
        <p14:creationId xmlns:p14="http://schemas.microsoft.com/office/powerpoint/2010/main" val="1854715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-1" y="18903"/>
          <a:ext cx="12191999" cy="625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Up Arrow 4"/>
          <p:cNvSpPr/>
          <p:nvPr/>
        </p:nvSpPr>
        <p:spPr>
          <a:xfrm>
            <a:off x="8281989" y="2328863"/>
            <a:ext cx="585787" cy="957263"/>
          </a:xfrm>
          <a:prstGeom prst="upArrow">
            <a:avLst/>
          </a:prstGeom>
          <a:solidFill>
            <a:srgbClr val="FFFF00"/>
          </a:solidFill>
          <a:ln>
            <a:solidFill>
              <a:srgbClr val="E01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					Renal Registry Data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961B6C-E097-9EE0-16F0-AFD89350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39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193"/>
            <a:ext cx="12191999" cy="6248399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698429" y="1572081"/>
            <a:ext cx="4673244" cy="1227943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NICE identified a potential net monetary benefit of 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62,983 from kidney transplantation compared to dialysis.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225092" y="3671944"/>
            <a:ext cx="5619917" cy="1613976"/>
          </a:xfrm>
          <a:prstGeom prst="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09585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charset="0"/>
                <a:cs typeface="Arial" charset="0"/>
              </a:rPr>
              <a:t>Welsh government financial analysis concluded that an increase of one additional donor each year will, over a ten year period, have an estimated net present value of £3-5 million.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0A10B-C947-01BD-12F5-F05055130566}"/>
              </a:ext>
            </a:extLst>
          </p:cNvPr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The lifesaving impact of transplantation							Renal Registry Data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62B60-2645-EB5E-D432-0BF493EB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5940" y="6537024"/>
            <a:ext cx="2840681" cy="122968"/>
          </a:xfrm>
        </p:spPr>
        <p:txBody>
          <a:bodyPr/>
          <a:lstStyle/>
          <a:p>
            <a:pPr>
              <a:defRPr/>
            </a:pPr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957 L -0.24219 0.0095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08826" y="2456179"/>
            <a:ext cx="2549324" cy="267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 	87%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87%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83%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Living	94%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98577" y="2214354"/>
            <a:ext cx="2684604" cy="3596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Liver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84%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81%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Living	?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Pancreas only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64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64%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5362" y="1023252"/>
            <a:ext cx="2627159" cy="243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Graft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 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55%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51% (3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83231" y="2445988"/>
            <a:ext cx="2408769" cy="103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5 </a:t>
            </a: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Yr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Patient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Survival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DBD	75%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DCD	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77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% (3 </a:t>
            </a:r>
            <a:r>
              <a:rPr lang="en-GB" sz="1867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Y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r)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70046" y="6268753"/>
            <a:ext cx="2188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(2015/16 data)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234538" y="486822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49%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27446" y="5881834"/>
            <a:ext cx="1739579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 charset="0"/>
                <a:cs typeface="Arial" charset="0"/>
              </a:rPr>
              <a:t>(2023/24 data)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89100" y="5046139"/>
            <a:ext cx="16113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DCD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Deceased Transplants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3235971" y="4868222"/>
            <a:ext cx="26846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     31%         38%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7055362" y="4950656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24%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9682521" y="4940573"/>
            <a:ext cx="203729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27%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270" y="109288"/>
            <a:ext cx="1956493" cy="1956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333" y="104239"/>
            <a:ext cx="1880415" cy="1880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540" y="-243151"/>
            <a:ext cx="2607473" cy="26074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654" y="100189"/>
            <a:ext cx="2049959" cy="20499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4207" y="378758"/>
            <a:ext cx="1802247" cy="1802247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0" y="6271573"/>
            <a:ext cx="12192000" cy="586427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UK Transplant Outcomes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00399" y="6268753"/>
            <a:ext cx="2940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www.orgamites.com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230DC43-4213-5DCB-DB3F-1EDE4A079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49" y="2931620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28%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B318DD-15F5-8E01-0B3F-A1E86D260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619" y="3044772"/>
            <a:ext cx="1504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2.4%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4885D-25A8-E2E5-78DB-3B6765243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prstClr val="black">
                    <a:tint val="75000"/>
                  </a:prstClr>
                </a:solidFill>
              </a:rPr>
              <a:t>Copyright© NHS Blood and Transplant, Professional Development Team 2025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D9CF58E-5BEA-7EDB-BB79-AAE9D6B8E0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blue background with white text and a globe&#10;&#10;Description automatically generated">
            <a:extLst>
              <a:ext uri="{FF2B5EF4-FFF2-40B4-BE49-F238E27FC236}">
                <a16:creationId xmlns:a16="http://schemas.microsoft.com/office/drawing/2014/main" id="{F4AA8278-BC1F-3C01-0668-9225FDA8C8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146" y="192677"/>
            <a:ext cx="1905719" cy="749257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14786B-3781-F841-9FA1-14272C19F1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641745"/>
              </p:ext>
            </p:extLst>
          </p:nvPr>
        </p:nvGraphicFramePr>
        <p:xfrm>
          <a:off x="299803" y="192677"/>
          <a:ext cx="11647062" cy="647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4966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6" name="Picture 25" descr="A picture containing dark, glass&#10;&#10;Description automatically generated">
            <a:extLst>
              <a:ext uri="{FF2B5EF4-FFF2-40B4-BE49-F238E27FC236}">
                <a16:creationId xmlns:a16="http://schemas.microsoft.com/office/drawing/2014/main" id="{5087DBF3-56C3-FD71-1A1F-693B2587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498" y="1875979"/>
            <a:ext cx="5117004" cy="457119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917EA45-40C2-8F24-40CB-4614CB4B351B}"/>
              </a:ext>
            </a:extLst>
          </p:cNvPr>
          <p:cNvSpPr txBox="1">
            <a:spLocks/>
          </p:cNvSpPr>
          <p:nvPr/>
        </p:nvSpPr>
        <p:spPr bwMode="auto">
          <a:xfrm>
            <a:off x="3997021" y="1091147"/>
            <a:ext cx="2971051" cy="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72C6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4400" kern="0" dirty="0">
                <a:solidFill>
                  <a:srgbClr val="E0119D"/>
                </a:solidFill>
              </a:rPr>
              <a:t>the future</a:t>
            </a:r>
            <a:br>
              <a:rPr lang="en-GB" sz="4267" kern="0" dirty="0">
                <a:solidFill>
                  <a:srgbClr val="E0119D"/>
                </a:solidFill>
              </a:rPr>
            </a:br>
            <a:endParaRPr lang="en-GB" altLang="en-US" sz="4800" b="0" i="1" kern="0" dirty="0">
              <a:solidFill>
                <a:srgbClr val="E0119D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D4E0C5-17A7-912C-103D-59C1B1FD8385}"/>
              </a:ext>
            </a:extLst>
          </p:cNvPr>
          <p:cNvSpPr txBox="1">
            <a:spLocks/>
          </p:cNvSpPr>
          <p:nvPr/>
        </p:nvSpPr>
        <p:spPr>
          <a:xfrm>
            <a:off x="3012824" y="0"/>
            <a:ext cx="4939447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</p:spTree>
    <p:extLst>
      <p:ext uri="{BB962C8B-B14F-4D97-AF65-F5344CB8AC3E}">
        <p14:creationId xmlns:p14="http://schemas.microsoft.com/office/powerpoint/2010/main" val="2760171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D9CF58E-5BEA-7EDB-BB79-AAE9D6B8E0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3179763" cy="887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Our journey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954123"/>
              </p:ext>
            </p:extLst>
          </p:nvPr>
        </p:nvGraphicFramePr>
        <p:xfrm>
          <a:off x="291548" y="1046923"/>
          <a:ext cx="11691240" cy="560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E170AB3-FE28-3AB3-127A-CD00F4B3A948}"/>
              </a:ext>
            </a:extLst>
          </p:cNvPr>
          <p:cNvSpPr txBox="1">
            <a:spLocks/>
          </p:cNvSpPr>
          <p:nvPr/>
        </p:nvSpPr>
        <p:spPr>
          <a:xfrm>
            <a:off x="3912954" y="-44637"/>
            <a:ext cx="4170872" cy="863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 kern="1200">
                <a:solidFill>
                  <a:srgbClr val="E0119D"/>
                </a:solidFill>
                <a:latin typeface="+mj-lt"/>
                <a:ea typeface="+mj-ea"/>
                <a:cs typeface="+mj-cs"/>
              </a:defRPr>
            </a:lvl1pPr>
            <a:lvl2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2pPr>
            <a:lvl3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3pPr>
            <a:lvl4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4pPr>
            <a:lvl5pPr algn="l" defTabSz="457063" rtl="0" eaLnBrk="0" fontAlgn="base" hangingPunct="0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5pPr>
            <a:lvl6pPr marL="457063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6pPr>
            <a:lvl7pPr marL="914126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7pPr>
            <a:lvl8pPr marL="1371189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8pPr>
            <a:lvl9pPr marL="1828251" algn="l" defTabSz="457063" rtl="0" fontAlgn="base">
              <a:spcBef>
                <a:spcPct val="0"/>
              </a:spcBef>
              <a:spcAft>
                <a:spcPct val="0"/>
              </a:spcAft>
              <a:defRPr sz="3799" b="1">
                <a:solidFill>
                  <a:srgbClr val="E0119D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UK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52E6B9-F970-996F-6319-509FA966BC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0522" y="203783"/>
            <a:ext cx="2202266" cy="615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004663-7C50-041E-B8FE-510EAB47DBB4}"/>
              </a:ext>
            </a:extLst>
          </p:cNvPr>
          <p:cNvSpPr txBox="1"/>
          <p:nvPr/>
        </p:nvSpPr>
        <p:spPr>
          <a:xfrm>
            <a:off x="1589881" y="1934335"/>
            <a:ext cx="173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Transplant waiting list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39761A-D8BF-D958-D03D-AA40026DB809}"/>
              </a:ext>
            </a:extLst>
          </p:cNvPr>
          <p:cNvSpPr txBox="1"/>
          <p:nvPr/>
        </p:nvSpPr>
        <p:spPr>
          <a:xfrm>
            <a:off x="1589881" y="3744835"/>
            <a:ext cx="217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Deceased donors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6BD0852-3A0B-7C5D-7752-5C3CB51A2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205" y="4253766"/>
            <a:ext cx="2085655" cy="122586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2008 Taskforce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“Donation should be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usual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part of end of life care.”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A0CAAAD-947F-8757-BDD2-F890CA907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210" y="4671224"/>
            <a:ext cx="2550175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 2020 Strategy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“A revolution in consent.”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9A36DB-CEF9-5C35-C5C7-74C03D4904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7490" y="1301300"/>
            <a:ext cx="638190" cy="6381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F4D8E9-A541-8018-F999-249DD62DD489}"/>
              </a:ext>
            </a:extLst>
          </p:cNvPr>
          <p:cNvSpPr txBox="1"/>
          <p:nvPr/>
        </p:nvSpPr>
        <p:spPr>
          <a:xfrm>
            <a:off x="8981163" y="905535"/>
            <a:ext cx="870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- 25%</a:t>
            </a:r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0918AFC-1F5B-1040-99F2-6EFF911B47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741" y="4397348"/>
            <a:ext cx="1072002" cy="1502986"/>
          </a:xfrm>
          <a:prstGeom prst="rect">
            <a:avLst/>
          </a:prstGeom>
        </p:spPr>
      </p:pic>
      <p:pic>
        <p:nvPicPr>
          <p:cNvPr id="16" name="Picture 1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CA42E07-EEBE-E3D3-0DED-548D46E052A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593" y="3111478"/>
            <a:ext cx="1153635" cy="16133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6D3D3BD-593E-FB45-0D72-37B1D5DA395A}"/>
              </a:ext>
            </a:extLst>
          </p:cNvPr>
          <p:cNvSpPr txBox="1"/>
          <p:nvPr/>
        </p:nvSpPr>
        <p:spPr>
          <a:xfrm>
            <a:off x="4157142" y="4551501"/>
            <a:ext cx="9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2008</a:t>
            </a:r>
            <a:endParaRPr lang="en-GB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7BC222-3A8B-A31F-9BB7-8B8FB192396C}"/>
              </a:ext>
            </a:extLst>
          </p:cNvPr>
          <p:cNvSpPr txBox="1"/>
          <p:nvPr/>
        </p:nvSpPr>
        <p:spPr>
          <a:xfrm>
            <a:off x="7011691" y="3604428"/>
            <a:ext cx="821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2013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D0C8DB-CFDF-3284-0FD2-B3A1A94E8E8D}"/>
              </a:ext>
            </a:extLst>
          </p:cNvPr>
          <p:cNvSpPr/>
          <p:nvPr/>
        </p:nvSpPr>
        <p:spPr>
          <a:xfrm>
            <a:off x="8866086" y="931701"/>
            <a:ext cx="1704958" cy="2813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ABF88CC8-551A-FF8E-1899-7E1B5F2BC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490" y="3604428"/>
            <a:ext cx="1325082" cy="4086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DEEMED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FE7FE8DE-4A95-C084-0C47-C94C9D86F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8937" y="4145776"/>
            <a:ext cx="1153635" cy="1630702"/>
          </a:xfrm>
          <a:prstGeom prst="rect">
            <a:avLst/>
          </a:prstGeom>
        </p:spPr>
      </p:pic>
      <p:sp>
        <p:nvSpPr>
          <p:cNvPr id="18" name="Text Box 3">
            <a:extLst>
              <a:ext uri="{FF2B5EF4-FFF2-40B4-BE49-F238E27FC236}">
                <a16:creationId xmlns:a16="http://schemas.microsoft.com/office/drawing/2014/main" id="{A70AFF81-6CBB-5DB3-C7A3-FD31B195E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0453" y="5337470"/>
            <a:ext cx="2832786" cy="681038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Meeting the Need, 2030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E0119D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“Transplants and donation.”</a:t>
            </a:r>
          </a:p>
        </p:txBody>
      </p:sp>
    </p:spTree>
    <p:extLst>
      <p:ext uri="{BB962C8B-B14F-4D97-AF65-F5344CB8AC3E}">
        <p14:creationId xmlns:p14="http://schemas.microsoft.com/office/powerpoint/2010/main" val="750563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  <p:bldP spid="8" grpId="0"/>
      <p:bldP spid="9" grpId="0"/>
      <p:bldP spid="10" grpId="0" animBg="1"/>
      <p:bldP spid="11" grpId="0" animBg="1"/>
      <p:bldP spid="14" grpId="0"/>
      <p:bldP spid="25" grpId="0"/>
      <p:bldP spid="26" grpId="0"/>
      <p:bldP spid="27" grpId="0" animBg="1"/>
      <p:bldP spid="6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126F46FA-973E-1A4B-82FD-256F44812D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6453" y="150745"/>
            <a:ext cx="10818688" cy="829972"/>
          </a:xfrm>
        </p:spPr>
        <p:txBody>
          <a:bodyPr/>
          <a:lstStyle/>
          <a:p>
            <a:pPr algn="ctr" eaLnBrk="1" hangingPunct="1"/>
            <a:r>
              <a:rPr lang="en-GB" sz="4400" dirty="0">
                <a:solidFill>
                  <a:srgbClr val="E0119D"/>
                </a:solidFill>
              </a:rPr>
              <a:t>future</a:t>
            </a:r>
            <a:br>
              <a:rPr lang="en-GB" sz="4267" dirty="0">
                <a:solidFill>
                  <a:srgbClr val="E0119D"/>
                </a:solidFill>
              </a:rPr>
            </a:br>
            <a:endParaRPr lang="en-GB" altLang="en-US" sz="4800" b="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859C878-4A15-C8F5-BC0F-7F40F7DC1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8930" y="2179976"/>
            <a:ext cx="3039936" cy="2193768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554" y="2604194"/>
            <a:ext cx="1114822" cy="10197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8893270" y="4370408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142441-58DF-22BA-0D7F-76D649D7ED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4653" y="1960062"/>
            <a:ext cx="2382075" cy="24136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752483-4668-7F3F-4855-0ADE2C5DB200}"/>
              </a:ext>
            </a:extLst>
          </p:cNvPr>
          <p:cNvSpPr txBox="1"/>
          <p:nvPr/>
        </p:nvSpPr>
        <p:spPr>
          <a:xfrm>
            <a:off x="4836177" y="4367071"/>
            <a:ext cx="22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</a:t>
            </a:r>
          </a:p>
        </p:txBody>
      </p:sp>
    </p:spTree>
    <p:extLst>
      <p:ext uri="{BB962C8B-B14F-4D97-AF65-F5344CB8AC3E}">
        <p14:creationId xmlns:p14="http://schemas.microsoft.com/office/powerpoint/2010/main" val="2959914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9" descr="iStock_cardiac death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1505" y="2113247"/>
            <a:ext cx="2914735" cy="163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4"/>
          <p:cNvSpPr txBox="1">
            <a:spLocks noChangeArrowheads="1"/>
          </p:cNvSpPr>
          <p:nvPr/>
        </p:nvSpPr>
        <p:spPr bwMode="auto">
          <a:xfrm>
            <a:off x="5080631" y="3877017"/>
            <a:ext cx="32646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UK,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Australia, Belgium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Netherlands, Spain, USA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Cape Town (1967)</a:t>
            </a:r>
          </a:p>
        </p:txBody>
      </p:sp>
      <p:pic>
        <p:nvPicPr>
          <p:cNvPr id="7" name="Transmedic Hear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016" y="2037281"/>
            <a:ext cx="5066739" cy="2837375"/>
          </a:xfrm>
          <a:prstGeom prst="roundRect">
            <a:avLst>
              <a:gd name="adj" fmla="val 5783"/>
            </a:avLst>
          </a:prstGeom>
          <a:ln>
            <a:noFill/>
          </a:ln>
          <a:effectLst/>
          <a:scene3d>
            <a:camera prst="perspectiveRight"/>
            <a:lightRig rig="twoPt" dir="t">
              <a:rot lat="0" lon="0" rev="10200000"/>
            </a:lightRig>
          </a:scene3d>
          <a:sp3d contourW="6350">
            <a:bevelT w="165100" h="3175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160699" y="5032022"/>
            <a:ext cx="255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Image from YouTube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436045" y="5291973"/>
            <a:ext cx="472815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DCD →27% UK Heart Tx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0" y="6247051"/>
            <a:ext cx="12192000" cy="610949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Challenge in DCD: minimise / overcome warm ischaemic damage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821" y="991378"/>
            <a:ext cx="9304867" cy="1155700"/>
          </a:xfrm>
        </p:spPr>
        <p:txBody>
          <a:bodyPr/>
          <a:lstStyle/>
          <a:p>
            <a:r>
              <a:rPr lang="en-GB" sz="4800" dirty="0"/>
              <a:t>DCD heart retrieval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ECD837-0845-3D42-B9AB-22A37AEA82C8}"/>
              </a:ext>
            </a:extLst>
          </p:cNvPr>
          <p:cNvSpPr/>
          <p:nvPr/>
        </p:nvSpPr>
        <p:spPr bwMode="auto">
          <a:xfrm>
            <a:off x="0" y="-1"/>
            <a:ext cx="3238864" cy="1018391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Organ </a:t>
            </a:r>
          </a:p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A34D2-220F-6248-9C15-666798928AD3}"/>
              </a:ext>
            </a:extLst>
          </p:cNvPr>
          <p:cNvSpPr/>
          <p:nvPr/>
        </p:nvSpPr>
        <p:spPr>
          <a:xfrm>
            <a:off x="763100" y="1105423"/>
            <a:ext cx="1481496" cy="58477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 situ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79472A-E700-9548-8028-06529AE49A04}"/>
              </a:ext>
            </a:extLst>
          </p:cNvPr>
          <p:cNvSpPr/>
          <p:nvPr/>
        </p:nvSpPr>
        <p:spPr>
          <a:xfrm>
            <a:off x="8439548" y="1704331"/>
            <a:ext cx="3626133" cy="4196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Ex-situ machine perfusion for extracorporeal preservation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livers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for transplantation 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Interventional procedures guidance </a:t>
            </a: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Published: 16 January 2019 </a:t>
            </a:r>
            <a:endParaRPr kumimoji="0" lang="en-GB" sz="18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 dirty="0" err="1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nice.org.uk</a:t>
            </a:r>
            <a:r>
              <a:rPr kumimoji="0" lang="en-GB" sz="1867" b="0" i="0" u="none" strike="noStrike" kern="1200" cap="none" spc="0" normalizeH="0" baseline="0" noProof="0" dirty="0">
                <a:ln>
                  <a:noFill/>
                </a:ln>
                <a:solidFill>
                  <a:srgbClr val="636363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/guidance/ipg636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ABBEAF59-EBD9-2143-AE77-BC31E53544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72030" y="1105423"/>
            <a:ext cx="2937" cy="4346896"/>
          </a:xfrm>
          <a:prstGeom prst="line">
            <a:avLst/>
          </a:prstGeom>
          <a:noFill/>
          <a:ln w="28575">
            <a:solidFill>
              <a:srgbClr val="6E2C6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531648-6DEE-0442-B25C-0D855AD72A7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877" y="118653"/>
            <a:ext cx="1806601" cy="1668597"/>
          </a:xfrm>
          <a:prstGeom prst="rect">
            <a:avLst/>
          </a:prstGeom>
        </p:spPr>
      </p:pic>
      <p:sp>
        <p:nvSpPr>
          <p:cNvPr id="15" name="AutoShape 5">
            <a:extLst>
              <a:ext uri="{FF2B5EF4-FFF2-40B4-BE49-F238E27FC236}">
                <a16:creationId xmlns:a16="http://schemas.microsoft.com/office/drawing/2014/main" id="{AEE4DAC8-9E9E-F440-ACC1-399592903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9749" y="230771"/>
            <a:ext cx="2981427" cy="9366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Technology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EDBA0-3CC7-3E61-94A8-32549CE296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8922" y="118653"/>
            <a:ext cx="1179956" cy="11956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70DD4B-4985-814C-674F-CE0BE2194F6D}"/>
              </a:ext>
            </a:extLst>
          </p:cNvPr>
          <p:cNvSpPr txBox="1"/>
          <p:nvPr/>
        </p:nvSpPr>
        <p:spPr>
          <a:xfrm>
            <a:off x="10838922" y="1314265"/>
            <a:ext cx="117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425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4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2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3" grpId="0"/>
      <p:bldP spid="13" grpId="0" animBg="1"/>
      <p:bldP spid="8" grpId="0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7356" y="2345953"/>
            <a:ext cx="2888123" cy="216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4697357" y="4500117"/>
            <a:ext cx="34714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Borderline liver &amp; pancreas </a:t>
            </a:r>
          </a:p>
        </p:txBody>
      </p:sp>
      <p:pic>
        <p:nvPicPr>
          <p:cNvPr id="19" name="Picture 18" descr="IMG_1131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5482">
            <a:off x="1300019" y="2118375"/>
            <a:ext cx="2790912" cy="3722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 fov="1500000">
              <a:rot lat="21066928" lon="21243537" rev="194569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Picture 1037" descr="extracorporea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797">
            <a:off x="8577061" y="1844049"/>
            <a:ext cx="2988539" cy="3332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 fov="1500000">
              <a:rot lat="21066928" lon="21243537" rev="194569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084" y="9461"/>
            <a:ext cx="6360421" cy="1155700"/>
          </a:xfrm>
        </p:spPr>
        <p:txBody>
          <a:bodyPr/>
          <a:lstStyle/>
          <a:p>
            <a:r>
              <a:rPr lang="en-GB" sz="4267" dirty="0"/>
              <a:t>Normothermic Regional Perfusion (NRP)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F41B7A-8361-3D4B-9FAC-B66B4D64FBC6}"/>
              </a:ext>
            </a:extLst>
          </p:cNvPr>
          <p:cNvSpPr/>
          <p:nvPr/>
        </p:nvSpPr>
        <p:spPr>
          <a:xfrm>
            <a:off x="4697356" y="5330211"/>
            <a:ext cx="7095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MT"/>
                <a:ea typeface="+mn-ea"/>
                <a:cs typeface="Arial" panose="020B0604020202020204" pitchFamily="34" charset="0"/>
              </a:rPr>
              <a:t>~ 16% increased risk ischaemic cholangiopathy 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MT"/>
                <a:ea typeface="+mn-ea"/>
                <a:cs typeface="Arial" panose="020B0604020202020204" pitchFamily="34" charset="0"/>
              </a:rPr>
              <a:t>for every 1 additional minute warm ischaemia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M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96106-5053-6C49-9C1D-5BFDB2E95CD3}"/>
              </a:ext>
            </a:extLst>
          </p:cNvPr>
          <p:cNvSpPr/>
          <p:nvPr/>
        </p:nvSpPr>
        <p:spPr bwMode="auto">
          <a:xfrm>
            <a:off x="0" y="-1"/>
            <a:ext cx="3238864" cy="1018391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Organ </a:t>
            </a:r>
          </a:p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RECOVERY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3BA850-F407-6B40-8CF3-D756DA151AF2}"/>
              </a:ext>
            </a:extLst>
          </p:cNvPr>
          <p:cNvSpPr/>
          <p:nvPr/>
        </p:nvSpPr>
        <p:spPr>
          <a:xfrm>
            <a:off x="808787" y="1105423"/>
            <a:ext cx="1390124" cy="584775"/>
          </a:xfrm>
          <a:prstGeom prst="rect">
            <a:avLst/>
          </a:prstGeom>
          <a:solidFill>
            <a:srgbClr val="E0119D"/>
          </a:solidFill>
        </p:spPr>
        <p:txBody>
          <a:bodyPr wrap="non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situ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F5B86F-52E2-1A49-998D-696B181F475E}"/>
              </a:ext>
            </a:extLst>
          </p:cNvPr>
          <p:cNvSpPr/>
          <p:nvPr/>
        </p:nvSpPr>
        <p:spPr bwMode="auto">
          <a:xfrm>
            <a:off x="10041333" y="2529675"/>
            <a:ext cx="1053884" cy="1012311"/>
          </a:xfrm>
          <a:prstGeom prst="ellipse">
            <a:avLst/>
          </a:prstGeom>
          <a:noFill/>
          <a:ln w="63500" cap="flat" cmpd="sng" algn="ctr">
            <a:solidFill>
              <a:srgbClr val="6E2C6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A4282-A1F5-594F-B1B6-17A420D5E88B}"/>
              </a:ext>
            </a:extLst>
          </p:cNvPr>
          <p:cNvSpPr/>
          <p:nvPr/>
        </p:nvSpPr>
        <p:spPr bwMode="auto">
          <a:xfrm>
            <a:off x="0" y="6247051"/>
            <a:ext cx="12192000" cy="610949"/>
          </a:xfrm>
          <a:prstGeom prst="rect">
            <a:avLst/>
          </a:prstGeom>
          <a:solidFill>
            <a:srgbClr val="E0119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-128"/>
                <a:cs typeface="Arial" panose="020B0604020202020204" pitchFamily="34" charset="0"/>
              </a:rPr>
              <a:t>Challenge in DCD: minimise / overcome warm ischaemic damage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130A9-706E-4769-B227-67430C2E2A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38922" y="118653"/>
            <a:ext cx="1179956" cy="1195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63AB8-EBCC-0BF0-9232-5D01A509F300}"/>
              </a:ext>
            </a:extLst>
          </p:cNvPr>
          <p:cNvSpPr txBox="1"/>
          <p:nvPr/>
        </p:nvSpPr>
        <p:spPr>
          <a:xfrm>
            <a:off x="10838922" y="1314265"/>
            <a:ext cx="117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A205DEE-82B1-DE0B-8235-8600A9FD7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475" y="1074785"/>
            <a:ext cx="695627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DCD 31% UK Liver Tx 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(&gt; 40% with NRP)</a:t>
            </a:r>
          </a:p>
        </p:txBody>
      </p:sp>
    </p:spTree>
    <p:extLst>
      <p:ext uri="{BB962C8B-B14F-4D97-AF65-F5344CB8AC3E}">
        <p14:creationId xmlns:p14="http://schemas.microsoft.com/office/powerpoint/2010/main" val="3742168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15" name="Picture 14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C312FAB7-8C94-431D-5FAC-49D3E7785F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29" y="357245"/>
            <a:ext cx="1350477" cy="97457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CE924D9-6C05-4899-8FF1-80EE4FF321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618" y="603995"/>
            <a:ext cx="444874" cy="406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56F064-2F6D-A0DA-409F-1E8D984539C0}"/>
              </a:ext>
            </a:extLst>
          </p:cNvPr>
          <p:cNvSpPr txBox="1"/>
          <p:nvPr/>
        </p:nvSpPr>
        <p:spPr>
          <a:xfrm>
            <a:off x="314048" y="1331816"/>
            <a:ext cx="17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1A3A9-596B-949A-2CAE-CD2DF2A397AD}"/>
              </a:ext>
            </a:extLst>
          </p:cNvPr>
          <p:cNvSpPr/>
          <p:nvPr/>
        </p:nvSpPr>
        <p:spPr>
          <a:xfrm>
            <a:off x="246282" y="1907184"/>
            <a:ext cx="108728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“Living and deceased donation will become an expected part of care, where clinically appropriate, for all in society.”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4D8ED1-199A-B9D5-E0CD-C0E8A6134614}"/>
              </a:ext>
            </a:extLst>
          </p:cNvPr>
          <p:cNvSpPr/>
          <p:nvPr/>
        </p:nvSpPr>
        <p:spPr>
          <a:xfrm>
            <a:off x="246282" y="3183459"/>
            <a:ext cx="646677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our intensive care and emergency departments, the consideration of organ donation is now 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 of end of life care.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need to take the next step.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2C6"/>
              </a:buClr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usual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1D80372-96D6-50B1-999E-39AAFBA09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3350" y="3941792"/>
            <a:ext cx="2805754" cy="2655032"/>
          </a:xfrm>
          <a:prstGeom prst="rect">
            <a:avLst/>
          </a:prstGeom>
          <a:noFill/>
          <a:ln w="3175" cap="flat" cmpd="sng" algn="ctr">
            <a:solidFill>
              <a:srgbClr val="0072C6">
                <a:shade val="95000"/>
                <a:satMod val="10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009386-B403-7198-F923-107F5DBC1614}"/>
              </a:ext>
            </a:extLst>
          </p:cNvPr>
          <p:cNvSpPr/>
          <p:nvPr/>
        </p:nvSpPr>
        <p:spPr>
          <a:xfrm>
            <a:off x="7482282" y="3059668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 donation becomes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societal norm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044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B20627-1A63-3327-DD9C-C81A2DFD0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8730"/>
            <a:ext cx="8079698" cy="5251804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4C9F8B2-97BD-CD9B-E006-8FDCD8936722}"/>
              </a:ext>
            </a:extLst>
          </p:cNvPr>
          <p:cNvSpPr txBox="1"/>
          <p:nvPr/>
        </p:nvSpPr>
        <p:spPr>
          <a:xfrm>
            <a:off x="8655551" y="2318942"/>
            <a:ext cx="3139440" cy="400110"/>
          </a:xfrm>
          <a:prstGeom prst="rect">
            <a:avLst/>
          </a:prstGeom>
          <a:noFill/>
          <a:ln w="38100">
            <a:solidFill>
              <a:srgbClr val="6E2C6B"/>
            </a:solidFill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000" b="1" dirty="0">
                <a:solidFill>
                  <a:prstClr val="black"/>
                </a:solidFill>
              </a:rPr>
              <a:t>DCD 15% lower than DBD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08695AA-FD77-BA23-7B07-E9BB8E98E2C1}"/>
              </a:ext>
            </a:extLst>
          </p:cNvPr>
          <p:cNvSpPr>
            <a:spLocks/>
          </p:cNvSpPr>
          <p:nvPr/>
        </p:nvSpPr>
        <p:spPr bwMode="auto">
          <a:xfrm>
            <a:off x="-60473" y="325888"/>
            <a:ext cx="1225247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UK Consent/Authorisation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3BF18-E0AA-AE8E-AF63-B108D29A4CA7}"/>
              </a:ext>
            </a:extLst>
          </p:cNvPr>
          <p:cNvSpPr txBox="1"/>
          <p:nvPr/>
        </p:nvSpPr>
        <p:spPr>
          <a:xfrm>
            <a:off x="8655551" y="2818265"/>
            <a:ext cx="3139440" cy="1323439"/>
          </a:xfrm>
          <a:prstGeom prst="rect">
            <a:avLst/>
          </a:prstGeom>
          <a:noFill/>
          <a:ln w="38100">
            <a:solidFill>
              <a:srgbClr val="6E2C6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en-GB" dirty="0"/>
              <a:t>157 families overruled expressed opt-in</a:t>
            </a:r>
          </a:p>
          <a:p>
            <a:r>
              <a:rPr lang="en-GB" dirty="0"/>
              <a:t>  29 DBD</a:t>
            </a:r>
          </a:p>
          <a:p>
            <a:r>
              <a:rPr lang="en-GB" dirty="0"/>
              <a:t>128 DCD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EFFD3E-C8F5-57D9-5288-EA8C4F192C41}"/>
              </a:ext>
            </a:extLst>
          </p:cNvPr>
          <p:cNvSpPr txBox="1"/>
          <p:nvPr/>
        </p:nvSpPr>
        <p:spPr>
          <a:xfrm>
            <a:off x="7894664" y="4271469"/>
            <a:ext cx="3900327" cy="1692771"/>
          </a:xfrm>
          <a:prstGeom prst="rect">
            <a:avLst/>
          </a:prstGeom>
          <a:noFill/>
          <a:ln w="38100">
            <a:solidFill>
              <a:srgbClr val="6E2C6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2000" b="1">
                <a:solidFill>
                  <a:prstClr val="black"/>
                </a:solidFill>
              </a:defRPr>
            </a:lvl1pPr>
          </a:lstStyle>
          <a:p>
            <a:pPr marL="0" marR="0" lvl="0" indent="0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Deemed Consent / Authorisation</a:t>
            </a:r>
          </a:p>
          <a:p>
            <a:pPr marL="0" marR="0" lvl="0" indent="0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= 48%</a:t>
            </a:r>
          </a:p>
          <a:p>
            <a:pPr defTabSz="609570">
              <a:defRPr/>
            </a:pPr>
            <a:r>
              <a:rPr lang="en-GB" sz="2000" b="0" dirty="0"/>
              <a:t>Before deemed legislation, was 50:50 families agreeing if didn’t know what the person wanted.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61DEA0-8FB1-6E11-5314-22D15B8005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  <p:pic>
        <p:nvPicPr>
          <p:cNvPr id="21" name="Picture 20" descr="A graph of growth in blue and yellow&#10;&#10;AI-generated content may be incorrect.">
            <a:extLst>
              <a:ext uri="{FF2B5EF4-FFF2-40B4-BE49-F238E27FC236}">
                <a16:creationId xmlns:a16="http://schemas.microsoft.com/office/drawing/2014/main" id="{7E0ED442-ACDA-B77C-E09D-4F6C825904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404" t="6739" b="73133"/>
          <a:stretch/>
        </p:blipFill>
        <p:spPr>
          <a:xfrm>
            <a:off x="6746573" y="847553"/>
            <a:ext cx="2296182" cy="103794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BF93600-5724-B474-D292-4BBA795A168A}"/>
              </a:ext>
            </a:extLst>
          </p:cNvPr>
          <p:cNvSpPr>
            <a:spLocks/>
          </p:cNvSpPr>
          <p:nvPr/>
        </p:nvSpPr>
        <p:spPr bwMode="auto">
          <a:xfrm>
            <a:off x="8655551" y="1715052"/>
            <a:ext cx="313944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en-US" sz="3200" b="1" dirty="0">
                <a:solidFill>
                  <a:srgbClr val="6E2C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to date</a:t>
            </a:r>
            <a:endParaRPr kumimoji="0" lang="en-GB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AA4E4-F538-162B-400C-58969BDA4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</a:p>
        </p:txBody>
      </p:sp>
    </p:spTree>
    <p:extLst>
      <p:ext uri="{BB962C8B-B14F-4D97-AF65-F5344CB8AC3E}">
        <p14:creationId xmlns:p14="http://schemas.microsoft.com/office/powerpoint/2010/main" val="3358483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14">
            <a:extLst>
              <a:ext uri="{FF2B5EF4-FFF2-40B4-BE49-F238E27FC236}">
                <a16:creationId xmlns:a16="http://schemas.microsoft.com/office/drawing/2014/main" id="{B114F458-224F-F340-84B8-B08A7F087A62}"/>
              </a:ext>
            </a:extLst>
          </p:cNvPr>
          <p:cNvSpPr txBox="1"/>
          <p:nvPr/>
        </p:nvSpPr>
        <p:spPr>
          <a:xfrm>
            <a:off x="100720" y="109165"/>
            <a:ext cx="1449621" cy="379307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endParaRPr kumimoji="0" lang="en-GB" sz="14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F9F35-FA22-C244-EF86-36C5A223100A}"/>
              </a:ext>
            </a:extLst>
          </p:cNvPr>
          <p:cNvSpPr txBox="1"/>
          <p:nvPr/>
        </p:nvSpPr>
        <p:spPr>
          <a:xfrm>
            <a:off x="1550341" y="356268"/>
            <a:ext cx="9193024" cy="53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Ethnicity Differences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2B0D5-85D2-8F6E-DF31-05F17B653D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21" y="-21737"/>
            <a:ext cx="2696978" cy="17979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22C2DA-C428-4F4C-8D3F-786DB06F0F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40" y="261175"/>
            <a:ext cx="2024477" cy="5655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34AF63-52E5-6427-C0A3-451444E000F4}"/>
              </a:ext>
            </a:extLst>
          </p:cNvPr>
          <p:cNvSpPr/>
          <p:nvPr/>
        </p:nvSpPr>
        <p:spPr>
          <a:xfrm>
            <a:off x="2596484" y="1661256"/>
            <a:ext cx="7131716" cy="456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FFCE0D-CF16-0395-C5CC-11AF625E59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361"/>
          <a:stretch/>
        </p:blipFill>
        <p:spPr>
          <a:xfrm>
            <a:off x="494534" y="1907150"/>
            <a:ext cx="2696978" cy="4532559"/>
          </a:xfrm>
          <a:prstGeom prst="rect">
            <a:avLst/>
          </a:prstGeom>
        </p:spPr>
      </p:pic>
      <p:pic>
        <p:nvPicPr>
          <p:cNvPr id="8" name="Picture 7" descr="A graph with pink columns&#10;&#10;AI-generated content may be incorrect.">
            <a:extLst>
              <a:ext uri="{FF2B5EF4-FFF2-40B4-BE49-F238E27FC236}">
                <a16:creationId xmlns:a16="http://schemas.microsoft.com/office/drawing/2014/main" id="{04FADD78-4AB3-ACA9-F026-98368DFA8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5109" y="1204736"/>
            <a:ext cx="9036170" cy="49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68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with numbers and a line&#10;&#10;AI-generated content may be incorrect.">
            <a:extLst>
              <a:ext uri="{FF2B5EF4-FFF2-40B4-BE49-F238E27FC236}">
                <a16:creationId xmlns:a16="http://schemas.microsoft.com/office/drawing/2014/main" id="{F0487B0A-744A-9321-ED47-FBABD5958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14" y="1084815"/>
            <a:ext cx="7211454" cy="4418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E0CA7F-F98B-4EB7-A6C1-ED1C0997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83" y="178015"/>
            <a:ext cx="12192000" cy="968711"/>
          </a:xfrm>
        </p:spPr>
        <p:txBody>
          <a:bodyPr>
            <a:noAutofit/>
          </a:bodyPr>
          <a:lstStyle/>
          <a:p>
            <a:pPr algn="l"/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Paediatrics (&lt;18yrs)</a:t>
            </a:r>
            <a:b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</a:br>
            <a:r>
              <a:rPr lang="en-GB" dirty="0">
                <a:solidFill>
                  <a:srgbClr val="E0119D"/>
                </a:solidFill>
                <a:latin typeface="Arial" charset="0"/>
                <a:cs typeface="Arial" charset="0"/>
              </a:rPr>
              <a:t>1 April 2014 – 31 March 2024 </a:t>
            </a:r>
          </a:p>
        </p:txBody>
      </p:sp>
      <p:pic>
        <p:nvPicPr>
          <p:cNvPr id="5" name="Picture 4" descr="A group of stuffed animals&#10;&#10;Description automatically generated with low confidence">
            <a:extLst>
              <a:ext uri="{FF2B5EF4-FFF2-40B4-BE49-F238E27FC236}">
                <a16:creationId xmlns:a16="http://schemas.microsoft.com/office/drawing/2014/main" id="{BD47EBAC-8B6D-3B42-A34A-E70C46E1C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60" y="314595"/>
            <a:ext cx="3611043" cy="5126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AutoShape 5">
            <a:extLst>
              <a:ext uri="{FF2B5EF4-FFF2-40B4-BE49-F238E27FC236}">
                <a16:creationId xmlns:a16="http://schemas.microsoft.com/office/drawing/2014/main" id="{FE76EFF2-948F-BE44-A984-ABB0E110F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1995" y="5773257"/>
            <a:ext cx="2851584" cy="96216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C000"/>
            </a:extrusionClr>
          </a:sp3d>
        </p:spPr>
        <p:txBody>
          <a:bodyPr anchor="ctr" anchorCtr="1">
            <a:flatTx/>
          </a:bodyPr>
          <a:lstStyle/>
          <a:p>
            <a:pPr marL="0" marR="0" lvl="0" indent="0" algn="ct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 panose="020B0604020202020204" pitchFamily="34" charset="0"/>
              </a:rPr>
              <a:t>Paediatrics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2F2FB66-0A09-C92C-BCCC-7632FDAE8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26" y="5600337"/>
            <a:ext cx="4056097" cy="1123712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UK PICU mortality (&lt; 16 years)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2004 – 5.5 %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2021 – 3.5 %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0ADF741-2071-AFC8-B124-486262928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650" y="5407396"/>
            <a:ext cx="3858640" cy="1328023"/>
          </a:xfrm>
          <a:prstGeom prst="roundRect">
            <a:avLst/>
          </a:prstGeom>
          <a:solidFill>
            <a:srgbClr val="F8F8F8"/>
          </a:solidFill>
          <a:ln w="28575">
            <a:solidFill>
              <a:srgbClr val="6E2C6B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average age of deaths in PICU is 1 years old.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 average age of proceeding donors is 12 years old.</a:t>
            </a:r>
          </a:p>
        </p:txBody>
      </p:sp>
    </p:spTree>
    <p:extLst>
      <p:ext uri="{BB962C8B-B14F-4D97-AF65-F5344CB8AC3E}">
        <p14:creationId xmlns:p14="http://schemas.microsoft.com/office/powerpoint/2010/main" val="292197758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015" y="221264"/>
            <a:ext cx="9873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future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24AE5805-2FB8-9B4F-AFF7-84C1EE46B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04" y="1119907"/>
            <a:ext cx="3594668" cy="5081184"/>
          </a:xfrm>
          <a:prstGeom prst="rect">
            <a:avLst/>
          </a:prstGeom>
          <a:noFill/>
          <a:ln w="3175" cap="flat" cmpd="sng" algn="ctr">
            <a:solidFill>
              <a:srgbClr val="6E2C6B"/>
            </a:solidFill>
            <a:prstDash val="solid"/>
          </a:ln>
          <a:effectLst/>
        </p:spPr>
      </p:pic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73EC157C-B205-1E4E-BBEF-5158A1F1A9D6}"/>
              </a:ext>
            </a:extLst>
          </p:cNvPr>
          <p:cNvSpPr/>
          <p:nvPr/>
        </p:nvSpPr>
        <p:spPr>
          <a:xfrm>
            <a:off x="5159223" y="1523069"/>
            <a:ext cx="3109707" cy="1348928"/>
          </a:xfrm>
          <a:prstGeom prst="roundRect">
            <a:avLst/>
          </a:prstGeom>
          <a:noFill/>
          <a:ln w="38100" cap="flat" cmpd="sng" algn="ctr">
            <a:solidFill>
              <a:srgbClr val="6E2C6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world leading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 donation and transplantation system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CD66BC-A855-E544-A6F6-B57C31CBA74E}"/>
              </a:ext>
            </a:extLst>
          </p:cNvPr>
          <p:cNvSpPr/>
          <p:nvPr/>
        </p:nvSpPr>
        <p:spPr>
          <a:xfrm>
            <a:off x="4221890" y="1794884"/>
            <a:ext cx="5717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b="1" i="1" u="none" strike="noStrike" kern="0" cap="none" spc="0" normalizeH="0" baseline="0" noProof="0" dirty="0">
                <a:ln>
                  <a:noFill/>
                </a:ln>
                <a:solidFill>
                  <a:srgbClr val="6E2C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</a:t>
            </a:r>
            <a:endParaRPr kumimoji="0" lang="en-GB" sz="5000" b="0" i="1" u="none" strike="noStrike" kern="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71203D1-5847-ACAD-F53F-02C70937AD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479" y="2647747"/>
            <a:ext cx="6734798" cy="3786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A528A8-556B-43DF-F3FC-72A0FDBA9424}"/>
              </a:ext>
            </a:extLst>
          </p:cNvPr>
          <p:cNvSpPr txBox="1"/>
          <p:nvPr/>
        </p:nvSpPr>
        <p:spPr>
          <a:xfrm>
            <a:off x="6714076" y="6452070"/>
            <a:ext cx="5477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www.nhsbt.nhs.uk</a:t>
            </a:r>
            <a:r>
              <a:rPr lang="en-GB" dirty="0">
                <a:solidFill>
                  <a:schemeClr val="bg1"/>
                </a:solidFill>
              </a:rPr>
              <a:t>/commonwealth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A15FFC-8D5C-2A5A-9A90-795E064D27C5}"/>
              </a:ext>
            </a:extLst>
          </p:cNvPr>
          <p:cNvCxnSpPr/>
          <p:nvPr/>
        </p:nvCxnSpPr>
        <p:spPr bwMode="auto">
          <a:xfrm>
            <a:off x="328403" y="900768"/>
            <a:ext cx="11574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E0119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08218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7360FE-9343-5C45-A191-2D0E4DDC52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4667" y="261176"/>
            <a:ext cx="2971051" cy="829971"/>
          </a:xfrm>
          <a:prstGeom prst="rect">
            <a:avLst/>
          </a:prstGeom>
        </p:spPr>
      </p:pic>
      <p:pic>
        <p:nvPicPr>
          <p:cNvPr id="24" name="Picture 23" descr="A picture containing person, indoor, hospital room&#10;&#10;Description automatically generated">
            <a:extLst>
              <a:ext uri="{FF2B5EF4-FFF2-40B4-BE49-F238E27FC236}">
                <a16:creationId xmlns:a16="http://schemas.microsoft.com/office/drawing/2014/main" id="{27C86F0D-8B84-5ED4-82CD-55A5E4800F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0481" y="1613146"/>
            <a:ext cx="2511972" cy="31235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05657D-7F29-BEF6-F064-FEF37A096D0F}"/>
              </a:ext>
            </a:extLst>
          </p:cNvPr>
          <p:cNvSpPr/>
          <p:nvPr/>
        </p:nvSpPr>
        <p:spPr>
          <a:xfrm>
            <a:off x="2162522" y="4847432"/>
            <a:ext cx="4467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 in holding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Moment of Honour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011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60E75-FA1D-B235-54FA-C025DDC80BD1}"/>
              </a:ext>
            </a:extLst>
          </p:cNvPr>
          <p:cNvSpPr txBox="1"/>
          <p:nvPr/>
        </p:nvSpPr>
        <p:spPr>
          <a:xfrm>
            <a:off x="2718812" y="5598282"/>
            <a:ext cx="415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https://www.odt.nhs.uk/deceased-donation/best-practice-guidance/end-of-life-care/</a:t>
            </a:r>
            <a:r>
              <a:rPr lang="en-GB" dirty="0"/>
              <a:t> </a:t>
            </a:r>
          </a:p>
        </p:txBody>
      </p:sp>
      <p:pic>
        <p:nvPicPr>
          <p:cNvPr id="1026" name="Picture 2" descr="SIGNET logo">
            <a:extLst>
              <a:ext uri="{FF2B5EF4-FFF2-40B4-BE49-F238E27FC236}">
                <a16:creationId xmlns:a16="http://schemas.microsoft.com/office/drawing/2014/main" id="{209630D0-BE73-83AF-9900-22F45A3E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613" y="4875048"/>
            <a:ext cx="4388471" cy="1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31A6420-3802-1986-03D8-91658B664B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0090" y="1754257"/>
            <a:ext cx="4773155" cy="1874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C458F1-7201-0A65-DCCD-8204424C309F}"/>
              </a:ext>
            </a:extLst>
          </p:cNvPr>
          <p:cNvSpPr/>
          <p:nvPr/>
        </p:nvSpPr>
        <p:spPr>
          <a:xfrm>
            <a:off x="6868812" y="3702065"/>
            <a:ext cx="48644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Trainee Representatives in Organ Donation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TRODs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A picture containing person, person, necktie, wearing&#10;&#10;Description automatically generated">
            <a:extLst>
              <a:ext uri="{FF2B5EF4-FFF2-40B4-BE49-F238E27FC236}">
                <a16:creationId xmlns:a16="http://schemas.microsoft.com/office/drawing/2014/main" id="{FF32E338-9E47-0995-A42C-575DC3C3A85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282" y="116576"/>
            <a:ext cx="1350477" cy="974571"/>
          </a:xfrm>
          <a:prstGeom prst="rect">
            <a:avLst/>
          </a:prstGeom>
        </p:spPr>
      </p:pic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7FDB30A3-F6CD-DF0C-8399-879C0858C2A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71" y="363326"/>
            <a:ext cx="444874" cy="4069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FC4599-E6BC-D1AF-0B96-2387D8E84BCC}"/>
              </a:ext>
            </a:extLst>
          </p:cNvPr>
          <p:cNvSpPr txBox="1"/>
          <p:nvPr/>
        </p:nvSpPr>
        <p:spPr>
          <a:xfrm>
            <a:off x="146801" y="1091147"/>
            <a:ext cx="1549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C0AE5-82F3-F647-229F-B4F10F244D36}"/>
              </a:ext>
            </a:extLst>
          </p:cNvPr>
          <p:cNvSpPr txBox="1"/>
          <p:nvPr/>
        </p:nvSpPr>
        <p:spPr>
          <a:xfrm>
            <a:off x="1696240" y="6354"/>
            <a:ext cx="5768669" cy="535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E0119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initiatives you can help with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6E2C6B"/>
                </a:solidFill>
                <a:latin typeface="Arial"/>
              </a:rPr>
              <a:t>(apart from putting into practice what you learn over the next two days)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6E2C6B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" name="Picture 14" descr="A book cover with red lines&#10;&#10;Description automatically generated">
            <a:extLst>
              <a:ext uri="{FF2B5EF4-FFF2-40B4-BE49-F238E27FC236}">
                <a16:creationId xmlns:a16="http://schemas.microsoft.com/office/drawing/2014/main" id="{368F1ECC-0A5C-20EF-7701-1EABF81483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4884" y="2224810"/>
            <a:ext cx="2183293" cy="3096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37A79B-B6A5-7237-AFDC-7BB9DBDF3B59}"/>
              </a:ext>
            </a:extLst>
          </p:cNvPr>
          <p:cNvSpPr txBox="1"/>
          <p:nvPr/>
        </p:nvSpPr>
        <p:spPr>
          <a:xfrm>
            <a:off x="1527179" y="2305541"/>
            <a:ext cx="89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59827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night, lit, dark&#10;&#10;Description automatically generated">
            <a:extLst>
              <a:ext uri="{FF2B5EF4-FFF2-40B4-BE49-F238E27FC236}">
                <a16:creationId xmlns:a16="http://schemas.microsoft.com/office/drawing/2014/main" id="{C00FCD2A-EB93-524C-99D0-FAFB15431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4" y="-3919"/>
            <a:ext cx="2833844" cy="3000892"/>
          </a:xfrm>
          <a:prstGeom prst="rect">
            <a:avLst/>
          </a:prstGeom>
        </p:spPr>
      </p:pic>
      <p:pic>
        <p:nvPicPr>
          <p:cNvPr id="6" name="Picture 5" descr="A picture containing outdoor, building, night, street&#10;&#10;Description automatically generated">
            <a:extLst>
              <a:ext uri="{FF2B5EF4-FFF2-40B4-BE49-F238E27FC236}">
                <a16:creationId xmlns:a16="http://schemas.microsoft.com/office/drawing/2014/main" id="{96B9ABFA-0679-5745-A787-35756CA54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028949"/>
            <a:ext cx="6780295" cy="3829051"/>
          </a:xfrm>
          <a:prstGeom prst="rect">
            <a:avLst/>
          </a:prstGeom>
        </p:spPr>
      </p:pic>
      <p:pic>
        <p:nvPicPr>
          <p:cNvPr id="14" name="Picture 13" descr="A picture containing purple&#10;&#10;Description automatically generated">
            <a:extLst>
              <a:ext uri="{FF2B5EF4-FFF2-40B4-BE49-F238E27FC236}">
                <a16:creationId xmlns:a16="http://schemas.microsoft.com/office/drawing/2014/main" id="{2E0D806D-F796-C944-86FB-EA6593E41B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081" y="3070969"/>
            <a:ext cx="6667500" cy="3761631"/>
          </a:xfrm>
          <a:prstGeom prst="rect">
            <a:avLst/>
          </a:prstGeom>
        </p:spPr>
      </p:pic>
      <p:pic>
        <p:nvPicPr>
          <p:cNvPr id="10" name="Picture 9" descr="A picture containing indoor, purple, lit, light&#10;&#10;Description automatically generated">
            <a:extLst>
              <a:ext uri="{FF2B5EF4-FFF2-40B4-BE49-F238E27FC236}">
                <a16:creationId xmlns:a16="http://schemas.microsoft.com/office/drawing/2014/main" id="{E61351EB-BEDE-384F-8734-811486BD9C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4525" y="-228183"/>
            <a:ext cx="3780270" cy="3761631"/>
          </a:xfrm>
          <a:prstGeom prst="rect">
            <a:avLst/>
          </a:prstGeom>
        </p:spPr>
      </p:pic>
      <p:pic>
        <p:nvPicPr>
          <p:cNvPr id="3" name="Picture 2" descr="A group of horses with pink lights&#10;&#10;Description automatically generated">
            <a:extLst>
              <a:ext uri="{FF2B5EF4-FFF2-40B4-BE49-F238E27FC236}">
                <a16:creationId xmlns:a16="http://schemas.microsoft.com/office/drawing/2014/main" id="{8B5C1C67-869B-3C3D-71AD-A75165FB65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8818" y="-3919"/>
            <a:ext cx="5900467" cy="353736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A6D474-8202-A186-2428-9D77E806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Copyright© NHS Blood and Transplant, Professional Development Team 2025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92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o1XskarbEqDThPchPPN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f66BG4qJFwlG1RnSxsy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heme/theme1.xml><?xml version="1.0" encoding="utf-8"?>
<a:theme xmlns:a="http://schemas.openxmlformats.org/drawingml/2006/main" name="5_NHSBT_presentation_style_v2">
  <a:themeElements>
    <a:clrScheme name="3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3_NHSBT_presentation_style_v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Left"/>
          <a:lightRig rig="legacyFlat3" dir="t"/>
        </a:scene3d>
        <a:sp3d extrusionH="430200" prstMaterial="legacyMatte">
          <a:bevelT w="13500" h="13500" prst="angle"/>
          <a:bevelB w="13500" h="13500" prst="angle"/>
          <a:extrusionClr>
            <a:schemeClr val="accent1"/>
          </a:extrusionClr>
        </a:sp3d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charset="0"/>
            <a:cs typeface="Arial" charset="0"/>
          </a:defRPr>
        </a:defPPr>
      </a:lstStyle>
    </a:lnDef>
  </a:objectDefaults>
  <a:extraClrSchemeLst>
    <a:extraClrScheme>
      <a:clrScheme name="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4_NHSBT_presentation_style_v2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13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3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Default Design">
  <a:themeElements>
    <a:clrScheme name="NHSBT Sep2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3399"/>
      </a:accent1>
      <a:accent2>
        <a:srgbClr val="009999"/>
      </a:accent2>
      <a:accent3>
        <a:srgbClr val="FF6699"/>
      </a:accent3>
      <a:accent4>
        <a:srgbClr val="2D2D8A"/>
      </a:accent4>
      <a:accent5>
        <a:srgbClr val="DAEDEF"/>
      </a:accent5>
      <a:accent6>
        <a:srgbClr val="7030A0"/>
      </a:accent6>
      <a:hlink>
        <a:srgbClr val="FFC000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65CC"/>
        </a:solidFill>
        <a:ln w="9525">
          <a:solidFill>
            <a:srgbClr val="0091C9"/>
          </a:solidFill>
          <a:round/>
          <a:headEnd type="none" w="sm" len="sm"/>
          <a:tailEnd type="none" w="sm" len="sm"/>
        </a:ln>
      </a:spPr>
      <a:bodyPr lIns="91425" tIns="91425" rIns="91425" bIns="91425" anchor="ctr"/>
      <a:lstStyle>
        <a:defPPr algn="ctr">
          <a:lnSpc>
            <a:spcPct val="90000"/>
          </a:lnSpc>
          <a:buClr>
            <a:srgbClr val="000000"/>
          </a:buClr>
          <a:buSzPts val="1100"/>
          <a:defRPr dirty="0">
            <a:solidFill>
              <a:srgbClr val="FFFFFF"/>
            </a:solidFill>
            <a:latin typeface="Nunito"/>
            <a:ea typeface="Nunito"/>
            <a:cs typeface="Nunito"/>
            <a:sym typeface="Nunito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4FD055F0D6243AEEF3D40D96D6A0C" ma:contentTypeVersion="18" ma:contentTypeDescription="Create a new document." ma:contentTypeScope="" ma:versionID="e7353ba98b9380984c071ef0795febd1">
  <xsd:schema xmlns:xsd="http://www.w3.org/2001/XMLSchema" xmlns:xs="http://www.w3.org/2001/XMLSchema" xmlns:p="http://schemas.microsoft.com/office/2006/metadata/properties" xmlns:ns3="6dc0cc31-d152-4c57-a5dc-d92704ab0787" xmlns:ns4="1184d4b9-0856-4329-917a-a00dd4be4299" targetNamespace="http://schemas.microsoft.com/office/2006/metadata/properties" ma:root="true" ma:fieldsID="89ca07fa10dd114da7a3a163a8e36d47" ns3:_="" ns4:_="">
    <xsd:import namespace="6dc0cc31-d152-4c57-a5dc-d92704ab0787"/>
    <xsd:import namespace="1184d4b9-0856-4329-917a-a00dd4be42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cc31-d152-4c57-a5dc-d92704ab07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4d4b9-0856-4329-917a-a00dd4be429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c0cc31-d152-4c57-a5dc-d92704ab0787" xsi:nil="true"/>
  </documentManagement>
</p:properties>
</file>

<file path=customXml/itemProps1.xml><?xml version="1.0" encoding="utf-8"?>
<ds:datastoreItem xmlns:ds="http://schemas.openxmlformats.org/officeDocument/2006/customXml" ds:itemID="{17630615-AC75-4197-AE7F-4C0E09C6B7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0cc31-d152-4c57-a5dc-d92704ab0787"/>
    <ds:schemaRef ds:uri="1184d4b9-0856-4329-917a-a00dd4be42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63D9D0-5C23-40F3-9ABD-6BA7C74CD0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463B66-8E14-4088-ACD6-92B5546ABEB8}">
  <ds:schemaRefs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1184d4b9-0856-4329-917a-a00dd4be4299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6dc0cc31-d152-4c57-a5dc-d92704ab078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14558</TotalTime>
  <Words>1794</Words>
  <Application>Microsoft Office PowerPoint</Application>
  <PresentationFormat>Widescreen</PresentationFormat>
  <Paragraphs>340</Paragraphs>
  <Slides>29</Slides>
  <Notes>26</Notes>
  <HiddenSlides>0</HiddenSlides>
  <MMClips>2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9" baseType="lpstr">
      <vt:lpstr>ＭＳ Ｐゴシック</vt:lpstr>
      <vt:lpstr>Arial</vt:lpstr>
      <vt:lpstr>ArialMT</vt:lpstr>
      <vt:lpstr>Calibri</vt:lpstr>
      <vt:lpstr>Calibri Light</vt:lpstr>
      <vt:lpstr>Constantia</vt:lpstr>
      <vt:lpstr>Lato</vt:lpstr>
      <vt:lpstr>Lucida Grande</vt:lpstr>
      <vt:lpstr>SymbolMT</vt:lpstr>
      <vt:lpstr>Wingdings</vt:lpstr>
      <vt:lpstr>5_NHSBT_presentation_style_v2</vt:lpstr>
      <vt:lpstr>2_NHSBT_presentation_style_v2</vt:lpstr>
      <vt:lpstr>1_Office Theme</vt:lpstr>
      <vt:lpstr>1_default</vt:lpstr>
      <vt:lpstr>2_Office Theme</vt:lpstr>
      <vt:lpstr>14_NHSBT_presentation_style_v2</vt:lpstr>
      <vt:lpstr>7_Office Theme</vt:lpstr>
      <vt:lpstr>6_Default Design</vt:lpstr>
      <vt:lpstr>7_Default Design</vt:lpstr>
      <vt:lpstr>think-cell Slide</vt:lpstr>
      <vt:lpstr>PowerPoint Presentation</vt:lpstr>
      <vt:lpstr>Deceased Donation in Context  past, present and future </vt:lpstr>
      <vt:lpstr>PowerPoint Presentation</vt:lpstr>
      <vt:lpstr>Donation in UK, 2023/24</vt:lpstr>
      <vt:lpstr>the past </vt:lpstr>
      <vt:lpstr>Our journey</vt:lpstr>
      <vt:lpstr>PowerPoint Presentation</vt:lpstr>
      <vt:lpstr>PowerPoint Presentation</vt:lpstr>
      <vt:lpstr>Our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journey</vt:lpstr>
      <vt:lpstr>PowerPoint Presentation</vt:lpstr>
      <vt:lpstr>Our journey</vt:lpstr>
      <vt:lpstr>future </vt:lpstr>
      <vt:lpstr>DCD heart retrieval</vt:lpstr>
      <vt:lpstr>Normothermic Regional Perfusion (NRP)</vt:lpstr>
      <vt:lpstr>PowerPoint Presentation</vt:lpstr>
      <vt:lpstr>PowerPoint Presentation</vt:lpstr>
      <vt:lpstr>PowerPoint Presentation</vt:lpstr>
      <vt:lpstr>Paediatrics (&lt;18yrs) 1 April 2014 – 31 March 2024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Dale Gardiner</dc:creator>
  <cp:lastModifiedBy>Jill Featherstone</cp:lastModifiedBy>
  <cp:revision>286</cp:revision>
  <dcterms:created xsi:type="dcterms:W3CDTF">2014-03-03T07:34:55Z</dcterms:created>
  <dcterms:modified xsi:type="dcterms:W3CDTF">2025-04-14T14:23:59Z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0x0101007BE4FD055F0D6243AEEF3D40D96D6A0C</vt:lpwstr>
  </property>
</Properties>
</file>