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Lst>
  <p:notesMasterIdLst>
    <p:notesMasterId r:id="rId49"/>
  </p:notesMasterIdLst>
  <p:handoutMasterIdLst>
    <p:handoutMasterId r:id="rId50"/>
  </p:handoutMasterIdLst>
  <p:sldIdLst>
    <p:sldId id="368" r:id="rId6"/>
    <p:sldId id="398" r:id="rId7"/>
    <p:sldId id="267" r:id="rId8"/>
    <p:sldId id="428" r:id="rId9"/>
    <p:sldId id="260" r:id="rId10"/>
    <p:sldId id="430" r:id="rId11"/>
    <p:sldId id="305" r:id="rId12"/>
    <p:sldId id="431" r:id="rId13"/>
    <p:sldId id="432" r:id="rId14"/>
    <p:sldId id="462" r:id="rId15"/>
    <p:sldId id="433" r:id="rId16"/>
    <p:sldId id="434" r:id="rId17"/>
    <p:sldId id="440" r:id="rId18"/>
    <p:sldId id="435" r:id="rId19"/>
    <p:sldId id="441" r:id="rId20"/>
    <p:sldId id="437" r:id="rId21"/>
    <p:sldId id="439" r:id="rId22"/>
    <p:sldId id="442" r:id="rId23"/>
    <p:sldId id="459" r:id="rId24"/>
    <p:sldId id="464" r:id="rId25"/>
    <p:sldId id="463" r:id="rId26"/>
    <p:sldId id="411" r:id="rId27"/>
    <p:sldId id="443" r:id="rId28"/>
    <p:sldId id="444" r:id="rId29"/>
    <p:sldId id="465" r:id="rId30"/>
    <p:sldId id="445" r:id="rId31"/>
    <p:sldId id="409" r:id="rId32"/>
    <p:sldId id="461" r:id="rId33"/>
    <p:sldId id="392" r:id="rId34"/>
    <p:sldId id="446" r:id="rId35"/>
    <p:sldId id="447" r:id="rId36"/>
    <p:sldId id="448" r:id="rId37"/>
    <p:sldId id="449" r:id="rId38"/>
    <p:sldId id="450" r:id="rId39"/>
    <p:sldId id="388" r:id="rId40"/>
    <p:sldId id="451" r:id="rId41"/>
    <p:sldId id="452" r:id="rId42"/>
    <p:sldId id="387" r:id="rId43"/>
    <p:sldId id="453" r:id="rId44"/>
    <p:sldId id="454" r:id="rId45"/>
    <p:sldId id="455" r:id="rId46"/>
    <p:sldId id="456" r:id="rId47"/>
    <p:sldId id="46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4093F8-DE50-7687-DD76-B53E7B3B61D7}" name="Eleanor Hounslea" initials="EH" userId="S::eleanor.hounslea@nhsbt.nhs.uk::26b96cfd-ab61-437e-a302-9cd797306e1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maher sweity" initials="ss" lastIdx="1" clrIdx="0">
    <p:extLst>
      <p:ext uri="{19B8F6BF-5375-455C-9EA6-DF929625EA0E}">
        <p15:presenceInfo xmlns:p15="http://schemas.microsoft.com/office/powerpoint/2012/main" userId="8a68d82cf311d3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A082"/>
    <a:srgbClr val="03D3AB"/>
    <a:srgbClr val="BC7FCF"/>
    <a:srgbClr val="D2A9DF"/>
    <a:srgbClr val="D3BCEA"/>
    <a:srgbClr val="0072C6"/>
    <a:srgbClr val="0000FF"/>
    <a:srgbClr val="6181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76" autoAdjust="0"/>
    <p:restoredTop sz="88484" autoAdjust="0"/>
  </p:normalViewPr>
  <p:slideViewPr>
    <p:cSldViewPr snapToGrid="0">
      <p:cViewPr varScale="1">
        <p:scale>
          <a:sx n="101" d="100"/>
          <a:sy n="101" d="100"/>
        </p:scale>
        <p:origin x="113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8/10/relationships/authors" Target="authors.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ata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D6E486-74B8-474F-AAB2-550652B423C7}" type="doc">
      <dgm:prSet loTypeId="urn:microsoft.com/office/officeart/2005/8/layout/vList3" loCatId="picture" qsTypeId="urn:microsoft.com/office/officeart/2005/8/quickstyle/simple1" qsCatId="simple" csTypeId="urn:microsoft.com/office/officeart/2005/8/colors/accent6_3" csCatId="accent6" phldr="1"/>
      <dgm:spPr/>
    </dgm:pt>
    <dgm:pt modelId="{37C04DF4-05F6-46CB-91B2-FB1EBE4A82E3}">
      <dgm:prSet phldrT="[Text]"/>
      <dgm:spPr/>
      <dgm:t>
        <a:bodyPr/>
        <a:lstStyle/>
        <a:p>
          <a:r>
            <a:rPr lang="en-GB" dirty="0">
              <a:latin typeface="Arial" panose="020B0604020202020204" pitchFamily="34" charset="0"/>
              <a:cs typeface="Arial" panose="020B0604020202020204" pitchFamily="34" charset="0"/>
            </a:rPr>
            <a:t>Around 1 in 3 women in the UK develop anaemia during pregnancy.</a:t>
          </a:r>
        </a:p>
      </dgm:t>
    </dgm:pt>
    <dgm:pt modelId="{2907C028-D7BB-4607-8125-B31D5211EF64}" type="parTrans" cxnId="{B8AB5766-18EA-49DB-AD94-33A060A4839F}">
      <dgm:prSet/>
      <dgm:spPr/>
      <dgm:t>
        <a:bodyPr/>
        <a:lstStyle/>
        <a:p>
          <a:endParaRPr lang="en-GB">
            <a:latin typeface="Arial" panose="020B0604020202020204" pitchFamily="34" charset="0"/>
            <a:cs typeface="Arial" panose="020B0604020202020204" pitchFamily="34" charset="0"/>
          </a:endParaRPr>
        </a:p>
      </dgm:t>
    </dgm:pt>
    <dgm:pt modelId="{5C2C4237-FB53-4442-B0D2-34965B3EF7CB}" type="sibTrans" cxnId="{B8AB5766-18EA-49DB-AD94-33A060A4839F}">
      <dgm:prSet/>
      <dgm:spPr/>
      <dgm:t>
        <a:bodyPr/>
        <a:lstStyle/>
        <a:p>
          <a:endParaRPr lang="en-GB">
            <a:latin typeface="Arial" panose="020B0604020202020204" pitchFamily="34" charset="0"/>
            <a:cs typeface="Arial" panose="020B0604020202020204" pitchFamily="34" charset="0"/>
          </a:endParaRPr>
        </a:p>
      </dgm:t>
    </dgm:pt>
    <dgm:pt modelId="{A7C263D7-8AD4-4F31-9C24-339EC265E691}">
      <dgm:prSet phldrT="[Text]"/>
      <dgm:spPr/>
      <dgm:t>
        <a:bodyPr/>
        <a:lstStyle/>
        <a:p>
          <a:r>
            <a:rPr lang="en-GB" dirty="0">
              <a:latin typeface="Arial" panose="020B0604020202020204" pitchFamily="34" charset="0"/>
              <a:cs typeface="Arial" panose="020B0604020202020204" pitchFamily="34" charset="0"/>
            </a:rPr>
            <a:t>Anaemia is associated with adverse outcomes.</a:t>
          </a:r>
        </a:p>
      </dgm:t>
    </dgm:pt>
    <dgm:pt modelId="{7D895467-999E-4498-9A0B-B42D478F4292}" type="parTrans" cxnId="{6BB1DE76-B5F0-4E18-A3D8-CE67C092CE56}">
      <dgm:prSet/>
      <dgm:spPr/>
      <dgm:t>
        <a:bodyPr/>
        <a:lstStyle/>
        <a:p>
          <a:endParaRPr lang="en-GB">
            <a:latin typeface="Arial" panose="020B0604020202020204" pitchFamily="34" charset="0"/>
            <a:cs typeface="Arial" panose="020B0604020202020204" pitchFamily="34" charset="0"/>
          </a:endParaRPr>
        </a:p>
      </dgm:t>
    </dgm:pt>
    <dgm:pt modelId="{7DE2B7BE-25F5-48E5-873F-9D024F19B31B}" type="sibTrans" cxnId="{6BB1DE76-B5F0-4E18-A3D8-CE67C092CE56}">
      <dgm:prSet/>
      <dgm:spPr/>
      <dgm:t>
        <a:bodyPr/>
        <a:lstStyle/>
        <a:p>
          <a:endParaRPr lang="en-GB">
            <a:latin typeface="Arial" panose="020B0604020202020204" pitchFamily="34" charset="0"/>
            <a:cs typeface="Arial" panose="020B0604020202020204" pitchFamily="34" charset="0"/>
          </a:endParaRPr>
        </a:p>
      </dgm:t>
    </dgm:pt>
    <dgm:pt modelId="{324261AA-7726-48D7-BF6C-B9D22625BB5D}">
      <dgm:prSet phldrT="[Text]"/>
      <dgm:spPr/>
      <dgm:t>
        <a:bodyPr/>
        <a:lstStyle/>
        <a:p>
          <a:r>
            <a:rPr lang="en-GB" dirty="0">
              <a:latin typeface="Arial" panose="020B0604020202020204" pitchFamily="34" charset="0"/>
              <a:cs typeface="Arial" panose="020B0604020202020204" pitchFamily="34" charset="0"/>
            </a:rPr>
            <a:t>These adverse outcomes include haemorrhage, prematurity, stillbirth, and maternal and neonatal mortality.</a:t>
          </a:r>
        </a:p>
      </dgm:t>
    </dgm:pt>
    <dgm:pt modelId="{84F5C4A5-6CA7-40D6-ABFC-CF1BD605CFA7}" type="parTrans" cxnId="{BF0F0867-790E-46CF-AC13-381C8F9F3E64}">
      <dgm:prSet/>
      <dgm:spPr/>
      <dgm:t>
        <a:bodyPr/>
        <a:lstStyle/>
        <a:p>
          <a:endParaRPr lang="en-GB">
            <a:latin typeface="Arial" panose="020B0604020202020204" pitchFamily="34" charset="0"/>
            <a:cs typeface="Arial" panose="020B0604020202020204" pitchFamily="34" charset="0"/>
          </a:endParaRPr>
        </a:p>
      </dgm:t>
    </dgm:pt>
    <dgm:pt modelId="{38F82436-C6A9-4D82-8465-60FBFD1A68B1}" type="sibTrans" cxnId="{BF0F0867-790E-46CF-AC13-381C8F9F3E64}">
      <dgm:prSet/>
      <dgm:spPr/>
      <dgm:t>
        <a:bodyPr/>
        <a:lstStyle/>
        <a:p>
          <a:endParaRPr lang="en-GB">
            <a:latin typeface="Arial" panose="020B0604020202020204" pitchFamily="34" charset="0"/>
            <a:cs typeface="Arial" panose="020B0604020202020204" pitchFamily="34" charset="0"/>
          </a:endParaRPr>
        </a:p>
      </dgm:t>
    </dgm:pt>
    <dgm:pt modelId="{F9BD2BCB-D0CC-4261-96B0-6833537F3562}" type="pres">
      <dgm:prSet presAssocID="{6FD6E486-74B8-474F-AAB2-550652B423C7}" presName="linearFlow" presStyleCnt="0">
        <dgm:presLayoutVars>
          <dgm:dir/>
          <dgm:resizeHandles val="exact"/>
        </dgm:presLayoutVars>
      </dgm:prSet>
      <dgm:spPr/>
    </dgm:pt>
    <dgm:pt modelId="{CCBD7917-1899-4FD0-B0EB-AA578413C94A}" type="pres">
      <dgm:prSet presAssocID="{37C04DF4-05F6-46CB-91B2-FB1EBE4A82E3}" presName="composite" presStyleCnt="0"/>
      <dgm:spPr/>
    </dgm:pt>
    <dgm:pt modelId="{DC0FC169-4F5A-4416-923E-0CB91E839311}" type="pres">
      <dgm:prSet presAssocID="{37C04DF4-05F6-46CB-91B2-FB1EBE4A82E3}"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Pregnant person holding stomach"/>
        </a:ext>
      </dgm:extLst>
    </dgm:pt>
    <dgm:pt modelId="{33BE71E0-FFCD-4DA7-B38C-96468764C178}" type="pres">
      <dgm:prSet presAssocID="{37C04DF4-05F6-46CB-91B2-FB1EBE4A82E3}" presName="txShp" presStyleLbl="node1" presStyleIdx="0" presStyleCnt="3">
        <dgm:presLayoutVars>
          <dgm:bulletEnabled val="1"/>
        </dgm:presLayoutVars>
      </dgm:prSet>
      <dgm:spPr/>
    </dgm:pt>
    <dgm:pt modelId="{2D49CFA6-968D-41B1-B684-9EFE5521C4D8}" type="pres">
      <dgm:prSet presAssocID="{5C2C4237-FB53-4442-B0D2-34965B3EF7CB}" presName="spacing" presStyleCnt="0"/>
      <dgm:spPr/>
    </dgm:pt>
    <dgm:pt modelId="{2504F649-B813-4180-8E63-C9A8DD16E1A0}" type="pres">
      <dgm:prSet presAssocID="{A7C263D7-8AD4-4F31-9C24-339EC265E691}" presName="composite" presStyleCnt="0"/>
      <dgm:spPr/>
    </dgm:pt>
    <dgm:pt modelId="{72B5C09A-7BDE-4308-A7E6-A472A6FF6AE1}" type="pres">
      <dgm:prSet presAssocID="{A7C263D7-8AD4-4F31-9C24-339EC265E691}" presName="imgShp"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Blood pressure cuff on white background"/>
        </a:ext>
      </dgm:extLst>
    </dgm:pt>
    <dgm:pt modelId="{18040F42-0B81-4EDE-A74D-2080E7CE4A55}" type="pres">
      <dgm:prSet presAssocID="{A7C263D7-8AD4-4F31-9C24-339EC265E691}" presName="txShp" presStyleLbl="node1" presStyleIdx="1" presStyleCnt="3">
        <dgm:presLayoutVars>
          <dgm:bulletEnabled val="1"/>
        </dgm:presLayoutVars>
      </dgm:prSet>
      <dgm:spPr/>
    </dgm:pt>
    <dgm:pt modelId="{4C5EB631-CCD5-4A98-BF48-3ED4DC21B65C}" type="pres">
      <dgm:prSet presAssocID="{7DE2B7BE-25F5-48E5-873F-9D024F19B31B}" presName="spacing" presStyleCnt="0"/>
      <dgm:spPr/>
    </dgm:pt>
    <dgm:pt modelId="{37BC7D00-257A-4ABE-B4E0-6C857AF39D73}" type="pres">
      <dgm:prSet presAssocID="{324261AA-7726-48D7-BF6C-B9D22625BB5D}" presName="composite" presStyleCnt="0"/>
      <dgm:spPr/>
    </dgm:pt>
    <dgm:pt modelId="{1522C597-25D2-4554-8258-11D9B6B71E39}" type="pres">
      <dgm:prSet presAssocID="{324261AA-7726-48D7-BF6C-B9D22625BB5D}"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Doctor friendly shaking hands with a patient"/>
        </a:ext>
      </dgm:extLst>
    </dgm:pt>
    <dgm:pt modelId="{22682A84-F49D-4681-A406-84B91A5D92F5}" type="pres">
      <dgm:prSet presAssocID="{324261AA-7726-48D7-BF6C-B9D22625BB5D}" presName="txShp" presStyleLbl="node1" presStyleIdx="2" presStyleCnt="3">
        <dgm:presLayoutVars>
          <dgm:bulletEnabled val="1"/>
        </dgm:presLayoutVars>
      </dgm:prSet>
      <dgm:spPr/>
    </dgm:pt>
  </dgm:ptLst>
  <dgm:cxnLst>
    <dgm:cxn modelId="{B8AB5766-18EA-49DB-AD94-33A060A4839F}" srcId="{6FD6E486-74B8-474F-AAB2-550652B423C7}" destId="{37C04DF4-05F6-46CB-91B2-FB1EBE4A82E3}" srcOrd="0" destOrd="0" parTransId="{2907C028-D7BB-4607-8125-B31D5211EF64}" sibTransId="{5C2C4237-FB53-4442-B0D2-34965B3EF7CB}"/>
    <dgm:cxn modelId="{BF0F0867-790E-46CF-AC13-381C8F9F3E64}" srcId="{6FD6E486-74B8-474F-AAB2-550652B423C7}" destId="{324261AA-7726-48D7-BF6C-B9D22625BB5D}" srcOrd="2" destOrd="0" parTransId="{84F5C4A5-6CA7-40D6-ABFC-CF1BD605CFA7}" sibTransId="{38F82436-C6A9-4D82-8465-60FBFD1A68B1}"/>
    <dgm:cxn modelId="{6BB1DE76-B5F0-4E18-A3D8-CE67C092CE56}" srcId="{6FD6E486-74B8-474F-AAB2-550652B423C7}" destId="{A7C263D7-8AD4-4F31-9C24-339EC265E691}" srcOrd="1" destOrd="0" parTransId="{7D895467-999E-4498-9A0B-B42D478F4292}" sibTransId="{7DE2B7BE-25F5-48E5-873F-9D024F19B31B}"/>
    <dgm:cxn modelId="{1DFFEA80-AEAB-49DF-AC92-021F496A1515}" type="presOf" srcId="{324261AA-7726-48D7-BF6C-B9D22625BB5D}" destId="{22682A84-F49D-4681-A406-84B91A5D92F5}" srcOrd="0" destOrd="0" presId="urn:microsoft.com/office/officeart/2005/8/layout/vList3"/>
    <dgm:cxn modelId="{E1E45DAF-1BBB-47A8-8D8A-9C03BBF91847}" type="presOf" srcId="{37C04DF4-05F6-46CB-91B2-FB1EBE4A82E3}" destId="{33BE71E0-FFCD-4DA7-B38C-96468764C178}" srcOrd="0" destOrd="0" presId="urn:microsoft.com/office/officeart/2005/8/layout/vList3"/>
    <dgm:cxn modelId="{28FE4FB2-5864-497E-826D-62AF124221E9}" type="presOf" srcId="{A7C263D7-8AD4-4F31-9C24-339EC265E691}" destId="{18040F42-0B81-4EDE-A74D-2080E7CE4A55}" srcOrd="0" destOrd="0" presId="urn:microsoft.com/office/officeart/2005/8/layout/vList3"/>
    <dgm:cxn modelId="{73C4C1DB-EE5E-4DB2-9F22-87161C50830A}" type="presOf" srcId="{6FD6E486-74B8-474F-AAB2-550652B423C7}" destId="{F9BD2BCB-D0CC-4261-96B0-6833537F3562}" srcOrd="0" destOrd="0" presId="urn:microsoft.com/office/officeart/2005/8/layout/vList3"/>
    <dgm:cxn modelId="{87C05CF9-DD94-4853-8808-5AFAE5CFE312}" type="presParOf" srcId="{F9BD2BCB-D0CC-4261-96B0-6833537F3562}" destId="{CCBD7917-1899-4FD0-B0EB-AA578413C94A}" srcOrd="0" destOrd="0" presId="urn:microsoft.com/office/officeart/2005/8/layout/vList3"/>
    <dgm:cxn modelId="{1BCF1453-6EB5-4FCF-A046-8F632F14E444}" type="presParOf" srcId="{CCBD7917-1899-4FD0-B0EB-AA578413C94A}" destId="{DC0FC169-4F5A-4416-923E-0CB91E839311}" srcOrd="0" destOrd="0" presId="urn:microsoft.com/office/officeart/2005/8/layout/vList3"/>
    <dgm:cxn modelId="{0036C250-98C5-4B86-8636-24DA73007389}" type="presParOf" srcId="{CCBD7917-1899-4FD0-B0EB-AA578413C94A}" destId="{33BE71E0-FFCD-4DA7-B38C-96468764C178}" srcOrd="1" destOrd="0" presId="urn:microsoft.com/office/officeart/2005/8/layout/vList3"/>
    <dgm:cxn modelId="{0A3269C0-66AF-4A6B-AEBC-0705C27DBFC4}" type="presParOf" srcId="{F9BD2BCB-D0CC-4261-96B0-6833537F3562}" destId="{2D49CFA6-968D-41B1-B684-9EFE5521C4D8}" srcOrd="1" destOrd="0" presId="urn:microsoft.com/office/officeart/2005/8/layout/vList3"/>
    <dgm:cxn modelId="{082B325C-6573-46D3-A147-8D592C958487}" type="presParOf" srcId="{F9BD2BCB-D0CC-4261-96B0-6833537F3562}" destId="{2504F649-B813-4180-8E63-C9A8DD16E1A0}" srcOrd="2" destOrd="0" presId="urn:microsoft.com/office/officeart/2005/8/layout/vList3"/>
    <dgm:cxn modelId="{E727A322-B918-4846-8C5B-CD67672FFDBB}" type="presParOf" srcId="{2504F649-B813-4180-8E63-C9A8DD16E1A0}" destId="{72B5C09A-7BDE-4308-A7E6-A472A6FF6AE1}" srcOrd="0" destOrd="0" presId="urn:microsoft.com/office/officeart/2005/8/layout/vList3"/>
    <dgm:cxn modelId="{6B2227B4-D69A-4B10-81E0-7C3441174F9B}" type="presParOf" srcId="{2504F649-B813-4180-8E63-C9A8DD16E1A0}" destId="{18040F42-0B81-4EDE-A74D-2080E7CE4A55}" srcOrd="1" destOrd="0" presId="urn:microsoft.com/office/officeart/2005/8/layout/vList3"/>
    <dgm:cxn modelId="{519A4E48-B4B6-4938-A265-7A38B60E7A16}" type="presParOf" srcId="{F9BD2BCB-D0CC-4261-96B0-6833537F3562}" destId="{4C5EB631-CCD5-4A98-BF48-3ED4DC21B65C}" srcOrd="3" destOrd="0" presId="urn:microsoft.com/office/officeart/2005/8/layout/vList3"/>
    <dgm:cxn modelId="{E93CDE5C-C6FB-48C9-AC39-E5F3D9D07A73}" type="presParOf" srcId="{F9BD2BCB-D0CC-4261-96B0-6833537F3562}" destId="{37BC7D00-257A-4ABE-B4E0-6C857AF39D73}" srcOrd="4" destOrd="0" presId="urn:microsoft.com/office/officeart/2005/8/layout/vList3"/>
    <dgm:cxn modelId="{1FC8E33D-9B21-4D83-B560-9CDD740E32A9}" type="presParOf" srcId="{37BC7D00-257A-4ABE-B4E0-6C857AF39D73}" destId="{1522C597-25D2-4554-8258-11D9B6B71E39}" srcOrd="0" destOrd="0" presId="urn:microsoft.com/office/officeart/2005/8/layout/vList3"/>
    <dgm:cxn modelId="{DB098C15-A2ED-44BB-AC8B-DA522B5C9E72}" type="presParOf" srcId="{37BC7D00-257A-4ABE-B4E0-6C857AF39D73}" destId="{22682A84-F49D-4681-A406-84B91A5D92F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626C23-1E5A-4DA1-87ED-BCDF05AA7223}" type="doc">
      <dgm:prSet loTypeId="urn:microsoft.com/office/officeart/2005/8/layout/vList3" loCatId="picture" qsTypeId="urn:microsoft.com/office/officeart/2005/8/quickstyle/simple1" qsCatId="simple" csTypeId="urn:microsoft.com/office/officeart/2005/8/colors/accent6_3" csCatId="accent6" phldr="1"/>
      <dgm:spPr/>
    </dgm:pt>
    <dgm:pt modelId="{AE58CE05-7B36-487B-BAC7-0171E7A1574F}">
      <dgm:prSet phldrT="[Text]"/>
      <dgm:spPr/>
      <dgm:t>
        <a:bodyPr/>
        <a:lstStyle/>
        <a:p>
          <a:r>
            <a:rPr lang="en-GB" dirty="0">
              <a:latin typeface="Arial" panose="020B0604020202020204" pitchFamily="34" charset="0"/>
              <a:cs typeface="Arial" panose="020B0604020202020204" pitchFamily="34" charset="0"/>
            </a:rPr>
            <a:t>Anaemia is treatable in pregnancy, but we would like to prevent it.</a:t>
          </a:r>
        </a:p>
      </dgm:t>
    </dgm:pt>
    <dgm:pt modelId="{41F7C7B6-3B16-4E07-93C3-37C0C0829222}" type="parTrans" cxnId="{897311F4-442D-4139-8D40-7CE5C78593DC}">
      <dgm:prSet/>
      <dgm:spPr/>
      <dgm:t>
        <a:bodyPr/>
        <a:lstStyle/>
        <a:p>
          <a:endParaRPr lang="en-GB">
            <a:latin typeface="Arial" panose="020B0604020202020204" pitchFamily="34" charset="0"/>
            <a:cs typeface="Arial" panose="020B0604020202020204" pitchFamily="34" charset="0"/>
          </a:endParaRPr>
        </a:p>
      </dgm:t>
    </dgm:pt>
    <dgm:pt modelId="{938360AE-C522-47E0-AE26-6B041FFBD99E}" type="sibTrans" cxnId="{897311F4-442D-4139-8D40-7CE5C78593DC}">
      <dgm:prSet/>
      <dgm:spPr/>
      <dgm:t>
        <a:bodyPr/>
        <a:lstStyle/>
        <a:p>
          <a:endParaRPr lang="en-GB">
            <a:latin typeface="Arial" panose="020B0604020202020204" pitchFamily="34" charset="0"/>
            <a:cs typeface="Arial" panose="020B0604020202020204" pitchFamily="34" charset="0"/>
          </a:endParaRPr>
        </a:p>
      </dgm:t>
    </dgm:pt>
    <dgm:pt modelId="{1645E7E0-983E-457B-A3E7-C215C781C470}">
      <dgm:prSet phldrT="[Text]"/>
      <dgm:spPr/>
      <dgm:t>
        <a:bodyPr/>
        <a:lstStyle/>
        <a:p>
          <a:r>
            <a:rPr lang="en-GB" dirty="0">
              <a:latin typeface="Arial" panose="020B0604020202020204" pitchFamily="34" charset="0"/>
              <a:cs typeface="Arial" panose="020B0604020202020204" pitchFamily="34" charset="0"/>
            </a:rPr>
            <a:t>Preventing anaemia may have long-term benefits for the mother and child</a:t>
          </a:r>
        </a:p>
      </dgm:t>
    </dgm:pt>
    <dgm:pt modelId="{EB2CC95C-38D0-4D17-9DD5-8DFBBCD7BF79}" type="parTrans" cxnId="{5DD71B35-B809-4A65-98CC-A65649366A35}">
      <dgm:prSet/>
      <dgm:spPr/>
      <dgm:t>
        <a:bodyPr/>
        <a:lstStyle/>
        <a:p>
          <a:endParaRPr lang="en-GB">
            <a:latin typeface="Arial" panose="020B0604020202020204" pitchFamily="34" charset="0"/>
            <a:cs typeface="Arial" panose="020B0604020202020204" pitchFamily="34" charset="0"/>
          </a:endParaRPr>
        </a:p>
      </dgm:t>
    </dgm:pt>
    <dgm:pt modelId="{D02E1C30-2657-4523-9ED3-B30A372461EB}" type="sibTrans" cxnId="{5DD71B35-B809-4A65-98CC-A65649366A35}">
      <dgm:prSet/>
      <dgm:spPr/>
      <dgm:t>
        <a:bodyPr/>
        <a:lstStyle/>
        <a:p>
          <a:endParaRPr lang="en-GB">
            <a:latin typeface="Arial" panose="020B0604020202020204" pitchFamily="34" charset="0"/>
            <a:cs typeface="Arial" panose="020B0604020202020204" pitchFamily="34" charset="0"/>
          </a:endParaRPr>
        </a:p>
      </dgm:t>
    </dgm:pt>
    <dgm:pt modelId="{D613ED9F-1CE7-4FAD-BBE0-41F22B858000}" type="pres">
      <dgm:prSet presAssocID="{E9626C23-1E5A-4DA1-87ED-BCDF05AA7223}" presName="linearFlow" presStyleCnt="0">
        <dgm:presLayoutVars>
          <dgm:dir/>
          <dgm:resizeHandles val="exact"/>
        </dgm:presLayoutVars>
      </dgm:prSet>
      <dgm:spPr/>
    </dgm:pt>
    <dgm:pt modelId="{4F5F05C4-5763-4F60-B765-2AD124999ADE}" type="pres">
      <dgm:prSet presAssocID="{AE58CE05-7B36-487B-BAC7-0171E7A1574F}" presName="composite" presStyleCnt="0"/>
      <dgm:spPr/>
    </dgm:pt>
    <dgm:pt modelId="{1C233D4E-68D7-4DAE-9D6C-468CFF10C436}" type="pres">
      <dgm:prSet presAssocID="{AE58CE05-7B36-487B-BAC7-0171E7A1574F}" presName="imgShp"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dgm:spPr>
      <dgm:extLst>
        <a:ext uri="{E40237B7-FDA0-4F09-8148-C483321AD2D9}">
          <dgm14:cNvPr xmlns:dgm14="http://schemas.microsoft.com/office/drawing/2010/diagram" id="0" name="" descr="Close-up unopened pill packets"/>
        </a:ext>
      </dgm:extLst>
    </dgm:pt>
    <dgm:pt modelId="{954DA7E2-95A9-4DEB-BD52-E42D8246BE2D}" type="pres">
      <dgm:prSet presAssocID="{AE58CE05-7B36-487B-BAC7-0171E7A1574F}" presName="txShp" presStyleLbl="node1" presStyleIdx="0" presStyleCnt="2">
        <dgm:presLayoutVars>
          <dgm:bulletEnabled val="1"/>
        </dgm:presLayoutVars>
      </dgm:prSet>
      <dgm:spPr/>
    </dgm:pt>
    <dgm:pt modelId="{31256CD7-A622-4643-BBB8-8FAE4E2587A5}" type="pres">
      <dgm:prSet presAssocID="{938360AE-C522-47E0-AE26-6B041FFBD99E}" presName="spacing" presStyleCnt="0"/>
      <dgm:spPr/>
    </dgm:pt>
    <dgm:pt modelId="{FEA1270C-819B-40CB-9ACC-447997F1BD48}" type="pres">
      <dgm:prSet presAssocID="{1645E7E0-983E-457B-A3E7-C215C781C470}" presName="composite" presStyleCnt="0"/>
      <dgm:spPr/>
    </dgm:pt>
    <dgm:pt modelId="{A2360BA8-9448-4073-86DE-EEDB29A02372}" type="pres">
      <dgm:prSet presAssocID="{1645E7E0-983E-457B-A3E7-C215C781C470}" presName="imgShp" presStyleLbl="fg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Feet of a sleeping baby"/>
        </a:ext>
      </dgm:extLst>
    </dgm:pt>
    <dgm:pt modelId="{2BF4E027-2057-48E3-97D9-FBBDF88C8547}" type="pres">
      <dgm:prSet presAssocID="{1645E7E0-983E-457B-A3E7-C215C781C470}" presName="txShp" presStyleLbl="node1" presStyleIdx="1" presStyleCnt="2">
        <dgm:presLayoutVars>
          <dgm:bulletEnabled val="1"/>
        </dgm:presLayoutVars>
      </dgm:prSet>
      <dgm:spPr/>
    </dgm:pt>
  </dgm:ptLst>
  <dgm:cxnLst>
    <dgm:cxn modelId="{04B20710-FFFD-4DCC-8A0C-B8F9A2A4CD35}" type="presOf" srcId="{E9626C23-1E5A-4DA1-87ED-BCDF05AA7223}" destId="{D613ED9F-1CE7-4FAD-BBE0-41F22B858000}" srcOrd="0" destOrd="0" presId="urn:microsoft.com/office/officeart/2005/8/layout/vList3"/>
    <dgm:cxn modelId="{5DD71B35-B809-4A65-98CC-A65649366A35}" srcId="{E9626C23-1E5A-4DA1-87ED-BCDF05AA7223}" destId="{1645E7E0-983E-457B-A3E7-C215C781C470}" srcOrd="1" destOrd="0" parTransId="{EB2CC95C-38D0-4D17-9DD5-8DFBBCD7BF79}" sibTransId="{D02E1C30-2657-4523-9ED3-B30A372461EB}"/>
    <dgm:cxn modelId="{D7E07945-49E7-4C6F-BF90-592E223E865A}" type="presOf" srcId="{AE58CE05-7B36-487B-BAC7-0171E7A1574F}" destId="{954DA7E2-95A9-4DEB-BD52-E42D8246BE2D}" srcOrd="0" destOrd="0" presId="urn:microsoft.com/office/officeart/2005/8/layout/vList3"/>
    <dgm:cxn modelId="{76E667B8-18B8-444D-9D8C-BCB71A7B9DEF}" type="presOf" srcId="{1645E7E0-983E-457B-A3E7-C215C781C470}" destId="{2BF4E027-2057-48E3-97D9-FBBDF88C8547}" srcOrd="0" destOrd="0" presId="urn:microsoft.com/office/officeart/2005/8/layout/vList3"/>
    <dgm:cxn modelId="{897311F4-442D-4139-8D40-7CE5C78593DC}" srcId="{E9626C23-1E5A-4DA1-87ED-BCDF05AA7223}" destId="{AE58CE05-7B36-487B-BAC7-0171E7A1574F}" srcOrd="0" destOrd="0" parTransId="{41F7C7B6-3B16-4E07-93C3-37C0C0829222}" sibTransId="{938360AE-C522-47E0-AE26-6B041FFBD99E}"/>
    <dgm:cxn modelId="{8AD6B519-9629-4365-A95D-F00C0A780B9F}" type="presParOf" srcId="{D613ED9F-1CE7-4FAD-BBE0-41F22B858000}" destId="{4F5F05C4-5763-4F60-B765-2AD124999ADE}" srcOrd="0" destOrd="0" presId="urn:microsoft.com/office/officeart/2005/8/layout/vList3"/>
    <dgm:cxn modelId="{A4BDA4DF-1D8F-4E68-B01E-E1E1720E622B}" type="presParOf" srcId="{4F5F05C4-5763-4F60-B765-2AD124999ADE}" destId="{1C233D4E-68D7-4DAE-9D6C-468CFF10C436}" srcOrd="0" destOrd="0" presId="urn:microsoft.com/office/officeart/2005/8/layout/vList3"/>
    <dgm:cxn modelId="{210FE461-8BB2-4BD7-A1A9-6A705D9ACA9C}" type="presParOf" srcId="{4F5F05C4-5763-4F60-B765-2AD124999ADE}" destId="{954DA7E2-95A9-4DEB-BD52-E42D8246BE2D}" srcOrd="1" destOrd="0" presId="urn:microsoft.com/office/officeart/2005/8/layout/vList3"/>
    <dgm:cxn modelId="{C97BDF03-4E73-4505-9C44-3111C6F09DB3}" type="presParOf" srcId="{D613ED9F-1CE7-4FAD-BBE0-41F22B858000}" destId="{31256CD7-A622-4643-BBB8-8FAE4E2587A5}" srcOrd="1" destOrd="0" presId="urn:microsoft.com/office/officeart/2005/8/layout/vList3"/>
    <dgm:cxn modelId="{4AE46E76-331B-40FA-B7C3-48B68200010C}" type="presParOf" srcId="{D613ED9F-1CE7-4FAD-BBE0-41F22B858000}" destId="{FEA1270C-819B-40CB-9ACC-447997F1BD48}" srcOrd="2" destOrd="0" presId="urn:microsoft.com/office/officeart/2005/8/layout/vList3"/>
    <dgm:cxn modelId="{8A151A0A-5AFC-4AB0-9AD6-B33FC209CB87}" type="presParOf" srcId="{FEA1270C-819B-40CB-9ACC-447997F1BD48}" destId="{A2360BA8-9448-4073-86DE-EEDB29A02372}" srcOrd="0" destOrd="0" presId="urn:microsoft.com/office/officeart/2005/8/layout/vList3"/>
    <dgm:cxn modelId="{E835B641-77C4-4C68-B9D4-FC94C0B4CA39}" type="presParOf" srcId="{FEA1270C-819B-40CB-9ACC-447997F1BD48}" destId="{2BF4E027-2057-48E3-97D9-FBBDF88C8547}"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E71E0-FFCD-4DA7-B38C-96468764C178}">
      <dsp:nvSpPr>
        <dsp:cNvPr id="0" name=""/>
        <dsp:cNvSpPr/>
      </dsp:nvSpPr>
      <dsp:spPr>
        <a:xfrm rot="10800000">
          <a:off x="1552892" y="3218"/>
          <a:ext cx="4932172" cy="1242314"/>
        </a:xfrm>
        <a:prstGeom prst="homePlate">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826"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Around 1 in 3 women in the UK develop anaemia during pregnancy.</a:t>
          </a:r>
        </a:p>
      </dsp:txBody>
      <dsp:txXfrm rot="10800000">
        <a:off x="1863470" y="3218"/>
        <a:ext cx="4621594" cy="1242314"/>
      </dsp:txXfrm>
    </dsp:sp>
    <dsp:sp modelId="{DC0FC169-4F5A-4416-923E-0CB91E839311}">
      <dsp:nvSpPr>
        <dsp:cNvPr id="0" name=""/>
        <dsp:cNvSpPr/>
      </dsp:nvSpPr>
      <dsp:spPr>
        <a:xfrm>
          <a:off x="931735" y="3218"/>
          <a:ext cx="1242314" cy="124231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040F42-0B81-4EDE-A74D-2080E7CE4A55}">
      <dsp:nvSpPr>
        <dsp:cNvPr id="0" name=""/>
        <dsp:cNvSpPr/>
      </dsp:nvSpPr>
      <dsp:spPr>
        <a:xfrm rot="10800000">
          <a:off x="1552892" y="1616372"/>
          <a:ext cx="4932172" cy="1242314"/>
        </a:xfrm>
        <a:prstGeom prst="homePlate">
          <a:avLst/>
        </a:prstGeom>
        <a:solidFill>
          <a:schemeClr val="accent6">
            <a:shade val="80000"/>
            <a:hueOff val="160640"/>
            <a:satOff val="-6455"/>
            <a:lumOff val="13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826"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Anaemia is associated with adverse outcomes.</a:t>
          </a:r>
        </a:p>
      </dsp:txBody>
      <dsp:txXfrm rot="10800000">
        <a:off x="1863470" y="1616372"/>
        <a:ext cx="4621594" cy="1242314"/>
      </dsp:txXfrm>
    </dsp:sp>
    <dsp:sp modelId="{72B5C09A-7BDE-4308-A7E6-A472A6FF6AE1}">
      <dsp:nvSpPr>
        <dsp:cNvPr id="0" name=""/>
        <dsp:cNvSpPr/>
      </dsp:nvSpPr>
      <dsp:spPr>
        <a:xfrm>
          <a:off x="931735" y="1616372"/>
          <a:ext cx="1242314" cy="124231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682A84-F49D-4681-A406-84B91A5D92F5}">
      <dsp:nvSpPr>
        <dsp:cNvPr id="0" name=""/>
        <dsp:cNvSpPr/>
      </dsp:nvSpPr>
      <dsp:spPr>
        <a:xfrm rot="10800000">
          <a:off x="1552892" y="3229526"/>
          <a:ext cx="4932172" cy="1242314"/>
        </a:xfrm>
        <a:prstGeom prst="homePlate">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7826"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These adverse outcomes include haemorrhage, prematurity, stillbirth, and maternal and neonatal mortality.</a:t>
          </a:r>
        </a:p>
      </dsp:txBody>
      <dsp:txXfrm rot="10800000">
        <a:off x="1863470" y="3229526"/>
        <a:ext cx="4621594" cy="1242314"/>
      </dsp:txXfrm>
    </dsp:sp>
    <dsp:sp modelId="{1522C597-25D2-4554-8258-11D9B6B71E39}">
      <dsp:nvSpPr>
        <dsp:cNvPr id="0" name=""/>
        <dsp:cNvSpPr/>
      </dsp:nvSpPr>
      <dsp:spPr>
        <a:xfrm>
          <a:off x="931735" y="3229526"/>
          <a:ext cx="1242314" cy="1242314"/>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DA7E2-95A9-4DEB-BD52-E42D8246BE2D}">
      <dsp:nvSpPr>
        <dsp:cNvPr id="0" name=""/>
        <dsp:cNvSpPr/>
      </dsp:nvSpPr>
      <dsp:spPr>
        <a:xfrm rot="10800000">
          <a:off x="1672550" y="439"/>
          <a:ext cx="5405120" cy="1244441"/>
        </a:xfrm>
        <a:prstGeom prst="homePlate">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764" tIns="99060" rIns="184912" bIns="9906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Anaemia is treatable in pregnancy, but we would like to prevent it.</a:t>
          </a:r>
        </a:p>
      </dsp:txBody>
      <dsp:txXfrm rot="10800000">
        <a:off x="1983660" y="439"/>
        <a:ext cx="5094010" cy="1244441"/>
      </dsp:txXfrm>
    </dsp:sp>
    <dsp:sp modelId="{1C233D4E-68D7-4DAE-9D6C-468CFF10C436}">
      <dsp:nvSpPr>
        <dsp:cNvPr id="0" name=""/>
        <dsp:cNvSpPr/>
      </dsp:nvSpPr>
      <dsp:spPr>
        <a:xfrm>
          <a:off x="1050329" y="439"/>
          <a:ext cx="1244441" cy="124444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F4E027-2057-48E3-97D9-FBBDF88C8547}">
      <dsp:nvSpPr>
        <dsp:cNvPr id="0" name=""/>
        <dsp:cNvSpPr/>
      </dsp:nvSpPr>
      <dsp:spPr>
        <a:xfrm rot="10800000">
          <a:off x="1672550" y="1566052"/>
          <a:ext cx="5405120" cy="1244441"/>
        </a:xfrm>
        <a:prstGeom prst="homePlate">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764" tIns="99060" rIns="184912" bIns="9906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Preventing anaemia may have long-term benefits for the mother and child</a:t>
          </a:r>
        </a:p>
      </dsp:txBody>
      <dsp:txXfrm rot="10800000">
        <a:off x="1983660" y="1566052"/>
        <a:ext cx="5094010" cy="1244441"/>
      </dsp:txXfrm>
    </dsp:sp>
    <dsp:sp modelId="{A2360BA8-9448-4073-86DE-EEDB29A02372}">
      <dsp:nvSpPr>
        <dsp:cNvPr id="0" name=""/>
        <dsp:cNvSpPr/>
      </dsp:nvSpPr>
      <dsp:spPr>
        <a:xfrm>
          <a:off x="1050329" y="1566052"/>
          <a:ext cx="1244441" cy="1244441"/>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B48369-9E63-425F-9D2E-6F96C09E0E3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284140E-5E49-4A95-80C5-5A37FEABD2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1363CB-1EE3-411F-A106-B031EF53A6A2}" type="datetime1">
              <a:rPr lang="en-GB" smtClean="0"/>
              <a:t>01/08/2024</a:t>
            </a:fld>
            <a:endParaRPr lang="en-US"/>
          </a:p>
        </p:txBody>
      </p:sp>
      <p:sp>
        <p:nvSpPr>
          <p:cNvPr id="4" name="Footer Placeholder 3">
            <a:extLst>
              <a:ext uri="{FF2B5EF4-FFF2-40B4-BE49-F238E27FC236}">
                <a16:creationId xmlns:a16="http://schemas.microsoft.com/office/drawing/2014/main" id="{7C46D3ED-51A4-4324-8AC7-839297E1AB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71457A0-4D8D-4707-B9F5-C8A81F93C4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D4261E-00AA-4DEA-95A2-B8425B3BFA5F}" type="slidenum">
              <a:rPr lang="en-US" smtClean="0"/>
              <a:t>‹#›</a:t>
            </a:fld>
            <a:endParaRPr lang="en-US"/>
          </a:p>
        </p:txBody>
      </p:sp>
    </p:spTree>
    <p:extLst>
      <p:ext uri="{BB962C8B-B14F-4D97-AF65-F5344CB8AC3E}">
        <p14:creationId xmlns:p14="http://schemas.microsoft.com/office/powerpoint/2010/main" val="393136028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AA281-67A9-410B-8D3F-1ABB5F69D0EB}" type="datetime1">
              <a:rPr lang="en-GB" smtClean="0"/>
              <a:t>01/08/2024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82EBBB-4E6D-409D-AF09-499295219BF1}" type="slidenum">
              <a:rPr lang="en-GB" smtClean="0"/>
              <a:t>‹#›</a:t>
            </a:fld>
            <a:endParaRPr lang="en-GB"/>
          </a:p>
        </p:txBody>
      </p:sp>
    </p:spTree>
    <p:extLst>
      <p:ext uri="{BB962C8B-B14F-4D97-AF65-F5344CB8AC3E}">
        <p14:creationId xmlns:p14="http://schemas.microsoft.com/office/powerpoint/2010/main" val="1478885793"/>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EFC31-85FF-47B5-BFD9-73DAEF16602E}" type="slidenum">
              <a:rPr lang="en-GB" smtClean="0"/>
              <a:t>7</a:t>
            </a:fld>
            <a:endParaRPr lang="en-GB"/>
          </a:p>
        </p:txBody>
      </p:sp>
    </p:spTree>
    <p:extLst>
      <p:ext uri="{BB962C8B-B14F-4D97-AF65-F5344CB8AC3E}">
        <p14:creationId xmlns:p14="http://schemas.microsoft.com/office/powerpoint/2010/main" val="3104186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10</a:t>
            </a:fld>
            <a:endParaRPr lang="en-GB"/>
          </a:p>
        </p:txBody>
      </p:sp>
    </p:spTree>
    <p:extLst>
      <p:ext uri="{BB962C8B-B14F-4D97-AF65-F5344CB8AC3E}">
        <p14:creationId xmlns:p14="http://schemas.microsoft.com/office/powerpoint/2010/main" val="216468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14</a:t>
            </a:fld>
            <a:endParaRPr lang="en-GB"/>
          </a:p>
        </p:txBody>
      </p:sp>
    </p:spTree>
    <p:extLst>
      <p:ext uri="{BB962C8B-B14F-4D97-AF65-F5344CB8AC3E}">
        <p14:creationId xmlns:p14="http://schemas.microsoft.com/office/powerpoint/2010/main" val="3643300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15</a:t>
            </a:fld>
            <a:endParaRPr lang="en-GB"/>
          </a:p>
        </p:txBody>
      </p:sp>
    </p:spTree>
    <p:extLst>
      <p:ext uri="{BB962C8B-B14F-4D97-AF65-F5344CB8AC3E}">
        <p14:creationId xmlns:p14="http://schemas.microsoft.com/office/powerpoint/2010/main" val="1310036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16</a:t>
            </a:fld>
            <a:endParaRPr lang="en-GB"/>
          </a:p>
        </p:txBody>
      </p:sp>
    </p:spTree>
    <p:extLst>
      <p:ext uri="{BB962C8B-B14F-4D97-AF65-F5344CB8AC3E}">
        <p14:creationId xmlns:p14="http://schemas.microsoft.com/office/powerpoint/2010/main" val="3341534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17</a:t>
            </a:fld>
            <a:endParaRPr lang="en-GB"/>
          </a:p>
        </p:txBody>
      </p:sp>
    </p:spTree>
    <p:extLst>
      <p:ext uri="{BB962C8B-B14F-4D97-AF65-F5344CB8AC3E}">
        <p14:creationId xmlns:p14="http://schemas.microsoft.com/office/powerpoint/2010/main" val="102753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18</a:t>
            </a:fld>
            <a:endParaRPr lang="en-GB"/>
          </a:p>
        </p:txBody>
      </p:sp>
    </p:spTree>
    <p:extLst>
      <p:ext uri="{BB962C8B-B14F-4D97-AF65-F5344CB8AC3E}">
        <p14:creationId xmlns:p14="http://schemas.microsoft.com/office/powerpoint/2010/main" val="3730455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19</a:t>
            </a:fld>
            <a:endParaRPr lang="en-GB"/>
          </a:p>
        </p:txBody>
      </p:sp>
    </p:spTree>
    <p:extLst>
      <p:ext uri="{BB962C8B-B14F-4D97-AF65-F5344CB8AC3E}">
        <p14:creationId xmlns:p14="http://schemas.microsoft.com/office/powerpoint/2010/main" val="2202536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20</a:t>
            </a:fld>
            <a:endParaRPr lang="en-GB"/>
          </a:p>
        </p:txBody>
      </p:sp>
    </p:spTree>
    <p:extLst>
      <p:ext uri="{BB962C8B-B14F-4D97-AF65-F5344CB8AC3E}">
        <p14:creationId xmlns:p14="http://schemas.microsoft.com/office/powerpoint/2010/main" val="3107861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21</a:t>
            </a:fld>
            <a:endParaRPr lang="en-GB"/>
          </a:p>
        </p:txBody>
      </p:sp>
    </p:spTree>
    <p:extLst>
      <p:ext uri="{BB962C8B-B14F-4D97-AF65-F5344CB8AC3E}">
        <p14:creationId xmlns:p14="http://schemas.microsoft.com/office/powerpoint/2010/main" val="2104771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23</a:t>
            </a:fld>
            <a:endParaRPr lang="en-GB"/>
          </a:p>
        </p:txBody>
      </p:sp>
    </p:spTree>
    <p:extLst>
      <p:ext uri="{BB962C8B-B14F-4D97-AF65-F5344CB8AC3E}">
        <p14:creationId xmlns:p14="http://schemas.microsoft.com/office/powerpoint/2010/main" val="2938443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24</a:t>
            </a:fld>
            <a:endParaRPr lang="en-GB"/>
          </a:p>
        </p:txBody>
      </p:sp>
    </p:spTree>
    <p:extLst>
      <p:ext uri="{BB962C8B-B14F-4D97-AF65-F5344CB8AC3E}">
        <p14:creationId xmlns:p14="http://schemas.microsoft.com/office/powerpoint/2010/main" val="124644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8AA281-67A9-410B-8D3F-1ABB5F69D0EB}"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01/08/2024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2EBBB-4E6D-409D-AF09-499295219BF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258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34</a:t>
            </a:fld>
            <a:endParaRPr lang="en-GB"/>
          </a:p>
        </p:txBody>
      </p:sp>
    </p:spTree>
    <p:extLst>
      <p:ext uri="{BB962C8B-B14F-4D97-AF65-F5344CB8AC3E}">
        <p14:creationId xmlns:p14="http://schemas.microsoft.com/office/powerpoint/2010/main" val="4099367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Date Placeholder 3"/>
          <p:cNvSpPr>
            <a:spLocks noGrp="1"/>
          </p:cNvSpPr>
          <p:nvPr>
            <p:ph type="dt" idx="1"/>
          </p:nvPr>
        </p:nvSpPr>
        <p:spPr/>
        <p:txBody>
          <a:bodyPr/>
          <a:lstStyle/>
          <a:p>
            <a:fld id="{FF8AA281-67A9-410B-8D3F-1ABB5F69D0EB}" type="datetime1">
              <a:rPr lang="en-GB" smtClean="0"/>
              <a:t>01/08/2024</a:t>
            </a:fld>
            <a:endParaRPr lang="en-GB"/>
          </a:p>
        </p:txBody>
      </p:sp>
      <p:sp>
        <p:nvSpPr>
          <p:cNvPr id="5" name="Footer Placeholder 4"/>
          <p:cNvSpPr>
            <a:spLocks noGrp="1"/>
          </p:cNvSpPr>
          <p:nvPr>
            <p:ph type="ftr" sz="quarter" idx="4"/>
          </p:nvPr>
        </p:nvSpPr>
        <p:spPr/>
        <p:txBody>
          <a:bodyPr/>
          <a:lstStyle/>
          <a:p>
            <a:endParaRPr lang="en-GB"/>
          </a:p>
        </p:txBody>
      </p:sp>
      <p:sp>
        <p:nvSpPr>
          <p:cNvPr id="6" name="Slide Number Placeholder 5"/>
          <p:cNvSpPr>
            <a:spLocks noGrp="1"/>
          </p:cNvSpPr>
          <p:nvPr>
            <p:ph type="sldNum" sz="quarter" idx="5"/>
          </p:nvPr>
        </p:nvSpPr>
        <p:spPr/>
        <p:txBody>
          <a:bodyPr/>
          <a:lstStyle/>
          <a:p>
            <a:fld id="{4882EBBB-4E6D-409D-AF09-499295219BF1}" type="slidenum">
              <a:rPr lang="en-GB" smtClean="0"/>
              <a:t>42</a:t>
            </a:fld>
            <a:endParaRPr lang="en-GB"/>
          </a:p>
        </p:txBody>
      </p:sp>
    </p:spTree>
    <p:extLst>
      <p:ext uri="{BB962C8B-B14F-4D97-AF65-F5344CB8AC3E}">
        <p14:creationId xmlns:p14="http://schemas.microsoft.com/office/powerpoint/2010/main" val="26194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7124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12" descr="CEQ">
            <a:extLst>
              <a:ext uri="{FF2B5EF4-FFF2-40B4-BE49-F238E27FC236}">
                <a16:creationId xmlns:a16="http://schemas.microsoft.com/office/drawing/2014/main" id="{65CB50B7-6B4D-4ECD-AB7C-0C06F363DDB0}"/>
              </a:ext>
            </a:extLst>
          </p:cNvPr>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049685" y="6188075"/>
            <a:ext cx="3752849"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96900" y="3426289"/>
            <a:ext cx="9610701" cy="840293"/>
          </a:xfrm>
        </p:spPr>
        <p:txBody>
          <a:bodyPr/>
          <a:lstStyle>
            <a:lvl1pPr>
              <a:defRPr sz="5000"/>
            </a:lvl1pPr>
          </a:lstStyle>
          <a:p>
            <a:r>
              <a:rPr lang="en-US"/>
              <a:t>Click to edit Master title style</a:t>
            </a:r>
            <a:endParaRPr lang="en-GB"/>
          </a:p>
        </p:txBody>
      </p:sp>
      <p:sp>
        <p:nvSpPr>
          <p:cNvPr id="3" name="Subtitle 2"/>
          <p:cNvSpPr>
            <a:spLocks noGrp="1"/>
          </p:cNvSpPr>
          <p:nvPr>
            <p:ph type="subTitle" idx="1"/>
          </p:nvPr>
        </p:nvSpPr>
        <p:spPr>
          <a:xfrm>
            <a:off x="608259" y="4385254"/>
            <a:ext cx="8534400" cy="690362"/>
          </a:xfrm>
        </p:spPr>
        <p:txBody>
          <a:bodyPr/>
          <a:lstStyle>
            <a:lvl1pPr marL="0" indent="0" algn="l">
              <a:buNone/>
              <a:defRPr sz="3500">
                <a:solidFill>
                  <a:srgbClr val="0091C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8" name="Picture 5" descr="_0000_NHSBT_Ribbon_NHS_Blue_RGB_WhiteAbv_DRAFT.png">
            <a:extLst>
              <a:ext uri="{FF2B5EF4-FFF2-40B4-BE49-F238E27FC236}">
                <a16:creationId xmlns:a16="http://schemas.microsoft.com/office/drawing/2014/main" id="{628A94AD-0755-4FB2-A0D8-3D0CD310FB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2162" t="9860" r="3767"/>
          <a:stretch>
            <a:fillRect/>
          </a:stretch>
        </p:blipFill>
        <p:spPr bwMode="auto">
          <a:xfrm>
            <a:off x="0" y="3"/>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4EFA40F7-71B1-420A-A17D-5D5B04117081}"/>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7203" y="336234"/>
            <a:ext cx="2359343" cy="984566"/>
          </a:xfrm>
          <a:prstGeom prst="rect">
            <a:avLst/>
          </a:prstGeom>
          <a:noFill/>
          <a:ln>
            <a:noFill/>
          </a:ln>
        </p:spPr>
      </p:pic>
      <p:pic>
        <p:nvPicPr>
          <p:cNvPr id="10" name="Picture 13" descr="NHSBloodandTransplantR1RGB">
            <a:extLst>
              <a:ext uri="{FF2B5EF4-FFF2-40B4-BE49-F238E27FC236}">
                <a16:creationId xmlns:a16="http://schemas.microsoft.com/office/drawing/2014/main" id="{7395674E-316E-4A06-A7F0-0B0ABA5EB3C4}"/>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407400" y="365128"/>
            <a:ext cx="328718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6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_ No graphic">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C2BD1F3C-B558-4A0D-B1D7-11F21195F7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162" t="9860" r="3767"/>
          <a:stretch>
            <a:fillRect/>
          </a:stretch>
        </p:blipFill>
        <p:spPr bwMode="auto">
          <a:xfrm>
            <a:off x="0" y="4321176"/>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9991" y="261938"/>
            <a:ext cx="8832111" cy="1031875"/>
          </a:xfrm>
        </p:spPr>
        <p:txBody>
          <a:bodyPr/>
          <a:lstStyle>
            <a:lvl1pPr>
              <a:defRPr sz="2800"/>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1521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BD0A-D1B6-4295-7181-5627D2BD15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EBA1A2-E93C-921B-F5B2-B13E6DCB0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777FD0-50BF-78C8-CB2F-A847E5FE002A}"/>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47074338-672B-1B92-5FF0-4B4E452FB4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EC2FE0-7601-C225-E3B3-57505BA81185}"/>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396079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93237-559F-51A7-FDB2-1C15FC0D425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C896718-7EDA-F45A-8EA7-63D61D69CD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AF55A9-E893-391E-E025-FD8315C59CDF}"/>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E7536F04-DCBC-EDCA-5E5B-09AA113703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1F8490-2C7A-E8C0-DE8D-9ADC73F67C50}"/>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378616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DA487-445A-8C84-9899-BAFE28C600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4E9ED5-09F2-AE24-5211-7123A1723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5C7C6B-2D45-3DF0-CDAF-87C87436A24B}"/>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63D0ECEF-4180-B2B4-0D13-9DF2C8CE9A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66ED65-D767-7159-099C-0CC14F6AAFC4}"/>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390451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2074-72F3-BE5A-5AD3-5B6F26A90C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E2A19DB-9A19-DDC0-C4EB-F09971C0F6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3A46B3-603C-1F0B-03D8-26C4F6DA1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ACAF247-486C-D86A-3314-846E5685AD9B}"/>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6" name="Footer Placeholder 5">
            <a:extLst>
              <a:ext uri="{FF2B5EF4-FFF2-40B4-BE49-F238E27FC236}">
                <a16:creationId xmlns:a16="http://schemas.microsoft.com/office/drawing/2014/main" id="{C9E0C4BF-1D91-AE0E-7E9D-A070EEF15E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376E63-BA74-B424-B099-2062D6B86B72}"/>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482961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9F86-5104-4C5D-AFFB-8BCAE0E120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D754EE-D713-C68E-F592-5CBF213266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17E287-3761-072A-CBFE-0FCBF31CC4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D9A5ACF-AAF2-4B91-5299-722874012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884AB0-5AED-0AA4-D5CE-DF5645C7C1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3BD879-C1B9-7548-D427-CD704418A4E4}"/>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8" name="Footer Placeholder 7">
            <a:extLst>
              <a:ext uri="{FF2B5EF4-FFF2-40B4-BE49-F238E27FC236}">
                <a16:creationId xmlns:a16="http://schemas.microsoft.com/office/drawing/2014/main" id="{781E76DB-619A-D450-D3AC-277140617AA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1A2E20A-450A-16B4-DAF5-31C75A1BEF4E}"/>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194438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6B33-ED59-E429-51B8-9C1BDC509C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77A3F8F-36D4-74DE-706C-D3936F47E961}"/>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4" name="Footer Placeholder 3">
            <a:extLst>
              <a:ext uri="{FF2B5EF4-FFF2-40B4-BE49-F238E27FC236}">
                <a16:creationId xmlns:a16="http://schemas.microsoft.com/office/drawing/2014/main" id="{4A03C61A-3223-7184-99FA-8C4309BC04E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1B7744-F962-965B-80A5-BBBC9C87F5C0}"/>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30173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3C5D01-654F-1372-F768-B6D39FCB1F02}"/>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3" name="Footer Placeholder 2">
            <a:extLst>
              <a:ext uri="{FF2B5EF4-FFF2-40B4-BE49-F238E27FC236}">
                <a16:creationId xmlns:a16="http://schemas.microsoft.com/office/drawing/2014/main" id="{672DEBC5-188D-3262-3AEF-DC23ADAFCC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1468B1-7476-E66C-E57F-44C9637905E2}"/>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1639019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1C1B9-5558-A405-74D8-0FA4A3AF24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BCF960-7F14-1242-1A6B-7E38986CD6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1F0603-0088-277A-E234-922461F0A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F97014-C497-2301-AAE7-2DD0974AA689}"/>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6" name="Footer Placeholder 5">
            <a:extLst>
              <a:ext uri="{FF2B5EF4-FFF2-40B4-BE49-F238E27FC236}">
                <a16:creationId xmlns:a16="http://schemas.microsoft.com/office/drawing/2014/main" id="{D4746C35-FD16-C161-A975-2D1A6E5D21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E8331C-78DB-5158-5196-A386BAEE1611}"/>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09161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2EFEB-CCB9-0E6F-1C6A-A40FD463A6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91B8B6-E445-6DB5-34B2-16CE5E3980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BBA377D-C670-41A8-49D7-A418734C21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5B79C6-059A-12B4-F11C-321EA802982E}"/>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6" name="Footer Placeholder 5">
            <a:extLst>
              <a:ext uri="{FF2B5EF4-FFF2-40B4-BE49-F238E27FC236}">
                <a16:creationId xmlns:a16="http://schemas.microsoft.com/office/drawing/2014/main" id="{5C6F9B10-3ABC-DEB4-B394-DB176EE24B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61F1B2-3A16-993B-CBB3-EFF96A2E736F}"/>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635452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379D-AC8A-8811-528F-304092A1C5D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1B2F3E-7762-41E7-9438-0BAEC084B3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86C859-8E2D-7003-DCFB-2A1E1FAF6BCA}"/>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C2C12FCA-F16F-896B-CF29-F331A35C6A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40D200-7154-F388-6365-1A5AC16C37EF}"/>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2786364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3D4918-95DE-0B2F-11AD-2D049FE8F6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537472-F6C0-4E39-D43A-E4A5B2D8D1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318C9E-FEC1-8D72-19C9-80AAF926E081}"/>
              </a:ext>
            </a:extLst>
          </p:cNvPr>
          <p:cNvSpPr>
            <a:spLocks noGrp="1"/>
          </p:cNvSpPr>
          <p:nvPr>
            <p:ph type="dt" sz="half" idx="10"/>
          </p:nvPr>
        </p:nvSpPr>
        <p:spPr/>
        <p:txBody>
          <a:body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23BD412F-095E-22D3-10E9-EFB745EA28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BE553A-A2C1-139A-2D39-5EF589BF7D90}"/>
              </a:ext>
            </a:extLst>
          </p:cNvPr>
          <p:cNvSpPr>
            <a:spLocks noGrp="1"/>
          </p:cNvSpPr>
          <p:nvPr>
            <p:ph type="sldNum" sz="quarter" idx="12"/>
          </p:nvPr>
        </p:nvSpPr>
        <p:spPr/>
        <p:txBody>
          <a:bodyPr/>
          <a:lstStyle/>
          <a:p>
            <a:fld id="{D8C8469F-217E-4476-902D-C2C6430D58A1}" type="slidenum">
              <a:rPr lang="en-GB" smtClean="0"/>
              <a:t>‹#›</a:t>
            </a:fld>
            <a:endParaRPr lang="en-GB"/>
          </a:p>
        </p:txBody>
      </p:sp>
    </p:spTree>
    <p:extLst>
      <p:ext uri="{BB962C8B-B14F-4D97-AF65-F5344CB8AC3E}">
        <p14:creationId xmlns:p14="http://schemas.microsoft.com/office/powerpoint/2010/main" val="7635910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7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42" name="Title Placeholder 1">
            <a:extLst>
              <a:ext uri="{FF2B5EF4-FFF2-40B4-BE49-F238E27FC236}">
                <a16:creationId xmlns:a16="http://schemas.microsoft.com/office/drawing/2014/main" id="{AC16C461-EE8C-41C4-9715-FD7ED9667068}"/>
              </a:ext>
            </a:extLst>
          </p:cNvPr>
          <p:cNvSpPr>
            <a:spLocks noGrp="1"/>
          </p:cNvSpPr>
          <p:nvPr>
            <p:ph type="title"/>
          </p:nvPr>
        </p:nvSpPr>
        <p:spPr bwMode="auto">
          <a:xfrm>
            <a:off x="609600" y="979489"/>
            <a:ext cx="930486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43" name="Text Placeholder 2">
            <a:extLst>
              <a:ext uri="{FF2B5EF4-FFF2-40B4-BE49-F238E27FC236}">
                <a16:creationId xmlns:a16="http://schemas.microsoft.com/office/drawing/2014/main" id="{EFA73C14-BB85-4DC3-B2FD-ED9FA36B610F}"/>
              </a:ext>
            </a:extLst>
          </p:cNvPr>
          <p:cNvSpPr>
            <a:spLocks noGrp="1"/>
          </p:cNvSpPr>
          <p:nvPr>
            <p:ph type="body" idx="1"/>
          </p:nvPr>
        </p:nvSpPr>
        <p:spPr bwMode="auto">
          <a:xfrm>
            <a:off x="609600" y="2089150"/>
            <a:ext cx="9304867"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4" name="Picture 5" descr="_0000_NHSBT_Ribbon_NHS_Blue_RGB_WhiteAbv_DRAFT.png">
            <a:extLst>
              <a:ext uri="{FF2B5EF4-FFF2-40B4-BE49-F238E27FC236}">
                <a16:creationId xmlns:a16="http://schemas.microsoft.com/office/drawing/2014/main" id="{B525F5EC-246B-4D25-A109-323E0319874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218813"/>
      </p:ext>
    </p:extLst>
  </p:cSld>
  <p:clrMap bg1="lt1" tx1="dk1" bg2="lt2" tx2="dk2" accent1="accent1" accent2="accent2" accent3="accent3" accent4="accent4" accent5="accent5" accent6="accent6" hlink="hlink" folHlink="folHlink"/>
  <p:sldLayoutIdLst>
    <p:sldLayoutId id="2147483665" r:id="rId1"/>
    <p:sldLayoutId id="2147483661" r:id="rId2"/>
    <p:sldLayoutId id="2147483662" r:id="rId3"/>
  </p:sldLayoutIdLst>
  <p:hf hdr="0"/>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52FFDB-96F4-4644-DE0D-8C005BCCD5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211151-0C88-555A-E8D2-AD55B4371C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D2754B-3C67-A2F5-2267-B8100EAC76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B016A-5114-414A-B84B-68C487C0AB5B}" type="datetimeFigureOut">
              <a:rPr lang="en-GB" smtClean="0"/>
              <a:t>01/08/2024</a:t>
            </a:fld>
            <a:endParaRPr lang="en-GB"/>
          </a:p>
        </p:txBody>
      </p:sp>
      <p:sp>
        <p:nvSpPr>
          <p:cNvPr id="5" name="Footer Placeholder 4">
            <a:extLst>
              <a:ext uri="{FF2B5EF4-FFF2-40B4-BE49-F238E27FC236}">
                <a16:creationId xmlns:a16="http://schemas.microsoft.com/office/drawing/2014/main" id="{2AFEADEB-2670-B45A-7A39-14481D01C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F95E4B-0D99-457F-7491-46F40F4D7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C8469F-217E-4476-902D-C2C6430D58A1}" type="slidenum">
              <a:rPr lang="en-GB" smtClean="0"/>
              <a:t>‹#›</a:t>
            </a:fld>
            <a:endParaRPr lang="en-GB"/>
          </a:p>
        </p:txBody>
      </p:sp>
    </p:spTree>
    <p:extLst>
      <p:ext uri="{BB962C8B-B14F-4D97-AF65-F5344CB8AC3E}">
        <p14:creationId xmlns:p14="http://schemas.microsoft.com/office/powerpoint/2010/main" val="428425998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nihr.ac.uk/health-and-care-professionals/career-development/associate-principal-investigator-scheme.ht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mailto:PANDA@nhsbt.nhs.uk"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mailto:simon.stanworth@nhsbt.nhs.uk" TargetMode="External"/><Relationship Id="rId7" Type="http://schemas.openxmlformats.org/officeDocument/2006/relationships/hyperlink" Target="mailto:PANDA@nhsbt.nhs.uk" TargetMode="External"/><Relationship Id="rId2" Type="http://schemas.openxmlformats.org/officeDocument/2006/relationships/hyperlink" Target="mailto:catherine.bain@nhsbt.nhs.uk" TargetMode="External"/><Relationship Id="rId1" Type="http://schemas.openxmlformats.org/officeDocument/2006/relationships/slideLayout" Target="../slideLayouts/slideLayout2.xml"/><Relationship Id="rId6" Type="http://schemas.openxmlformats.org/officeDocument/2006/relationships/hyperlink" Target="mailto:valerie.hopkins@nhsbt.nhs.uk" TargetMode="External"/><Relationship Id="rId5" Type="http://schemas.openxmlformats.org/officeDocument/2006/relationships/hyperlink" Target="mailto:david.churchill1@nhs.net" TargetMode="External"/><Relationship Id="rId4" Type="http://schemas.openxmlformats.org/officeDocument/2006/relationships/hyperlink" Target="mailto:eleanor.hounslea@nhsbt.nhs.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7411" name="Subtitle 2">
            <a:extLst>
              <a:ext uri="{FF2B5EF4-FFF2-40B4-BE49-F238E27FC236}">
                <a16:creationId xmlns:a16="http://schemas.microsoft.com/office/drawing/2014/main" id="{898FB5AD-46B0-4317-AB93-73EED0A2763D}"/>
              </a:ext>
            </a:extLst>
          </p:cNvPr>
          <p:cNvSpPr>
            <a:spLocks noGrp="1"/>
          </p:cNvSpPr>
          <p:nvPr>
            <p:ph type="subTitle" idx="1"/>
          </p:nvPr>
        </p:nvSpPr>
        <p:spPr>
          <a:xfrm>
            <a:off x="184147" y="3078247"/>
            <a:ext cx="11823699" cy="884544"/>
          </a:xfrm>
        </p:spPr>
        <p:txBody>
          <a:bodyPr/>
          <a:lstStyle/>
          <a:p>
            <a:pPr algn="ctr" eaLnBrk="1" hangingPunct="1"/>
            <a:r>
              <a:rPr lang="en-GB" sz="2800" dirty="0">
                <a:solidFill>
                  <a:schemeClr val="tx1"/>
                </a:solidFill>
              </a:rPr>
              <a:t>A phase III, multi-centre, randomised placebo-controlled trial of oral iron supplementation for the prevention of maternal anaemia (</a:t>
            </a:r>
            <a:r>
              <a:rPr lang="en-GB" sz="2800" b="1" dirty="0">
                <a:solidFill>
                  <a:schemeClr val="tx1"/>
                </a:solidFill>
              </a:rPr>
              <a:t>PANDA Prevention of Anaemia</a:t>
            </a:r>
            <a:r>
              <a:rPr lang="en-GB" sz="2800" dirty="0">
                <a:solidFill>
                  <a:schemeClr val="tx1"/>
                </a:solidFill>
              </a:rPr>
              <a:t>)</a:t>
            </a:r>
            <a:endParaRPr lang="en-US" sz="2800" dirty="0">
              <a:solidFill>
                <a:schemeClr val="tx1"/>
              </a:solidFill>
            </a:endParaRPr>
          </a:p>
        </p:txBody>
      </p:sp>
      <p:sp>
        <p:nvSpPr>
          <p:cNvPr id="4" name="Title 1">
            <a:extLst>
              <a:ext uri="{FF2B5EF4-FFF2-40B4-BE49-F238E27FC236}">
                <a16:creationId xmlns:a16="http://schemas.microsoft.com/office/drawing/2014/main" id="{03FB031A-5E88-49DD-BED7-3F29E232C6C6}"/>
              </a:ext>
            </a:extLst>
          </p:cNvPr>
          <p:cNvSpPr>
            <a:spLocks noGrp="1"/>
          </p:cNvSpPr>
          <p:nvPr>
            <p:ph type="ctrTitle"/>
          </p:nvPr>
        </p:nvSpPr>
        <p:spPr>
          <a:xfrm>
            <a:off x="1169705" y="5277843"/>
            <a:ext cx="9852581" cy="841375"/>
          </a:xfrm>
        </p:spPr>
        <p:txBody>
          <a:bodyPr/>
          <a:lstStyle/>
          <a:p>
            <a:pPr algn="ctr" eaLnBrk="1" hangingPunct="1"/>
            <a:r>
              <a:rPr lang="en-GB" sz="2400" b="0" dirty="0">
                <a:solidFill>
                  <a:schemeClr val="accent3">
                    <a:lumMod val="75000"/>
                  </a:schemeClr>
                </a:solidFill>
              </a:rPr>
              <a:t>(</a:t>
            </a:r>
            <a:r>
              <a:rPr lang="en-GB" altLang="en-US" sz="2400" dirty="0">
                <a:solidFill>
                  <a:schemeClr val="accent3">
                    <a:lumMod val="75000"/>
                  </a:schemeClr>
                </a:solidFill>
              </a:rPr>
              <a:t>P</a:t>
            </a:r>
            <a:r>
              <a:rPr lang="en-GB" altLang="en-US" sz="2400" b="0" dirty="0">
                <a:solidFill>
                  <a:schemeClr val="accent3">
                    <a:lumMod val="75000"/>
                  </a:schemeClr>
                </a:solidFill>
              </a:rPr>
              <a:t>rimary prevention of maternal </a:t>
            </a:r>
            <a:r>
              <a:rPr lang="en-GB" altLang="en-US" sz="2400" dirty="0" err="1">
                <a:solidFill>
                  <a:schemeClr val="accent3">
                    <a:lumMod val="75000"/>
                  </a:schemeClr>
                </a:solidFill>
              </a:rPr>
              <a:t>AN</a:t>
            </a:r>
            <a:r>
              <a:rPr lang="en-GB" altLang="en-US" sz="2400" b="0" dirty="0" err="1">
                <a:solidFill>
                  <a:schemeClr val="accent3">
                    <a:lumMod val="75000"/>
                  </a:schemeClr>
                </a:solidFill>
              </a:rPr>
              <a:t>aemia</a:t>
            </a:r>
            <a:r>
              <a:rPr lang="en-GB" altLang="en-US" sz="2400" b="0" dirty="0">
                <a:solidFill>
                  <a:schemeClr val="accent3">
                    <a:lumMod val="75000"/>
                  </a:schemeClr>
                </a:solidFill>
              </a:rPr>
              <a:t> to avoid preterm </a:t>
            </a:r>
            <a:r>
              <a:rPr lang="en-GB" altLang="en-US" sz="2400" dirty="0">
                <a:solidFill>
                  <a:schemeClr val="accent3">
                    <a:lumMod val="75000"/>
                  </a:schemeClr>
                </a:solidFill>
              </a:rPr>
              <a:t>D</a:t>
            </a:r>
            <a:r>
              <a:rPr lang="en-GB" altLang="en-US" sz="2400" b="0" dirty="0">
                <a:solidFill>
                  <a:schemeClr val="accent3">
                    <a:lumMod val="75000"/>
                  </a:schemeClr>
                </a:solidFill>
              </a:rPr>
              <a:t>elivery and other </a:t>
            </a:r>
            <a:r>
              <a:rPr lang="en-GB" altLang="en-US" sz="2400" dirty="0">
                <a:solidFill>
                  <a:schemeClr val="accent3">
                    <a:lumMod val="75000"/>
                  </a:schemeClr>
                </a:solidFill>
              </a:rPr>
              <a:t>A</a:t>
            </a:r>
            <a:r>
              <a:rPr lang="en-GB" altLang="en-US" sz="2400" b="0" dirty="0">
                <a:solidFill>
                  <a:schemeClr val="accent3">
                    <a:lumMod val="75000"/>
                  </a:schemeClr>
                </a:solidFill>
              </a:rPr>
              <a:t>dverse outcomes)</a:t>
            </a:r>
            <a:br>
              <a:rPr lang="en-GB" altLang="en-US" sz="2400" b="0" dirty="0">
                <a:solidFill>
                  <a:schemeClr val="accent3">
                    <a:lumMod val="75000"/>
                  </a:schemeClr>
                </a:solidFill>
              </a:rPr>
            </a:br>
            <a:endParaRPr lang="en-US" sz="2400" b="0" dirty="0">
              <a:solidFill>
                <a:schemeClr val="accent3">
                  <a:lumMod val="75000"/>
                </a:schemeClr>
              </a:solidFill>
            </a:endParaRPr>
          </a:p>
        </p:txBody>
      </p:sp>
      <p:sp>
        <p:nvSpPr>
          <p:cNvPr id="5" name="Subtitle 2">
            <a:extLst>
              <a:ext uri="{FF2B5EF4-FFF2-40B4-BE49-F238E27FC236}">
                <a16:creationId xmlns:a16="http://schemas.microsoft.com/office/drawing/2014/main" id="{1AF187A3-A2F3-40CE-9A03-D0782852DD38}"/>
              </a:ext>
            </a:extLst>
          </p:cNvPr>
          <p:cNvSpPr txBox="1">
            <a:spLocks/>
          </p:cNvSpPr>
          <p:nvPr/>
        </p:nvSpPr>
        <p:spPr bwMode="auto">
          <a:xfrm>
            <a:off x="1784557" y="4532588"/>
            <a:ext cx="8303339" cy="43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defTabSz="457200" rtl="0" eaLnBrk="0" fontAlgn="base" hangingPunct="0">
              <a:spcBef>
                <a:spcPts val="800"/>
              </a:spcBef>
              <a:spcAft>
                <a:spcPts val="800"/>
              </a:spcAft>
              <a:buClr>
                <a:srgbClr val="0072C6"/>
              </a:buClr>
              <a:buFont typeface="Arial" panose="020B0604020202020204" pitchFamily="34" charset="0"/>
              <a:buNone/>
              <a:defRPr sz="3500" kern="1200">
                <a:solidFill>
                  <a:srgbClr val="0091C9"/>
                </a:solidFill>
                <a:latin typeface="+mn-lt"/>
                <a:ea typeface="+mn-ea"/>
                <a:cs typeface="+mn-cs"/>
              </a:defRPr>
            </a:lvl1pPr>
            <a:lvl2pPr marL="457200" indent="0" algn="ctr" defTabSz="457200" rtl="0" eaLnBrk="0" fontAlgn="base" hangingPunct="0">
              <a:spcBef>
                <a:spcPts val="400"/>
              </a:spcBef>
              <a:spcAft>
                <a:spcPct val="0"/>
              </a:spcAft>
              <a:buFont typeface="Arial" panose="020B0604020202020204" pitchFamily="34" charset="0"/>
              <a:buNone/>
              <a:defRPr sz="2200" kern="1200">
                <a:solidFill>
                  <a:schemeClr val="tx1">
                    <a:tint val="75000"/>
                  </a:schemeClr>
                </a:solidFill>
                <a:latin typeface="+mn-lt"/>
                <a:ea typeface="+mn-ea"/>
                <a:cs typeface="+mn-cs"/>
              </a:defRPr>
            </a:lvl2pPr>
            <a:lvl3pPr marL="9144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3pPr>
            <a:lvl4pPr marL="13716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4pPr>
            <a:lvl5pPr marL="18288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eaLnBrk="1" hangingPunct="1"/>
            <a:r>
              <a:rPr lang="en-GB" sz="2400" i="1" dirty="0">
                <a:solidFill>
                  <a:schemeClr val="accent3">
                    <a:lumMod val="75000"/>
                  </a:schemeClr>
                </a:solidFill>
              </a:rPr>
              <a:t>Workstream 3, 4 &amp; 5 of the NIHR-funded </a:t>
            </a:r>
            <a:r>
              <a:rPr lang="en-GB" sz="2400" dirty="0">
                <a:solidFill>
                  <a:schemeClr val="accent3">
                    <a:lumMod val="75000"/>
                  </a:schemeClr>
                </a:solidFill>
              </a:rPr>
              <a:t>'PANDA' research programme </a:t>
            </a:r>
            <a:endParaRPr lang="en-GB" altLang="en-US" sz="2400" i="1" dirty="0">
              <a:solidFill>
                <a:schemeClr val="accent3">
                  <a:lumMod val="75000"/>
                </a:schemeClr>
              </a:solidFill>
            </a:endParaRPr>
          </a:p>
        </p:txBody>
      </p:sp>
    </p:spTree>
    <p:extLst>
      <p:ext uri="{BB962C8B-B14F-4D97-AF65-F5344CB8AC3E}">
        <p14:creationId xmlns:p14="http://schemas.microsoft.com/office/powerpoint/2010/main" val="653001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7E8ADB-2F23-475A-A216-B399B9BAC5C6}"/>
              </a:ext>
            </a:extLst>
          </p:cNvPr>
          <p:cNvSpPr>
            <a:spLocks noGrp="1"/>
          </p:cNvSpPr>
          <p:nvPr>
            <p:ph type="ctrTitle"/>
          </p:nvPr>
        </p:nvSpPr>
        <p:spPr>
          <a:xfrm>
            <a:off x="3410067" y="3008853"/>
            <a:ext cx="5787382" cy="840293"/>
          </a:xfrm>
        </p:spPr>
        <p:txBody>
          <a:bodyPr/>
          <a:lstStyle/>
          <a:p>
            <a:r>
              <a:rPr lang="en-GB" dirty="0"/>
              <a:t>Site Initiation Visit</a:t>
            </a:r>
            <a:br>
              <a:rPr lang="en-GB" dirty="0"/>
            </a:br>
            <a:r>
              <a:rPr lang="en-GB" dirty="0"/>
              <a:t>Presentation slides </a:t>
            </a:r>
            <a:br>
              <a:rPr lang="en-GB" dirty="0"/>
            </a:br>
            <a:endParaRPr lang="en-GB" i="1" dirty="0">
              <a:solidFill>
                <a:srgbClr val="FF0000"/>
              </a:solidFill>
            </a:endParaRPr>
          </a:p>
        </p:txBody>
      </p:sp>
      <p:sp>
        <p:nvSpPr>
          <p:cNvPr id="2" name="TextBox 1">
            <a:extLst>
              <a:ext uri="{FF2B5EF4-FFF2-40B4-BE49-F238E27FC236}">
                <a16:creationId xmlns:a16="http://schemas.microsoft.com/office/drawing/2014/main" id="{3BEBBD8A-6A2E-5314-57B5-7723894D432E}"/>
              </a:ext>
            </a:extLst>
          </p:cNvPr>
          <p:cNvSpPr txBox="1"/>
          <p:nvPr/>
        </p:nvSpPr>
        <p:spPr>
          <a:xfrm>
            <a:off x="2602992" y="5316422"/>
            <a:ext cx="6986016" cy="1107996"/>
          </a:xfrm>
          <a:prstGeom prst="rect">
            <a:avLst/>
          </a:prstGeom>
          <a:noFill/>
        </p:spPr>
        <p:txBody>
          <a:bodyPr wrap="square" rtlCol="0">
            <a:spAutoFit/>
          </a:bodyPr>
          <a:lstStyle/>
          <a:p>
            <a:pPr algn="ctr"/>
            <a:r>
              <a:rPr lang="en-GB" sz="2400" b="1" dirty="0"/>
              <a:t>CIs: Prof Simon Stanworth &amp; Prof Marian Knight</a:t>
            </a:r>
          </a:p>
          <a:p>
            <a:pPr algn="ctr"/>
            <a:r>
              <a:rPr lang="en-GB" sz="2400" b="1" dirty="0"/>
              <a:t>Lead Obstetrician: Prof David Churchill </a:t>
            </a:r>
          </a:p>
          <a:p>
            <a:pPr algn="ctr"/>
            <a:endParaRPr lang="en-GB" dirty="0"/>
          </a:p>
        </p:txBody>
      </p:sp>
    </p:spTree>
    <p:extLst>
      <p:ext uri="{BB962C8B-B14F-4D97-AF65-F5344CB8AC3E}">
        <p14:creationId xmlns:p14="http://schemas.microsoft.com/office/powerpoint/2010/main" val="2695350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alpha val="6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074" name="Title 1"/>
          <p:cNvSpPr>
            <a:spLocks noGrp="1"/>
          </p:cNvSpPr>
          <p:nvPr>
            <p:ph type="title" idx="4294967295"/>
          </p:nvPr>
        </p:nvSpPr>
        <p:spPr>
          <a:xfrm>
            <a:off x="1817869" y="166656"/>
            <a:ext cx="8229600" cy="936625"/>
          </a:xfrm>
        </p:spPr>
        <p:txBody>
          <a:bodyPr/>
          <a:lstStyle/>
          <a:p>
            <a:pPr algn="ctr" eaLnBrk="1" hangingPunct="1"/>
            <a:r>
              <a:rPr lang="en-GB" altLang="en-US" sz="4800" dirty="0"/>
              <a:t>Outline</a:t>
            </a:r>
          </a:p>
        </p:txBody>
      </p:sp>
      <p:sp>
        <p:nvSpPr>
          <p:cNvPr id="3" name="Content Placeholder 2"/>
          <p:cNvSpPr>
            <a:spLocks noGrp="1"/>
          </p:cNvSpPr>
          <p:nvPr>
            <p:ph idx="4294967295"/>
          </p:nvPr>
        </p:nvSpPr>
        <p:spPr>
          <a:xfrm>
            <a:off x="4392321" y="1082186"/>
            <a:ext cx="4887731" cy="5274164"/>
          </a:xfrm>
        </p:spPr>
        <p:txBody>
          <a:bodyPr/>
          <a:lstStyle/>
          <a:p>
            <a:pPr eaLnBrk="1" hangingPunct="1"/>
            <a:r>
              <a:rPr lang="en-GB" altLang="en-US" sz="2800" b="1" dirty="0">
                <a:latin typeface="+mj-lt"/>
              </a:rPr>
              <a:t>Background </a:t>
            </a:r>
          </a:p>
          <a:p>
            <a:pPr eaLnBrk="1" hangingPunct="1"/>
            <a:r>
              <a:rPr lang="en-GB" altLang="en-US" sz="2800" b="1" dirty="0">
                <a:latin typeface="+mj-lt"/>
              </a:rPr>
              <a:t>Trial design</a:t>
            </a:r>
          </a:p>
          <a:p>
            <a:pPr eaLnBrk="1" hangingPunct="1"/>
            <a:r>
              <a:rPr lang="en-GB" altLang="en-US" sz="2800" b="1" dirty="0">
                <a:latin typeface="+mj-lt"/>
              </a:rPr>
              <a:t>Trial visits and assessments</a:t>
            </a:r>
          </a:p>
          <a:p>
            <a:pPr eaLnBrk="1" hangingPunct="1"/>
            <a:r>
              <a:rPr lang="en-GB" altLang="en-US" sz="2800" b="1" dirty="0">
                <a:latin typeface="+mj-lt"/>
              </a:rPr>
              <a:t>IMP</a:t>
            </a:r>
          </a:p>
          <a:p>
            <a:pPr eaLnBrk="1" hangingPunct="1"/>
            <a:r>
              <a:rPr lang="en-GB" altLang="en-US" sz="2800" b="1" dirty="0">
                <a:latin typeface="+mj-lt"/>
              </a:rPr>
              <a:t>Data collection </a:t>
            </a:r>
          </a:p>
          <a:p>
            <a:pPr eaLnBrk="1" hangingPunct="1"/>
            <a:r>
              <a:rPr lang="en-GB" altLang="en-US" sz="2800" b="1" dirty="0">
                <a:latin typeface="+mj-lt"/>
              </a:rPr>
              <a:t>Behavioural intervention</a:t>
            </a:r>
          </a:p>
          <a:p>
            <a:pPr eaLnBrk="1" hangingPunct="1"/>
            <a:r>
              <a:rPr lang="en-GB" altLang="en-US" sz="2800" b="1" dirty="0">
                <a:latin typeface="+mj-lt"/>
              </a:rPr>
              <a:t>Safety monitoring</a:t>
            </a:r>
          </a:p>
          <a:p>
            <a:pPr eaLnBrk="1" hangingPunct="1"/>
            <a:r>
              <a:rPr lang="en-GB" altLang="en-US" sz="2800" b="1" dirty="0">
                <a:latin typeface="+mj-lt"/>
              </a:rPr>
              <a:t>Monitoring</a:t>
            </a:r>
          </a:p>
          <a:p>
            <a:pPr eaLnBrk="1" hangingPunct="1"/>
            <a:r>
              <a:rPr lang="en-GB" altLang="en-US" sz="2800" b="1" dirty="0">
                <a:latin typeface="+mj-lt"/>
              </a:rPr>
              <a:t>Contact information</a:t>
            </a:r>
          </a:p>
          <a:p>
            <a:pPr eaLnBrk="1" hangingPunct="1"/>
            <a:endParaRPr lang="en-GB" altLang="en-US" sz="2400" dirty="0"/>
          </a:p>
          <a:p>
            <a:pPr eaLnBrk="1" hangingPunct="1"/>
            <a:endParaRPr lang="en-GB" altLang="en-US" sz="2400" dirty="0"/>
          </a:p>
          <a:p>
            <a:pPr marL="0" indent="0" eaLnBrk="1" hangingPunct="1">
              <a:buNone/>
            </a:pPr>
            <a:endParaRPr lang="en-GB" altLang="en-US" sz="2400" dirty="0"/>
          </a:p>
        </p:txBody>
      </p:sp>
      <p:sp>
        <p:nvSpPr>
          <p:cNvPr id="4" name="Slide Number Placeholder 3"/>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a:t>
            </a:fld>
            <a:endParaRPr lang="en-GB" altLang="en-US"/>
          </a:p>
        </p:txBody>
      </p:sp>
      <p:cxnSp>
        <p:nvCxnSpPr>
          <p:cNvPr id="2" name="Straight Connector 1">
            <a:extLst>
              <a:ext uri="{FF2B5EF4-FFF2-40B4-BE49-F238E27FC236}">
                <a16:creationId xmlns:a16="http://schemas.microsoft.com/office/drawing/2014/main" id="{ECE1BD84-F03B-DD37-C117-2E44AB97D862}"/>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
              <a:schemeClr val="bg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4</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Evidence</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A0A57D1D-B1C3-AB07-203A-9D10B6E51649}"/>
              </a:ext>
            </a:extLst>
          </p:cNvPr>
          <p:cNvPicPr>
            <a:picLocks noChangeAspect="1"/>
          </p:cNvPicPr>
          <p:nvPr/>
        </p:nvPicPr>
        <p:blipFill>
          <a:blip r:embed="rId2"/>
          <a:stretch>
            <a:fillRect/>
          </a:stretch>
        </p:blipFill>
        <p:spPr>
          <a:xfrm>
            <a:off x="1063582" y="1100740"/>
            <a:ext cx="9738174" cy="5620735"/>
          </a:xfrm>
          <a:prstGeom prst="rect">
            <a:avLst/>
          </a:prstGeom>
        </p:spPr>
      </p:pic>
    </p:spTree>
    <p:extLst>
      <p:ext uri="{BB962C8B-B14F-4D97-AF65-F5344CB8AC3E}">
        <p14:creationId xmlns:p14="http://schemas.microsoft.com/office/powerpoint/2010/main" val="1189149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507C17A-438B-3356-910E-AA7ADD241E7E}"/>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a:ln>
                  <a:noFill/>
                </a:ln>
                <a:solidFill>
                  <a:srgbClr val="0072C6"/>
                </a:solidFill>
                <a:effectLst/>
                <a:uLnTx/>
                <a:uFillTx/>
                <a:latin typeface="Calibri" panose="020F0502020204030204"/>
                <a:ea typeface="+mj-ea"/>
                <a:cs typeface="+mj-cs"/>
              </a:rPr>
              <a:t>Why do the research?</a:t>
            </a:r>
          </a:p>
        </p:txBody>
      </p:sp>
      <p:cxnSp>
        <p:nvCxnSpPr>
          <p:cNvPr id="6" name="Straight Connector 5">
            <a:extLst>
              <a:ext uri="{FF2B5EF4-FFF2-40B4-BE49-F238E27FC236}">
                <a16:creationId xmlns:a16="http://schemas.microsoft.com/office/drawing/2014/main" id="{EA542F7A-16CF-0AD8-C300-B5FAAE55C870}"/>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5DC664A-96E5-E6EB-A3CF-4099B08680F0}"/>
              </a:ext>
            </a:extLst>
          </p:cNvPr>
          <p:cNvSpPr txBox="1"/>
          <p:nvPr/>
        </p:nvSpPr>
        <p:spPr>
          <a:xfrm>
            <a:off x="419100" y="5759765"/>
            <a:ext cx="11353800" cy="783193"/>
          </a:xfrm>
          <a:prstGeom prst="roundRect">
            <a:avLst/>
          </a:prstGeom>
          <a:solidFill>
            <a:srgbClr val="C0504D"/>
          </a:solidFill>
          <a:ln w="25400" cap="flat" cmpd="sng" algn="ctr">
            <a:solidFill>
              <a:srgbClr val="C0504D">
                <a:shade val="50000"/>
              </a:srgbClr>
            </a:solidFill>
            <a:prstDash val="soli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Does universal primary prevention of anaemia during pregnancy with oral-iron supplementation have an incremental benefit on reducing adverse maternal and infant outcomes?</a:t>
            </a:r>
          </a:p>
        </p:txBody>
      </p:sp>
      <p:graphicFrame>
        <p:nvGraphicFramePr>
          <p:cNvPr id="8" name="Diagram 7">
            <a:extLst>
              <a:ext uri="{FF2B5EF4-FFF2-40B4-BE49-F238E27FC236}">
                <a16:creationId xmlns:a16="http://schemas.microsoft.com/office/drawing/2014/main" id="{78553B1E-4E3C-1C34-66EF-03DFB68AD95E}"/>
              </a:ext>
            </a:extLst>
          </p:cNvPr>
          <p:cNvGraphicFramePr/>
          <p:nvPr/>
        </p:nvGraphicFramePr>
        <p:xfrm>
          <a:off x="-317500" y="1103281"/>
          <a:ext cx="7416800" cy="4475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1AD51288-E9D4-7B3C-ED74-84E71F4F7405}"/>
              </a:ext>
            </a:extLst>
          </p:cNvPr>
          <p:cNvGraphicFramePr/>
          <p:nvPr/>
        </p:nvGraphicFramePr>
        <p:xfrm>
          <a:off x="4813300" y="1935343"/>
          <a:ext cx="8128000" cy="28109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52321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6</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PANDA Programme Structure</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6C47DA23-6149-1C24-831D-1440775AF96F}"/>
              </a:ext>
            </a:extLst>
          </p:cNvPr>
          <p:cNvPicPr>
            <a:picLocks noChangeAspect="1"/>
          </p:cNvPicPr>
          <p:nvPr/>
        </p:nvPicPr>
        <p:blipFill>
          <a:blip r:embed="rId2"/>
          <a:stretch>
            <a:fillRect/>
          </a:stretch>
        </p:blipFill>
        <p:spPr>
          <a:xfrm>
            <a:off x="898917" y="1045844"/>
            <a:ext cx="10394166" cy="5812156"/>
          </a:xfrm>
          <a:prstGeom prst="rect">
            <a:avLst/>
          </a:prstGeom>
        </p:spPr>
      </p:pic>
      <p:sp>
        <p:nvSpPr>
          <p:cNvPr id="6" name="Rectangle: Rounded Corners 5">
            <a:extLst>
              <a:ext uri="{FF2B5EF4-FFF2-40B4-BE49-F238E27FC236}">
                <a16:creationId xmlns:a16="http://schemas.microsoft.com/office/drawing/2014/main" id="{AC37A958-DAB2-0875-C2F4-325BD8CCD39B}"/>
              </a:ext>
            </a:extLst>
          </p:cNvPr>
          <p:cNvSpPr/>
          <p:nvPr/>
        </p:nvSpPr>
        <p:spPr>
          <a:xfrm>
            <a:off x="6319520" y="5702644"/>
            <a:ext cx="1463040" cy="45431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05A701E8-8ABF-D303-53D8-5226D487B197}"/>
              </a:ext>
            </a:extLst>
          </p:cNvPr>
          <p:cNvPicPr>
            <a:picLocks noChangeAspect="1"/>
          </p:cNvPicPr>
          <p:nvPr/>
        </p:nvPicPr>
        <p:blipFill>
          <a:blip r:embed="rId3"/>
          <a:stretch>
            <a:fillRect/>
          </a:stretch>
        </p:blipFill>
        <p:spPr>
          <a:xfrm>
            <a:off x="4390246" y="5702644"/>
            <a:ext cx="1614314" cy="554784"/>
          </a:xfrm>
          <a:prstGeom prst="rect">
            <a:avLst/>
          </a:prstGeom>
        </p:spPr>
      </p:pic>
      <p:sp>
        <p:nvSpPr>
          <p:cNvPr id="8" name="TextBox 7">
            <a:extLst>
              <a:ext uri="{FF2B5EF4-FFF2-40B4-BE49-F238E27FC236}">
                <a16:creationId xmlns:a16="http://schemas.microsoft.com/office/drawing/2014/main" id="{6EB21537-9FC4-46CE-37D2-E84C33B639B7}"/>
              </a:ext>
            </a:extLst>
          </p:cNvPr>
          <p:cNvSpPr txBox="1"/>
          <p:nvPr/>
        </p:nvSpPr>
        <p:spPr>
          <a:xfrm>
            <a:off x="6319520" y="5702644"/>
            <a:ext cx="1463040" cy="461665"/>
          </a:xfrm>
          <a:prstGeom prst="rect">
            <a:avLst/>
          </a:prstGeom>
          <a:noFill/>
        </p:spPr>
        <p:txBody>
          <a:bodyPr wrap="square" rtlCol="0">
            <a:spAutoFit/>
          </a:bodyPr>
          <a:lstStyle/>
          <a:p>
            <a:r>
              <a:rPr lang="en-GB" sz="1200" dirty="0"/>
              <a:t>Recruitment from 25 + sites</a:t>
            </a:r>
          </a:p>
        </p:txBody>
      </p:sp>
      <p:sp>
        <p:nvSpPr>
          <p:cNvPr id="9" name="TextBox 8">
            <a:extLst>
              <a:ext uri="{FF2B5EF4-FFF2-40B4-BE49-F238E27FC236}">
                <a16:creationId xmlns:a16="http://schemas.microsoft.com/office/drawing/2014/main" id="{86D96719-C3A2-7D80-EE77-035233A9F1DE}"/>
              </a:ext>
            </a:extLst>
          </p:cNvPr>
          <p:cNvSpPr txBox="1"/>
          <p:nvPr/>
        </p:nvSpPr>
        <p:spPr>
          <a:xfrm>
            <a:off x="4469629" y="5705528"/>
            <a:ext cx="1463040" cy="461665"/>
          </a:xfrm>
          <a:prstGeom prst="rect">
            <a:avLst/>
          </a:prstGeom>
          <a:noFill/>
        </p:spPr>
        <p:txBody>
          <a:bodyPr wrap="square" rtlCol="0">
            <a:spAutoFit/>
          </a:bodyPr>
          <a:lstStyle/>
          <a:p>
            <a:r>
              <a:rPr lang="en-GB" sz="1200" dirty="0"/>
              <a:t>Recruitment from 5 + sites</a:t>
            </a:r>
          </a:p>
        </p:txBody>
      </p:sp>
    </p:spTree>
    <p:extLst>
      <p:ext uri="{BB962C8B-B14F-4D97-AF65-F5344CB8AC3E}">
        <p14:creationId xmlns:p14="http://schemas.microsoft.com/office/powerpoint/2010/main" val="3709388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2A082"/>
            </a:gs>
            <a:gs pos="100000">
              <a:schemeClr val="bg1"/>
            </a:gs>
            <a:gs pos="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8EB80A6-83FD-C8ED-6801-8457C3DE2FFF}"/>
              </a:ext>
            </a:extLst>
          </p:cNvPr>
          <p:cNvSpPr txBox="1"/>
          <p:nvPr/>
        </p:nvSpPr>
        <p:spPr>
          <a:xfrm>
            <a:off x="1575184" y="1834925"/>
            <a:ext cx="4314892" cy="323165"/>
          </a:xfrm>
          <a:prstGeom prst="rect">
            <a:avLst/>
          </a:prstGeom>
          <a:noFill/>
        </p:spPr>
        <p:txBody>
          <a:bodyPr wrap="square">
            <a:spAutoFit/>
          </a:bodyPr>
          <a:lstStyle/>
          <a:p>
            <a:pPr algn="ctr"/>
            <a:r>
              <a:rPr lang="en-GB" sz="1500" b="1" dirty="0">
                <a:solidFill>
                  <a:srgbClr val="000000"/>
                </a:solidFill>
                <a:latin typeface="Arial" panose="020B0604020202020204" pitchFamily="34" charset="0"/>
                <a:ea typeface="Times New Roman" panose="02020603050405020304" pitchFamily="18" charset="0"/>
                <a:cs typeface="Arial" panose="020B0604020202020204" pitchFamily="34" charset="0"/>
              </a:rPr>
              <a:t>Boxplot of haemoglobin by visit</a:t>
            </a:r>
          </a:p>
        </p:txBody>
      </p:sp>
      <p:pic>
        <p:nvPicPr>
          <p:cNvPr id="1026" name="Picture 2">
            <a:extLst>
              <a:ext uri="{FF2B5EF4-FFF2-40B4-BE49-F238E27FC236}">
                <a16:creationId xmlns:a16="http://schemas.microsoft.com/office/drawing/2014/main" id="{CADB07B3-E429-665F-E7A1-3855513BB3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8" t="1455" r="1094" b="1724"/>
          <a:stretch/>
        </p:blipFill>
        <p:spPr bwMode="auto">
          <a:xfrm>
            <a:off x="1634058" y="2277131"/>
            <a:ext cx="4461943" cy="331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id="{DAD0F700-551E-0431-230C-D913B52A0FFE}"/>
              </a:ext>
            </a:extLst>
          </p:cNvPr>
          <p:cNvCxnSpPr>
            <a:cxnSpLocks/>
          </p:cNvCxnSpPr>
          <p:nvPr/>
        </p:nvCxnSpPr>
        <p:spPr>
          <a:xfrm>
            <a:off x="1705601" y="5503922"/>
            <a:ext cx="178858" cy="0"/>
          </a:xfrm>
          <a:prstGeom prst="line">
            <a:avLst/>
          </a:prstGeom>
          <a:ln w="12700">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11C06AD-7F85-F5CA-34E3-5935DB6F0995}"/>
              </a:ext>
            </a:extLst>
          </p:cNvPr>
          <p:cNvSpPr txBox="1"/>
          <p:nvPr/>
        </p:nvSpPr>
        <p:spPr>
          <a:xfrm>
            <a:off x="1884460" y="5411615"/>
            <a:ext cx="926857" cy="207749"/>
          </a:xfrm>
          <a:prstGeom prst="rect">
            <a:avLst/>
          </a:prstGeom>
          <a:noFill/>
        </p:spPr>
        <p:txBody>
          <a:bodyPr wrap="none" rtlCol="0">
            <a:spAutoFit/>
          </a:bodyPr>
          <a:lstStyle/>
          <a:p>
            <a:r>
              <a:rPr lang="en-GB" sz="750" dirty="0"/>
              <a:t>Anaemic threshold</a:t>
            </a:r>
          </a:p>
        </p:txBody>
      </p:sp>
      <p:graphicFrame>
        <p:nvGraphicFramePr>
          <p:cNvPr id="14" name="Table 13">
            <a:extLst>
              <a:ext uri="{FF2B5EF4-FFF2-40B4-BE49-F238E27FC236}">
                <a16:creationId xmlns:a16="http://schemas.microsoft.com/office/drawing/2014/main" id="{A4D71726-76BB-58F0-59D9-7B82FB5617E9}"/>
              </a:ext>
            </a:extLst>
          </p:cNvPr>
          <p:cNvGraphicFramePr>
            <a:graphicFrameLocks noGrp="1"/>
          </p:cNvGraphicFramePr>
          <p:nvPr/>
        </p:nvGraphicFramePr>
        <p:xfrm>
          <a:off x="6203766" y="2336254"/>
          <a:ext cx="4314892" cy="2377448"/>
        </p:xfrm>
        <a:graphic>
          <a:graphicData uri="http://schemas.openxmlformats.org/drawingml/2006/table">
            <a:tbl>
              <a:tblPr>
                <a:tableStyleId>{2D5ABB26-0587-4C30-8999-92F81FD0307C}</a:tableStyleId>
              </a:tblPr>
              <a:tblGrid>
                <a:gridCol w="837096">
                  <a:extLst>
                    <a:ext uri="{9D8B030D-6E8A-4147-A177-3AD203B41FA5}">
                      <a16:colId xmlns:a16="http://schemas.microsoft.com/office/drawing/2014/main" val="753248320"/>
                    </a:ext>
                  </a:extLst>
                </a:gridCol>
                <a:gridCol w="869449">
                  <a:extLst>
                    <a:ext uri="{9D8B030D-6E8A-4147-A177-3AD203B41FA5}">
                      <a16:colId xmlns:a16="http://schemas.microsoft.com/office/drawing/2014/main" val="163549468"/>
                    </a:ext>
                  </a:extLst>
                </a:gridCol>
                <a:gridCol w="869449">
                  <a:extLst>
                    <a:ext uri="{9D8B030D-6E8A-4147-A177-3AD203B41FA5}">
                      <a16:colId xmlns:a16="http://schemas.microsoft.com/office/drawing/2014/main" val="2706985569"/>
                    </a:ext>
                  </a:extLst>
                </a:gridCol>
                <a:gridCol w="869449">
                  <a:extLst>
                    <a:ext uri="{9D8B030D-6E8A-4147-A177-3AD203B41FA5}">
                      <a16:colId xmlns:a16="http://schemas.microsoft.com/office/drawing/2014/main" val="2449487655"/>
                    </a:ext>
                  </a:extLst>
                </a:gridCol>
                <a:gridCol w="869449">
                  <a:extLst>
                    <a:ext uri="{9D8B030D-6E8A-4147-A177-3AD203B41FA5}">
                      <a16:colId xmlns:a16="http://schemas.microsoft.com/office/drawing/2014/main" val="1524084255"/>
                    </a:ext>
                  </a:extLst>
                </a:gridCol>
              </a:tblGrid>
              <a:tr h="411373">
                <a:tc>
                  <a:txBody>
                    <a:bodyPr/>
                    <a:lstStyle/>
                    <a:p>
                      <a:r>
                        <a:rPr lang="en-GB" sz="1300" dirty="0">
                          <a:effectLst/>
                        </a:rPr>
                        <a:t> </a:t>
                      </a:r>
                      <a:endParaRPr lang="en-GB" sz="1300" dirty="0">
                        <a:solidFill>
                          <a:srgbClr val="000000"/>
                        </a:solidFill>
                        <a:effectLst/>
                        <a:latin typeface="Arial" panose="020B0604020202020204" pitchFamily="34" charset="0"/>
                        <a:ea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b="1" dirty="0">
                          <a:effectLst/>
                        </a:rPr>
                        <a:t>Daily </a:t>
                      </a:r>
                      <a:br>
                        <a:rPr lang="en-GB" sz="1300" b="1" dirty="0">
                          <a:effectLst/>
                        </a:rPr>
                      </a:br>
                      <a:r>
                        <a:rPr lang="en-GB" sz="1300" b="0" dirty="0">
                          <a:effectLst/>
                        </a:rPr>
                        <a:t>98</a:t>
                      </a:r>
                      <a:endParaRPr lang="en-GB" sz="1300" b="0" dirty="0">
                        <a:solidFill>
                          <a:srgbClr val="000000"/>
                        </a:solidFill>
                        <a:effectLst/>
                        <a:latin typeface="Arial" panose="020B0604020202020204" pitchFamily="34" charset="0"/>
                        <a:ea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b="1" dirty="0">
                          <a:effectLst/>
                        </a:rPr>
                        <a:t>Alternate </a:t>
                      </a:r>
                      <a:br>
                        <a:rPr lang="en-GB" sz="1300" b="1" dirty="0">
                          <a:effectLst/>
                        </a:rPr>
                      </a:br>
                      <a:r>
                        <a:rPr lang="en-GB" sz="1300" b="0" dirty="0">
                          <a:effectLst/>
                        </a:rPr>
                        <a:t>99</a:t>
                      </a:r>
                      <a:endParaRPr lang="en-GB" sz="1300" b="0" dirty="0">
                        <a:solidFill>
                          <a:srgbClr val="000000"/>
                        </a:solidFill>
                        <a:effectLst/>
                        <a:latin typeface="Arial" panose="020B0604020202020204" pitchFamily="34" charset="0"/>
                        <a:ea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b="1" dirty="0">
                          <a:effectLst/>
                        </a:rPr>
                        <a:t>3x/week </a:t>
                      </a:r>
                      <a:br>
                        <a:rPr lang="en-GB" sz="1300" b="1" dirty="0">
                          <a:effectLst/>
                        </a:rPr>
                      </a:br>
                      <a:r>
                        <a:rPr lang="en-GB" sz="1300" b="0" dirty="0">
                          <a:effectLst/>
                        </a:rPr>
                        <a:t>103</a:t>
                      </a:r>
                      <a:endParaRPr lang="en-GB" sz="1300" b="0" dirty="0">
                        <a:solidFill>
                          <a:srgbClr val="000000"/>
                        </a:solidFill>
                        <a:effectLst/>
                        <a:latin typeface="Arial" panose="020B0604020202020204" pitchFamily="34" charset="0"/>
                        <a:ea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solidFill>
                      <a:schemeClr val="accent2">
                        <a:lumMod val="20000"/>
                        <a:lumOff val="80000"/>
                      </a:schemeClr>
                    </a:solidFill>
                  </a:tcPr>
                </a:tc>
                <a:tc>
                  <a:txBody>
                    <a:bodyPr/>
                    <a:lstStyle/>
                    <a:p>
                      <a:pPr algn="ctr"/>
                      <a:r>
                        <a:rPr lang="en-GB" sz="1300" b="1" dirty="0">
                          <a:effectLst/>
                        </a:rPr>
                        <a:t>Total </a:t>
                      </a:r>
                      <a:br>
                        <a:rPr lang="en-GB" sz="1300" b="1" dirty="0">
                          <a:effectLst/>
                        </a:rPr>
                      </a:br>
                      <a:r>
                        <a:rPr lang="en-GB" sz="1300" b="0" dirty="0">
                          <a:effectLst/>
                        </a:rPr>
                        <a:t>300</a:t>
                      </a:r>
                      <a:endParaRPr lang="en-GB" sz="1300" b="0" dirty="0">
                        <a:solidFill>
                          <a:srgbClr val="000000"/>
                        </a:solidFill>
                        <a:effectLst/>
                        <a:latin typeface="Arial" panose="020B0604020202020204" pitchFamily="34" charset="0"/>
                        <a:ea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solidFill>
                      <a:srgbClr val="E7D9FF"/>
                    </a:solidFill>
                  </a:tcPr>
                </a:tc>
                <a:extLst>
                  <a:ext uri="{0D108BD9-81ED-4DB2-BD59-A6C34878D82A}">
                    <a16:rowId xmlns:a16="http://schemas.microsoft.com/office/drawing/2014/main" val="3103809429"/>
                  </a:ext>
                </a:extLst>
              </a:tr>
              <a:tr h="270242">
                <a:tc>
                  <a:txBody>
                    <a:bodyPr/>
                    <a:lstStyle/>
                    <a:p>
                      <a:pPr marL="0"/>
                      <a:r>
                        <a:rPr lang="en-GB" sz="13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 weeks</a:t>
                      </a:r>
                      <a:endParaRPr lang="en-GB" sz="1300" i="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no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noFill/>
                  </a:tcPr>
                </a:tc>
                <a:extLst>
                  <a:ext uri="{0D108BD9-81ED-4DB2-BD59-A6C34878D82A}">
                    <a16:rowId xmlns:a16="http://schemas.microsoft.com/office/drawing/2014/main" val="4246256128"/>
                  </a:ext>
                </a:extLst>
              </a:tr>
              <a:tr h="411373">
                <a:tc>
                  <a:txBody>
                    <a:bodyPr/>
                    <a:lstStyle/>
                    <a:p>
                      <a:pPr marL="111760"/>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n/N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66/69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(95.7%)</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73/80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(91.3%)</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78/81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(96.3%)</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solidFill>
                      <a:schemeClr val="accent2">
                        <a:lumMod val="20000"/>
                        <a:lumOff val="80000"/>
                      </a:schemeClr>
                    </a:solidFill>
                  </a:tcPr>
                </a:tc>
                <a:tc>
                  <a:txBody>
                    <a:bodyPr/>
                    <a:lstStyle/>
                    <a:p>
                      <a:pPr algn="ctr"/>
                      <a:r>
                        <a:rPr lang="en-GB" sz="13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217/230 </a:t>
                      </a:r>
                    </a:p>
                    <a:p>
                      <a:pPr algn="ctr"/>
                      <a:r>
                        <a:rPr lang="en-GB" sz="13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(94.3%)</a:t>
                      </a:r>
                      <a:endParaRPr lang="en-GB" sz="13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solidFill>
                      <a:srgbClr val="E7D9FF"/>
                    </a:solidFill>
                  </a:tcPr>
                </a:tc>
                <a:extLst>
                  <a:ext uri="{0D108BD9-81ED-4DB2-BD59-A6C34878D82A}">
                    <a16:rowId xmlns:a16="http://schemas.microsoft.com/office/drawing/2014/main" val="539707150"/>
                  </a:ext>
                </a:extLst>
              </a:tr>
              <a:tr h="274803">
                <a:tc>
                  <a:txBody>
                    <a:bodyPr/>
                    <a:lstStyle/>
                    <a:p>
                      <a:pPr marL="111760"/>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95% CI</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(87.8%-99.1%)</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(82.8%-96.4%)</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(89.6%-99.2%)</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noFill/>
                  </a:tcPr>
                </a:tc>
                <a:tc>
                  <a:txBody>
                    <a:bodyPr/>
                    <a:lstStyle/>
                    <a:p>
                      <a:pPr algn="ctr"/>
                      <a:r>
                        <a:rPr lang="en-GB" sz="9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(90.5%-97.0%)</a:t>
                      </a:r>
                    </a:p>
                  </a:txBody>
                  <a:tcPr marL="51422" marR="51422" marT="0" marB="0" anchor="ctr">
                    <a:lnL w="12700" cap="flat" cmpd="sng" algn="ctr">
                      <a:solidFill>
                        <a:schemeClr val="accent4"/>
                      </a:solidFill>
                      <a:prstDash val="sysDash"/>
                      <a:round/>
                      <a:headEnd type="none" w="med" len="med"/>
                      <a:tailEnd type="none" w="med" len="med"/>
                    </a:lnL>
                    <a:noFill/>
                  </a:tcPr>
                </a:tc>
                <a:extLst>
                  <a:ext uri="{0D108BD9-81ED-4DB2-BD59-A6C34878D82A}">
                    <a16:rowId xmlns:a16="http://schemas.microsoft.com/office/drawing/2014/main" val="3030584566"/>
                  </a:ext>
                </a:extLst>
              </a:tr>
              <a:tr h="283192">
                <a:tc>
                  <a:txBody>
                    <a:bodyPr/>
                    <a:lstStyle/>
                    <a:p>
                      <a:pPr marL="0"/>
                      <a:r>
                        <a:rPr lang="en-GB" sz="1300" i="1" dirty="0">
                          <a:effectLst/>
                          <a:latin typeface="Arial" panose="020B0604020202020204" pitchFamily="34" charset="0"/>
                          <a:ea typeface="Times New Roman" panose="02020603050405020304" pitchFamily="18" charset="0"/>
                          <a:cs typeface="Times New Roman" panose="02020603050405020304" pitchFamily="18" charset="0"/>
                        </a:rPr>
                        <a:t>Delivery</a:t>
                      </a:r>
                    </a:p>
                  </a:txBody>
                  <a:tcPr marL="51422" marR="51422" marT="0" marB="0" anchor="ctr">
                    <a:solidFill>
                      <a:schemeClr val="accent2">
                        <a:lumMod val="20000"/>
                        <a:lumOff val="80000"/>
                      </a:schemeClr>
                    </a:solid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solidFill>
                      <a:schemeClr val="accent2">
                        <a:lumMod val="20000"/>
                        <a:lumOff val="80000"/>
                      </a:schemeClr>
                    </a:solidFill>
                  </a:tcPr>
                </a:tc>
                <a:tc>
                  <a:txBody>
                    <a:bodyPr/>
                    <a:lstStyle/>
                    <a:p>
                      <a:pPr algn="ctr"/>
                      <a:endParaRPr lang="en-GB" sz="13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solidFill>
                      <a:srgbClr val="E7D9FF"/>
                    </a:solidFill>
                  </a:tcPr>
                </a:tc>
                <a:extLst>
                  <a:ext uri="{0D108BD9-81ED-4DB2-BD59-A6C34878D82A}">
                    <a16:rowId xmlns:a16="http://schemas.microsoft.com/office/drawing/2014/main" val="3218189720"/>
                  </a:ext>
                </a:extLst>
              </a:tr>
              <a:tr h="411373">
                <a:tc>
                  <a:txBody>
                    <a:bodyPr/>
                    <a:lstStyle/>
                    <a:p>
                      <a:pPr marL="111760"/>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n/N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24/29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(82.8%)</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33/39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(84.6%)</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noFill/>
                  </a:tcPr>
                </a:tc>
                <a:tc>
                  <a:txBody>
                    <a:bodyPr/>
                    <a:lstStyle/>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32/40 </a:t>
                      </a:r>
                    </a:p>
                    <a:p>
                      <a:pPr algn="ctr"/>
                      <a:r>
                        <a:rPr lang="en-GB" sz="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noFill/>
                  </a:tcPr>
                </a:tc>
                <a:tc>
                  <a:txBody>
                    <a:bodyPr/>
                    <a:lstStyle/>
                    <a:p>
                      <a:pPr algn="ctr"/>
                      <a:r>
                        <a:rPr lang="en-GB" sz="13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89/108</a:t>
                      </a:r>
                      <a:r>
                        <a:rPr lang="en-GB" sz="1300" b="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 </a:t>
                      </a:r>
                    </a:p>
                    <a:p>
                      <a:pPr algn="ctr"/>
                      <a:r>
                        <a:rPr lang="en-GB" sz="13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(82.4%)</a:t>
                      </a:r>
                      <a:endParaRPr lang="en-GB" sz="13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noFill/>
                  </a:tcPr>
                </a:tc>
                <a:extLst>
                  <a:ext uri="{0D108BD9-81ED-4DB2-BD59-A6C34878D82A}">
                    <a16:rowId xmlns:a16="http://schemas.microsoft.com/office/drawing/2014/main" val="879914455"/>
                  </a:ext>
                </a:extLst>
              </a:tr>
              <a:tr h="315092">
                <a:tc>
                  <a:txBody>
                    <a:bodyPr/>
                    <a:lstStyle/>
                    <a:p>
                      <a:pPr marL="111760"/>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95% CI</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(64.2%-94.2%)</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(69.5%-94.1%)</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solidFill>
                      <a:schemeClr val="accent2">
                        <a:lumMod val="20000"/>
                        <a:lumOff val="80000"/>
                      </a:schemeClr>
                    </a:solidFill>
                  </a:tcPr>
                </a:tc>
                <a:tc>
                  <a:txBody>
                    <a:bodyPr/>
                    <a:lstStyle/>
                    <a:p>
                      <a:pPr algn="ctr"/>
                      <a:r>
                        <a:rPr lang="en-GB" sz="9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(64.4%-90.9%)</a:t>
                      </a:r>
                      <a:endParaRPr lang="en-GB"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R w="12700" cap="flat" cmpd="sng" algn="ctr">
                      <a:solidFill>
                        <a:schemeClr val="accent4"/>
                      </a:solidFill>
                      <a:prstDash val="sysDash"/>
                      <a:round/>
                      <a:headEnd type="none" w="med" len="med"/>
                      <a:tailEnd type="none" w="med" len="med"/>
                    </a:lnR>
                    <a:solidFill>
                      <a:schemeClr val="accent2">
                        <a:lumMod val="20000"/>
                        <a:lumOff val="80000"/>
                      </a:schemeClr>
                    </a:solidFill>
                  </a:tcPr>
                </a:tc>
                <a:tc>
                  <a:txBody>
                    <a:bodyPr/>
                    <a:lstStyle/>
                    <a:p>
                      <a:pPr algn="ctr"/>
                      <a:r>
                        <a:rPr lang="en-GB" sz="9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(73.9%-89.1%)</a:t>
                      </a:r>
                      <a:endParaRPr lang="en-GB" sz="9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1422" marR="51422" marT="0" marB="0" anchor="ctr">
                    <a:lnL w="12700" cap="flat" cmpd="sng" algn="ctr">
                      <a:solidFill>
                        <a:schemeClr val="accent4"/>
                      </a:solidFill>
                      <a:prstDash val="sysDash"/>
                      <a:round/>
                      <a:headEnd type="none" w="med" len="med"/>
                      <a:tailEnd type="none" w="med" len="med"/>
                    </a:lnL>
                    <a:solidFill>
                      <a:srgbClr val="E7D9FF"/>
                    </a:solidFill>
                  </a:tcPr>
                </a:tc>
                <a:extLst>
                  <a:ext uri="{0D108BD9-81ED-4DB2-BD59-A6C34878D82A}">
                    <a16:rowId xmlns:a16="http://schemas.microsoft.com/office/drawing/2014/main" val="1574526400"/>
                  </a:ext>
                </a:extLst>
              </a:tr>
            </a:tbl>
          </a:graphicData>
        </a:graphic>
      </p:graphicFrame>
      <p:sp>
        <p:nvSpPr>
          <p:cNvPr id="3" name="TextBox 2">
            <a:extLst>
              <a:ext uri="{FF2B5EF4-FFF2-40B4-BE49-F238E27FC236}">
                <a16:creationId xmlns:a16="http://schemas.microsoft.com/office/drawing/2014/main" id="{861B57E5-81EF-9885-855D-DC7EB6875084}"/>
              </a:ext>
            </a:extLst>
          </p:cNvPr>
          <p:cNvSpPr txBox="1"/>
          <p:nvPr/>
        </p:nvSpPr>
        <p:spPr>
          <a:xfrm>
            <a:off x="6203766" y="1834925"/>
            <a:ext cx="4314892" cy="323165"/>
          </a:xfrm>
          <a:prstGeom prst="rect">
            <a:avLst/>
          </a:prstGeom>
          <a:noFill/>
        </p:spPr>
        <p:txBody>
          <a:bodyPr wrap="square">
            <a:spAutoFit/>
          </a:bodyPr>
          <a:lstStyle/>
          <a:p>
            <a:r>
              <a:rPr lang="en-GB" sz="1500" b="1" dirty="0">
                <a:solidFill>
                  <a:srgbClr val="000000"/>
                </a:solidFill>
                <a:latin typeface="Arial" panose="020B0604020202020204" pitchFamily="34" charset="0"/>
                <a:ea typeface="Times New Roman" panose="02020603050405020304" pitchFamily="18" charset="0"/>
                <a:cs typeface="Arial" panose="020B0604020202020204" pitchFamily="34" charset="0"/>
              </a:rPr>
              <a:t>% maintaining above diagnostic thresholds</a:t>
            </a:r>
            <a:endParaRPr lang="en-GB" sz="1500" b="1"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9CF54F1-CBB6-6C48-06AD-84E38E8D1AA8}"/>
              </a:ext>
            </a:extLst>
          </p:cNvPr>
          <p:cNvSpPr txBox="1"/>
          <p:nvPr/>
        </p:nvSpPr>
        <p:spPr>
          <a:xfrm>
            <a:off x="6203765" y="5019483"/>
            <a:ext cx="4314892" cy="507831"/>
          </a:xfrm>
          <a:prstGeom prst="rect">
            <a:avLst/>
          </a:prstGeom>
          <a:solidFill>
            <a:srgbClr val="BEFED6"/>
          </a:solidFill>
          <a:ln>
            <a:solidFill>
              <a:schemeClr val="accent5"/>
            </a:solidFill>
          </a:ln>
        </p:spPr>
        <p:txBody>
          <a:bodyPr wrap="square" rtlCol="0">
            <a:spAutoFit/>
          </a:bodyPr>
          <a:lstStyle/>
          <a:p>
            <a:pPr algn="ctr"/>
            <a:r>
              <a:rPr lang="en-GB" sz="1350" b="1" dirty="0">
                <a:solidFill>
                  <a:srgbClr val="FF6600"/>
                </a:solidFill>
              </a:rPr>
              <a:t>All participants were above the diagnostic threshold for anaemia at randomisation</a:t>
            </a:r>
          </a:p>
        </p:txBody>
      </p:sp>
      <p:sp>
        <p:nvSpPr>
          <p:cNvPr id="2" name="Title 1">
            <a:extLst>
              <a:ext uri="{FF2B5EF4-FFF2-40B4-BE49-F238E27FC236}">
                <a16:creationId xmlns:a16="http://schemas.microsoft.com/office/drawing/2014/main" id="{0354DFF6-9FA1-1EB2-9C10-1BDD1E95B75E}"/>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Workstream 2</a:t>
            </a:r>
          </a:p>
        </p:txBody>
      </p:sp>
      <p:cxnSp>
        <p:nvCxnSpPr>
          <p:cNvPr id="6" name="Straight Connector 5">
            <a:extLst>
              <a:ext uri="{FF2B5EF4-FFF2-40B4-BE49-F238E27FC236}">
                <a16:creationId xmlns:a16="http://schemas.microsoft.com/office/drawing/2014/main" id="{F6591936-B122-9AD3-FB1F-F726528865D8}"/>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325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8</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Trial Design</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CB9302B-4FB8-25BA-79FD-2CCB6340FE76}"/>
              </a:ext>
            </a:extLst>
          </p:cNvPr>
          <p:cNvSpPr txBox="1"/>
          <p:nvPr/>
        </p:nvSpPr>
        <p:spPr>
          <a:xfrm>
            <a:off x="4122450" y="1656005"/>
            <a:ext cx="3947100" cy="2554545"/>
          </a:xfrm>
          <a:prstGeom prst="rect">
            <a:avLst/>
          </a:prstGeom>
          <a:noFill/>
        </p:spPr>
        <p:txBody>
          <a:bodyPr wrap="square">
            <a:spAutoFit/>
          </a:bodyPr>
          <a:lstStyle/>
          <a:p>
            <a:pPr marL="285750" indent="-285750">
              <a:buFont typeface="Arial" panose="020B0604020202020204" pitchFamily="34" charset="0"/>
              <a:buChar char="•"/>
            </a:pPr>
            <a:r>
              <a:rPr lang="en-GB" sz="4000" dirty="0"/>
              <a:t>Multi-centre</a:t>
            </a:r>
          </a:p>
          <a:p>
            <a:pPr marL="285750" indent="-285750">
              <a:buFont typeface="Arial" panose="020B0604020202020204" pitchFamily="34" charset="0"/>
              <a:buChar char="•"/>
            </a:pPr>
            <a:r>
              <a:rPr lang="en-GB" sz="4000" dirty="0"/>
              <a:t>Randomised</a:t>
            </a:r>
          </a:p>
          <a:p>
            <a:pPr marL="285750" indent="-285750">
              <a:buFont typeface="Arial" panose="020B0604020202020204" pitchFamily="34" charset="0"/>
              <a:buChar char="•"/>
            </a:pPr>
            <a:r>
              <a:rPr lang="en-GB" sz="4000" dirty="0"/>
              <a:t>Double-blind</a:t>
            </a:r>
          </a:p>
          <a:p>
            <a:pPr marL="285750" indent="-285750">
              <a:buFont typeface="Arial" panose="020B0604020202020204" pitchFamily="34" charset="0"/>
              <a:buChar char="•"/>
            </a:pPr>
            <a:r>
              <a:rPr lang="en-GB" sz="4000" dirty="0"/>
              <a:t>Two-arm</a:t>
            </a:r>
          </a:p>
        </p:txBody>
      </p:sp>
      <p:sp>
        <p:nvSpPr>
          <p:cNvPr id="10" name="Rectangle 9">
            <a:extLst>
              <a:ext uri="{FF2B5EF4-FFF2-40B4-BE49-F238E27FC236}">
                <a16:creationId xmlns:a16="http://schemas.microsoft.com/office/drawing/2014/main" id="{4718D71F-F8FC-7E1D-711E-B8215EE9825F}"/>
              </a:ext>
            </a:extLst>
          </p:cNvPr>
          <p:cNvSpPr/>
          <p:nvPr/>
        </p:nvSpPr>
        <p:spPr>
          <a:xfrm>
            <a:off x="1115568" y="4353726"/>
            <a:ext cx="10375392" cy="1717834"/>
          </a:xfrm>
          <a:prstGeom prst="rect">
            <a:avLst/>
          </a:prstGeom>
          <a:gradFill>
            <a:gsLst>
              <a:gs pos="100000">
                <a:srgbClr val="02A082"/>
              </a:gs>
              <a:gs pos="100000">
                <a:schemeClr val="bg1"/>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602282B-9ADB-CA1E-1941-3D7277584E13}"/>
              </a:ext>
            </a:extLst>
          </p:cNvPr>
          <p:cNvSpPr txBox="1"/>
          <p:nvPr/>
        </p:nvSpPr>
        <p:spPr>
          <a:xfrm>
            <a:off x="1210056" y="4858700"/>
            <a:ext cx="10186416" cy="707886"/>
          </a:xfrm>
          <a:prstGeom prst="rect">
            <a:avLst/>
          </a:prstGeom>
          <a:noFill/>
        </p:spPr>
        <p:txBody>
          <a:bodyPr wrap="square">
            <a:spAutoFit/>
          </a:bodyPr>
          <a:lstStyle/>
          <a:p>
            <a:r>
              <a:rPr lang="en-GB" sz="4000" dirty="0">
                <a:solidFill>
                  <a:schemeClr val="bg1"/>
                </a:solidFill>
              </a:rPr>
              <a:t>200 mg Ferrous sulphate  vs  matched placebo</a:t>
            </a:r>
          </a:p>
        </p:txBody>
      </p:sp>
    </p:spTree>
    <p:extLst>
      <p:ext uri="{BB962C8B-B14F-4D97-AF65-F5344CB8AC3E}">
        <p14:creationId xmlns:p14="http://schemas.microsoft.com/office/powerpoint/2010/main" val="2558345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9</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Trial Schema</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D602282B-9ADB-CA1E-1941-3D7277584E13}"/>
              </a:ext>
            </a:extLst>
          </p:cNvPr>
          <p:cNvSpPr txBox="1"/>
          <p:nvPr/>
        </p:nvSpPr>
        <p:spPr>
          <a:xfrm>
            <a:off x="1210056" y="4858700"/>
            <a:ext cx="10186416" cy="707886"/>
          </a:xfrm>
          <a:prstGeom prst="rect">
            <a:avLst/>
          </a:prstGeom>
          <a:noFill/>
        </p:spPr>
        <p:txBody>
          <a:bodyPr wrap="square">
            <a:spAutoFit/>
          </a:bodyPr>
          <a:lstStyle/>
          <a:p>
            <a:r>
              <a:rPr lang="en-GB" sz="4000" dirty="0">
                <a:solidFill>
                  <a:schemeClr val="bg1"/>
                </a:solidFill>
              </a:rPr>
              <a:t>200 mg ferrous sulphate  vs  matched placebo</a:t>
            </a:r>
          </a:p>
        </p:txBody>
      </p:sp>
      <p:grpSp>
        <p:nvGrpSpPr>
          <p:cNvPr id="38" name="Group 37">
            <a:extLst>
              <a:ext uri="{FF2B5EF4-FFF2-40B4-BE49-F238E27FC236}">
                <a16:creationId xmlns:a16="http://schemas.microsoft.com/office/drawing/2014/main" id="{2C538306-29F2-BE55-5167-35A4A767940F}"/>
              </a:ext>
            </a:extLst>
          </p:cNvPr>
          <p:cNvGrpSpPr/>
          <p:nvPr/>
        </p:nvGrpSpPr>
        <p:grpSpPr>
          <a:xfrm>
            <a:off x="630936" y="1338068"/>
            <a:ext cx="10930128" cy="5200844"/>
            <a:chOff x="660401" y="370476"/>
            <a:chExt cx="11318239" cy="5963589"/>
          </a:xfrm>
        </p:grpSpPr>
        <p:sp>
          <p:nvSpPr>
            <p:cNvPr id="39" name="Rectangle 38">
              <a:extLst>
                <a:ext uri="{FF2B5EF4-FFF2-40B4-BE49-F238E27FC236}">
                  <a16:creationId xmlns:a16="http://schemas.microsoft.com/office/drawing/2014/main" id="{3BC63C25-2AC9-DA30-2F14-04A6214FDD58}"/>
                </a:ext>
              </a:extLst>
            </p:cNvPr>
            <p:cNvSpPr/>
            <p:nvPr/>
          </p:nvSpPr>
          <p:spPr>
            <a:xfrm>
              <a:off x="660401" y="370476"/>
              <a:ext cx="1914683" cy="5963586"/>
            </a:xfrm>
            <a:prstGeom prst="rect">
              <a:avLst/>
            </a:prstGeom>
            <a:solidFill>
              <a:srgbClr val="70AD47">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C48E9BFF-0A44-2CC2-DFC6-49A22936BE1D}"/>
                </a:ext>
              </a:extLst>
            </p:cNvPr>
            <p:cNvSpPr/>
            <p:nvPr/>
          </p:nvSpPr>
          <p:spPr>
            <a:xfrm>
              <a:off x="2575756" y="370476"/>
              <a:ext cx="1596013" cy="5963586"/>
            </a:xfrm>
            <a:prstGeom prst="rect">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6C4170C2-1181-9961-F7A0-A7C20EC2A80E}"/>
                </a:ext>
              </a:extLst>
            </p:cNvPr>
            <p:cNvSpPr/>
            <p:nvPr/>
          </p:nvSpPr>
          <p:spPr>
            <a:xfrm>
              <a:off x="4150835" y="370476"/>
              <a:ext cx="1596013" cy="5963586"/>
            </a:xfrm>
            <a:prstGeom prst="rect">
              <a:avLst/>
            </a:prstGeom>
            <a:solidFill>
              <a:srgbClr val="70AD47">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1BB5078B-1B83-3319-8C51-49D8231C5E77}"/>
                </a:ext>
              </a:extLst>
            </p:cNvPr>
            <p:cNvSpPr/>
            <p:nvPr/>
          </p:nvSpPr>
          <p:spPr>
            <a:xfrm>
              <a:off x="5746848" y="370476"/>
              <a:ext cx="6231792" cy="5963589"/>
            </a:xfrm>
            <a:prstGeom prst="rect">
              <a:avLst/>
            </a:prstGeom>
            <a:solidFill>
              <a:srgbClr val="6FAC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83F33132-74D6-E83C-7FBB-002D95769F44}"/>
                </a:ext>
              </a:extLst>
            </p:cNvPr>
            <p:cNvSpPr txBox="1"/>
            <p:nvPr/>
          </p:nvSpPr>
          <p:spPr>
            <a:xfrm rot="16200000">
              <a:off x="-1190548" y="2938014"/>
              <a:ext cx="4514696" cy="382446"/>
            </a:xfrm>
            <a:prstGeom prst="rect">
              <a:avLst/>
            </a:prstGeom>
            <a:solidFill>
              <a:sysClr val="window" lastClr="FFFFFF"/>
            </a:solidFill>
            <a:ln>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Pregnant women &lt; 16 weeks gestation</a:t>
              </a:r>
            </a:p>
          </p:txBody>
        </p:sp>
        <p:sp>
          <p:nvSpPr>
            <p:cNvPr id="44" name="TextBox 43">
              <a:extLst>
                <a:ext uri="{FF2B5EF4-FFF2-40B4-BE49-F238E27FC236}">
                  <a16:creationId xmlns:a16="http://schemas.microsoft.com/office/drawing/2014/main" id="{4B365594-AA3A-73E7-945A-659E0EB3CE89}"/>
                </a:ext>
              </a:extLst>
            </p:cNvPr>
            <p:cNvSpPr txBox="1"/>
            <p:nvPr/>
          </p:nvSpPr>
          <p:spPr>
            <a:xfrm>
              <a:off x="1818640" y="3149600"/>
              <a:ext cx="1168400" cy="369332"/>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Approach</a:t>
              </a:r>
            </a:p>
          </p:txBody>
        </p:sp>
        <p:sp>
          <p:nvSpPr>
            <p:cNvPr id="45" name="TextBox 44">
              <a:extLst>
                <a:ext uri="{FF2B5EF4-FFF2-40B4-BE49-F238E27FC236}">
                  <a16:creationId xmlns:a16="http://schemas.microsoft.com/office/drawing/2014/main" id="{62261BE1-5E27-30C9-A23E-91D8993059D2}"/>
                </a:ext>
              </a:extLst>
            </p:cNvPr>
            <p:cNvSpPr txBox="1"/>
            <p:nvPr/>
          </p:nvSpPr>
          <p:spPr>
            <a:xfrm>
              <a:off x="3478014" y="3149600"/>
              <a:ext cx="1168400" cy="369332"/>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Consent</a:t>
              </a:r>
            </a:p>
          </p:txBody>
        </p:sp>
        <p:sp>
          <p:nvSpPr>
            <p:cNvPr id="46" name="TextBox 45">
              <a:extLst>
                <a:ext uri="{FF2B5EF4-FFF2-40B4-BE49-F238E27FC236}">
                  <a16:creationId xmlns:a16="http://schemas.microsoft.com/office/drawing/2014/main" id="{B960D161-D979-9F6D-7B98-02CF8CF5D0B8}"/>
                </a:ext>
              </a:extLst>
            </p:cNvPr>
            <p:cNvSpPr txBox="1"/>
            <p:nvPr/>
          </p:nvSpPr>
          <p:spPr>
            <a:xfrm>
              <a:off x="5083015" y="3007360"/>
              <a:ext cx="1327666" cy="646331"/>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Randomise 1:1</a:t>
              </a:r>
            </a:p>
          </p:txBody>
        </p:sp>
        <p:sp>
          <p:nvSpPr>
            <p:cNvPr id="47" name="TextBox 46">
              <a:extLst>
                <a:ext uri="{FF2B5EF4-FFF2-40B4-BE49-F238E27FC236}">
                  <a16:creationId xmlns:a16="http://schemas.microsoft.com/office/drawing/2014/main" id="{45E442F4-550E-467B-622C-FB0E7710D253}"/>
                </a:ext>
              </a:extLst>
            </p:cNvPr>
            <p:cNvSpPr txBox="1"/>
            <p:nvPr/>
          </p:nvSpPr>
          <p:spPr>
            <a:xfrm>
              <a:off x="6658094" y="1320631"/>
              <a:ext cx="1168400" cy="369332"/>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Iron</a:t>
              </a:r>
            </a:p>
          </p:txBody>
        </p:sp>
        <p:sp>
          <p:nvSpPr>
            <p:cNvPr id="48" name="TextBox 47">
              <a:extLst>
                <a:ext uri="{FF2B5EF4-FFF2-40B4-BE49-F238E27FC236}">
                  <a16:creationId xmlns:a16="http://schemas.microsoft.com/office/drawing/2014/main" id="{9EF97CD7-26C4-C1A2-E27D-752CC900ABCF}"/>
                </a:ext>
              </a:extLst>
            </p:cNvPr>
            <p:cNvSpPr txBox="1"/>
            <p:nvPr/>
          </p:nvSpPr>
          <p:spPr>
            <a:xfrm>
              <a:off x="6658094" y="4993025"/>
              <a:ext cx="1168400" cy="369332"/>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Placebo</a:t>
              </a:r>
            </a:p>
          </p:txBody>
        </p:sp>
        <p:sp>
          <p:nvSpPr>
            <p:cNvPr id="49" name="TextBox 48">
              <a:extLst>
                <a:ext uri="{FF2B5EF4-FFF2-40B4-BE49-F238E27FC236}">
                  <a16:creationId xmlns:a16="http://schemas.microsoft.com/office/drawing/2014/main" id="{89223357-79E4-9A4B-59E4-7F5F116AC2D7}"/>
                </a:ext>
              </a:extLst>
            </p:cNvPr>
            <p:cNvSpPr txBox="1"/>
            <p:nvPr/>
          </p:nvSpPr>
          <p:spPr>
            <a:xfrm rot="16200000">
              <a:off x="9580323" y="3125371"/>
              <a:ext cx="4104640" cy="369332"/>
            </a:xfrm>
            <a:prstGeom prst="rect">
              <a:avLst/>
            </a:prstGeom>
            <a:solidFill>
              <a:sysClr val="window" lastClr="FFFFFF"/>
            </a:solid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Trial End (11,020 Participants)</a:t>
              </a:r>
            </a:p>
          </p:txBody>
        </p:sp>
        <p:cxnSp>
          <p:nvCxnSpPr>
            <p:cNvPr id="50" name="Straight Connector 49">
              <a:extLst>
                <a:ext uri="{FF2B5EF4-FFF2-40B4-BE49-F238E27FC236}">
                  <a16:creationId xmlns:a16="http://schemas.microsoft.com/office/drawing/2014/main" id="{47498AC1-7DFB-DEA4-4E7D-3D75513F785E}"/>
                </a:ext>
              </a:extLst>
            </p:cNvPr>
            <p:cNvCxnSpPr>
              <a:cxnSpLocks/>
              <a:endCxn id="44" idx="1"/>
            </p:cNvCxnSpPr>
            <p:nvPr/>
          </p:nvCxnSpPr>
          <p:spPr>
            <a:xfrm>
              <a:off x="1258024" y="3330525"/>
              <a:ext cx="560616" cy="3740"/>
            </a:xfrm>
            <a:prstGeom prst="line">
              <a:avLst/>
            </a:prstGeom>
            <a:noFill/>
            <a:ln w="6350" cap="flat" cmpd="sng" algn="ctr">
              <a:solidFill>
                <a:sysClr val="windowText" lastClr="000000"/>
              </a:solidFill>
              <a:prstDash val="solid"/>
              <a:miter lim="800000"/>
            </a:ln>
            <a:effectLst/>
          </p:spPr>
        </p:cxnSp>
        <p:cxnSp>
          <p:nvCxnSpPr>
            <p:cNvPr id="51" name="Straight Connector 50">
              <a:extLst>
                <a:ext uri="{FF2B5EF4-FFF2-40B4-BE49-F238E27FC236}">
                  <a16:creationId xmlns:a16="http://schemas.microsoft.com/office/drawing/2014/main" id="{4700E795-FBCF-3357-A693-0B859F7A0D75}"/>
                </a:ext>
              </a:extLst>
            </p:cNvPr>
            <p:cNvCxnSpPr>
              <a:stCxn id="44" idx="3"/>
              <a:endCxn id="45" idx="1"/>
            </p:cNvCxnSpPr>
            <p:nvPr/>
          </p:nvCxnSpPr>
          <p:spPr>
            <a:xfrm>
              <a:off x="2987040" y="3334266"/>
              <a:ext cx="490974" cy="0"/>
            </a:xfrm>
            <a:prstGeom prst="line">
              <a:avLst/>
            </a:prstGeom>
            <a:noFill/>
            <a:ln w="6350" cap="flat" cmpd="sng" algn="ctr">
              <a:solidFill>
                <a:sysClr val="windowText" lastClr="000000"/>
              </a:solidFill>
              <a:prstDash val="solid"/>
              <a:miter lim="800000"/>
            </a:ln>
            <a:effectLst/>
          </p:spPr>
        </p:cxnSp>
        <p:cxnSp>
          <p:nvCxnSpPr>
            <p:cNvPr id="52" name="Straight Connector 51">
              <a:extLst>
                <a:ext uri="{FF2B5EF4-FFF2-40B4-BE49-F238E27FC236}">
                  <a16:creationId xmlns:a16="http://schemas.microsoft.com/office/drawing/2014/main" id="{8D841802-0C0C-564D-0712-B05773D0C7CF}"/>
                </a:ext>
              </a:extLst>
            </p:cNvPr>
            <p:cNvCxnSpPr>
              <a:stCxn id="45" idx="3"/>
              <a:endCxn id="46" idx="1"/>
            </p:cNvCxnSpPr>
            <p:nvPr/>
          </p:nvCxnSpPr>
          <p:spPr>
            <a:xfrm flipV="1">
              <a:off x="4646414" y="3330526"/>
              <a:ext cx="436601" cy="3740"/>
            </a:xfrm>
            <a:prstGeom prst="line">
              <a:avLst/>
            </a:prstGeom>
            <a:noFill/>
            <a:ln w="6350" cap="flat" cmpd="sng" algn="ctr">
              <a:solidFill>
                <a:sysClr val="windowText" lastClr="000000"/>
              </a:solidFill>
              <a:prstDash val="solid"/>
              <a:miter lim="800000"/>
            </a:ln>
            <a:effectLst/>
          </p:spPr>
        </p:cxnSp>
        <p:cxnSp>
          <p:nvCxnSpPr>
            <p:cNvPr id="53" name="Straight Connector 52">
              <a:extLst>
                <a:ext uri="{FF2B5EF4-FFF2-40B4-BE49-F238E27FC236}">
                  <a16:creationId xmlns:a16="http://schemas.microsoft.com/office/drawing/2014/main" id="{19AD16E7-C3B6-AF9E-B1A7-0EAEDD174CE0}"/>
                </a:ext>
              </a:extLst>
            </p:cNvPr>
            <p:cNvCxnSpPr>
              <a:stCxn id="46" idx="3"/>
            </p:cNvCxnSpPr>
            <p:nvPr/>
          </p:nvCxnSpPr>
          <p:spPr>
            <a:xfrm flipV="1">
              <a:off x="6410681" y="3330525"/>
              <a:ext cx="247413" cy="1"/>
            </a:xfrm>
            <a:prstGeom prst="line">
              <a:avLst/>
            </a:prstGeom>
            <a:noFill/>
            <a:ln w="6350" cap="flat" cmpd="sng" algn="ctr">
              <a:solidFill>
                <a:sysClr val="windowText" lastClr="000000"/>
              </a:solidFill>
              <a:prstDash val="solid"/>
              <a:miter lim="800000"/>
            </a:ln>
            <a:effectLst/>
          </p:spPr>
        </p:cxnSp>
        <p:cxnSp>
          <p:nvCxnSpPr>
            <p:cNvPr id="54" name="Straight Connector 53">
              <a:extLst>
                <a:ext uri="{FF2B5EF4-FFF2-40B4-BE49-F238E27FC236}">
                  <a16:creationId xmlns:a16="http://schemas.microsoft.com/office/drawing/2014/main" id="{CE0209A7-58CF-48F1-7A28-E16B07224CE6}"/>
                </a:ext>
              </a:extLst>
            </p:cNvPr>
            <p:cNvCxnSpPr>
              <a:stCxn id="47" idx="1"/>
              <a:endCxn id="48" idx="1"/>
            </p:cNvCxnSpPr>
            <p:nvPr/>
          </p:nvCxnSpPr>
          <p:spPr>
            <a:xfrm>
              <a:off x="6658094" y="1505297"/>
              <a:ext cx="0" cy="3672394"/>
            </a:xfrm>
            <a:prstGeom prst="line">
              <a:avLst/>
            </a:prstGeom>
            <a:noFill/>
            <a:ln w="6350" cap="flat" cmpd="sng" algn="ctr">
              <a:solidFill>
                <a:sysClr val="windowText" lastClr="000000"/>
              </a:solidFill>
              <a:prstDash val="solid"/>
              <a:miter lim="800000"/>
            </a:ln>
            <a:effectLst/>
          </p:spPr>
        </p:cxnSp>
        <p:cxnSp>
          <p:nvCxnSpPr>
            <p:cNvPr id="55" name="Straight Connector 54">
              <a:extLst>
                <a:ext uri="{FF2B5EF4-FFF2-40B4-BE49-F238E27FC236}">
                  <a16:creationId xmlns:a16="http://schemas.microsoft.com/office/drawing/2014/main" id="{A9EBA178-EAB8-5581-7B9F-BCF050C4ADB2}"/>
                </a:ext>
              </a:extLst>
            </p:cNvPr>
            <p:cNvCxnSpPr>
              <a:stCxn id="47" idx="3"/>
            </p:cNvCxnSpPr>
            <p:nvPr/>
          </p:nvCxnSpPr>
          <p:spPr>
            <a:xfrm>
              <a:off x="7826494" y="1505297"/>
              <a:ext cx="3621483" cy="0"/>
            </a:xfrm>
            <a:prstGeom prst="line">
              <a:avLst/>
            </a:prstGeom>
            <a:noFill/>
            <a:ln w="6350" cap="flat" cmpd="sng" algn="ctr">
              <a:solidFill>
                <a:sysClr val="windowText" lastClr="000000"/>
              </a:solidFill>
              <a:prstDash val="solid"/>
              <a:miter lim="800000"/>
            </a:ln>
            <a:effectLst/>
          </p:spPr>
        </p:cxnSp>
        <p:cxnSp>
          <p:nvCxnSpPr>
            <p:cNvPr id="56" name="Straight Connector 55">
              <a:extLst>
                <a:ext uri="{FF2B5EF4-FFF2-40B4-BE49-F238E27FC236}">
                  <a16:creationId xmlns:a16="http://schemas.microsoft.com/office/drawing/2014/main" id="{1F433AD5-2B35-075E-D70A-A6DA3C6BAF8B}"/>
                </a:ext>
              </a:extLst>
            </p:cNvPr>
            <p:cNvCxnSpPr>
              <a:stCxn id="48" idx="3"/>
            </p:cNvCxnSpPr>
            <p:nvPr/>
          </p:nvCxnSpPr>
          <p:spPr>
            <a:xfrm>
              <a:off x="7826494" y="5177691"/>
              <a:ext cx="3621483" cy="0"/>
            </a:xfrm>
            <a:prstGeom prst="line">
              <a:avLst/>
            </a:prstGeom>
            <a:noFill/>
            <a:ln w="6350"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867F7142-88CA-98F7-1B90-8CBFC6363D94}"/>
                </a:ext>
              </a:extLst>
            </p:cNvPr>
            <p:cNvCxnSpPr>
              <a:stCxn id="46" idx="0"/>
            </p:cNvCxnSpPr>
            <p:nvPr/>
          </p:nvCxnSpPr>
          <p:spPr>
            <a:xfrm flipV="1">
              <a:off x="5746848" y="995680"/>
              <a:ext cx="0" cy="2011680"/>
            </a:xfrm>
            <a:prstGeom prst="line">
              <a:avLst/>
            </a:prstGeom>
            <a:noFill/>
            <a:ln w="19050" cap="flat" cmpd="sng" algn="ctr">
              <a:solidFill>
                <a:srgbClr val="C00000"/>
              </a:solidFill>
              <a:prstDash val="dash"/>
              <a:miter lim="800000"/>
            </a:ln>
            <a:effectLst/>
          </p:spPr>
        </p:cxnSp>
        <p:sp>
          <p:nvSpPr>
            <p:cNvPr id="58" name="TextBox 57">
              <a:extLst>
                <a:ext uri="{FF2B5EF4-FFF2-40B4-BE49-F238E27FC236}">
                  <a16:creationId xmlns:a16="http://schemas.microsoft.com/office/drawing/2014/main" id="{090F886D-D53B-5F7C-51EC-08EA8A881CF5}"/>
                </a:ext>
              </a:extLst>
            </p:cNvPr>
            <p:cNvSpPr txBox="1"/>
            <p:nvPr/>
          </p:nvSpPr>
          <p:spPr>
            <a:xfrm>
              <a:off x="5126949" y="616188"/>
              <a:ext cx="145287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Baseline CRF</a:t>
              </a:r>
            </a:p>
          </p:txBody>
        </p:sp>
        <p:cxnSp>
          <p:nvCxnSpPr>
            <p:cNvPr id="59" name="Straight Connector 58">
              <a:extLst>
                <a:ext uri="{FF2B5EF4-FFF2-40B4-BE49-F238E27FC236}">
                  <a16:creationId xmlns:a16="http://schemas.microsoft.com/office/drawing/2014/main" id="{1D5B1C29-57E5-A765-AE11-EA903D2384D6}"/>
                </a:ext>
              </a:extLst>
            </p:cNvPr>
            <p:cNvCxnSpPr>
              <a:cxnSpLocks/>
            </p:cNvCxnSpPr>
            <p:nvPr/>
          </p:nvCxnSpPr>
          <p:spPr>
            <a:xfrm>
              <a:off x="8493760" y="995680"/>
              <a:ext cx="0" cy="4182011"/>
            </a:xfrm>
            <a:prstGeom prst="line">
              <a:avLst/>
            </a:prstGeom>
            <a:noFill/>
            <a:ln w="19050" cap="flat" cmpd="sng" algn="ctr">
              <a:solidFill>
                <a:srgbClr val="C00000"/>
              </a:solidFill>
              <a:prstDash val="dash"/>
              <a:miter lim="800000"/>
            </a:ln>
            <a:effectLst/>
          </p:spPr>
        </p:cxnSp>
        <p:cxnSp>
          <p:nvCxnSpPr>
            <p:cNvPr id="60" name="Straight Connector 59">
              <a:extLst>
                <a:ext uri="{FF2B5EF4-FFF2-40B4-BE49-F238E27FC236}">
                  <a16:creationId xmlns:a16="http://schemas.microsoft.com/office/drawing/2014/main" id="{7E850968-8E26-E946-D118-207E9C9206D0}"/>
                </a:ext>
              </a:extLst>
            </p:cNvPr>
            <p:cNvCxnSpPr>
              <a:cxnSpLocks/>
            </p:cNvCxnSpPr>
            <p:nvPr/>
          </p:nvCxnSpPr>
          <p:spPr>
            <a:xfrm>
              <a:off x="9616915" y="995680"/>
              <a:ext cx="0" cy="4182011"/>
            </a:xfrm>
            <a:prstGeom prst="line">
              <a:avLst/>
            </a:prstGeom>
            <a:noFill/>
            <a:ln w="19050" cap="flat" cmpd="sng" algn="ctr">
              <a:solidFill>
                <a:srgbClr val="C00000"/>
              </a:solidFill>
              <a:prstDash val="dash"/>
              <a:miter lim="800000"/>
            </a:ln>
            <a:effectLst/>
          </p:spPr>
        </p:cxnSp>
        <p:cxnSp>
          <p:nvCxnSpPr>
            <p:cNvPr id="61" name="Straight Connector 60">
              <a:extLst>
                <a:ext uri="{FF2B5EF4-FFF2-40B4-BE49-F238E27FC236}">
                  <a16:creationId xmlns:a16="http://schemas.microsoft.com/office/drawing/2014/main" id="{D16256B1-296E-AF70-3F44-3598647E38B5}"/>
                </a:ext>
              </a:extLst>
            </p:cNvPr>
            <p:cNvCxnSpPr>
              <a:cxnSpLocks/>
            </p:cNvCxnSpPr>
            <p:nvPr/>
          </p:nvCxnSpPr>
          <p:spPr>
            <a:xfrm>
              <a:off x="10775155" y="995680"/>
              <a:ext cx="0" cy="4182011"/>
            </a:xfrm>
            <a:prstGeom prst="line">
              <a:avLst/>
            </a:prstGeom>
            <a:noFill/>
            <a:ln w="19050" cap="flat" cmpd="sng" algn="ctr">
              <a:solidFill>
                <a:srgbClr val="C00000"/>
              </a:solidFill>
              <a:prstDash val="dash"/>
              <a:miter lim="800000"/>
            </a:ln>
            <a:effectLst/>
          </p:spPr>
        </p:cxnSp>
        <p:sp>
          <p:nvSpPr>
            <p:cNvPr id="62" name="TextBox 61">
              <a:extLst>
                <a:ext uri="{FF2B5EF4-FFF2-40B4-BE49-F238E27FC236}">
                  <a16:creationId xmlns:a16="http://schemas.microsoft.com/office/drawing/2014/main" id="{3EA038B6-59C2-49EF-829E-292AAB7541AA}"/>
                </a:ext>
              </a:extLst>
            </p:cNvPr>
            <p:cNvSpPr txBox="1"/>
            <p:nvPr/>
          </p:nvSpPr>
          <p:spPr>
            <a:xfrm>
              <a:off x="7831293" y="508975"/>
              <a:ext cx="1168400" cy="4234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28 Weeks</a:t>
              </a:r>
            </a:p>
          </p:txBody>
        </p:sp>
        <p:sp>
          <p:nvSpPr>
            <p:cNvPr id="63" name="TextBox 62">
              <a:extLst>
                <a:ext uri="{FF2B5EF4-FFF2-40B4-BE49-F238E27FC236}">
                  <a16:creationId xmlns:a16="http://schemas.microsoft.com/office/drawing/2014/main" id="{4DCC216E-FF9A-8B7E-63CF-6528B43A437B}"/>
                </a:ext>
              </a:extLst>
            </p:cNvPr>
            <p:cNvSpPr txBox="1"/>
            <p:nvPr/>
          </p:nvSpPr>
          <p:spPr>
            <a:xfrm>
              <a:off x="9073160" y="502558"/>
              <a:ext cx="1168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Delivery</a:t>
              </a:r>
            </a:p>
          </p:txBody>
        </p:sp>
        <p:sp>
          <p:nvSpPr>
            <p:cNvPr id="64" name="TextBox 63">
              <a:extLst>
                <a:ext uri="{FF2B5EF4-FFF2-40B4-BE49-F238E27FC236}">
                  <a16:creationId xmlns:a16="http://schemas.microsoft.com/office/drawing/2014/main" id="{7E8A8E79-1796-C1F2-9A31-8071EBF92509}"/>
                </a:ext>
              </a:extLst>
            </p:cNvPr>
            <p:cNvSpPr txBox="1"/>
            <p:nvPr/>
          </p:nvSpPr>
          <p:spPr>
            <a:xfrm>
              <a:off x="10329426" y="370476"/>
              <a:ext cx="11684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rPr>
                <a:t>+ 6 weeks delivery</a:t>
              </a:r>
            </a:p>
          </p:txBody>
        </p:sp>
        <p:sp>
          <p:nvSpPr>
            <p:cNvPr id="65" name="TextBox 64">
              <a:extLst>
                <a:ext uri="{FF2B5EF4-FFF2-40B4-BE49-F238E27FC236}">
                  <a16:creationId xmlns:a16="http://schemas.microsoft.com/office/drawing/2014/main" id="{570F880D-6BD8-5D3B-0BAB-6669849BD656}"/>
                </a:ext>
              </a:extLst>
            </p:cNvPr>
            <p:cNvSpPr txBox="1"/>
            <p:nvPr/>
          </p:nvSpPr>
          <p:spPr>
            <a:xfrm rot="16200000" flipH="1">
              <a:off x="1144508" y="1618278"/>
              <a:ext cx="2470388" cy="30777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Remotely or in person</a:t>
              </a:r>
            </a:p>
          </p:txBody>
        </p:sp>
        <p:sp>
          <p:nvSpPr>
            <p:cNvPr id="66" name="TextBox 65">
              <a:extLst>
                <a:ext uri="{FF2B5EF4-FFF2-40B4-BE49-F238E27FC236}">
                  <a16:creationId xmlns:a16="http://schemas.microsoft.com/office/drawing/2014/main" id="{959E9435-E26B-C54A-57F4-408EF2298EA6}"/>
                </a:ext>
              </a:extLst>
            </p:cNvPr>
            <p:cNvSpPr txBox="1"/>
            <p:nvPr/>
          </p:nvSpPr>
          <p:spPr>
            <a:xfrm rot="16200000" flipH="1">
              <a:off x="2778402" y="1697603"/>
              <a:ext cx="2470388" cy="30777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Remotely or in person</a:t>
              </a:r>
            </a:p>
          </p:txBody>
        </p:sp>
        <p:sp>
          <p:nvSpPr>
            <p:cNvPr id="67" name="TextBox 66">
              <a:extLst>
                <a:ext uri="{FF2B5EF4-FFF2-40B4-BE49-F238E27FC236}">
                  <a16:creationId xmlns:a16="http://schemas.microsoft.com/office/drawing/2014/main" id="{67415CAD-4FF8-AD73-007E-A3C4EF9637F5}"/>
                </a:ext>
              </a:extLst>
            </p:cNvPr>
            <p:cNvSpPr txBox="1"/>
            <p:nvPr/>
          </p:nvSpPr>
          <p:spPr>
            <a:xfrm>
              <a:off x="7719257" y="5425271"/>
              <a:ext cx="3728720"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rPr>
                <a:t>Questionnaires completed remotely through central team</a:t>
              </a:r>
            </a:p>
          </p:txBody>
        </p:sp>
      </p:grpSp>
    </p:spTree>
    <p:extLst>
      <p:ext uri="{BB962C8B-B14F-4D97-AF65-F5344CB8AC3E}">
        <p14:creationId xmlns:p14="http://schemas.microsoft.com/office/powerpoint/2010/main" val="115056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10</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Schedule of assessments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Arrow: Right 1">
            <a:extLst>
              <a:ext uri="{FF2B5EF4-FFF2-40B4-BE49-F238E27FC236}">
                <a16:creationId xmlns:a16="http://schemas.microsoft.com/office/drawing/2014/main" id="{E9234DEB-50B6-F016-1372-FC4B03F1C604}"/>
              </a:ext>
            </a:extLst>
          </p:cNvPr>
          <p:cNvSpPr/>
          <p:nvPr/>
        </p:nvSpPr>
        <p:spPr>
          <a:xfrm>
            <a:off x="1286256" y="4070133"/>
            <a:ext cx="9619488" cy="4990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199C291-861E-C6C0-17C0-CBDD1E7EB090}"/>
              </a:ext>
            </a:extLst>
          </p:cNvPr>
          <p:cNvSpPr txBox="1"/>
          <p:nvPr/>
        </p:nvSpPr>
        <p:spPr>
          <a:xfrm>
            <a:off x="1697736" y="1134419"/>
            <a:ext cx="2334768" cy="3693319"/>
          </a:xfrm>
          <a:prstGeom prst="rect">
            <a:avLst/>
          </a:prstGeom>
          <a:noFill/>
        </p:spPr>
        <p:txBody>
          <a:bodyPr wrap="square" rtlCol="0">
            <a:spAutoFit/>
          </a:bodyPr>
          <a:lstStyle/>
          <a:p>
            <a:r>
              <a:rPr lang="en-GB" dirty="0"/>
              <a:t>Baseline</a:t>
            </a:r>
          </a:p>
          <a:p>
            <a:pPr marL="285750" indent="-285750">
              <a:buFont typeface="Arial" panose="020B0604020202020204" pitchFamily="34" charset="0"/>
              <a:buChar char="•"/>
            </a:pPr>
            <a:r>
              <a:rPr lang="en-GB" dirty="0"/>
              <a:t>Eligibility</a:t>
            </a:r>
          </a:p>
          <a:p>
            <a:pPr marL="285750" indent="-285750">
              <a:buFont typeface="Arial" panose="020B0604020202020204" pitchFamily="34" charset="0"/>
              <a:buChar char="•"/>
            </a:pPr>
            <a:r>
              <a:rPr lang="en-GB" dirty="0"/>
              <a:t>Consent</a:t>
            </a:r>
          </a:p>
          <a:p>
            <a:pPr marL="285750" indent="-285750">
              <a:buFont typeface="Arial" panose="020B0604020202020204" pitchFamily="34" charset="0"/>
              <a:buChar char="•"/>
            </a:pPr>
            <a:r>
              <a:rPr lang="en-GB" dirty="0"/>
              <a:t>Randomisation</a:t>
            </a:r>
          </a:p>
          <a:p>
            <a:pPr marL="285750" indent="-285750">
              <a:buFont typeface="Arial" panose="020B0604020202020204" pitchFamily="34" charset="0"/>
              <a:buChar char="•"/>
            </a:pPr>
            <a:r>
              <a:rPr lang="en-GB" dirty="0"/>
              <a:t>Demographics</a:t>
            </a:r>
          </a:p>
          <a:p>
            <a:pPr marL="285750" indent="-285750">
              <a:buFont typeface="Arial" panose="020B0604020202020204" pitchFamily="34" charset="0"/>
              <a:buChar char="•"/>
            </a:pPr>
            <a:r>
              <a:rPr lang="en-GB" dirty="0"/>
              <a:t>Obstetric history</a:t>
            </a:r>
          </a:p>
          <a:p>
            <a:pPr marL="285750" indent="-285750">
              <a:buFont typeface="Arial" panose="020B0604020202020204" pitchFamily="34" charset="0"/>
              <a:buChar char="•"/>
            </a:pPr>
            <a:r>
              <a:rPr lang="en-GB" dirty="0"/>
              <a:t>Medical history</a:t>
            </a:r>
          </a:p>
          <a:p>
            <a:pPr marL="285750" indent="-285750">
              <a:buFont typeface="Arial" panose="020B0604020202020204" pitchFamily="34" charset="0"/>
              <a:buChar char="•"/>
            </a:pPr>
            <a:r>
              <a:rPr lang="en-GB" dirty="0"/>
              <a:t>Con-meds</a:t>
            </a:r>
          </a:p>
          <a:p>
            <a:pPr marL="285750" indent="-285750">
              <a:buFont typeface="Arial" panose="020B0604020202020204" pitchFamily="34" charset="0"/>
              <a:buChar char="•"/>
            </a:pPr>
            <a:r>
              <a:rPr lang="en-GB" dirty="0"/>
              <a:t>Lab tests (FBC)</a:t>
            </a:r>
          </a:p>
          <a:p>
            <a:pPr marL="285750" indent="-285750">
              <a:buFont typeface="Arial" panose="020B0604020202020204" pitchFamily="34" charset="0"/>
              <a:buChar char="•"/>
            </a:pPr>
            <a:r>
              <a:rPr lang="en-GB" dirty="0"/>
              <a:t>Fidelity checklist</a:t>
            </a:r>
          </a:p>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endParaRPr lang="en-GB" dirty="0"/>
          </a:p>
          <a:p>
            <a:endParaRPr lang="en-GB" dirty="0"/>
          </a:p>
        </p:txBody>
      </p:sp>
      <p:sp>
        <p:nvSpPr>
          <p:cNvPr id="9" name="TextBox 8">
            <a:extLst>
              <a:ext uri="{FF2B5EF4-FFF2-40B4-BE49-F238E27FC236}">
                <a16:creationId xmlns:a16="http://schemas.microsoft.com/office/drawing/2014/main" id="{5D1AFE0C-F634-5C15-AAC5-1F6A40D0D668}"/>
              </a:ext>
            </a:extLst>
          </p:cNvPr>
          <p:cNvSpPr txBox="1"/>
          <p:nvPr/>
        </p:nvSpPr>
        <p:spPr>
          <a:xfrm>
            <a:off x="3831337" y="3256749"/>
            <a:ext cx="1438656" cy="923330"/>
          </a:xfrm>
          <a:prstGeom prst="rect">
            <a:avLst/>
          </a:prstGeom>
          <a:noFill/>
        </p:spPr>
        <p:txBody>
          <a:bodyPr wrap="square" rtlCol="0">
            <a:spAutoFit/>
          </a:bodyPr>
          <a:lstStyle/>
          <a:p>
            <a:r>
              <a:rPr lang="en-GB" dirty="0"/>
              <a:t>28 weeks</a:t>
            </a:r>
          </a:p>
          <a:p>
            <a:pPr marL="285750" indent="-285750">
              <a:buFont typeface="Arial" panose="020B0604020202020204" pitchFamily="34" charset="0"/>
              <a:buChar char="•"/>
            </a:pPr>
            <a:r>
              <a:rPr lang="en-GB" dirty="0"/>
              <a:t>FBC</a:t>
            </a:r>
          </a:p>
          <a:p>
            <a:endParaRPr lang="en-GB" dirty="0"/>
          </a:p>
        </p:txBody>
      </p:sp>
      <p:sp>
        <p:nvSpPr>
          <p:cNvPr id="10" name="TextBox 9">
            <a:extLst>
              <a:ext uri="{FF2B5EF4-FFF2-40B4-BE49-F238E27FC236}">
                <a16:creationId xmlns:a16="http://schemas.microsoft.com/office/drawing/2014/main" id="{BC2129B9-F3BD-7A0D-F68A-B6FC711EB30C}"/>
              </a:ext>
            </a:extLst>
          </p:cNvPr>
          <p:cNvSpPr txBox="1"/>
          <p:nvPr/>
        </p:nvSpPr>
        <p:spPr>
          <a:xfrm>
            <a:off x="6236210" y="2787867"/>
            <a:ext cx="2334768" cy="1477328"/>
          </a:xfrm>
          <a:prstGeom prst="rect">
            <a:avLst/>
          </a:prstGeom>
          <a:noFill/>
        </p:spPr>
        <p:txBody>
          <a:bodyPr wrap="square" rtlCol="0">
            <a:spAutoFit/>
          </a:bodyPr>
          <a:lstStyle/>
          <a:p>
            <a:r>
              <a:rPr lang="en-GB" dirty="0"/>
              <a:t>Delivery</a:t>
            </a:r>
          </a:p>
          <a:p>
            <a:pPr marL="285750" indent="-285750">
              <a:buFont typeface="Arial" panose="020B0604020202020204" pitchFamily="34" charset="0"/>
              <a:buChar char="•"/>
            </a:pPr>
            <a:r>
              <a:rPr lang="en-GB" dirty="0"/>
              <a:t>FBC</a:t>
            </a:r>
          </a:p>
          <a:p>
            <a:pPr marL="285750" indent="-285750">
              <a:buFont typeface="Arial" panose="020B0604020202020204" pitchFamily="34" charset="0"/>
              <a:buChar char="•"/>
            </a:pPr>
            <a:r>
              <a:rPr lang="en-GB" dirty="0"/>
              <a:t>Mother outcomes</a:t>
            </a:r>
          </a:p>
          <a:p>
            <a:pPr marL="285750" indent="-285750">
              <a:buFont typeface="Arial" panose="020B0604020202020204" pitchFamily="34" charset="0"/>
              <a:buChar char="•"/>
            </a:pPr>
            <a:r>
              <a:rPr lang="en-GB" dirty="0"/>
              <a:t>Baby outcomes</a:t>
            </a:r>
          </a:p>
          <a:p>
            <a:endParaRPr lang="en-GB" dirty="0"/>
          </a:p>
        </p:txBody>
      </p:sp>
      <p:sp>
        <p:nvSpPr>
          <p:cNvPr id="11" name="TextBox 10">
            <a:extLst>
              <a:ext uri="{FF2B5EF4-FFF2-40B4-BE49-F238E27FC236}">
                <a16:creationId xmlns:a16="http://schemas.microsoft.com/office/drawing/2014/main" id="{0966E77B-D75D-52B6-66FC-BEB11B8BF8B7}"/>
              </a:ext>
            </a:extLst>
          </p:cNvPr>
          <p:cNvSpPr txBox="1"/>
          <p:nvPr/>
        </p:nvSpPr>
        <p:spPr>
          <a:xfrm>
            <a:off x="8911399" y="2787867"/>
            <a:ext cx="2585184" cy="2031325"/>
          </a:xfrm>
          <a:prstGeom prst="rect">
            <a:avLst/>
          </a:prstGeom>
          <a:noFill/>
        </p:spPr>
        <p:txBody>
          <a:bodyPr wrap="square" rtlCol="0">
            <a:spAutoFit/>
          </a:bodyPr>
          <a:lstStyle/>
          <a:p>
            <a:r>
              <a:rPr lang="en-GB" dirty="0"/>
              <a:t>+6 weeks delivery</a:t>
            </a:r>
          </a:p>
          <a:p>
            <a:pPr marL="285750" indent="-285750">
              <a:buFont typeface="Arial" panose="020B0604020202020204" pitchFamily="34" charset="0"/>
              <a:buChar char="•"/>
            </a:pPr>
            <a:r>
              <a:rPr lang="en-GB" dirty="0"/>
              <a:t>Mother outcomes</a:t>
            </a:r>
          </a:p>
          <a:p>
            <a:pPr marL="285750" indent="-285750">
              <a:buFont typeface="Arial" panose="020B0604020202020204" pitchFamily="34" charset="0"/>
              <a:buChar char="•"/>
            </a:pPr>
            <a:r>
              <a:rPr lang="en-GB" dirty="0"/>
              <a:t>Baby outcomes</a:t>
            </a:r>
          </a:p>
          <a:p>
            <a:pPr marL="285750" indent="-285750">
              <a:buFont typeface="Arial" panose="020B0604020202020204" pitchFamily="34" charset="0"/>
              <a:buChar char="•"/>
            </a:pPr>
            <a:r>
              <a:rPr lang="en-GB" dirty="0"/>
              <a:t>Healthcare resources</a:t>
            </a:r>
          </a:p>
          <a:p>
            <a:pPr marL="285750" indent="-285750">
              <a:buFont typeface="Arial" panose="020B0604020202020204" pitchFamily="34" charset="0"/>
              <a:buChar char="•"/>
            </a:pPr>
            <a:endParaRPr lang="en-GB" dirty="0"/>
          </a:p>
          <a:p>
            <a:endParaRPr lang="en-GB" dirty="0">
              <a:highlight>
                <a:srgbClr val="FFFF00"/>
              </a:highlight>
            </a:endParaRPr>
          </a:p>
          <a:p>
            <a:endParaRPr lang="en-GB" dirty="0"/>
          </a:p>
        </p:txBody>
      </p:sp>
      <p:sp>
        <p:nvSpPr>
          <p:cNvPr id="12" name="TextBox 11">
            <a:extLst>
              <a:ext uri="{FF2B5EF4-FFF2-40B4-BE49-F238E27FC236}">
                <a16:creationId xmlns:a16="http://schemas.microsoft.com/office/drawing/2014/main" id="{A27E7E0A-F1EB-2744-59D1-85BA6CC8F30D}"/>
              </a:ext>
            </a:extLst>
          </p:cNvPr>
          <p:cNvSpPr txBox="1"/>
          <p:nvPr/>
        </p:nvSpPr>
        <p:spPr>
          <a:xfrm>
            <a:off x="3831337" y="4651106"/>
            <a:ext cx="1994344" cy="1200329"/>
          </a:xfrm>
          <a:prstGeom prst="rect">
            <a:avLst/>
          </a:prstGeom>
          <a:noFill/>
        </p:spPr>
        <p:txBody>
          <a:bodyPr wrap="square" rtlCol="0">
            <a:spAutoFit/>
          </a:bodyPr>
          <a:lstStyle/>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r>
              <a:rPr lang="en-GB" dirty="0"/>
              <a:t>MARS 5</a:t>
            </a:r>
          </a:p>
          <a:p>
            <a:pPr marL="285750" indent="-285750">
              <a:buFont typeface="Arial" panose="020B0604020202020204" pitchFamily="34" charset="0"/>
              <a:buChar char="•"/>
            </a:pPr>
            <a:r>
              <a:rPr lang="en-GB" dirty="0"/>
              <a:t>BI questionnaire</a:t>
            </a:r>
          </a:p>
          <a:p>
            <a:endParaRPr lang="en-GB" dirty="0"/>
          </a:p>
        </p:txBody>
      </p:sp>
      <p:sp>
        <p:nvSpPr>
          <p:cNvPr id="13" name="TextBox 12">
            <a:extLst>
              <a:ext uri="{FF2B5EF4-FFF2-40B4-BE49-F238E27FC236}">
                <a16:creationId xmlns:a16="http://schemas.microsoft.com/office/drawing/2014/main" id="{8642BA64-5166-33AD-563A-8C7A1F2A44BF}"/>
              </a:ext>
            </a:extLst>
          </p:cNvPr>
          <p:cNvSpPr txBox="1"/>
          <p:nvPr/>
        </p:nvSpPr>
        <p:spPr>
          <a:xfrm>
            <a:off x="8911399" y="4602894"/>
            <a:ext cx="2744153" cy="1754326"/>
          </a:xfrm>
          <a:prstGeom prst="rect">
            <a:avLst/>
          </a:prstGeom>
          <a:noFill/>
        </p:spPr>
        <p:txBody>
          <a:bodyPr wrap="square" rtlCol="0">
            <a:spAutoFit/>
          </a:bodyPr>
          <a:lstStyle/>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r>
              <a:rPr lang="en-GB" dirty="0"/>
              <a:t>MARS 5</a:t>
            </a:r>
          </a:p>
          <a:p>
            <a:pPr marL="285750" indent="-285750">
              <a:buFont typeface="Arial" panose="020B0604020202020204" pitchFamily="34" charset="0"/>
              <a:buChar char="•"/>
            </a:pPr>
            <a:r>
              <a:rPr lang="en-GB" dirty="0"/>
              <a:t>Post birth questionnaire</a:t>
            </a:r>
          </a:p>
          <a:p>
            <a:pPr marL="285750" indent="-285750">
              <a:buFont typeface="Arial" panose="020B0604020202020204" pitchFamily="34" charset="0"/>
              <a:buChar char="•"/>
            </a:pPr>
            <a:r>
              <a:rPr lang="en-GB" dirty="0"/>
              <a:t>Interview</a:t>
            </a:r>
          </a:p>
          <a:p>
            <a:pPr marL="285750" indent="-285750">
              <a:buFont typeface="Arial" panose="020B0604020202020204" pitchFamily="34" charset="0"/>
              <a:buChar char="•"/>
            </a:pPr>
            <a:endParaRPr lang="en-GB" dirty="0"/>
          </a:p>
          <a:p>
            <a:endParaRPr lang="en-GB" dirty="0"/>
          </a:p>
        </p:txBody>
      </p:sp>
      <p:sp>
        <p:nvSpPr>
          <p:cNvPr id="14" name="TextBox 13">
            <a:extLst>
              <a:ext uri="{FF2B5EF4-FFF2-40B4-BE49-F238E27FC236}">
                <a16:creationId xmlns:a16="http://schemas.microsoft.com/office/drawing/2014/main" id="{D0A595EA-944D-EC2D-A687-39CD75A24090}"/>
              </a:ext>
            </a:extLst>
          </p:cNvPr>
          <p:cNvSpPr txBox="1"/>
          <p:nvPr/>
        </p:nvSpPr>
        <p:spPr>
          <a:xfrm>
            <a:off x="155448" y="3256749"/>
            <a:ext cx="1233181" cy="646331"/>
          </a:xfrm>
          <a:prstGeom prst="rect">
            <a:avLst/>
          </a:prstGeom>
          <a:noFill/>
        </p:spPr>
        <p:txBody>
          <a:bodyPr wrap="square" rtlCol="0">
            <a:spAutoFit/>
          </a:bodyPr>
          <a:lstStyle/>
          <a:p>
            <a:r>
              <a:rPr lang="en-GB" b="1" dirty="0">
                <a:solidFill>
                  <a:srgbClr val="C00000"/>
                </a:solidFill>
              </a:rPr>
              <a:t>Site collection</a:t>
            </a:r>
          </a:p>
        </p:txBody>
      </p:sp>
      <p:sp>
        <p:nvSpPr>
          <p:cNvPr id="15" name="TextBox 14">
            <a:extLst>
              <a:ext uri="{FF2B5EF4-FFF2-40B4-BE49-F238E27FC236}">
                <a16:creationId xmlns:a16="http://schemas.microsoft.com/office/drawing/2014/main" id="{A952F320-E0B5-0571-7A14-DECD293D5401}"/>
              </a:ext>
            </a:extLst>
          </p:cNvPr>
          <p:cNvSpPr txBox="1"/>
          <p:nvPr/>
        </p:nvSpPr>
        <p:spPr>
          <a:xfrm>
            <a:off x="129028" y="4862180"/>
            <a:ext cx="1568708" cy="369332"/>
          </a:xfrm>
          <a:prstGeom prst="rect">
            <a:avLst/>
          </a:prstGeom>
          <a:noFill/>
        </p:spPr>
        <p:txBody>
          <a:bodyPr wrap="square" rtlCol="0">
            <a:spAutoFit/>
          </a:bodyPr>
          <a:lstStyle/>
          <a:p>
            <a:r>
              <a:rPr lang="en-GB" b="1" dirty="0">
                <a:solidFill>
                  <a:srgbClr val="C00000"/>
                </a:solidFill>
              </a:rPr>
              <a:t>Central team</a:t>
            </a:r>
          </a:p>
        </p:txBody>
      </p:sp>
      <p:sp>
        <p:nvSpPr>
          <p:cNvPr id="7" name="TextBox 6">
            <a:extLst>
              <a:ext uri="{FF2B5EF4-FFF2-40B4-BE49-F238E27FC236}">
                <a16:creationId xmlns:a16="http://schemas.microsoft.com/office/drawing/2014/main" id="{9F9302B1-7C8B-139D-9544-42B3ABADE1A7}"/>
              </a:ext>
            </a:extLst>
          </p:cNvPr>
          <p:cNvSpPr txBox="1"/>
          <p:nvPr/>
        </p:nvSpPr>
        <p:spPr>
          <a:xfrm>
            <a:off x="4905328" y="2380914"/>
            <a:ext cx="1438656" cy="923330"/>
          </a:xfrm>
          <a:prstGeom prst="rect">
            <a:avLst/>
          </a:prstGeom>
          <a:noFill/>
        </p:spPr>
        <p:txBody>
          <a:bodyPr wrap="square" rtlCol="0">
            <a:spAutoFit/>
          </a:bodyPr>
          <a:lstStyle/>
          <a:p>
            <a:pPr marL="285750" indent="-285750" defTabSz="457200" eaLnBrk="0" fontAlgn="base" hangingPunct="0">
              <a:spcBef>
                <a:spcPct val="0"/>
              </a:spcBef>
              <a:spcAft>
                <a:spcPct val="0"/>
              </a:spcAft>
              <a:buFont typeface="Arial" panose="020B0604020202020204" pitchFamily="34" charset="0"/>
              <a:buChar char="•"/>
            </a:pPr>
            <a:r>
              <a:rPr lang="en-GB" dirty="0">
                <a:solidFill>
                  <a:srgbClr val="FF0000"/>
                </a:solidFill>
                <a:cs typeface="Arial" panose="020B0604020202020204" pitchFamily="34" charset="0"/>
              </a:rPr>
              <a:t>Anaemia treatment</a:t>
            </a:r>
          </a:p>
          <a:p>
            <a:pPr marL="285750" indent="-285750" defTabSz="457200" eaLnBrk="0" fontAlgn="base" hangingPunct="0">
              <a:spcBef>
                <a:spcPct val="0"/>
              </a:spcBef>
              <a:spcAft>
                <a:spcPct val="0"/>
              </a:spcAft>
              <a:buFont typeface="Arial" panose="020B0604020202020204" pitchFamily="34" charset="0"/>
              <a:buChar char="•"/>
            </a:pPr>
            <a:r>
              <a:rPr lang="en-GB" dirty="0">
                <a:solidFill>
                  <a:srgbClr val="FF0000"/>
                </a:solidFill>
                <a:cs typeface="Arial" panose="020B0604020202020204" pitchFamily="34" charset="0"/>
              </a:rPr>
              <a:t>EQ5D</a:t>
            </a:r>
          </a:p>
        </p:txBody>
      </p:sp>
      <p:pic>
        <p:nvPicPr>
          <p:cNvPr id="8" name="Picture 7">
            <a:extLst>
              <a:ext uri="{FF2B5EF4-FFF2-40B4-BE49-F238E27FC236}">
                <a16:creationId xmlns:a16="http://schemas.microsoft.com/office/drawing/2014/main" id="{AB65B7AB-B215-B83B-AD9C-B092E6CBE92C}"/>
              </a:ext>
            </a:extLst>
          </p:cNvPr>
          <p:cNvPicPr>
            <a:picLocks noChangeAspect="1"/>
          </p:cNvPicPr>
          <p:nvPr/>
        </p:nvPicPr>
        <p:blipFill>
          <a:blip r:embed="rId3"/>
          <a:stretch>
            <a:fillRect/>
          </a:stretch>
        </p:blipFill>
        <p:spPr>
          <a:xfrm>
            <a:off x="5514918" y="3256749"/>
            <a:ext cx="109738" cy="993734"/>
          </a:xfrm>
          <a:prstGeom prst="rect">
            <a:avLst/>
          </a:prstGeom>
        </p:spPr>
      </p:pic>
    </p:spTree>
    <p:extLst>
      <p:ext uri="{BB962C8B-B14F-4D97-AF65-F5344CB8AC3E}">
        <p14:creationId xmlns:p14="http://schemas.microsoft.com/office/powerpoint/2010/main" val="24669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11</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Target Population</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2" name="Table 5">
            <a:extLst>
              <a:ext uri="{FF2B5EF4-FFF2-40B4-BE49-F238E27FC236}">
                <a16:creationId xmlns:a16="http://schemas.microsoft.com/office/drawing/2014/main" id="{3CDC34DD-31CC-D87D-F79F-F37D019755C1}"/>
              </a:ext>
            </a:extLst>
          </p:cNvPr>
          <p:cNvGraphicFramePr>
            <a:graphicFrameLocks noGrp="1"/>
          </p:cNvGraphicFramePr>
          <p:nvPr>
            <p:extLst>
              <p:ext uri="{D42A27DB-BD31-4B8C-83A1-F6EECF244321}">
                <p14:modId xmlns:p14="http://schemas.microsoft.com/office/powerpoint/2010/main" val="1451037391"/>
              </p:ext>
            </p:extLst>
          </p:nvPr>
        </p:nvGraphicFramePr>
        <p:xfrm>
          <a:off x="495946" y="1153160"/>
          <a:ext cx="11189776" cy="4759960"/>
        </p:xfrm>
        <a:graphic>
          <a:graphicData uri="http://schemas.openxmlformats.org/drawingml/2006/table">
            <a:tbl>
              <a:tblPr firstRow="1" bandRow="1">
                <a:tableStyleId>{5C22544A-7EE6-4342-B048-85BDC9FD1C3A}</a:tableStyleId>
              </a:tblPr>
              <a:tblGrid>
                <a:gridCol w="5594888">
                  <a:extLst>
                    <a:ext uri="{9D8B030D-6E8A-4147-A177-3AD203B41FA5}">
                      <a16:colId xmlns:a16="http://schemas.microsoft.com/office/drawing/2014/main" val="2627867814"/>
                    </a:ext>
                  </a:extLst>
                </a:gridCol>
                <a:gridCol w="5594888">
                  <a:extLst>
                    <a:ext uri="{9D8B030D-6E8A-4147-A177-3AD203B41FA5}">
                      <a16:colId xmlns:a16="http://schemas.microsoft.com/office/drawing/2014/main" val="1599324624"/>
                    </a:ext>
                  </a:extLst>
                </a:gridCol>
              </a:tblGrid>
              <a:tr h="370840">
                <a:tc>
                  <a:txBody>
                    <a:bodyPr/>
                    <a:lstStyle/>
                    <a:p>
                      <a:pPr algn="ctr"/>
                      <a:r>
                        <a:rPr lang="en-GB" sz="2800" dirty="0"/>
                        <a:t>Inclusion</a:t>
                      </a:r>
                    </a:p>
                  </a:txBody>
                  <a:tcPr/>
                </a:tc>
                <a:tc>
                  <a:txBody>
                    <a:bodyPr/>
                    <a:lstStyle/>
                    <a:p>
                      <a:pPr algn="ctr"/>
                      <a:r>
                        <a:rPr lang="en-GB" sz="2800" dirty="0"/>
                        <a:t>Exclusion</a:t>
                      </a:r>
                    </a:p>
                  </a:txBody>
                  <a:tcPr/>
                </a:tc>
                <a:extLst>
                  <a:ext uri="{0D108BD9-81ED-4DB2-BD59-A6C34878D82A}">
                    <a16:rowId xmlns:a16="http://schemas.microsoft.com/office/drawing/2014/main" val="1819616425"/>
                  </a:ext>
                </a:extLst>
              </a:tr>
              <a:tr h="370840">
                <a:tc>
                  <a:txBody>
                    <a:bodyPr/>
                    <a:lstStyle/>
                    <a:p>
                      <a:r>
                        <a:rPr lang="en-GB" sz="1600" dirty="0"/>
                        <a:t>Healthy non-anaemic pregnant women of all parities (haemoglobin concentration (Hb) ≥110 g/l measured by the first trimester blood profile)</a:t>
                      </a:r>
                    </a:p>
                  </a:txBody>
                  <a:tcPr/>
                </a:tc>
                <a:tc>
                  <a:txBody>
                    <a:bodyPr/>
                    <a:lstStyle/>
                    <a:p>
                      <a:r>
                        <a:rPr lang="en-GB" sz="1600" dirty="0"/>
                        <a:t>Known haemoglobinopathies (women with haemoglobinopathy trait are still eligible)</a:t>
                      </a:r>
                    </a:p>
                  </a:txBody>
                  <a:tcPr/>
                </a:tc>
                <a:extLst>
                  <a:ext uri="{0D108BD9-81ED-4DB2-BD59-A6C34878D82A}">
                    <a16:rowId xmlns:a16="http://schemas.microsoft.com/office/drawing/2014/main" val="1263192204"/>
                  </a:ext>
                </a:extLst>
              </a:tr>
              <a:tr h="370840">
                <a:tc>
                  <a:txBody>
                    <a:bodyPr/>
                    <a:lstStyle/>
                    <a:p>
                      <a:r>
                        <a:rPr lang="en-GB" sz="1600" dirty="0"/>
                        <a:t>Live </a:t>
                      </a:r>
                      <a:r>
                        <a:rPr lang="en-GB" sz="1600" dirty="0" err="1"/>
                        <a:t>fetus</a:t>
                      </a:r>
                      <a:r>
                        <a:rPr lang="en-GB" sz="1600" dirty="0"/>
                        <a:t> on a first trimester ultrasound scan </a:t>
                      </a:r>
                    </a:p>
                  </a:txBody>
                  <a:tcPr/>
                </a:tc>
                <a:tc>
                  <a:txBody>
                    <a:bodyPr/>
                    <a:lstStyle/>
                    <a:p>
                      <a:r>
                        <a:rPr lang="en-GB" sz="1600" dirty="0"/>
                        <a:t>Anaemia of any type</a:t>
                      </a:r>
                    </a:p>
                  </a:txBody>
                  <a:tcPr/>
                </a:tc>
                <a:extLst>
                  <a:ext uri="{0D108BD9-81ED-4DB2-BD59-A6C34878D82A}">
                    <a16:rowId xmlns:a16="http://schemas.microsoft.com/office/drawing/2014/main" val="1383953021"/>
                  </a:ext>
                </a:extLst>
              </a:tr>
              <a:tr h="370840">
                <a:tc>
                  <a:txBody>
                    <a:bodyPr/>
                    <a:lstStyle/>
                    <a:p>
                      <a:r>
                        <a:rPr lang="en-GB" sz="1600" dirty="0"/>
                        <a:t>15 weeks + 6 days gestation or less</a:t>
                      </a:r>
                    </a:p>
                  </a:txBody>
                  <a:tcPr/>
                </a:tc>
                <a:tc>
                  <a:txBody>
                    <a:bodyPr/>
                    <a:lstStyle/>
                    <a:p>
                      <a:r>
                        <a:rPr lang="en-GB" sz="1600" dirty="0"/>
                        <a:t>Severe gastrointestinal disease</a:t>
                      </a:r>
                    </a:p>
                  </a:txBody>
                  <a:tcPr/>
                </a:tc>
                <a:extLst>
                  <a:ext uri="{0D108BD9-81ED-4DB2-BD59-A6C34878D82A}">
                    <a16:rowId xmlns:a16="http://schemas.microsoft.com/office/drawing/2014/main" val="2087948693"/>
                  </a:ext>
                </a:extLst>
              </a:tr>
              <a:tr h="370840">
                <a:tc>
                  <a:txBody>
                    <a:bodyPr/>
                    <a:lstStyle/>
                    <a:p>
                      <a:r>
                        <a:rPr lang="en-GB" sz="1600" dirty="0"/>
                        <a:t>Age 18 and above</a:t>
                      </a:r>
                    </a:p>
                  </a:txBody>
                  <a:tcPr/>
                </a:tc>
                <a:tc>
                  <a:txBody>
                    <a:bodyPr/>
                    <a:lstStyle/>
                    <a:p>
                      <a:r>
                        <a:rPr lang="en-GB" sz="1600" dirty="0"/>
                        <a:t>Allergies to iron</a:t>
                      </a:r>
                    </a:p>
                  </a:txBody>
                  <a:tcPr/>
                </a:tc>
                <a:extLst>
                  <a:ext uri="{0D108BD9-81ED-4DB2-BD59-A6C34878D82A}">
                    <a16:rowId xmlns:a16="http://schemas.microsoft.com/office/drawing/2014/main" val="3445212211"/>
                  </a:ext>
                </a:extLst>
              </a:tr>
              <a:tr h="370840">
                <a:tc>
                  <a:txBody>
                    <a:bodyPr/>
                    <a:lstStyle/>
                    <a:p>
                      <a:r>
                        <a:rPr lang="en-GB" sz="1600" dirty="0"/>
                        <a:t>Able to give informed consent</a:t>
                      </a:r>
                    </a:p>
                  </a:txBody>
                  <a:tcPr/>
                </a:tc>
                <a:tc>
                  <a:txBody>
                    <a:bodyPr/>
                    <a:lstStyle/>
                    <a:p>
                      <a:r>
                        <a:rPr lang="en-GB" sz="1600" dirty="0"/>
                        <a:t>Multiple pregnancies</a:t>
                      </a:r>
                    </a:p>
                  </a:txBody>
                  <a:tcPr/>
                </a:tc>
                <a:extLst>
                  <a:ext uri="{0D108BD9-81ED-4DB2-BD59-A6C34878D82A}">
                    <a16:rowId xmlns:a16="http://schemas.microsoft.com/office/drawing/2014/main" val="2220204915"/>
                  </a:ext>
                </a:extLst>
              </a:tr>
              <a:tr h="370840">
                <a:tc>
                  <a:txBody>
                    <a:bodyPr/>
                    <a:lstStyle/>
                    <a:p>
                      <a:endParaRPr lang="en-GB" sz="1600" dirty="0"/>
                    </a:p>
                  </a:txBody>
                  <a:tcPr/>
                </a:tc>
                <a:tc>
                  <a:txBody>
                    <a:bodyPr/>
                    <a:lstStyle/>
                    <a:p>
                      <a:r>
                        <a:rPr lang="en-GB" sz="1600" dirty="0"/>
                        <a:t>Haematological conditions that require ongoing treatment with either regular oral or intravenous iron or transfusions, e.g. dyserythropoiesis or other similar condition/disease.</a:t>
                      </a:r>
                    </a:p>
                  </a:txBody>
                  <a:tcPr/>
                </a:tc>
                <a:extLst>
                  <a:ext uri="{0D108BD9-81ED-4DB2-BD59-A6C34878D82A}">
                    <a16:rowId xmlns:a16="http://schemas.microsoft.com/office/drawing/2014/main" val="3965600777"/>
                  </a:ext>
                </a:extLst>
              </a:tr>
              <a:tr h="370840">
                <a:tc>
                  <a:txBody>
                    <a:bodyPr/>
                    <a:lstStyle/>
                    <a:p>
                      <a:endParaRPr lang="en-GB" sz="1600" dirty="0"/>
                    </a:p>
                  </a:txBody>
                  <a:tcPr/>
                </a:tc>
                <a:tc>
                  <a:txBody>
                    <a:bodyPr/>
                    <a:lstStyle/>
                    <a:p>
                      <a:r>
                        <a:rPr lang="en-GB" sz="1600" dirty="0"/>
                        <a:t>Chronic renal disease (requiring replacement therapy)</a:t>
                      </a:r>
                    </a:p>
                  </a:txBody>
                  <a:tcPr/>
                </a:tc>
                <a:extLst>
                  <a:ext uri="{0D108BD9-81ED-4DB2-BD59-A6C34878D82A}">
                    <a16:rowId xmlns:a16="http://schemas.microsoft.com/office/drawing/2014/main" val="3878115404"/>
                  </a:ext>
                </a:extLst>
              </a:tr>
              <a:tr h="370840">
                <a:tc>
                  <a:txBody>
                    <a:bodyPr/>
                    <a:lstStyle/>
                    <a:p>
                      <a:endParaRPr lang="en-GB" sz="1600" dirty="0"/>
                    </a:p>
                  </a:txBody>
                  <a:tcPr/>
                </a:tc>
                <a:tc>
                  <a:txBody>
                    <a:bodyPr/>
                    <a:lstStyle/>
                    <a:p>
                      <a:r>
                        <a:rPr lang="en-GB" sz="1600" dirty="0"/>
                        <a:t>Known haemochromatosis</a:t>
                      </a:r>
                    </a:p>
                  </a:txBody>
                  <a:tcPr/>
                </a:tc>
                <a:extLst>
                  <a:ext uri="{0D108BD9-81ED-4DB2-BD59-A6C34878D82A}">
                    <a16:rowId xmlns:a16="http://schemas.microsoft.com/office/drawing/2014/main" val="354706694"/>
                  </a:ext>
                </a:extLst>
              </a:tr>
              <a:tr h="370840">
                <a:tc>
                  <a:txBody>
                    <a:bodyPr/>
                    <a:lstStyle/>
                    <a:p>
                      <a:endParaRPr lang="en-GB" sz="1600" dirty="0"/>
                    </a:p>
                  </a:txBody>
                  <a:tcPr/>
                </a:tc>
                <a:tc>
                  <a:txBody>
                    <a:bodyPr/>
                    <a:lstStyle/>
                    <a:p>
                      <a:r>
                        <a:rPr lang="en-GB" sz="1600" dirty="0"/>
                        <a:t>Recent red cell transfusion, within 30 days</a:t>
                      </a:r>
                    </a:p>
                  </a:txBody>
                  <a:tcPr/>
                </a:tc>
                <a:extLst>
                  <a:ext uri="{0D108BD9-81ED-4DB2-BD59-A6C34878D82A}">
                    <a16:rowId xmlns:a16="http://schemas.microsoft.com/office/drawing/2014/main" val="2123967597"/>
                  </a:ext>
                </a:extLst>
              </a:tr>
            </a:tbl>
          </a:graphicData>
        </a:graphic>
      </p:graphicFrame>
      <p:sp>
        <p:nvSpPr>
          <p:cNvPr id="6" name="TextBox 5">
            <a:extLst>
              <a:ext uri="{FF2B5EF4-FFF2-40B4-BE49-F238E27FC236}">
                <a16:creationId xmlns:a16="http://schemas.microsoft.com/office/drawing/2014/main" id="{6C75F68C-2F55-DCA9-9F9A-19C0684C1C6C}"/>
              </a:ext>
            </a:extLst>
          </p:cNvPr>
          <p:cNvSpPr txBox="1"/>
          <p:nvPr/>
        </p:nvSpPr>
        <p:spPr>
          <a:xfrm>
            <a:off x="4359624" y="6033184"/>
            <a:ext cx="7475145" cy="71508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dirty="0"/>
              <a:t>Women who elect to take iron-containing (over the counter) supplements will not be excluded, but data on the form of supplement use will be collected.</a:t>
            </a:r>
          </a:p>
        </p:txBody>
      </p:sp>
      <p:sp>
        <p:nvSpPr>
          <p:cNvPr id="7" name="TextBox 6">
            <a:extLst>
              <a:ext uri="{FF2B5EF4-FFF2-40B4-BE49-F238E27FC236}">
                <a16:creationId xmlns:a16="http://schemas.microsoft.com/office/drawing/2014/main" id="{A056C5DE-C0CC-D3E5-DE39-3A4CF5143056}"/>
              </a:ext>
            </a:extLst>
          </p:cNvPr>
          <p:cNvSpPr txBox="1"/>
          <p:nvPr/>
        </p:nvSpPr>
        <p:spPr>
          <a:xfrm>
            <a:off x="495946" y="6033183"/>
            <a:ext cx="3291316" cy="715089"/>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a:t>Eligibility must be confirmed by a medically qualified doctor</a:t>
            </a:r>
          </a:p>
        </p:txBody>
      </p:sp>
    </p:spTree>
    <p:extLst>
      <p:ext uri="{BB962C8B-B14F-4D97-AF65-F5344CB8AC3E}">
        <p14:creationId xmlns:p14="http://schemas.microsoft.com/office/powerpoint/2010/main" val="2868102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12</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Outcomes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7" name="Table 7">
            <a:extLst>
              <a:ext uri="{FF2B5EF4-FFF2-40B4-BE49-F238E27FC236}">
                <a16:creationId xmlns:a16="http://schemas.microsoft.com/office/drawing/2014/main" id="{B302EDBF-0C90-7CC4-DD60-C447BB5F9073}"/>
              </a:ext>
            </a:extLst>
          </p:cNvPr>
          <p:cNvGraphicFramePr>
            <a:graphicFrameLocks noGrp="1"/>
          </p:cNvGraphicFramePr>
          <p:nvPr>
            <p:extLst>
              <p:ext uri="{D42A27DB-BD31-4B8C-83A1-F6EECF244321}">
                <p14:modId xmlns:p14="http://schemas.microsoft.com/office/powerpoint/2010/main" val="3411786764"/>
              </p:ext>
            </p:extLst>
          </p:nvPr>
        </p:nvGraphicFramePr>
        <p:xfrm>
          <a:off x="1817869" y="1438770"/>
          <a:ext cx="8128000" cy="164592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306680630"/>
                    </a:ext>
                  </a:extLst>
                </a:gridCol>
              </a:tblGrid>
              <a:tr h="370840">
                <a:tc>
                  <a:txBody>
                    <a:bodyPr/>
                    <a:lstStyle/>
                    <a:p>
                      <a:r>
                        <a:rPr lang="en-GB" sz="2400" dirty="0"/>
                        <a:t>Primary outcome</a:t>
                      </a:r>
                    </a:p>
                  </a:txBody>
                  <a:tcPr/>
                </a:tc>
                <a:extLst>
                  <a:ext uri="{0D108BD9-81ED-4DB2-BD59-A6C34878D82A}">
                    <a16:rowId xmlns:a16="http://schemas.microsoft.com/office/drawing/2014/main" val="1130468722"/>
                  </a:ext>
                </a:extLst>
              </a:tr>
              <a:tr h="370840">
                <a:tc>
                  <a:txBody>
                    <a:bodyPr/>
                    <a:lstStyle/>
                    <a:p>
                      <a:r>
                        <a:rPr lang="en-GB" dirty="0"/>
                        <a:t>The primary outcome is a composite outcome of the proportion of pregnancies with pre-term birth (&lt;37 completed weeks gestation), stillbirth (at 24 weeks gestation or above), neonatal death (up to 28 days) and small for gestational age (SGA) (&lt;10th centile sex-specific weight for age, defined by UK growth charts).</a:t>
                      </a:r>
                    </a:p>
                  </a:txBody>
                  <a:tcPr/>
                </a:tc>
                <a:extLst>
                  <a:ext uri="{0D108BD9-81ED-4DB2-BD59-A6C34878D82A}">
                    <a16:rowId xmlns:a16="http://schemas.microsoft.com/office/drawing/2014/main" val="3550648695"/>
                  </a:ext>
                </a:extLst>
              </a:tr>
            </a:tbl>
          </a:graphicData>
        </a:graphic>
      </p:graphicFrame>
      <p:graphicFrame>
        <p:nvGraphicFramePr>
          <p:cNvPr id="8" name="Table 8">
            <a:extLst>
              <a:ext uri="{FF2B5EF4-FFF2-40B4-BE49-F238E27FC236}">
                <a16:creationId xmlns:a16="http://schemas.microsoft.com/office/drawing/2014/main" id="{E51E54A7-7A1B-0FA2-4990-B696082E17BA}"/>
              </a:ext>
            </a:extLst>
          </p:cNvPr>
          <p:cNvGraphicFramePr>
            <a:graphicFrameLocks noGrp="1"/>
          </p:cNvGraphicFramePr>
          <p:nvPr>
            <p:extLst>
              <p:ext uri="{D42A27DB-BD31-4B8C-83A1-F6EECF244321}">
                <p14:modId xmlns:p14="http://schemas.microsoft.com/office/powerpoint/2010/main" val="3615229858"/>
              </p:ext>
            </p:extLst>
          </p:nvPr>
        </p:nvGraphicFramePr>
        <p:xfrm>
          <a:off x="1817869" y="3566047"/>
          <a:ext cx="8128000" cy="26822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408557630"/>
                    </a:ext>
                  </a:extLst>
                </a:gridCol>
              </a:tblGrid>
              <a:tr h="370840">
                <a:tc>
                  <a:txBody>
                    <a:bodyPr/>
                    <a:lstStyle/>
                    <a:p>
                      <a:r>
                        <a:rPr lang="en-GB" sz="2400" dirty="0"/>
                        <a:t>Some of the secondary outcomes</a:t>
                      </a:r>
                    </a:p>
                  </a:txBody>
                  <a:tcPr/>
                </a:tc>
                <a:extLst>
                  <a:ext uri="{0D108BD9-81ED-4DB2-BD59-A6C34878D82A}">
                    <a16:rowId xmlns:a16="http://schemas.microsoft.com/office/drawing/2014/main" val="417408608"/>
                  </a:ext>
                </a:extLst>
              </a:tr>
              <a:tr h="370840">
                <a:tc>
                  <a:txBody>
                    <a:bodyPr/>
                    <a:lstStyle/>
                    <a:p>
                      <a:r>
                        <a:rPr lang="en-GB" dirty="0"/>
                        <a:t>Proportion of women developing anaemia </a:t>
                      </a:r>
                    </a:p>
                  </a:txBody>
                  <a:tcPr/>
                </a:tc>
                <a:extLst>
                  <a:ext uri="{0D108BD9-81ED-4DB2-BD59-A6C34878D82A}">
                    <a16:rowId xmlns:a16="http://schemas.microsoft.com/office/drawing/2014/main" val="3831175955"/>
                  </a:ext>
                </a:extLst>
              </a:tr>
              <a:tr h="370840">
                <a:tc>
                  <a:txBody>
                    <a:bodyPr/>
                    <a:lstStyle/>
                    <a:p>
                      <a:r>
                        <a:rPr lang="en-GB" dirty="0"/>
                        <a:t>Transitions in haemoglobin</a:t>
                      </a:r>
                    </a:p>
                  </a:txBody>
                  <a:tcPr/>
                </a:tc>
                <a:extLst>
                  <a:ext uri="{0D108BD9-81ED-4DB2-BD59-A6C34878D82A}">
                    <a16:rowId xmlns:a16="http://schemas.microsoft.com/office/drawing/2014/main" val="4236753161"/>
                  </a:ext>
                </a:extLst>
              </a:tr>
              <a:tr h="370840">
                <a:tc>
                  <a:txBody>
                    <a:bodyPr/>
                    <a:lstStyle/>
                    <a:p>
                      <a:r>
                        <a:rPr lang="en-GB" dirty="0"/>
                        <a:t>Primary postpartum haemorrhage </a:t>
                      </a:r>
                    </a:p>
                  </a:txBody>
                  <a:tcPr/>
                </a:tc>
                <a:extLst>
                  <a:ext uri="{0D108BD9-81ED-4DB2-BD59-A6C34878D82A}">
                    <a16:rowId xmlns:a16="http://schemas.microsoft.com/office/drawing/2014/main" val="2460377075"/>
                  </a:ext>
                </a:extLst>
              </a:tr>
              <a:tr h="370840">
                <a:tc>
                  <a:txBody>
                    <a:bodyPr/>
                    <a:lstStyle/>
                    <a:p>
                      <a:r>
                        <a:rPr lang="en-GB" dirty="0"/>
                        <a:t>Proportion of women who received red cell transfusions </a:t>
                      </a:r>
                    </a:p>
                  </a:txBody>
                  <a:tcPr/>
                </a:tc>
                <a:extLst>
                  <a:ext uri="{0D108BD9-81ED-4DB2-BD59-A6C34878D82A}">
                    <a16:rowId xmlns:a16="http://schemas.microsoft.com/office/drawing/2014/main" val="2914466823"/>
                  </a:ext>
                </a:extLst>
              </a:tr>
              <a:tr h="370840">
                <a:tc>
                  <a:txBody>
                    <a:bodyPr/>
                    <a:lstStyle/>
                    <a:p>
                      <a:r>
                        <a:rPr lang="en-GB" dirty="0"/>
                        <a:t>Proportion of women who received iron infusions </a:t>
                      </a:r>
                    </a:p>
                  </a:txBody>
                  <a:tcPr/>
                </a:tc>
                <a:extLst>
                  <a:ext uri="{0D108BD9-81ED-4DB2-BD59-A6C34878D82A}">
                    <a16:rowId xmlns:a16="http://schemas.microsoft.com/office/drawing/2014/main" val="2760454441"/>
                  </a:ext>
                </a:extLst>
              </a:tr>
              <a:tr h="370840">
                <a:tc>
                  <a:txBody>
                    <a:bodyPr/>
                    <a:lstStyle/>
                    <a:p>
                      <a:r>
                        <a:rPr lang="en-GB" dirty="0"/>
                        <a:t>Proportion of women with an infection and or sepsis </a:t>
                      </a:r>
                    </a:p>
                  </a:txBody>
                  <a:tcPr/>
                </a:tc>
                <a:extLst>
                  <a:ext uri="{0D108BD9-81ED-4DB2-BD59-A6C34878D82A}">
                    <a16:rowId xmlns:a16="http://schemas.microsoft.com/office/drawing/2014/main" val="4044358313"/>
                  </a:ext>
                </a:extLst>
              </a:tr>
            </a:tbl>
          </a:graphicData>
        </a:graphic>
      </p:graphicFrame>
    </p:spTree>
    <p:extLst>
      <p:ext uri="{BB962C8B-B14F-4D97-AF65-F5344CB8AC3E}">
        <p14:creationId xmlns:p14="http://schemas.microsoft.com/office/powerpoint/2010/main" val="389594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7E8ADB-2F23-475A-A216-B399B9BAC5C6}"/>
              </a:ext>
            </a:extLst>
          </p:cNvPr>
          <p:cNvSpPr>
            <a:spLocks noGrp="1"/>
          </p:cNvSpPr>
          <p:nvPr>
            <p:ph type="ctrTitle"/>
          </p:nvPr>
        </p:nvSpPr>
        <p:spPr>
          <a:xfrm>
            <a:off x="2788034" y="3213640"/>
            <a:ext cx="7408411" cy="1255776"/>
          </a:xfrm>
        </p:spPr>
        <p:txBody>
          <a:bodyPr/>
          <a:lstStyle/>
          <a:p>
            <a:r>
              <a:rPr lang="en-GB" dirty="0"/>
              <a:t>Trial visits and assessments </a:t>
            </a:r>
            <a:endParaRPr lang="en-GB" i="1" dirty="0">
              <a:solidFill>
                <a:srgbClr val="FF0000"/>
              </a:solidFill>
            </a:endParaRPr>
          </a:p>
        </p:txBody>
      </p:sp>
      <p:sp>
        <p:nvSpPr>
          <p:cNvPr id="2" name="TextBox 1">
            <a:extLst>
              <a:ext uri="{FF2B5EF4-FFF2-40B4-BE49-F238E27FC236}">
                <a16:creationId xmlns:a16="http://schemas.microsoft.com/office/drawing/2014/main" id="{3BEBBD8A-6A2E-5314-57B5-7723894D432E}"/>
              </a:ext>
            </a:extLst>
          </p:cNvPr>
          <p:cNvSpPr txBox="1"/>
          <p:nvPr/>
        </p:nvSpPr>
        <p:spPr>
          <a:xfrm>
            <a:off x="3836322" y="4469416"/>
            <a:ext cx="5151813" cy="738664"/>
          </a:xfrm>
          <a:prstGeom prst="rect">
            <a:avLst/>
          </a:prstGeom>
          <a:noFill/>
        </p:spPr>
        <p:txBody>
          <a:bodyPr wrap="square" rtlCol="0">
            <a:spAutoFit/>
          </a:bodyPr>
          <a:lstStyle/>
          <a:p>
            <a:r>
              <a:rPr lang="en-GB" sz="2400" b="1" dirty="0"/>
              <a:t>By Catherine Bain &amp; Eleanor </a:t>
            </a:r>
            <a:r>
              <a:rPr lang="en-GB" sz="2400" b="1" dirty="0" err="1"/>
              <a:t>Hounslea</a:t>
            </a:r>
            <a:r>
              <a:rPr lang="en-GB" sz="2400" b="1" dirty="0"/>
              <a:t> </a:t>
            </a:r>
          </a:p>
          <a:p>
            <a:endParaRPr lang="en-GB" dirty="0"/>
          </a:p>
        </p:txBody>
      </p:sp>
    </p:spTree>
    <p:extLst>
      <p:ext uri="{BB962C8B-B14F-4D97-AF65-F5344CB8AC3E}">
        <p14:creationId xmlns:p14="http://schemas.microsoft.com/office/powerpoint/2010/main" val="104905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14</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Schedule of assessments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Arrow: Right 1">
            <a:extLst>
              <a:ext uri="{FF2B5EF4-FFF2-40B4-BE49-F238E27FC236}">
                <a16:creationId xmlns:a16="http://schemas.microsoft.com/office/drawing/2014/main" id="{E9234DEB-50B6-F016-1372-FC4B03F1C604}"/>
              </a:ext>
            </a:extLst>
          </p:cNvPr>
          <p:cNvSpPr/>
          <p:nvPr/>
        </p:nvSpPr>
        <p:spPr>
          <a:xfrm>
            <a:off x="1286256" y="4070133"/>
            <a:ext cx="9619488" cy="4990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199C291-861E-C6C0-17C0-CBDD1E7EB090}"/>
              </a:ext>
            </a:extLst>
          </p:cNvPr>
          <p:cNvSpPr txBox="1"/>
          <p:nvPr/>
        </p:nvSpPr>
        <p:spPr>
          <a:xfrm>
            <a:off x="1697736" y="1134419"/>
            <a:ext cx="2334768" cy="3693319"/>
          </a:xfrm>
          <a:prstGeom prst="rect">
            <a:avLst/>
          </a:prstGeom>
          <a:noFill/>
        </p:spPr>
        <p:txBody>
          <a:bodyPr wrap="square" rtlCol="0">
            <a:spAutoFit/>
          </a:bodyPr>
          <a:lstStyle/>
          <a:p>
            <a:r>
              <a:rPr lang="en-GB" dirty="0"/>
              <a:t>Baseline</a:t>
            </a:r>
          </a:p>
          <a:p>
            <a:pPr marL="285750" indent="-285750">
              <a:buFont typeface="Arial" panose="020B0604020202020204" pitchFamily="34" charset="0"/>
              <a:buChar char="•"/>
            </a:pPr>
            <a:r>
              <a:rPr lang="en-GB" dirty="0"/>
              <a:t>Eligibility</a:t>
            </a:r>
          </a:p>
          <a:p>
            <a:pPr marL="285750" indent="-285750">
              <a:buFont typeface="Arial" panose="020B0604020202020204" pitchFamily="34" charset="0"/>
              <a:buChar char="•"/>
            </a:pPr>
            <a:r>
              <a:rPr lang="en-GB" dirty="0"/>
              <a:t>Consent</a:t>
            </a:r>
          </a:p>
          <a:p>
            <a:pPr marL="285750" indent="-285750">
              <a:buFont typeface="Arial" panose="020B0604020202020204" pitchFamily="34" charset="0"/>
              <a:buChar char="•"/>
            </a:pPr>
            <a:r>
              <a:rPr lang="en-GB" dirty="0"/>
              <a:t>Randomisation</a:t>
            </a:r>
          </a:p>
          <a:p>
            <a:pPr marL="285750" indent="-285750">
              <a:buFont typeface="Arial" panose="020B0604020202020204" pitchFamily="34" charset="0"/>
              <a:buChar char="•"/>
            </a:pPr>
            <a:r>
              <a:rPr lang="en-GB" dirty="0"/>
              <a:t>Demographics</a:t>
            </a:r>
          </a:p>
          <a:p>
            <a:pPr marL="285750" indent="-285750">
              <a:buFont typeface="Arial" panose="020B0604020202020204" pitchFamily="34" charset="0"/>
              <a:buChar char="•"/>
            </a:pPr>
            <a:r>
              <a:rPr lang="en-GB" dirty="0"/>
              <a:t>Obstetric history</a:t>
            </a:r>
          </a:p>
          <a:p>
            <a:pPr marL="285750" indent="-285750">
              <a:buFont typeface="Arial" panose="020B0604020202020204" pitchFamily="34" charset="0"/>
              <a:buChar char="•"/>
            </a:pPr>
            <a:r>
              <a:rPr lang="en-GB" dirty="0"/>
              <a:t>Medical history</a:t>
            </a:r>
          </a:p>
          <a:p>
            <a:pPr marL="285750" indent="-285750">
              <a:buFont typeface="Arial" panose="020B0604020202020204" pitchFamily="34" charset="0"/>
              <a:buChar char="•"/>
            </a:pPr>
            <a:r>
              <a:rPr lang="en-GB" dirty="0"/>
              <a:t>Con-meds</a:t>
            </a:r>
          </a:p>
          <a:p>
            <a:pPr marL="285750" indent="-285750">
              <a:buFont typeface="Arial" panose="020B0604020202020204" pitchFamily="34" charset="0"/>
              <a:buChar char="•"/>
            </a:pPr>
            <a:r>
              <a:rPr lang="en-GB" dirty="0"/>
              <a:t>Lab tests (FBC)</a:t>
            </a:r>
          </a:p>
          <a:p>
            <a:pPr marL="285750" indent="-285750">
              <a:buFont typeface="Arial" panose="020B0604020202020204" pitchFamily="34" charset="0"/>
              <a:buChar char="•"/>
            </a:pPr>
            <a:r>
              <a:rPr lang="en-GB" dirty="0"/>
              <a:t>Fidelity checklist</a:t>
            </a:r>
          </a:p>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endParaRPr lang="en-GB" dirty="0"/>
          </a:p>
          <a:p>
            <a:endParaRPr lang="en-GB" dirty="0"/>
          </a:p>
        </p:txBody>
      </p:sp>
      <p:sp>
        <p:nvSpPr>
          <p:cNvPr id="9" name="TextBox 8">
            <a:extLst>
              <a:ext uri="{FF2B5EF4-FFF2-40B4-BE49-F238E27FC236}">
                <a16:creationId xmlns:a16="http://schemas.microsoft.com/office/drawing/2014/main" id="{5D1AFE0C-F634-5C15-AAC5-1F6A40D0D668}"/>
              </a:ext>
            </a:extLst>
          </p:cNvPr>
          <p:cNvSpPr txBox="1"/>
          <p:nvPr/>
        </p:nvSpPr>
        <p:spPr>
          <a:xfrm>
            <a:off x="3831337" y="3256749"/>
            <a:ext cx="1438656" cy="923330"/>
          </a:xfrm>
          <a:prstGeom prst="rect">
            <a:avLst/>
          </a:prstGeom>
          <a:noFill/>
        </p:spPr>
        <p:txBody>
          <a:bodyPr wrap="square" rtlCol="0">
            <a:spAutoFit/>
          </a:bodyPr>
          <a:lstStyle/>
          <a:p>
            <a:r>
              <a:rPr lang="en-GB" dirty="0"/>
              <a:t>28 weeks</a:t>
            </a:r>
          </a:p>
          <a:p>
            <a:pPr marL="285750" indent="-285750">
              <a:buFont typeface="Arial" panose="020B0604020202020204" pitchFamily="34" charset="0"/>
              <a:buChar char="•"/>
            </a:pPr>
            <a:r>
              <a:rPr lang="en-GB" dirty="0"/>
              <a:t>FBC</a:t>
            </a:r>
          </a:p>
          <a:p>
            <a:endParaRPr lang="en-GB" dirty="0"/>
          </a:p>
        </p:txBody>
      </p:sp>
      <p:sp>
        <p:nvSpPr>
          <p:cNvPr id="10" name="TextBox 9">
            <a:extLst>
              <a:ext uri="{FF2B5EF4-FFF2-40B4-BE49-F238E27FC236}">
                <a16:creationId xmlns:a16="http://schemas.microsoft.com/office/drawing/2014/main" id="{BC2129B9-F3BD-7A0D-F68A-B6FC711EB30C}"/>
              </a:ext>
            </a:extLst>
          </p:cNvPr>
          <p:cNvSpPr txBox="1"/>
          <p:nvPr/>
        </p:nvSpPr>
        <p:spPr>
          <a:xfrm>
            <a:off x="6236210" y="2787867"/>
            <a:ext cx="2334768" cy="1477328"/>
          </a:xfrm>
          <a:prstGeom prst="rect">
            <a:avLst/>
          </a:prstGeom>
          <a:noFill/>
        </p:spPr>
        <p:txBody>
          <a:bodyPr wrap="square" rtlCol="0">
            <a:spAutoFit/>
          </a:bodyPr>
          <a:lstStyle/>
          <a:p>
            <a:r>
              <a:rPr lang="en-GB" dirty="0"/>
              <a:t>Delivery</a:t>
            </a:r>
          </a:p>
          <a:p>
            <a:pPr marL="285750" indent="-285750">
              <a:buFont typeface="Arial" panose="020B0604020202020204" pitchFamily="34" charset="0"/>
              <a:buChar char="•"/>
            </a:pPr>
            <a:r>
              <a:rPr lang="en-GB" dirty="0"/>
              <a:t>FBC</a:t>
            </a:r>
          </a:p>
          <a:p>
            <a:pPr marL="285750" indent="-285750">
              <a:buFont typeface="Arial" panose="020B0604020202020204" pitchFamily="34" charset="0"/>
              <a:buChar char="•"/>
            </a:pPr>
            <a:r>
              <a:rPr lang="en-GB" dirty="0"/>
              <a:t>Mother outcomes</a:t>
            </a:r>
          </a:p>
          <a:p>
            <a:pPr marL="285750" indent="-285750">
              <a:buFont typeface="Arial" panose="020B0604020202020204" pitchFamily="34" charset="0"/>
              <a:buChar char="•"/>
            </a:pPr>
            <a:r>
              <a:rPr lang="en-GB" dirty="0"/>
              <a:t>Baby outcomes</a:t>
            </a:r>
          </a:p>
          <a:p>
            <a:endParaRPr lang="en-GB" dirty="0"/>
          </a:p>
        </p:txBody>
      </p:sp>
      <p:sp>
        <p:nvSpPr>
          <p:cNvPr id="11" name="TextBox 10">
            <a:extLst>
              <a:ext uri="{FF2B5EF4-FFF2-40B4-BE49-F238E27FC236}">
                <a16:creationId xmlns:a16="http://schemas.microsoft.com/office/drawing/2014/main" id="{0966E77B-D75D-52B6-66FC-BEB11B8BF8B7}"/>
              </a:ext>
            </a:extLst>
          </p:cNvPr>
          <p:cNvSpPr txBox="1"/>
          <p:nvPr/>
        </p:nvSpPr>
        <p:spPr>
          <a:xfrm>
            <a:off x="8911399" y="2787867"/>
            <a:ext cx="2585184" cy="2031325"/>
          </a:xfrm>
          <a:prstGeom prst="rect">
            <a:avLst/>
          </a:prstGeom>
          <a:noFill/>
        </p:spPr>
        <p:txBody>
          <a:bodyPr wrap="square" rtlCol="0">
            <a:spAutoFit/>
          </a:bodyPr>
          <a:lstStyle/>
          <a:p>
            <a:r>
              <a:rPr lang="en-GB" dirty="0"/>
              <a:t>+6 weeks delivery</a:t>
            </a:r>
          </a:p>
          <a:p>
            <a:pPr marL="285750" indent="-285750">
              <a:buFont typeface="Arial" panose="020B0604020202020204" pitchFamily="34" charset="0"/>
              <a:buChar char="•"/>
            </a:pPr>
            <a:r>
              <a:rPr lang="en-GB" dirty="0"/>
              <a:t>Mother outcomes</a:t>
            </a:r>
          </a:p>
          <a:p>
            <a:pPr marL="285750" indent="-285750">
              <a:buFont typeface="Arial" panose="020B0604020202020204" pitchFamily="34" charset="0"/>
              <a:buChar char="•"/>
            </a:pPr>
            <a:r>
              <a:rPr lang="en-GB" dirty="0"/>
              <a:t>Baby outcomes</a:t>
            </a:r>
          </a:p>
          <a:p>
            <a:pPr marL="285750" indent="-285750">
              <a:buFont typeface="Arial" panose="020B0604020202020204" pitchFamily="34" charset="0"/>
              <a:buChar char="•"/>
            </a:pPr>
            <a:r>
              <a:rPr lang="en-GB" dirty="0"/>
              <a:t>Healthcare resources</a:t>
            </a:r>
          </a:p>
          <a:p>
            <a:pPr marL="285750" indent="-285750">
              <a:buFont typeface="Arial" panose="020B0604020202020204" pitchFamily="34" charset="0"/>
              <a:buChar char="•"/>
            </a:pPr>
            <a:endParaRPr lang="en-GB" dirty="0"/>
          </a:p>
          <a:p>
            <a:endParaRPr lang="en-GB" dirty="0">
              <a:highlight>
                <a:srgbClr val="FFFF00"/>
              </a:highlight>
            </a:endParaRPr>
          </a:p>
          <a:p>
            <a:endParaRPr lang="en-GB" dirty="0"/>
          </a:p>
        </p:txBody>
      </p:sp>
      <p:sp>
        <p:nvSpPr>
          <p:cNvPr id="12" name="TextBox 11">
            <a:extLst>
              <a:ext uri="{FF2B5EF4-FFF2-40B4-BE49-F238E27FC236}">
                <a16:creationId xmlns:a16="http://schemas.microsoft.com/office/drawing/2014/main" id="{A27E7E0A-F1EB-2744-59D1-85BA6CC8F30D}"/>
              </a:ext>
            </a:extLst>
          </p:cNvPr>
          <p:cNvSpPr txBox="1"/>
          <p:nvPr/>
        </p:nvSpPr>
        <p:spPr>
          <a:xfrm>
            <a:off x="3831337" y="4651106"/>
            <a:ext cx="1994344" cy="1200329"/>
          </a:xfrm>
          <a:prstGeom prst="rect">
            <a:avLst/>
          </a:prstGeom>
          <a:noFill/>
        </p:spPr>
        <p:txBody>
          <a:bodyPr wrap="square" rtlCol="0">
            <a:spAutoFit/>
          </a:bodyPr>
          <a:lstStyle/>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r>
              <a:rPr lang="en-GB" dirty="0"/>
              <a:t>MARS 5</a:t>
            </a:r>
          </a:p>
          <a:p>
            <a:pPr marL="285750" indent="-285750">
              <a:buFont typeface="Arial" panose="020B0604020202020204" pitchFamily="34" charset="0"/>
              <a:buChar char="•"/>
            </a:pPr>
            <a:r>
              <a:rPr lang="en-GB" dirty="0"/>
              <a:t>BI questionnaire</a:t>
            </a:r>
          </a:p>
          <a:p>
            <a:endParaRPr lang="en-GB" dirty="0"/>
          </a:p>
        </p:txBody>
      </p:sp>
      <p:sp>
        <p:nvSpPr>
          <p:cNvPr id="13" name="TextBox 12">
            <a:extLst>
              <a:ext uri="{FF2B5EF4-FFF2-40B4-BE49-F238E27FC236}">
                <a16:creationId xmlns:a16="http://schemas.microsoft.com/office/drawing/2014/main" id="{8642BA64-5166-33AD-563A-8C7A1F2A44BF}"/>
              </a:ext>
            </a:extLst>
          </p:cNvPr>
          <p:cNvSpPr txBox="1"/>
          <p:nvPr/>
        </p:nvSpPr>
        <p:spPr>
          <a:xfrm>
            <a:off x="8911399" y="4602894"/>
            <a:ext cx="2744153" cy="1754326"/>
          </a:xfrm>
          <a:prstGeom prst="rect">
            <a:avLst/>
          </a:prstGeom>
          <a:noFill/>
        </p:spPr>
        <p:txBody>
          <a:bodyPr wrap="square" rtlCol="0">
            <a:spAutoFit/>
          </a:bodyPr>
          <a:lstStyle/>
          <a:p>
            <a:pPr marL="285750" indent="-285750">
              <a:buFont typeface="Arial" panose="020B0604020202020204" pitchFamily="34" charset="0"/>
              <a:buChar char="•"/>
            </a:pPr>
            <a:r>
              <a:rPr lang="en-GB" dirty="0"/>
              <a:t>EQ5D</a:t>
            </a:r>
          </a:p>
          <a:p>
            <a:pPr marL="285750" indent="-285750">
              <a:buFont typeface="Arial" panose="020B0604020202020204" pitchFamily="34" charset="0"/>
              <a:buChar char="•"/>
            </a:pPr>
            <a:r>
              <a:rPr lang="en-GB" dirty="0"/>
              <a:t>MARS 5</a:t>
            </a:r>
          </a:p>
          <a:p>
            <a:pPr marL="285750" indent="-285750">
              <a:buFont typeface="Arial" panose="020B0604020202020204" pitchFamily="34" charset="0"/>
              <a:buChar char="•"/>
            </a:pPr>
            <a:r>
              <a:rPr lang="en-GB" dirty="0"/>
              <a:t>Post birth questionnaire</a:t>
            </a:r>
          </a:p>
          <a:p>
            <a:pPr marL="285750" indent="-285750">
              <a:buFont typeface="Arial" panose="020B0604020202020204" pitchFamily="34" charset="0"/>
              <a:buChar char="•"/>
            </a:pPr>
            <a:r>
              <a:rPr lang="en-GB" dirty="0"/>
              <a:t>Interview</a:t>
            </a:r>
          </a:p>
          <a:p>
            <a:pPr marL="285750" indent="-285750">
              <a:buFont typeface="Arial" panose="020B0604020202020204" pitchFamily="34" charset="0"/>
              <a:buChar char="•"/>
            </a:pPr>
            <a:endParaRPr lang="en-GB" dirty="0"/>
          </a:p>
          <a:p>
            <a:endParaRPr lang="en-GB" dirty="0"/>
          </a:p>
        </p:txBody>
      </p:sp>
      <p:sp>
        <p:nvSpPr>
          <p:cNvPr id="14" name="TextBox 13">
            <a:extLst>
              <a:ext uri="{FF2B5EF4-FFF2-40B4-BE49-F238E27FC236}">
                <a16:creationId xmlns:a16="http://schemas.microsoft.com/office/drawing/2014/main" id="{D0A595EA-944D-EC2D-A687-39CD75A24090}"/>
              </a:ext>
            </a:extLst>
          </p:cNvPr>
          <p:cNvSpPr txBox="1"/>
          <p:nvPr/>
        </p:nvSpPr>
        <p:spPr>
          <a:xfrm>
            <a:off x="155448" y="3256749"/>
            <a:ext cx="1233181" cy="646331"/>
          </a:xfrm>
          <a:prstGeom prst="rect">
            <a:avLst/>
          </a:prstGeom>
          <a:noFill/>
        </p:spPr>
        <p:txBody>
          <a:bodyPr wrap="square" rtlCol="0">
            <a:spAutoFit/>
          </a:bodyPr>
          <a:lstStyle/>
          <a:p>
            <a:r>
              <a:rPr lang="en-GB" b="1" dirty="0">
                <a:solidFill>
                  <a:srgbClr val="C00000"/>
                </a:solidFill>
              </a:rPr>
              <a:t>Site collection</a:t>
            </a:r>
          </a:p>
        </p:txBody>
      </p:sp>
      <p:sp>
        <p:nvSpPr>
          <p:cNvPr id="15" name="TextBox 14">
            <a:extLst>
              <a:ext uri="{FF2B5EF4-FFF2-40B4-BE49-F238E27FC236}">
                <a16:creationId xmlns:a16="http://schemas.microsoft.com/office/drawing/2014/main" id="{A952F320-E0B5-0571-7A14-DECD293D5401}"/>
              </a:ext>
            </a:extLst>
          </p:cNvPr>
          <p:cNvSpPr txBox="1"/>
          <p:nvPr/>
        </p:nvSpPr>
        <p:spPr>
          <a:xfrm>
            <a:off x="129028" y="4862180"/>
            <a:ext cx="1568708" cy="369332"/>
          </a:xfrm>
          <a:prstGeom prst="rect">
            <a:avLst/>
          </a:prstGeom>
          <a:noFill/>
        </p:spPr>
        <p:txBody>
          <a:bodyPr wrap="square" rtlCol="0">
            <a:spAutoFit/>
          </a:bodyPr>
          <a:lstStyle/>
          <a:p>
            <a:r>
              <a:rPr lang="en-GB" b="1" dirty="0">
                <a:solidFill>
                  <a:srgbClr val="C00000"/>
                </a:solidFill>
              </a:rPr>
              <a:t>Central team</a:t>
            </a:r>
          </a:p>
        </p:txBody>
      </p:sp>
      <p:sp>
        <p:nvSpPr>
          <p:cNvPr id="7" name="TextBox 6">
            <a:extLst>
              <a:ext uri="{FF2B5EF4-FFF2-40B4-BE49-F238E27FC236}">
                <a16:creationId xmlns:a16="http://schemas.microsoft.com/office/drawing/2014/main" id="{9F9302B1-7C8B-139D-9544-42B3ABADE1A7}"/>
              </a:ext>
            </a:extLst>
          </p:cNvPr>
          <p:cNvSpPr txBox="1"/>
          <p:nvPr/>
        </p:nvSpPr>
        <p:spPr>
          <a:xfrm>
            <a:off x="4905328" y="2380914"/>
            <a:ext cx="1438656" cy="923330"/>
          </a:xfrm>
          <a:prstGeom prst="rect">
            <a:avLst/>
          </a:prstGeom>
          <a:noFill/>
        </p:spPr>
        <p:txBody>
          <a:bodyPr wrap="square" rtlCol="0">
            <a:spAutoFit/>
          </a:bodyPr>
          <a:lstStyle/>
          <a:p>
            <a:pPr marL="285750" indent="-285750" defTabSz="457200" eaLnBrk="0" fontAlgn="base" hangingPunct="0">
              <a:spcBef>
                <a:spcPct val="0"/>
              </a:spcBef>
              <a:spcAft>
                <a:spcPct val="0"/>
              </a:spcAft>
              <a:buFont typeface="Arial" panose="020B0604020202020204" pitchFamily="34" charset="0"/>
              <a:buChar char="•"/>
            </a:pPr>
            <a:r>
              <a:rPr lang="en-GB" dirty="0">
                <a:solidFill>
                  <a:srgbClr val="FF0000"/>
                </a:solidFill>
                <a:cs typeface="Arial" panose="020B0604020202020204" pitchFamily="34" charset="0"/>
              </a:rPr>
              <a:t>Anaemia treatment</a:t>
            </a:r>
          </a:p>
          <a:p>
            <a:pPr marL="285750" indent="-285750" defTabSz="457200" eaLnBrk="0" fontAlgn="base" hangingPunct="0">
              <a:spcBef>
                <a:spcPct val="0"/>
              </a:spcBef>
              <a:spcAft>
                <a:spcPct val="0"/>
              </a:spcAft>
              <a:buFont typeface="Arial" panose="020B0604020202020204" pitchFamily="34" charset="0"/>
              <a:buChar char="•"/>
            </a:pPr>
            <a:r>
              <a:rPr lang="en-GB" dirty="0">
                <a:solidFill>
                  <a:srgbClr val="FF0000"/>
                </a:solidFill>
                <a:cs typeface="Arial" panose="020B0604020202020204" pitchFamily="34" charset="0"/>
              </a:rPr>
              <a:t>EQ5D</a:t>
            </a:r>
          </a:p>
        </p:txBody>
      </p:sp>
      <p:pic>
        <p:nvPicPr>
          <p:cNvPr id="8" name="Picture 7">
            <a:extLst>
              <a:ext uri="{FF2B5EF4-FFF2-40B4-BE49-F238E27FC236}">
                <a16:creationId xmlns:a16="http://schemas.microsoft.com/office/drawing/2014/main" id="{AB65B7AB-B215-B83B-AD9C-B092E6CBE92C}"/>
              </a:ext>
            </a:extLst>
          </p:cNvPr>
          <p:cNvPicPr>
            <a:picLocks noChangeAspect="1"/>
          </p:cNvPicPr>
          <p:nvPr/>
        </p:nvPicPr>
        <p:blipFill>
          <a:blip r:embed="rId3"/>
          <a:stretch>
            <a:fillRect/>
          </a:stretch>
        </p:blipFill>
        <p:spPr>
          <a:xfrm>
            <a:off x="5514918" y="3256749"/>
            <a:ext cx="109738" cy="993734"/>
          </a:xfrm>
          <a:prstGeom prst="rect">
            <a:avLst/>
          </a:prstGeom>
        </p:spPr>
      </p:pic>
    </p:spTree>
    <p:extLst>
      <p:ext uri="{BB962C8B-B14F-4D97-AF65-F5344CB8AC3E}">
        <p14:creationId xmlns:p14="http://schemas.microsoft.com/office/powerpoint/2010/main" val="1067432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15</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Hospital data pull</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9BE871D-ECDA-8479-5626-380C2B2856A4}"/>
              </a:ext>
            </a:extLst>
          </p:cNvPr>
          <p:cNvSpPr txBox="1"/>
          <p:nvPr/>
        </p:nvSpPr>
        <p:spPr>
          <a:xfrm>
            <a:off x="829056" y="1680284"/>
            <a:ext cx="10253472" cy="3416320"/>
          </a:xfrm>
          <a:prstGeom prst="rect">
            <a:avLst/>
          </a:prstGeom>
          <a:noFill/>
        </p:spPr>
        <p:txBody>
          <a:bodyPr wrap="square" rtlCol="0">
            <a:spAutoFit/>
          </a:bodyPr>
          <a:lstStyle/>
          <a:p>
            <a:r>
              <a:rPr lang="en-GB" sz="2400" dirty="0"/>
              <a:t>Some of the data required for PANDA is on hospital admissions throughout the study for women and also any neonatal admissions for babies </a:t>
            </a:r>
          </a:p>
          <a:p>
            <a:endParaRPr lang="en-GB" sz="2400" dirty="0"/>
          </a:p>
          <a:p>
            <a:r>
              <a:rPr lang="en-GB" sz="2400" dirty="0"/>
              <a:t>This data can be accessed by pulling from your hospital IT system and transferring into the trial database. Please contact your IT department if not already done so, so we can arrange the transfer of data for participants when they reach the +6 week point of the study.</a:t>
            </a:r>
          </a:p>
          <a:p>
            <a:endParaRPr lang="en-GB" sz="2400" dirty="0"/>
          </a:p>
          <a:p>
            <a:r>
              <a:rPr lang="en-GB" sz="2400" dirty="0"/>
              <a:t>We will also be conducting linkage with the NNRD for neonatal data.</a:t>
            </a:r>
          </a:p>
        </p:txBody>
      </p:sp>
    </p:spTree>
    <p:extLst>
      <p:ext uri="{BB962C8B-B14F-4D97-AF65-F5344CB8AC3E}">
        <p14:creationId xmlns:p14="http://schemas.microsoft.com/office/powerpoint/2010/main" val="777093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16</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Participant identification</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3C35212-95AD-94D6-6CA4-1F424E40E812}"/>
              </a:ext>
            </a:extLst>
          </p:cNvPr>
          <p:cNvSpPr txBox="1">
            <a:spLocks/>
          </p:cNvSpPr>
          <p:nvPr/>
        </p:nvSpPr>
        <p:spPr bwMode="auto">
          <a:xfrm>
            <a:off x="370348" y="1216388"/>
            <a:ext cx="11451304" cy="190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lvl="1" indent="0">
              <a:spcBef>
                <a:spcPts val="0"/>
              </a:spcBef>
              <a:spcAft>
                <a:spcPts val="0"/>
              </a:spcAft>
              <a:buFont typeface="Arial" panose="020B0604020202020204" pitchFamily="34" charset="0"/>
              <a:buNone/>
            </a:pPr>
            <a:r>
              <a:rPr lang="en-US" sz="2400" dirty="0"/>
              <a:t>The trial information packs can be given/sent to participants through:</a:t>
            </a:r>
          </a:p>
          <a:p>
            <a:pPr lvl="1">
              <a:spcBef>
                <a:spcPts val="0"/>
              </a:spcBef>
              <a:spcAft>
                <a:spcPts val="0"/>
              </a:spcAft>
            </a:pPr>
            <a:r>
              <a:rPr lang="en-US" sz="2400" dirty="0"/>
              <a:t>Community midwives</a:t>
            </a:r>
          </a:p>
          <a:p>
            <a:pPr lvl="1">
              <a:spcBef>
                <a:spcPts val="0"/>
              </a:spcBef>
              <a:spcAft>
                <a:spcPts val="0"/>
              </a:spcAft>
            </a:pPr>
            <a:r>
              <a:rPr lang="en-US" sz="2400" dirty="0"/>
              <a:t>Electronic patient records (e.g., MyChart BADGER) / other relevant databases </a:t>
            </a:r>
          </a:p>
          <a:p>
            <a:pPr lvl="1">
              <a:spcBef>
                <a:spcPts val="0"/>
              </a:spcBef>
              <a:spcAft>
                <a:spcPts val="0"/>
              </a:spcAft>
            </a:pPr>
            <a:r>
              <a:rPr lang="en-US" sz="2400" dirty="0"/>
              <a:t>Directly by research midwives/team during routine clinic visits (i.e. US or pre-natal visits)</a:t>
            </a:r>
          </a:p>
          <a:p>
            <a:pPr lvl="1">
              <a:spcBef>
                <a:spcPts val="0"/>
              </a:spcBef>
              <a:spcAft>
                <a:spcPts val="0"/>
              </a:spcAft>
            </a:pPr>
            <a:r>
              <a:rPr lang="en-US" sz="2400" dirty="0"/>
              <a:t>Advertisements in clinics, social media, PPI pages etc.</a:t>
            </a:r>
          </a:p>
          <a:p>
            <a:pPr lvl="1">
              <a:spcBef>
                <a:spcPts val="0"/>
              </a:spcBef>
              <a:spcAft>
                <a:spcPts val="0"/>
              </a:spcAft>
            </a:pPr>
            <a:endParaRPr lang="en-US" sz="2400" dirty="0">
              <a:solidFill>
                <a:srgbClr val="0072C6"/>
              </a:solidFill>
            </a:endParaRPr>
          </a:p>
        </p:txBody>
      </p:sp>
      <p:sp>
        <p:nvSpPr>
          <p:cNvPr id="8" name="TextBox 7">
            <a:extLst>
              <a:ext uri="{FF2B5EF4-FFF2-40B4-BE49-F238E27FC236}">
                <a16:creationId xmlns:a16="http://schemas.microsoft.com/office/drawing/2014/main" id="{8356F898-FB4E-0294-D5D6-30AC0DD95FAA}"/>
              </a:ext>
            </a:extLst>
          </p:cNvPr>
          <p:cNvSpPr txBox="1"/>
          <p:nvPr/>
        </p:nvSpPr>
        <p:spPr>
          <a:xfrm>
            <a:off x="370348" y="3386831"/>
            <a:ext cx="8569466"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a:t>Please record all approached participants in the screening database</a:t>
            </a:r>
          </a:p>
        </p:txBody>
      </p:sp>
      <p:sp>
        <p:nvSpPr>
          <p:cNvPr id="9" name="Content Placeholder 2">
            <a:extLst>
              <a:ext uri="{FF2B5EF4-FFF2-40B4-BE49-F238E27FC236}">
                <a16:creationId xmlns:a16="http://schemas.microsoft.com/office/drawing/2014/main" id="{173C2E4A-F155-6675-FDF1-8BB60574976A}"/>
              </a:ext>
            </a:extLst>
          </p:cNvPr>
          <p:cNvSpPr txBox="1">
            <a:spLocks/>
          </p:cNvSpPr>
          <p:nvPr/>
        </p:nvSpPr>
        <p:spPr bwMode="auto">
          <a:xfrm>
            <a:off x="207017" y="4072647"/>
            <a:ext cx="11451304" cy="190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lvl="1" indent="0">
              <a:spcBef>
                <a:spcPts val="0"/>
              </a:spcBef>
              <a:spcAft>
                <a:spcPts val="0"/>
              </a:spcAft>
              <a:buFont typeface="Arial" panose="020B0604020202020204" pitchFamily="34" charset="0"/>
              <a:buNone/>
            </a:pPr>
            <a:r>
              <a:rPr lang="en-US" sz="2400" dirty="0" err="1"/>
              <a:t>OpenClinica</a:t>
            </a:r>
            <a:r>
              <a:rPr lang="en-US" sz="2400" dirty="0"/>
              <a:t> e-consent:</a:t>
            </a:r>
          </a:p>
          <a:p>
            <a:pPr lvl="1">
              <a:spcBef>
                <a:spcPts val="0"/>
              </a:spcBef>
              <a:spcAft>
                <a:spcPts val="0"/>
              </a:spcAft>
            </a:pPr>
            <a:r>
              <a:rPr lang="en-US" sz="2400" dirty="0"/>
              <a:t>Participants can complete e-consent on the unit or over the phone with the consenter</a:t>
            </a:r>
          </a:p>
          <a:p>
            <a:pPr lvl="1">
              <a:spcBef>
                <a:spcPts val="0"/>
              </a:spcBef>
              <a:spcAft>
                <a:spcPts val="0"/>
              </a:spcAft>
            </a:pPr>
            <a:r>
              <a:rPr lang="en-US" sz="2400" dirty="0"/>
              <a:t>Please record the consent discussion in the medical notes, including date and name of consenter etc.</a:t>
            </a:r>
          </a:p>
          <a:p>
            <a:pPr lvl="1">
              <a:spcBef>
                <a:spcPts val="0"/>
              </a:spcBef>
              <a:spcAft>
                <a:spcPts val="0"/>
              </a:spcAft>
            </a:pPr>
            <a:r>
              <a:rPr lang="en-US" sz="2400" dirty="0"/>
              <a:t>Ensure participant has a copy of the consent form.</a:t>
            </a:r>
          </a:p>
          <a:p>
            <a:pPr lvl="1">
              <a:spcBef>
                <a:spcPts val="0"/>
              </a:spcBef>
              <a:spcAft>
                <a:spcPts val="0"/>
              </a:spcAft>
            </a:pPr>
            <a:r>
              <a:rPr lang="en-GB" sz="2400" dirty="0"/>
              <a:t>Consent must be taken by a delegated member of the research team (documented on the delegation log and signed by the PI)</a:t>
            </a:r>
            <a:endParaRPr lang="en-US" sz="2400" dirty="0">
              <a:solidFill>
                <a:srgbClr val="0072C6"/>
              </a:solidFill>
            </a:endParaRPr>
          </a:p>
        </p:txBody>
      </p:sp>
      <p:pic>
        <p:nvPicPr>
          <p:cNvPr id="7" name="Graphic 6" descr="Laptop with phone and calculator">
            <a:extLst>
              <a:ext uri="{FF2B5EF4-FFF2-40B4-BE49-F238E27FC236}">
                <a16:creationId xmlns:a16="http://schemas.microsoft.com/office/drawing/2014/main" id="{599386DD-296E-E894-BC59-6931E79A050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1477" y="2552486"/>
            <a:ext cx="2179468" cy="2179468"/>
          </a:xfrm>
          <a:prstGeom prst="rect">
            <a:avLst/>
          </a:prstGeom>
        </p:spPr>
      </p:pic>
    </p:spTree>
    <p:extLst>
      <p:ext uri="{BB962C8B-B14F-4D97-AF65-F5344CB8AC3E}">
        <p14:creationId xmlns:p14="http://schemas.microsoft.com/office/powerpoint/2010/main" val="602056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17</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Randomisation</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3C35212-95AD-94D6-6CA4-1F424E40E812}"/>
              </a:ext>
            </a:extLst>
          </p:cNvPr>
          <p:cNvSpPr txBox="1">
            <a:spLocks/>
          </p:cNvSpPr>
          <p:nvPr/>
        </p:nvSpPr>
        <p:spPr bwMode="auto">
          <a:xfrm>
            <a:off x="370348" y="1713943"/>
            <a:ext cx="11451304" cy="422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lvl="1" indent="0">
              <a:spcBef>
                <a:spcPts val="0"/>
              </a:spcBef>
              <a:spcAft>
                <a:spcPts val="0"/>
              </a:spcAft>
              <a:buFont typeface="Arial" panose="020B0604020202020204" pitchFamily="34" charset="0"/>
              <a:buNone/>
            </a:pPr>
            <a:r>
              <a:rPr lang="en-US" sz="2800" dirty="0"/>
              <a:t>How to </a:t>
            </a:r>
            <a:r>
              <a:rPr lang="en-US" sz="2800" dirty="0" err="1"/>
              <a:t>randomise</a:t>
            </a:r>
            <a:r>
              <a:rPr lang="en-US" sz="2800" dirty="0"/>
              <a:t> participants:</a:t>
            </a:r>
          </a:p>
          <a:p>
            <a:pPr lvl="1">
              <a:spcBef>
                <a:spcPts val="0"/>
              </a:spcBef>
              <a:spcAft>
                <a:spcPts val="0"/>
              </a:spcAft>
            </a:pPr>
            <a:r>
              <a:rPr lang="en-US" sz="2800" dirty="0"/>
              <a:t>There is no electronic </a:t>
            </a:r>
            <a:r>
              <a:rPr lang="en-US" sz="2800" dirty="0" err="1"/>
              <a:t>randomisation</a:t>
            </a:r>
            <a:r>
              <a:rPr lang="en-US" sz="2800" dirty="0"/>
              <a:t> system</a:t>
            </a:r>
          </a:p>
          <a:p>
            <a:pPr lvl="1">
              <a:spcBef>
                <a:spcPts val="0"/>
              </a:spcBef>
              <a:spcAft>
                <a:spcPts val="0"/>
              </a:spcAft>
            </a:pPr>
            <a:r>
              <a:rPr lang="en-US" sz="2800" dirty="0" err="1"/>
              <a:t>Randomisation</a:t>
            </a:r>
            <a:r>
              <a:rPr lang="en-US" sz="2800" dirty="0"/>
              <a:t> occurs when the IMP kit is provided to participant</a:t>
            </a:r>
          </a:p>
          <a:p>
            <a:pPr lvl="1">
              <a:spcBef>
                <a:spcPts val="0"/>
              </a:spcBef>
              <a:spcAft>
                <a:spcPts val="0"/>
              </a:spcAft>
            </a:pPr>
            <a:r>
              <a:rPr lang="en-US" sz="2800" dirty="0" err="1"/>
              <a:t>Randomisation</a:t>
            </a:r>
            <a:r>
              <a:rPr lang="en-US" sz="2800" dirty="0"/>
              <a:t> code is the </a:t>
            </a:r>
            <a:r>
              <a:rPr lang="en-US" sz="2800" b="1" u="sng" dirty="0"/>
              <a:t>kit number</a:t>
            </a:r>
            <a:r>
              <a:rPr lang="en-US" sz="2800" dirty="0"/>
              <a:t> of the kit box. This </a:t>
            </a:r>
            <a:r>
              <a:rPr lang="en-US" sz="2800" b="1" u="sng" dirty="0"/>
              <a:t>needs to be logged before providing the kit to the participant</a:t>
            </a:r>
            <a:r>
              <a:rPr lang="en-US" sz="2800" dirty="0"/>
              <a:t> and recorded in the eCRF and accountability log.</a:t>
            </a:r>
          </a:p>
          <a:p>
            <a:pPr lvl="1">
              <a:spcBef>
                <a:spcPts val="0"/>
              </a:spcBef>
              <a:spcAft>
                <a:spcPts val="0"/>
              </a:spcAft>
            </a:pPr>
            <a:r>
              <a:rPr lang="en-US" sz="2800" dirty="0"/>
              <a:t>Participants should be provided with an ID card, populated with the kit ID and their unique study ID, to carry with them in cases where unblinding is required.</a:t>
            </a:r>
          </a:p>
          <a:p>
            <a:pPr lvl="1">
              <a:spcBef>
                <a:spcPts val="0"/>
              </a:spcBef>
              <a:spcAft>
                <a:spcPts val="0"/>
              </a:spcAft>
            </a:pPr>
            <a:endParaRPr lang="en-US" sz="2800" dirty="0"/>
          </a:p>
          <a:p>
            <a:pPr marL="177800" lvl="1" indent="0">
              <a:spcBef>
                <a:spcPts val="0"/>
              </a:spcBef>
              <a:spcAft>
                <a:spcPts val="0"/>
              </a:spcAft>
              <a:buNone/>
            </a:pPr>
            <a:endParaRPr lang="en-US" sz="2400" dirty="0"/>
          </a:p>
          <a:p>
            <a:pPr lvl="1">
              <a:spcBef>
                <a:spcPts val="0"/>
              </a:spcBef>
              <a:spcAft>
                <a:spcPts val="0"/>
              </a:spcAft>
            </a:pPr>
            <a:endParaRPr lang="en-US" sz="2400" dirty="0">
              <a:solidFill>
                <a:srgbClr val="0072C6"/>
              </a:solidFill>
            </a:endParaRPr>
          </a:p>
        </p:txBody>
      </p:sp>
    </p:spTree>
    <p:extLst>
      <p:ext uri="{BB962C8B-B14F-4D97-AF65-F5344CB8AC3E}">
        <p14:creationId xmlns:p14="http://schemas.microsoft.com/office/powerpoint/2010/main" val="1793338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18</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Discontinuation/withdrawal</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3C35212-95AD-94D6-6CA4-1F424E40E812}"/>
              </a:ext>
            </a:extLst>
          </p:cNvPr>
          <p:cNvSpPr txBox="1">
            <a:spLocks/>
          </p:cNvSpPr>
          <p:nvPr/>
        </p:nvSpPr>
        <p:spPr bwMode="auto">
          <a:xfrm>
            <a:off x="233942" y="1280982"/>
            <a:ext cx="11724116" cy="294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spcBef>
                <a:spcPts val="0"/>
              </a:spcBef>
              <a:spcAft>
                <a:spcPts val="0"/>
              </a:spcAft>
            </a:pPr>
            <a:r>
              <a:rPr lang="en-US" sz="2000" dirty="0"/>
              <a:t>Participants who become </a:t>
            </a:r>
            <a:r>
              <a:rPr lang="en-US" sz="2000" dirty="0" err="1"/>
              <a:t>anaemic</a:t>
            </a:r>
            <a:r>
              <a:rPr lang="en-US" sz="2000" dirty="0"/>
              <a:t> during the study </a:t>
            </a:r>
            <a:r>
              <a:rPr lang="en-GB" sz="2000" dirty="0"/>
              <a:t>should stop the trial treatment and start local procedures</a:t>
            </a:r>
            <a:r>
              <a:rPr lang="en-US" sz="2000" dirty="0"/>
              <a:t> for the treatment of </a:t>
            </a:r>
            <a:r>
              <a:rPr lang="en-US" sz="2000" dirty="0" err="1"/>
              <a:t>anaemia</a:t>
            </a:r>
            <a:r>
              <a:rPr lang="en-US" sz="2000" dirty="0"/>
              <a:t>.</a:t>
            </a:r>
          </a:p>
          <a:p>
            <a:pPr lvl="1">
              <a:spcBef>
                <a:spcPts val="0"/>
              </a:spcBef>
              <a:spcAft>
                <a:spcPts val="0"/>
              </a:spcAft>
            </a:pPr>
            <a:endParaRPr lang="en-US" sz="2000" dirty="0"/>
          </a:p>
          <a:p>
            <a:pPr lvl="1">
              <a:spcBef>
                <a:spcPts val="0"/>
              </a:spcBef>
              <a:spcAft>
                <a:spcPts val="0"/>
              </a:spcAft>
            </a:pPr>
            <a:r>
              <a:rPr lang="en-US" sz="2000" dirty="0"/>
              <a:t>Participants should be requested to inform the research team if they have been diagnosed with </a:t>
            </a:r>
            <a:r>
              <a:rPr lang="en-US" sz="2000" dirty="0" err="1"/>
              <a:t>anaemia</a:t>
            </a:r>
            <a:r>
              <a:rPr lang="en-US" sz="2000" dirty="0"/>
              <a:t>.</a:t>
            </a:r>
          </a:p>
          <a:p>
            <a:pPr lvl="1">
              <a:spcBef>
                <a:spcPts val="0"/>
              </a:spcBef>
              <a:spcAft>
                <a:spcPts val="0"/>
              </a:spcAft>
            </a:pPr>
            <a:endParaRPr lang="en-US" sz="2000" dirty="0"/>
          </a:p>
          <a:p>
            <a:pPr lvl="1">
              <a:spcBef>
                <a:spcPts val="0"/>
              </a:spcBef>
              <a:spcAft>
                <a:spcPts val="0"/>
              </a:spcAft>
            </a:pPr>
            <a:r>
              <a:rPr lang="en-US" sz="2000" dirty="0"/>
              <a:t>Stopping treatment does not mean withdrawal and data collection should continue.</a:t>
            </a:r>
          </a:p>
          <a:p>
            <a:pPr lvl="1">
              <a:spcBef>
                <a:spcPts val="0"/>
              </a:spcBef>
              <a:spcAft>
                <a:spcPts val="0"/>
              </a:spcAft>
            </a:pPr>
            <a:endParaRPr lang="en-US" sz="2000" dirty="0"/>
          </a:p>
          <a:p>
            <a:pPr lvl="1">
              <a:spcBef>
                <a:spcPts val="0"/>
              </a:spcBef>
              <a:spcAft>
                <a:spcPts val="0"/>
              </a:spcAft>
            </a:pPr>
            <a:r>
              <a:rPr lang="en-US" sz="2000" dirty="0"/>
              <a:t>Participants who elect to withdraw should be asked if they are happy to continue to contribute to data collection, and long-term data collection via linkage if they consented to it.</a:t>
            </a:r>
          </a:p>
        </p:txBody>
      </p:sp>
      <p:sp>
        <p:nvSpPr>
          <p:cNvPr id="6" name="Content Placeholder 2">
            <a:extLst>
              <a:ext uri="{FF2B5EF4-FFF2-40B4-BE49-F238E27FC236}">
                <a16:creationId xmlns:a16="http://schemas.microsoft.com/office/drawing/2014/main" id="{098E7835-F620-7E01-7D00-CC59DE7A9F0B}"/>
              </a:ext>
            </a:extLst>
          </p:cNvPr>
          <p:cNvSpPr txBox="1">
            <a:spLocks/>
          </p:cNvSpPr>
          <p:nvPr/>
        </p:nvSpPr>
        <p:spPr bwMode="auto">
          <a:xfrm>
            <a:off x="544415" y="4305670"/>
            <a:ext cx="5616687" cy="2050680"/>
          </a:xfrm>
          <a:prstGeom prst="roundRect">
            <a:avLst/>
          </a:prstGeom>
          <a:solidFill>
            <a:schemeClr val="accent2">
              <a:lumMod val="20000"/>
              <a:lumOff val="80000"/>
            </a:schemeClr>
          </a:solidFill>
          <a:ln/>
        </p:spPr>
        <p:style>
          <a:lnRef idx="2">
            <a:schemeClr val="accent1"/>
          </a:lnRef>
          <a:fillRef idx="1">
            <a:schemeClr val="lt1"/>
          </a:fillRef>
          <a:effectRef idx="0">
            <a:schemeClr val="accent1"/>
          </a:effectRef>
          <a:fontRef idx="minor">
            <a:schemeClr val="dk1"/>
          </a:fontRef>
        </p:style>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lvl="1" indent="0">
              <a:spcBef>
                <a:spcPts val="0"/>
              </a:spcBef>
              <a:spcAft>
                <a:spcPts val="0"/>
              </a:spcAft>
              <a:buNone/>
            </a:pPr>
            <a:r>
              <a:rPr lang="en-GB" sz="2400" dirty="0">
                <a:effectLst>
                  <a:glow>
                    <a:srgbClr val="000000"/>
                  </a:glow>
                  <a:outerShdw sx="0" sy="0">
                    <a:srgbClr val="000000"/>
                  </a:outerShdw>
                  <a:reflection stA="0" endPos="0" fadeDir="0" sx="0" sy="0"/>
                </a:effectLst>
              </a:rPr>
              <a:t>Potential key reasons for discontinuation:</a:t>
            </a:r>
            <a:endParaRPr lang="en-GB" sz="2400" b="0" i="0" dirty="0">
              <a:effectLst/>
            </a:endParaRPr>
          </a:p>
          <a:p>
            <a:pPr lvl="1">
              <a:spcBef>
                <a:spcPts val="0"/>
              </a:spcBef>
              <a:spcAft>
                <a:spcPts val="0"/>
              </a:spcAft>
              <a:buFontTx/>
              <a:buChar char="-"/>
            </a:pPr>
            <a:r>
              <a:rPr lang="en-GB" sz="2400" b="0" i="0" dirty="0">
                <a:effectLst/>
              </a:rPr>
              <a:t>Medical contraindications</a:t>
            </a:r>
          </a:p>
          <a:p>
            <a:pPr lvl="1">
              <a:spcBef>
                <a:spcPts val="0"/>
              </a:spcBef>
              <a:spcAft>
                <a:spcPts val="0"/>
              </a:spcAft>
              <a:buFontTx/>
              <a:buChar char="-"/>
            </a:pPr>
            <a:r>
              <a:rPr lang="en-GB" sz="2400" dirty="0"/>
              <a:t>D</a:t>
            </a:r>
            <a:r>
              <a:rPr lang="en-GB" sz="2400" b="0" i="0" dirty="0">
                <a:effectLst/>
              </a:rPr>
              <a:t>evelopment of anaemia</a:t>
            </a:r>
          </a:p>
          <a:p>
            <a:pPr lvl="1">
              <a:spcBef>
                <a:spcPts val="0"/>
              </a:spcBef>
              <a:spcAft>
                <a:spcPts val="0"/>
              </a:spcAft>
              <a:buFontTx/>
              <a:buChar char="-"/>
            </a:pPr>
            <a:r>
              <a:rPr lang="en-GB" sz="2400" dirty="0"/>
              <a:t>P</a:t>
            </a:r>
            <a:r>
              <a:rPr lang="en-GB" sz="2400" b="0" i="0" dirty="0">
                <a:effectLst/>
              </a:rPr>
              <a:t>articipant’s request</a:t>
            </a:r>
          </a:p>
          <a:p>
            <a:pPr lvl="1">
              <a:spcBef>
                <a:spcPts val="0"/>
              </a:spcBef>
              <a:spcAft>
                <a:spcPts val="0"/>
              </a:spcAft>
              <a:buFontTx/>
              <a:buChar char="-"/>
            </a:pPr>
            <a:r>
              <a:rPr lang="en-GB" sz="2400" dirty="0"/>
              <a:t>Clinician’s decision</a:t>
            </a:r>
            <a:endParaRPr lang="en-US" sz="2400" dirty="0"/>
          </a:p>
        </p:txBody>
      </p:sp>
    </p:spTree>
    <p:extLst>
      <p:ext uri="{BB962C8B-B14F-4D97-AF65-F5344CB8AC3E}">
        <p14:creationId xmlns:p14="http://schemas.microsoft.com/office/powerpoint/2010/main" val="2779421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19</a:t>
            </a:fld>
            <a:endParaRPr lang="en-GB" altLang="en-US" dirty="0"/>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07525" y="177167"/>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US" sz="4800" dirty="0"/>
              <a:t>Questions from Clinicians</a:t>
            </a:r>
            <a:endParaRPr lang="en-GB" altLang="en-US" sz="4800" dirty="0"/>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3C35212-95AD-94D6-6CA4-1F424E40E812}"/>
              </a:ext>
            </a:extLst>
          </p:cNvPr>
          <p:cNvSpPr txBox="1">
            <a:spLocks/>
          </p:cNvSpPr>
          <p:nvPr/>
        </p:nvSpPr>
        <p:spPr bwMode="auto">
          <a:xfrm>
            <a:off x="370348" y="1703433"/>
            <a:ext cx="11451304" cy="455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lvl="1" indent="0">
              <a:spcBef>
                <a:spcPts val="0"/>
              </a:spcBef>
              <a:spcAft>
                <a:spcPts val="0"/>
              </a:spcAft>
              <a:buNone/>
            </a:pPr>
            <a:r>
              <a:rPr lang="en-US" sz="2400" dirty="0"/>
              <a:t>There is a lot of uncertainty about the prevention and treatment of </a:t>
            </a:r>
            <a:r>
              <a:rPr lang="en-US" sz="2400" dirty="0" err="1"/>
              <a:t>anaemia</a:t>
            </a:r>
            <a:r>
              <a:rPr lang="en-US" sz="2400" dirty="0"/>
              <a:t> in pregnancy and we have been asked many questions in the past. These have been on the rationale for the trial, symptoms versus side effects, ferritin levels, interactions with other medications etc.</a:t>
            </a:r>
          </a:p>
          <a:p>
            <a:pPr marL="177800" lvl="1" indent="0">
              <a:spcBef>
                <a:spcPts val="0"/>
              </a:spcBef>
              <a:spcAft>
                <a:spcPts val="0"/>
              </a:spcAft>
              <a:buNone/>
            </a:pPr>
            <a:endParaRPr lang="en-US" sz="2400" dirty="0"/>
          </a:p>
          <a:p>
            <a:pPr marL="177800" lvl="1" indent="0">
              <a:spcBef>
                <a:spcPts val="0"/>
              </a:spcBef>
              <a:spcAft>
                <a:spcPts val="0"/>
              </a:spcAft>
              <a:buNone/>
            </a:pPr>
            <a:r>
              <a:rPr lang="en-US" sz="2400" dirty="0"/>
              <a:t>To help to address these questions we have produced an information sheet for professionals which can be found on the PANDA website to download.</a:t>
            </a:r>
          </a:p>
          <a:p>
            <a:pPr marL="177800" lvl="1" indent="0">
              <a:spcBef>
                <a:spcPts val="0"/>
              </a:spcBef>
              <a:spcAft>
                <a:spcPts val="0"/>
              </a:spcAft>
              <a:buNone/>
            </a:pPr>
            <a:endParaRPr lang="en-US" sz="2400" dirty="0"/>
          </a:p>
          <a:p>
            <a:pPr marL="177800" lvl="1" indent="0">
              <a:spcBef>
                <a:spcPts val="0"/>
              </a:spcBef>
              <a:spcAft>
                <a:spcPts val="0"/>
              </a:spcAft>
              <a:buNone/>
            </a:pPr>
            <a:endParaRPr lang="en-US" sz="2400" dirty="0"/>
          </a:p>
          <a:p>
            <a:pPr marL="177800" lvl="1" indent="0">
              <a:spcBef>
                <a:spcPts val="0"/>
              </a:spcBef>
              <a:spcAft>
                <a:spcPts val="0"/>
              </a:spcAft>
              <a:buNone/>
            </a:pPr>
            <a:r>
              <a:rPr lang="en-US" sz="2400" dirty="0"/>
              <a:t>We have also included one in the trial pack for you to print off and use when you are raising awareness of the trial in your unit.</a:t>
            </a:r>
          </a:p>
          <a:p>
            <a:pPr marL="177800" lvl="1" indent="0">
              <a:spcBef>
                <a:spcPts val="0"/>
              </a:spcBef>
              <a:spcAft>
                <a:spcPts val="0"/>
              </a:spcAft>
              <a:buNone/>
            </a:pPr>
            <a:endParaRPr lang="en-US" sz="2400" dirty="0"/>
          </a:p>
          <a:p>
            <a:pPr lvl="1">
              <a:spcBef>
                <a:spcPts val="0"/>
              </a:spcBef>
              <a:spcAft>
                <a:spcPts val="0"/>
              </a:spcAft>
            </a:pPr>
            <a:endParaRPr lang="en-US" sz="2400" dirty="0">
              <a:solidFill>
                <a:srgbClr val="0072C6"/>
              </a:solidFill>
            </a:endParaRPr>
          </a:p>
        </p:txBody>
      </p:sp>
      <p:pic>
        <p:nvPicPr>
          <p:cNvPr id="6" name="Picture 5">
            <a:extLst>
              <a:ext uri="{FF2B5EF4-FFF2-40B4-BE49-F238E27FC236}">
                <a16:creationId xmlns:a16="http://schemas.microsoft.com/office/drawing/2014/main" id="{01AF53FC-D50A-AB6F-E623-9A0B56D5CCF6}"/>
              </a:ext>
            </a:extLst>
          </p:cNvPr>
          <p:cNvPicPr>
            <a:picLocks noChangeAspect="1"/>
          </p:cNvPicPr>
          <p:nvPr/>
        </p:nvPicPr>
        <p:blipFill rotWithShape="1">
          <a:blip r:embed="rId3"/>
          <a:srcRect r="81556" b="78995"/>
          <a:stretch/>
        </p:blipFill>
        <p:spPr>
          <a:xfrm>
            <a:off x="10453816" y="3040651"/>
            <a:ext cx="1902941" cy="1875786"/>
          </a:xfrm>
          <a:prstGeom prst="rect">
            <a:avLst/>
          </a:prstGeom>
        </p:spPr>
      </p:pic>
    </p:spTree>
    <p:extLst>
      <p:ext uri="{BB962C8B-B14F-4D97-AF65-F5344CB8AC3E}">
        <p14:creationId xmlns:p14="http://schemas.microsoft.com/office/powerpoint/2010/main" val="1919091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20</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Co-enrolment</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A9A26F3F-4021-AF64-9C76-C38F6056E2CF}"/>
              </a:ext>
            </a:extLst>
          </p:cNvPr>
          <p:cNvSpPr txBox="1">
            <a:spLocks/>
          </p:cNvSpPr>
          <p:nvPr/>
        </p:nvSpPr>
        <p:spPr bwMode="auto">
          <a:xfrm>
            <a:off x="1820444" y="1868460"/>
            <a:ext cx="9304756" cy="389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cs typeface="Calibri"/>
              </a:rPr>
              <a:t>Co-enrolment is allowed in the PANDA study with CI approval.</a:t>
            </a:r>
          </a:p>
          <a:p>
            <a:r>
              <a:rPr lang="en-GB" sz="2400" dirty="0">
                <a:cs typeface="Calibri"/>
              </a:rPr>
              <a:t>If any participants are identified within another trial please contact us to discuss if participation within PANDA is possible.</a:t>
            </a:r>
          </a:p>
          <a:p>
            <a:r>
              <a:rPr lang="en-GB" sz="2400" dirty="0">
                <a:cs typeface="Calibri"/>
              </a:rPr>
              <a:t>Please also check the co-enrolment requirements of the other identified trial as they may prohibit it. </a:t>
            </a:r>
          </a:p>
        </p:txBody>
      </p:sp>
    </p:spTree>
    <p:extLst>
      <p:ext uri="{BB962C8B-B14F-4D97-AF65-F5344CB8AC3E}">
        <p14:creationId xmlns:p14="http://schemas.microsoft.com/office/powerpoint/2010/main" val="3031080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21</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NIHR Associate PI Scheme</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A9A26F3F-4021-AF64-9C76-C38F6056E2CF}"/>
              </a:ext>
            </a:extLst>
          </p:cNvPr>
          <p:cNvSpPr txBox="1">
            <a:spLocks/>
          </p:cNvSpPr>
          <p:nvPr/>
        </p:nvSpPr>
        <p:spPr bwMode="auto">
          <a:xfrm>
            <a:off x="971853" y="1480877"/>
            <a:ext cx="10775950" cy="389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cs typeface="Calibri"/>
              </a:rPr>
              <a:t>The Associate PI Scheme is a six month in-work training opportunity, providing practical experience for healthcare professionals starting their research career.</a:t>
            </a:r>
          </a:p>
          <a:p>
            <a:r>
              <a:rPr lang="en-GB" sz="2400" dirty="0">
                <a:cs typeface="Calibri"/>
              </a:rPr>
              <a:t>The healthcare professional works alongside the Local PI for six months</a:t>
            </a:r>
          </a:p>
          <a:p>
            <a:r>
              <a:rPr lang="en-GB" sz="2400" dirty="0">
                <a:cs typeface="Calibri"/>
              </a:rPr>
              <a:t>The Local PI acts as a mentor to the Associate PI</a:t>
            </a:r>
          </a:p>
          <a:p>
            <a:r>
              <a:rPr lang="en-GB" sz="2400" dirty="0">
                <a:cs typeface="Calibri"/>
              </a:rPr>
              <a:t>During their time on the Scheme, the Associate PI must complete a checklist of study activities and a learning pathway on NIHR Learn</a:t>
            </a:r>
          </a:p>
          <a:p>
            <a:r>
              <a:rPr lang="en-GB" sz="2400" dirty="0">
                <a:cs typeface="Calibri"/>
              </a:rPr>
              <a:t>The NIHR Associate PI Scheme team will then issue a certificate </a:t>
            </a:r>
            <a:r>
              <a:rPr lang="en-GB" sz="2400" dirty="0">
                <a:cs typeface="Calibri"/>
                <a:hlinkClick r:id="rId3"/>
              </a:rPr>
              <a:t>https://www.nihr.ac.uk/health-and-care-professionals/career-development/associate-principal-investigator-scheme.htm</a:t>
            </a:r>
            <a:r>
              <a:rPr lang="en-GB" sz="2400" dirty="0">
                <a:cs typeface="Calibri"/>
              </a:rPr>
              <a:t>  </a:t>
            </a:r>
          </a:p>
        </p:txBody>
      </p:sp>
    </p:spTree>
    <p:extLst>
      <p:ext uri="{BB962C8B-B14F-4D97-AF65-F5344CB8AC3E}">
        <p14:creationId xmlns:p14="http://schemas.microsoft.com/office/powerpoint/2010/main" val="4213554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a:xfrm>
            <a:off x="554088" y="3091992"/>
            <a:ext cx="11083823" cy="1804472"/>
          </a:xfrm>
        </p:spPr>
        <p:txBody>
          <a:bodyPr/>
          <a:lstStyle/>
          <a:p>
            <a:r>
              <a:rPr lang="en-GB" dirty="0"/>
              <a:t>Investigational Medicinal Product (IMP): Ferrous sulphate &amp; matched placebo</a:t>
            </a:r>
          </a:p>
        </p:txBody>
      </p:sp>
    </p:spTree>
    <p:extLst>
      <p:ext uri="{BB962C8B-B14F-4D97-AF65-F5344CB8AC3E}">
        <p14:creationId xmlns:p14="http://schemas.microsoft.com/office/powerpoint/2010/main" val="136031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9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23</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287154" y="179585"/>
            <a:ext cx="9270341"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IMP: Ferrous sulphate &amp; Placebo</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A9A26F3F-4021-AF64-9C76-C38F6056E2CF}"/>
              </a:ext>
            </a:extLst>
          </p:cNvPr>
          <p:cNvSpPr txBox="1">
            <a:spLocks/>
          </p:cNvSpPr>
          <p:nvPr/>
        </p:nvSpPr>
        <p:spPr bwMode="auto">
          <a:xfrm>
            <a:off x="708025" y="1056925"/>
            <a:ext cx="10775950" cy="524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400" dirty="0"/>
          </a:p>
          <a:p>
            <a:pPr marL="0" indent="0">
              <a:buNone/>
            </a:pPr>
            <a:endParaRPr lang="en-GB" sz="2400" dirty="0"/>
          </a:p>
          <a:p>
            <a:r>
              <a:rPr lang="en-GB" sz="2400" dirty="0">
                <a:solidFill>
                  <a:srgbClr val="FF0000"/>
                </a:solidFill>
              </a:rPr>
              <a:t>IMP storage – according to local practice and SmPC. Can be stored in the maternity unit if local site approvals are in place.</a:t>
            </a:r>
          </a:p>
          <a:p>
            <a:pPr lvl="2"/>
            <a:r>
              <a:rPr lang="en-GB" sz="2400" dirty="0">
                <a:solidFill>
                  <a:srgbClr val="FF0000"/>
                </a:solidFill>
              </a:rPr>
              <a:t> This can be enabled by a local risk assessment of the storage location. Examples of where sites currently do this can be provided.</a:t>
            </a:r>
          </a:p>
          <a:p>
            <a:r>
              <a:rPr lang="en-GB" sz="2400" dirty="0">
                <a:cs typeface="Calibri"/>
              </a:rPr>
              <a:t>Stock management – centrally through WGK but sites should also log stock as per local practice. A</a:t>
            </a:r>
            <a:r>
              <a:rPr lang="en-GB" sz="2400" dirty="0"/>
              <a:t>ccountability logs must be completed throughout the study and returned to the central team on request.</a:t>
            </a:r>
          </a:p>
          <a:p>
            <a:r>
              <a:rPr lang="en-GB" sz="2400" dirty="0">
                <a:cs typeface="Calibri"/>
              </a:rPr>
              <a:t>On receipt of IMP, download data from temperature logger and send to WGK</a:t>
            </a:r>
          </a:p>
          <a:p>
            <a:r>
              <a:rPr lang="en-GB" sz="2400" dirty="0"/>
              <a:t>If pharmacy allows, IMP can be posted to participants using local procedures.</a:t>
            </a:r>
          </a:p>
        </p:txBody>
      </p:sp>
      <p:sp>
        <p:nvSpPr>
          <p:cNvPr id="11" name="TextBox 10">
            <a:extLst>
              <a:ext uri="{FF2B5EF4-FFF2-40B4-BE49-F238E27FC236}">
                <a16:creationId xmlns:a16="http://schemas.microsoft.com/office/drawing/2014/main" id="{90EB508B-4825-7375-75DC-91A0DEFC77B4}"/>
              </a:ext>
            </a:extLst>
          </p:cNvPr>
          <p:cNvSpPr txBox="1"/>
          <p:nvPr/>
        </p:nvSpPr>
        <p:spPr>
          <a:xfrm>
            <a:off x="880424" y="1176733"/>
            <a:ext cx="10083800" cy="71508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a:t>IMP: </a:t>
            </a:r>
            <a:r>
              <a:rPr lang="en-GB" dirty="0"/>
              <a:t>200 mg ferrous sulphate (65 mg iron) sugar-coated oral tablets and matched placebo obtained from WGK Ltd.</a:t>
            </a:r>
          </a:p>
        </p:txBody>
      </p:sp>
    </p:spTree>
    <p:extLst>
      <p:ext uri="{BB962C8B-B14F-4D97-AF65-F5344CB8AC3E}">
        <p14:creationId xmlns:p14="http://schemas.microsoft.com/office/powerpoint/2010/main" val="3147050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24</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IMP: Dispensing</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A9A26F3F-4021-AF64-9C76-C38F6056E2CF}"/>
              </a:ext>
            </a:extLst>
          </p:cNvPr>
          <p:cNvSpPr txBox="1">
            <a:spLocks/>
          </p:cNvSpPr>
          <p:nvPr/>
        </p:nvSpPr>
        <p:spPr bwMode="auto">
          <a:xfrm>
            <a:off x="708025" y="1450241"/>
            <a:ext cx="10775950" cy="422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cs typeface="Calibri"/>
              </a:rPr>
              <a:t>On dispensing to participants </a:t>
            </a:r>
            <a:r>
              <a:rPr lang="en-GB" sz="2400" b="1" u="sng" dirty="0">
                <a:cs typeface="Calibri"/>
              </a:rPr>
              <a:t>the kit code must be recorded</a:t>
            </a:r>
            <a:r>
              <a:rPr lang="en-GB" sz="2400" dirty="0">
                <a:cs typeface="Calibri"/>
              </a:rPr>
              <a:t> and noted in the medical notes, stock accountability log and entered into the database.</a:t>
            </a:r>
          </a:p>
          <a:p>
            <a:r>
              <a:rPr lang="en-GB" sz="2400" dirty="0">
                <a:cs typeface="Calibri"/>
              </a:rPr>
              <a:t>Sites can use their own prescription templates on approval from the CTU. The PANDA template version is supplied in the ISF.</a:t>
            </a:r>
          </a:p>
          <a:p>
            <a:r>
              <a:rPr lang="en-GB" sz="2400" dirty="0">
                <a:cs typeface="Calibri"/>
              </a:rPr>
              <a:t>Ferrous sulphate is a licensed product and falls under exemption for midwives to provide. Please check with local policy of dispensing/prescriptions for CTIMP studies.</a:t>
            </a:r>
          </a:p>
          <a:p>
            <a:r>
              <a:rPr lang="en-GB" sz="2400" dirty="0">
                <a:cs typeface="Calibri"/>
              </a:rPr>
              <a:t>The IMP kits come in dispensing boxes. They must </a:t>
            </a:r>
            <a:r>
              <a:rPr lang="en-GB" sz="2400" b="1" u="sng" dirty="0">
                <a:cs typeface="Calibri"/>
              </a:rPr>
              <a:t>not be removed from the dispensing box</a:t>
            </a:r>
            <a:r>
              <a:rPr lang="en-GB" sz="2400" dirty="0">
                <a:cs typeface="Calibri"/>
              </a:rPr>
              <a:t> for any other reason other than providing to participant.</a:t>
            </a:r>
          </a:p>
          <a:p>
            <a:r>
              <a:rPr lang="en-GB" sz="2400" dirty="0">
                <a:cs typeface="Calibri"/>
              </a:rPr>
              <a:t>One box should be dispensed per participant, normally at the baseline visit. Sufficient tablets are provided to last for treatment from week 12 of pregnancy to +6 weeks after delivery (240 tablets).</a:t>
            </a:r>
          </a:p>
        </p:txBody>
      </p:sp>
    </p:spTree>
    <p:extLst>
      <p:ext uri="{BB962C8B-B14F-4D97-AF65-F5344CB8AC3E}">
        <p14:creationId xmlns:p14="http://schemas.microsoft.com/office/powerpoint/2010/main" val="2682240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FB6072-78CC-4193-8A80-17029388B527}" type="slidenum">
              <a:rPr kumimoji="0" lang="en-GB"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a:ln>
                  <a:noFill/>
                </a:ln>
                <a:solidFill>
                  <a:srgbClr val="0072C6"/>
                </a:solidFill>
                <a:effectLst/>
                <a:uLnTx/>
                <a:uFillTx/>
                <a:latin typeface="Calibri" panose="020F0502020204030204"/>
                <a:ea typeface="+mj-ea"/>
                <a:cs typeface="+mj-cs"/>
              </a:rPr>
              <a:t>IMP: Dispensing</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6" name="Picture 5" descr="A white box on a black surface&#10;&#10;Description automatically generated">
            <a:extLst>
              <a:ext uri="{FF2B5EF4-FFF2-40B4-BE49-F238E27FC236}">
                <a16:creationId xmlns:a16="http://schemas.microsoft.com/office/drawing/2014/main" id="{DD67DC58-969C-661D-5B70-F504A6905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0697" y="1103744"/>
            <a:ext cx="3863255" cy="5151006"/>
          </a:xfrm>
          <a:prstGeom prst="rect">
            <a:avLst/>
          </a:prstGeom>
        </p:spPr>
      </p:pic>
      <p:sp>
        <p:nvSpPr>
          <p:cNvPr id="2" name="TextBox 1">
            <a:extLst>
              <a:ext uri="{FF2B5EF4-FFF2-40B4-BE49-F238E27FC236}">
                <a16:creationId xmlns:a16="http://schemas.microsoft.com/office/drawing/2014/main" id="{7E50770F-6B31-D6DB-9B18-8833CEF5E881}"/>
              </a:ext>
            </a:extLst>
          </p:cNvPr>
          <p:cNvSpPr txBox="1"/>
          <p:nvPr/>
        </p:nvSpPr>
        <p:spPr>
          <a:xfrm>
            <a:off x="4266429" y="6337046"/>
            <a:ext cx="3373891"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7800" lvl="1"/>
            <a:r>
              <a:rPr lang="en-GB" sz="1800" dirty="0">
                <a:cs typeface="Calibri"/>
              </a:rPr>
              <a:t>IMP dispensing box prototype</a:t>
            </a:r>
          </a:p>
        </p:txBody>
      </p:sp>
    </p:spTree>
    <p:extLst>
      <p:ext uri="{BB962C8B-B14F-4D97-AF65-F5344CB8AC3E}">
        <p14:creationId xmlns:p14="http://schemas.microsoft.com/office/powerpoint/2010/main" val="2766225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26</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IMP: Dispensing</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A9A26F3F-4021-AF64-9C76-C38F6056E2CF}"/>
              </a:ext>
            </a:extLst>
          </p:cNvPr>
          <p:cNvSpPr txBox="1">
            <a:spLocks/>
          </p:cNvSpPr>
          <p:nvPr/>
        </p:nvSpPr>
        <p:spPr bwMode="auto">
          <a:xfrm>
            <a:off x="971853" y="1480877"/>
            <a:ext cx="10775950" cy="389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cs typeface="Calibri"/>
              </a:rPr>
              <a:t>Remind participants to keep IMP out of reach of children and report any incidents e.g. accidental consumption by child or overdose</a:t>
            </a:r>
          </a:p>
          <a:p>
            <a:r>
              <a:rPr lang="en-GB" sz="2400" dirty="0">
                <a:cs typeface="Calibri"/>
              </a:rPr>
              <a:t>Participant ID card to be provided (by research midwife) includes:</a:t>
            </a:r>
          </a:p>
          <a:p>
            <a:pPr lvl="2">
              <a:buFont typeface="Courier New" panose="02070309020205020404" pitchFamily="49" charset="0"/>
              <a:buChar char="o"/>
            </a:pPr>
            <a:r>
              <a:rPr lang="en-GB" sz="2400" dirty="0">
                <a:cs typeface="Calibri"/>
              </a:rPr>
              <a:t> Participant ID (added by research midwife)</a:t>
            </a:r>
          </a:p>
          <a:p>
            <a:pPr lvl="2">
              <a:buFont typeface="Courier New" panose="02070309020205020404" pitchFamily="49" charset="0"/>
              <a:buChar char="o"/>
            </a:pPr>
            <a:r>
              <a:rPr lang="en-GB" sz="2400" dirty="0">
                <a:cs typeface="Calibri"/>
              </a:rPr>
              <a:t> Kit ID (added by research midwife)</a:t>
            </a:r>
          </a:p>
          <a:p>
            <a:pPr lvl="2">
              <a:buFont typeface="Courier New" panose="02070309020205020404" pitchFamily="49" charset="0"/>
              <a:buChar char="o"/>
            </a:pPr>
            <a:r>
              <a:rPr lang="en-GB" sz="2400" dirty="0">
                <a:cs typeface="Calibri"/>
              </a:rPr>
              <a:t> Site contact details</a:t>
            </a:r>
          </a:p>
          <a:p>
            <a:pPr lvl="2">
              <a:buFont typeface="Courier New" panose="02070309020205020404" pitchFamily="49" charset="0"/>
              <a:buChar char="o"/>
            </a:pPr>
            <a:r>
              <a:rPr lang="en-GB" sz="2400" dirty="0">
                <a:cs typeface="Calibri"/>
              </a:rPr>
              <a:t> Emergency details</a:t>
            </a:r>
          </a:p>
          <a:p>
            <a:pPr marL="447675" lvl="2" indent="0">
              <a:buNone/>
            </a:pPr>
            <a:r>
              <a:rPr lang="en-GB" sz="2400" dirty="0">
                <a:solidFill>
                  <a:srgbClr val="FF0000"/>
                </a:solidFill>
                <a:cs typeface="Calibri"/>
              </a:rPr>
              <a:t>N.B. remind the participant to notify the local research team if they are diagnosed with anaemia</a:t>
            </a:r>
          </a:p>
          <a:p>
            <a:r>
              <a:rPr lang="en-GB" sz="2400" dirty="0">
                <a:cs typeface="Calibri"/>
              </a:rPr>
              <a:t>In the event of an emergency and unblinding is required, the unblinding contact details can be found in the pharmacy and trial manuals.</a:t>
            </a:r>
          </a:p>
          <a:p>
            <a:pPr marL="447675" lvl="2" indent="0">
              <a:buNone/>
            </a:pPr>
            <a:endParaRPr lang="en-GB" sz="2400" dirty="0">
              <a:solidFill>
                <a:srgbClr val="0072C6"/>
              </a:solidFill>
              <a:cs typeface="Calibri"/>
            </a:endParaRPr>
          </a:p>
        </p:txBody>
      </p:sp>
    </p:spTree>
    <p:extLst>
      <p:ext uri="{BB962C8B-B14F-4D97-AF65-F5344CB8AC3E}">
        <p14:creationId xmlns:p14="http://schemas.microsoft.com/office/powerpoint/2010/main" val="2743929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p:txBody>
          <a:bodyPr/>
          <a:lstStyle/>
          <a:p>
            <a:r>
              <a:rPr lang="en-GB"/>
              <a:t>Data collection and eCRFs*</a:t>
            </a:r>
          </a:p>
        </p:txBody>
      </p:sp>
      <p:sp>
        <p:nvSpPr>
          <p:cNvPr id="3" name="Subtitle 2">
            <a:extLst>
              <a:ext uri="{FF2B5EF4-FFF2-40B4-BE49-F238E27FC236}">
                <a16:creationId xmlns:a16="http://schemas.microsoft.com/office/drawing/2014/main" id="{BB2E94B1-4028-4DC1-9586-0BCE3964D4E0}"/>
              </a:ext>
            </a:extLst>
          </p:cNvPr>
          <p:cNvSpPr>
            <a:spLocks noGrp="1"/>
          </p:cNvSpPr>
          <p:nvPr>
            <p:ph type="subTitle" idx="1"/>
          </p:nvPr>
        </p:nvSpPr>
        <p:spPr>
          <a:xfrm>
            <a:off x="608258" y="4385254"/>
            <a:ext cx="9843431" cy="690362"/>
          </a:xfrm>
        </p:spPr>
        <p:txBody>
          <a:bodyPr/>
          <a:lstStyle/>
          <a:p>
            <a:r>
              <a:rPr lang="en-GB" i="1" dirty="0">
                <a:solidFill>
                  <a:srgbClr val="0000FF"/>
                </a:solidFill>
              </a:rPr>
              <a:t>*Separate training session.</a:t>
            </a:r>
            <a:endParaRPr lang="en-GB" dirty="0"/>
          </a:p>
        </p:txBody>
      </p:sp>
    </p:spTree>
    <p:extLst>
      <p:ext uri="{BB962C8B-B14F-4D97-AF65-F5344CB8AC3E}">
        <p14:creationId xmlns:p14="http://schemas.microsoft.com/office/powerpoint/2010/main" val="169857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p:txBody>
          <a:bodyPr/>
          <a:lstStyle/>
          <a:p>
            <a:r>
              <a:rPr lang="en-GB" dirty="0"/>
              <a:t>Behavioural intervention*</a:t>
            </a:r>
          </a:p>
        </p:txBody>
      </p:sp>
      <p:sp>
        <p:nvSpPr>
          <p:cNvPr id="3" name="Subtitle 2">
            <a:extLst>
              <a:ext uri="{FF2B5EF4-FFF2-40B4-BE49-F238E27FC236}">
                <a16:creationId xmlns:a16="http://schemas.microsoft.com/office/drawing/2014/main" id="{BB2E94B1-4028-4DC1-9586-0BCE3964D4E0}"/>
              </a:ext>
            </a:extLst>
          </p:cNvPr>
          <p:cNvSpPr>
            <a:spLocks noGrp="1"/>
          </p:cNvSpPr>
          <p:nvPr>
            <p:ph type="subTitle" idx="1"/>
          </p:nvPr>
        </p:nvSpPr>
        <p:spPr>
          <a:xfrm>
            <a:off x="608258" y="4385254"/>
            <a:ext cx="9843431" cy="690362"/>
          </a:xfrm>
        </p:spPr>
        <p:txBody>
          <a:bodyPr/>
          <a:lstStyle/>
          <a:p>
            <a:r>
              <a:rPr lang="en-GB" i="1" dirty="0">
                <a:solidFill>
                  <a:srgbClr val="0000FF"/>
                </a:solidFill>
              </a:rPr>
              <a:t>*Provided in separate training video.</a:t>
            </a:r>
            <a:endParaRPr lang="en-GB" dirty="0"/>
          </a:p>
        </p:txBody>
      </p:sp>
    </p:spTree>
    <p:extLst>
      <p:ext uri="{BB962C8B-B14F-4D97-AF65-F5344CB8AC3E}">
        <p14:creationId xmlns:p14="http://schemas.microsoft.com/office/powerpoint/2010/main" val="1388794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3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a:xfrm>
            <a:off x="919018" y="3429000"/>
            <a:ext cx="9610701" cy="840293"/>
          </a:xfrm>
        </p:spPr>
        <p:txBody>
          <a:bodyPr/>
          <a:lstStyle/>
          <a:p>
            <a:r>
              <a:rPr lang="en-GB" dirty="0"/>
              <a:t>Safety reporting</a:t>
            </a:r>
          </a:p>
        </p:txBody>
      </p:sp>
    </p:spTree>
    <p:extLst>
      <p:ext uri="{BB962C8B-B14F-4D97-AF65-F5344CB8AC3E}">
        <p14:creationId xmlns:p14="http://schemas.microsoft.com/office/powerpoint/2010/main" val="500613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30</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DEFINITIONS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D48D3FBC-94EA-9700-0F75-C6A280E3EE06}"/>
              </a:ext>
            </a:extLst>
          </p:cNvPr>
          <p:cNvSpPr txBox="1">
            <a:spLocks/>
          </p:cNvSpPr>
          <p:nvPr/>
        </p:nvSpPr>
        <p:spPr bwMode="auto">
          <a:xfrm>
            <a:off x="261711" y="1204673"/>
            <a:ext cx="11841513" cy="525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392430" indent="0">
              <a:lnSpc>
                <a:spcPct val="114000"/>
              </a:lnSpc>
              <a:spcAft>
                <a:spcPts val="600"/>
              </a:spcAft>
              <a:buFont typeface="Arial" panose="020B0604020202020204" pitchFamily="34" charset="0"/>
              <a:buNone/>
            </a:pPr>
            <a:r>
              <a:rPr lang="en-GB" sz="2000" b="1" u="sng" dirty="0">
                <a:ea typeface="MS PGothic"/>
                <a:cs typeface="Calibri"/>
              </a:rPr>
              <a:t>Serious adverse event (SAE)</a:t>
            </a:r>
          </a:p>
          <a:p>
            <a:pPr marL="0" marR="392430" indent="0">
              <a:lnSpc>
                <a:spcPct val="114000"/>
              </a:lnSpc>
              <a:spcAft>
                <a:spcPts val="600"/>
              </a:spcAft>
              <a:buFont typeface="Arial" panose="020B0604020202020204" pitchFamily="34" charset="0"/>
              <a:buNone/>
            </a:pPr>
            <a:r>
              <a:rPr lang="en-GB" sz="2000" dirty="0">
                <a:ea typeface="MS PGothic"/>
                <a:cs typeface="Calibri"/>
              </a:rPr>
              <a:t>Any untoward medical occurrence that:</a:t>
            </a:r>
          </a:p>
          <a:p>
            <a:pPr marL="342900" indent="-342900">
              <a:lnSpc>
                <a:spcPct val="114000"/>
              </a:lnSpc>
              <a:spcAft>
                <a:spcPts val="600"/>
              </a:spcAft>
              <a:buFont typeface="Symbol" panose="05050102010706020507" pitchFamily="18" charset="2"/>
              <a:buChar char=""/>
            </a:pPr>
            <a:r>
              <a:rPr lang="en-GB" sz="2000" dirty="0">
                <a:ea typeface="Arial" panose="020B0604020202020204" pitchFamily="34" charset="0"/>
                <a:cs typeface="Calibri"/>
              </a:rPr>
              <a:t>results in death</a:t>
            </a:r>
          </a:p>
          <a:p>
            <a:pPr marL="342900" indent="-342900">
              <a:lnSpc>
                <a:spcPct val="114000"/>
              </a:lnSpc>
              <a:spcAft>
                <a:spcPts val="600"/>
              </a:spcAft>
              <a:buFont typeface="Symbol" panose="05050102010706020507" pitchFamily="18" charset="2"/>
              <a:buChar char=""/>
            </a:pPr>
            <a:r>
              <a:rPr lang="en-GB" sz="2000" dirty="0">
                <a:ea typeface="Arial" panose="020B0604020202020204" pitchFamily="34" charset="0"/>
                <a:cs typeface="Calibri"/>
              </a:rPr>
              <a:t>is life-threatening</a:t>
            </a:r>
          </a:p>
          <a:p>
            <a:pPr marL="342900" indent="-342900">
              <a:lnSpc>
                <a:spcPct val="114000"/>
              </a:lnSpc>
              <a:spcAft>
                <a:spcPts val="600"/>
              </a:spcAft>
              <a:buFont typeface="Symbol" panose="05050102010706020507" pitchFamily="18" charset="2"/>
              <a:buChar char=""/>
            </a:pPr>
            <a:r>
              <a:rPr lang="en-GB" sz="2000" dirty="0">
                <a:ea typeface="Arial" panose="020B0604020202020204" pitchFamily="34" charset="0"/>
                <a:cs typeface="Calibri"/>
              </a:rPr>
              <a:t>requires inpatient hospitalisation or prolongation of existing hospitalisation</a:t>
            </a:r>
          </a:p>
          <a:p>
            <a:pPr marL="342900" indent="-342900">
              <a:lnSpc>
                <a:spcPct val="114000"/>
              </a:lnSpc>
              <a:spcAft>
                <a:spcPts val="600"/>
              </a:spcAft>
              <a:buFont typeface="Symbol" panose="05050102010706020507" pitchFamily="18" charset="2"/>
              <a:buChar char=""/>
            </a:pPr>
            <a:r>
              <a:rPr lang="en-GB" sz="2000" dirty="0">
                <a:ea typeface="Arial" panose="020B0604020202020204" pitchFamily="34" charset="0"/>
                <a:cs typeface="Calibri"/>
              </a:rPr>
              <a:t>results in persistent or significant disability/incapacity</a:t>
            </a:r>
          </a:p>
          <a:p>
            <a:pPr marL="342900" indent="-342900">
              <a:lnSpc>
                <a:spcPct val="114000"/>
              </a:lnSpc>
              <a:spcAft>
                <a:spcPts val="600"/>
              </a:spcAft>
              <a:buFont typeface="Symbol" panose="05050102010706020507" pitchFamily="18" charset="2"/>
              <a:buChar char=""/>
            </a:pPr>
            <a:r>
              <a:rPr lang="en-GB" sz="2000" dirty="0">
                <a:ea typeface="MS PGothic"/>
                <a:cs typeface="Calibri"/>
              </a:rPr>
              <a:t>other ‘important medical events’ may also be considered serious if they jeopardise the participant or require an intervention to prevent one of the above consequences.</a:t>
            </a:r>
          </a:p>
          <a:p>
            <a:pPr marL="0" indent="0">
              <a:lnSpc>
                <a:spcPct val="114000"/>
              </a:lnSpc>
              <a:spcAft>
                <a:spcPts val="600"/>
              </a:spcAft>
              <a:buNone/>
            </a:pPr>
            <a:r>
              <a:rPr lang="en-GB" sz="2000" dirty="0">
                <a:ea typeface="Arial" panose="020B0604020202020204" pitchFamily="34" charset="0"/>
                <a:cs typeface="Calibri"/>
              </a:rPr>
              <a:t>In this study, overdose (an excessive and potentially dangerous dose of a drug) will also be reported as an SAE</a:t>
            </a:r>
            <a:endParaRPr lang="en-GB" sz="2000" dirty="0">
              <a:ea typeface="MS PGothic"/>
              <a:cs typeface="Calibri"/>
            </a:endParaRPr>
          </a:p>
          <a:p>
            <a:pPr lvl="2">
              <a:lnSpc>
                <a:spcPct val="114000"/>
              </a:lnSpc>
              <a:spcBef>
                <a:spcPts val="0"/>
              </a:spcBef>
              <a:spcAft>
                <a:spcPts val="0"/>
              </a:spcAft>
            </a:pPr>
            <a:endParaRPr lang="en-GB" sz="2000" dirty="0">
              <a:solidFill>
                <a:srgbClr val="0072C6"/>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3109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1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31</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DEFINITIONS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Content Placeholder 2">
            <a:extLst>
              <a:ext uri="{FF2B5EF4-FFF2-40B4-BE49-F238E27FC236}">
                <a16:creationId xmlns:a16="http://schemas.microsoft.com/office/drawing/2014/main" id="{F3EEF7D9-4866-45DF-0A55-E96CBBFDEBD0}"/>
              </a:ext>
            </a:extLst>
          </p:cNvPr>
          <p:cNvSpPr txBox="1">
            <a:spLocks/>
          </p:cNvSpPr>
          <p:nvPr/>
        </p:nvSpPr>
        <p:spPr bwMode="auto">
          <a:xfrm>
            <a:off x="426453" y="1306891"/>
            <a:ext cx="11012432" cy="525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spcBef>
                <a:spcPts val="0"/>
              </a:spcBef>
              <a:spcAft>
                <a:spcPts val="0"/>
              </a:spcAft>
              <a:buNone/>
            </a:pPr>
            <a:r>
              <a:rPr lang="en-GB" sz="2000" b="1" u="sng" dirty="0">
                <a:ea typeface="MS PGothic"/>
                <a:cs typeface="Calibri"/>
              </a:rPr>
              <a:t>Serious adverse reaction (SAR)</a:t>
            </a:r>
          </a:p>
          <a:p>
            <a:pPr>
              <a:lnSpc>
                <a:spcPct val="150000"/>
              </a:lnSpc>
              <a:spcBef>
                <a:spcPts val="0"/>
              </a:spcBef>
              <a:spcAft>
                <a:spcPts val="0"/>
              </a:spcAft>
            </a:pPr>
            <a:r>
              <a:rPr lang="en-GB" sz="2000" dirty="0">
                <a:ea typeface="MS PGothic"/>
                <a:cs typeface="Calibri"/>
              </a:rPr>
              <a:t>Any SAE that is in the opinion of the reporting Investigator, believed with reasonable probability to be due to </a:t>
            </a:r>
            <a:r>
              <a:rPr lang="en-GB" sz="2000" b="1" dirty="0">
                <a:ea typeface="MS PGothic"/>
                <a:cs typeface="Calibri"/>
              </a:rPr>
              <a:t>Ferrous sulphate</a:t>
            </a:r>
            <a:r>
              <a:rPr lang="en-GB" sz="2000" dirty="0">
                <a:ea typeface="MS PGothic"/>
                <a:cs typeface="Calibri"/>
              </a:rPr>
              <a:t>, based on the information provided (Reference Safety Information (RSI) in the SmPC).   (Possibly, probably or definitely related)</a:t>
            </a:r>
            <a:endParaRPr lang="en-US" sz="2000" dirty="0">
              <a:ea typeface="MS PGothic"/>
              <a:cs typeface="Calibri"/>
            </a:endParaRPr>
          </a:p>
          <a:p>
            <a:pPr marL="0" indent="0">
              <a:lnSpc>
                <a:spcPct val="150000"/>
              </a:lnSpc>
              <a:spcBef>
                <a:spcPts val="0"/>
              </a:spcBef>
              <a:spcAft>
                <a:spcPts val="0"/>
              </a:spcAft>
              <a:buNone/>
            </a:pPr>
            <a:endParaRPr lang="en-US" sz="2000" b="1" u="sng" dirty="0">
              <a:ea typeface="MS PGothic"/>
              <a:cs typeface="Calibri"/>
            </a:endParaRPr>
          </a:p>
          <a:p>
            <a:pPr marL="0" indent="0">
              <a:lnSpc>
                <a:spcPct val="150000"/>
              </a:lnSpc>
              <a:spcBef>
                <a:spcPts val="0"/>
              </a:spcBef>
              <a:spcAft>
                <a:spcPts val="0"/>
              </a:spcAft>
              <a:buNone/>
            </a:pPr>
            <a:r>
              <a:rPr lang="en-GB" sz="2000" b="1" u="sng" dirty="0">
                <a:ea typeface="MS PGothic"/>
                <a:cs typeface="Calibri"/>
              </a:rPr>
              <a:t>Suspected unexpected serious adverse reactions (SUSAR)</a:t>
            </a:r>
            <a:endParaRPr lang="en-GB" sz="2000" b="1" u="sng" dirty="0">
              <a:ea typeface="MS PGothic" panose="020B0600070205080204" pitchFamily="34" charset="-128"/>
              <a:cs typeface="Calibri" panose="020F0502020204030204" pitchFamily="34" charset="0"/>
            </a:endParaRPr>
          </a:p>
          <a:p>
            <a:pPr>
              <a:lnSpc>
                <a:spcPct val="150000"/>
              </a:lnSpc>
              <a:spcBef>
                <a:spcPts val="0"/>
              </a:spcBef>
              <a:spcAft>
                <a:spcPts val="0"/>
              </a:spcAft>
            </a:pPr>
            <a:r>
              <a:rPr lang="en-GB" sz="2000" dirty="0">
                <a:ea typeface="MS PGothic"/>
                <a:cs typeface="Calibri"/>
              </a:rPr>
              <a:t>A serious adverse reaction, the nature and severity of which is not consistent with the information about Ferrous sulphate set out in the RSI</a:t>
            </a:r>
            <a:endParaRPr lang="en-GB" sz="2000" dirty="0">
              <a:ea typeface="MS PGothic"/>
              <a:cs typeface="Calibri" panose="020F0502020204030204" pitchFamily="34" charset="0"/>
            </a:endParaRPr>
          </a:p>
          <a:p>
            <a:pPr>
              <a:lnSpc>
                <a:spcPct val="150000"/>
              </a:lnSpc>
              <a:spcBef>
                <a:spcPts val="0"/>
              </a:spcBef>
              <a:spcAft>
                <a:spcPts val="0"/>
              </a:spcAft>
            </a:pPr>
            <a:r>
              <a:rPr lang="en-GB" sz="2000" dirty="0">
                <a:cs typeface="Calibri"/>
              </a:rPr>
              <a:t>Current RSI: approved by MHRA</a:t>
            </a:r>
            <a:endParaRPr lang="en-GB" sz="2000" dirty="0">
              <a:cs typeface="Calibri" panose="020F0502020204030204" pitchFamily="34" charset="0"/>
            </a:endParaRPr>
          </a:p>
          <a:p>
            <a:pPr lvl="3">
              <a:lnSpc>
                <a:spcPct val="150000"/>
              </a:lnSpc>
              <a:spcBef>
                <a:spcPts val="0"/>
              </a:spcBef>
              <a:spcAft>
                <a:spcPts val="0"/>
              </a:spcAft>
              <a:buFont typeface="Wingdings" panose="05000000000000000000" pitchFamily="2" charset="2"/>
              <a:buChar char="q"/>
            </a:pPr>
            <a:r>
              <a:rPr lang="en-GB" sz="2000" dirty="0">
                <a:cs typeface="Calibri"/>
              </a:rPr>
              <a:t>Section 4.8 of the </a:t>
            </a:r>
            <a:r>
              <a:rPr lang="en-GB" sz="2000" b="1" dirty="0">
                <a:cs typeface="Calibri"/>
              </a:rPr>
              <a:t>Summary of Product Characteristics (SmPC) within the IMPD V2.0 29.02.2024.</a:t>
            </a:r>
          </a:p>
          <a:p>
            <a:pPr lvl="3">
              <a:lnSpc>
                <a:spcPct val="150000"/>
              </a:lnSpc>
              <a:spcBef>
                <a:spcPts val="0"/>
              </a:spcBef>
              <a:spcAft>
                <a:spcPts val="0"/>
              </a:spcAft>
              <a:buFont typeface="Wingdings" panose="05000000000000000000" pitchFamily="2" charset="2"/>
              <a:buChar char="q"/>
            </a:pPr>
            <a:r>
              <a:rPr lang="en-GB" sz="2000" b="1" dirty="0">
                <a:cs typeface="Calibri"/>
              </a:rPr>
              <a:t>IMPD/SmPC should be filed in the ISF and pharmacy file.</a:t>
            </a:r>
          </a:p>
          <a:p>
            <a:pPr lvl="2">
              <a:lnSpc>
                <a:spcPct val="150000"/>
              </a:lnSpc>
              <a:spcBef>
                <a:spcPts val="0"/>
              </a:spcBef>
              <a:spcAft>
                <a:spcPts val="0"/>
              </a:spcAft>
              <a:buFont typeface="Wingdings" panose="05000000000000000000" pitchFamily="2" charset="2"/>
              <a:buChar char="q"/>
            </a:pPr>
            <a:endParaRPr lang="en-GB" sz="1800" b="1" dirty="0">
              <a:solidFill>
                <a:srgbClr val="0072C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4670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32</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Recording and reporting of SAEs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09A23ABC-EB8A-61F7-A3BB-C1D3768735C4}"/>
              </a:ext>
            </a:extLst>
          </p:cNvPr>
          <p:cNvSpPr txBox="1">
            <a:spLocks/>
          </p:cNvSpPr>
          <p:nvPr/>
        </p:nvSpPr>
        <p:spPr bwMode="auto">
          <a:xfrm>
            <a:off x="708025" y="1706994"/>
            <a:ext cx="10775950" cy="406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392430" indent="0">
              <a:lnSpc>
                <a:spcPts val="1500"/>
              </a:lnSpc>
              <a:spcAft>
                <a:spcPts val="600"/>
              </a:spcAft>
              <a:buFont typeface="Arial" panose="020B0604020202020204" pitchFamily="34" charset="0"/>
              <a:buNone/>
            </a:pPr>
            <a:r>
              <a:rPr lang="en-GB" sz="2400" dirty="0">
                <a:effectLst>
                  <a:glow>
                    <a:srgbClr val="000000"/>
                  </a:glow>
                  <a:outerShdw sx="0" sy="0">
                    <a:srgbClr val="000000"/>
                  </a:outerShdw>
                  <a:reflection stA="0" endPos="0" fadeDir="0" sx="0" sy="0"/>
                </a:effectLst>
                <a:cs typeface="Calibri"/>
              </a:rPr>
              <a:t>Only SAEs/SARs/SUSARs will be recorded and reported in this trial</a:t>
            </a:r>
          </a:p>
          <a:p>
            <a:pPr marL="0" marR="392430" indent="0">
              <a:lnSpc>
                <a:spcPts val="1500"/>
              </a:lnSpc>
              <a:spcAft>
                <a:spcPts val="600"/>
              </a:spcAft>
              <a:buFont typeface="Arial" panose="020B0604020202020204" pitchFamily="34" charset="0"/>
              <a:buNone/>
            </a:pPr>
            <a:endParaRPr lang="en-GB" sz="2400" dirty="0">
              <a:effectLst>
                <a:glow>
                  <a:srgbClr val="000000"/>
                </a:glow>
                <a:outerShdw sx="0" sy="0">
                  <a:srgbClr val="000000"/>
                </a:outerShdw>
                <a:reflection stA="0" endPos="0" fadeDir="0" sx="0" sy="0"/>
              </a:effectLst>
              <a:ea typeface="MS PGothic"/>
              <a:cs typeface="Calibri"/>
            </a:endParaRPr>
          </a:p>
          <a:p>
            <a:pPr marL="0" marR="392430" indent="0">
              <a:lnSpc>
                <a:spcPts val="1500"/>
              </a:lnSpc>
              <a:spcAft>
                <a:spcPts val="600"/>
              </a:spcAft>
              <a:buFont typeface="Arial" panose="020B0604020202020204" pitchFamily="34" charset="0"/>
              <a:buNone/>
            </a:pPr>
            <a:r>
              <a:rPr lang="en-GB" sz="2400" dirty="0">
                <a:ea typeface="MS PGothic"/>
                <a:cs typeface="Calibri"/>
              </a:rPr>
              <a:t>Reporting period:</a:t>
            </a:r>
          </a:p>
          <a:p>
            <a:pPr marR="392430">
              <a:lnSpc>
                <a:spcPts val="1500"/>
              </a:lnSpc>
              <a:spcAft>
                <a:spcPts val="600"/>
              </a:spcAft>
            </a:pPr>
            <a:r>
              <a:rPr lang="en-GB" sz="2400" dirty="0">
                <a:ea typeface="MS PGothic"/>
                <a:cs typeface="Calibri"/>
              </a:rPr>
              <a:t>All SAEs that occur between consent and + 6 week delivery follow-up</a:t>
            </a:r>
          </a:p>
          <a:p>
            <a:pPr marR="392430">
              <a:lnSpc>
                <a:spcPts val="1500"/>
              </a:lnSpc>
              <a:spcAft>
                <a:spcPts val="600"/>
              </a:spcAft>
            </a:pPr>
            <a:r>
              <a:rPr lang="en-GB" sz="2400" dirty="0">
                <a:ea typeface="MS PGothic"/>
                <a:cs typeface="Calibri"/>
              </a:rPr>
              <a:t>All (SU)SARs: between 1</a:t>
            </a:r>
            <a:r>
              <a:rPr lang="en-GB" sz="2400" baseline="30000" dirty="0">
                <a:ea typeface="MS PGothic"/>
                <a:cs typeface="Calibri"/>
              </a:rPr>
              <a:t>st</a:t>
            </a:r>
            <a:r>
              <a:rPr lang="en-GB" sz="2400" dirty="0">
                <a:ea typeface="MS PGothic"/>
                <a:cs typeface="Calibri"/>
              </a:rPr>
              <a:t> dose of IMP to + 6 week delivery follow-up</a:t>
            </a:r>
            <a:endParaRPr lang="en-GB" sz="2400" dirty="0">
              <a:ea typeface="MS PGothic" panose="020B0600070205080204" pitchFamily="34" charset="-128"/>
              <a:cs typeface="Calibri" panose="020F0502020204030204" pitchFamily="34" charset="0"/>
            </a:endParaRPr>
          </a:p>
          <a:p>
            <a:pPr marR="392430">
              <a:lnSpc>
                <a:spcPts val="1500"/>
              </a:lnSpc>
              <a:spcAft>
                <a:spcPts val="600"/>
              </a:spcAft>
            </a:pPr>
            <a:endParaRPr lang="en-GB" sz="2400" dirty="0">
              <a:ea typeface="MS PGothic" panose="020B0600070205080204" pitchFamily="34" charset="-128"/>
              <a:cs typeface="Calibri" panose="020F0502020204030204" pitchFamily="34" charset="0"/>
            </a:endParaRPr>
          </a:p>
          <a:p>
            <a:pPr marL="0" marR="392430" indent="0">
              <a:lnSpc>
                <a:spcPts val="1500"/>
              </a:lnSpc>
              <a:spcAft>
                <a:spcPts val="600"/>
              </a:spcAft>
              <a:buNone/>
            </a:pPr>
            <a:r>
              <a:rPr lang="en-GB" sz="2400" dirty="0">
                <a:ea typeface="MS PGothic"/>
                <a:cs typeface="Calibri"/>
              </a:rPr>
              <a:t>How and when to report:</a:t>
            </a:r>
          </a:p>
          <a:p>
            <a:pPr marR="392430">
              <a:spcAft>
                <a:spcPts val="600"/>
              </a:spcAft>
            </a:pPr>
            <a:r>
              <a:rPr lang="en-GB" sz="2400" dirty="0">
                <a:ea typeface="MS PGothic"/>
                <a:cs typeface="Calibri"/>
              </a:rPr>
              <a:t>Using electronic SAE form within the eCRFs to CTU within 24 hrs of site awareness of the event</a:t>
            </a:r>
            <a:endParaRPr lang="en-GB" sz="2000" dirty="0">
              <a:solidFill>
                <a:srgbClr val="0072C6"/>
              </a:solidFill>
              <a:ea typeface="MS PGothic"/>
              <a:cs typeface="Calibri"/>
            </a:endParaRPr>
          </a:p>
        </p:txBody>
      </p:sp>
    </p:spTree>
    <p:extLst>
      <p:ext uri="{BB962C8B-B14F-4D97-AF65-F5344CB8AC3E}">
        <p14:creationId xmlns:p14="http://schemas.microsoft.com/office/powerpoint/2010/main" val="452086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33</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Recording and reporting of SAEs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Content Placeholder 2">
            <a:extLst>
              <a:ext uri="{FF2B5EF4-FFF2-40B4-BE49-F238E27FC236}">
                <a16:creationId xmlns:a16="http://schemas.microsoft.com/office/drawing/2014/main" id="{AD7A1F75-4415-FA7F-D770-EDF8FB8E5C5D}"/>
              </a:ext>
            </a:extLst>
          </p:cNvPr>
          <p:cNvSpPr txBox="1">
            <a:spLocks/>
          </p:cNvSpPr>
          <p:nvPr/>
        </p:nvSpPr>
        <p:spPr bwMode="auto">
          <a:xfrm>
            <a:off x="821461" y="1276809"/>
            <a:ext cx="11026158" cy="54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392430" indent="0">
              <a:lnSpc>
                <a:spcPct val="114000"/>
              </a:lnSpc>
              <a:spcAft>
                <a:spcPts val="600"/>
              </a:spcAft>
              <a:buNone/>
            </a:pPr>
            <a:r>
              <a:rPr lang="en-GB" dirty="0">
                <a:ea typeface="MS PGothic"/>
                <a:cs typeface="Calibri"/>
              </a:rPr>
              <a:t>What to report: </a:t>
            </a:r>
            <a:endParaRPr lang="en-GB" dirty="0">
              <a:ea typeface="MS PGothic" panose="020B0600070205080204" pitchFamily="34" charset="-128"/>
              <a:cs typeface="Calibri" panose="020F0502020204030204" pitchFamily="34" charset="0"/>
            </a:endParaRP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Full details in medical terms and case description</a:t>
            </a: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Event duration (start and end dates, if applicable)</a:t>
            </a: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Action taken </a:t>
            </a:r>
            <a:endParaRPr lang="en-GB" dirty="0">
              <a:ea typeface="MS PGothic" panose="020B0600070205080204" pitchFamily="34" charset="-128"/>
              <a:cs typeface="Calibri" panose="020F0502020204030204" pitchFamily="34" charset="0"/>
            </a:endParaRP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Outcome</a:t>
            </a: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Seriousness criteria</a:t>
            </a:r>
          </a:p>
          <a:p>
            <a:pPr marL="342900" indent="-342900" algn="just">
              <a:lnSpc>
                <a:spcPct val="114000"/>
              </a:lnSpc>
              <a:spcBef>
                <a:spcPts val="0"/>
              </a:spcBef>
              <a:spcAft>
                <a:spcPts val="0"/>
              </a:spcAft>
              <a:buFont typeface="Symbol" panose="05050102010706020507" pitchFamily="18" charset="2"/>
              <a:buChar char=""/>
              <a:tabLst>
                <a:tab pos="457200" algn="l"/>
              </a:tabLst>
            </a:pPr>
            <a:r>
              <a:rPr lang="en-GB" dirty="0">
                <a:ea typeface="MS PGothic"/>
                <a:cs typeface="Calibri"/>
              </a:rPr>
              <a:t>Causality</a:t>
            </a:r>
            <a:endParaRPr lang="en-GB" dirty="0">
              <a:ea typeface="MS PGothic" panose="020B0600070205080204" pitchFamily="34" charset="-128"/>
              <a:cs typeface="Calibri" panose="020F0502020204030204" pitchFamily="34" charset="0"/>
            </a:endParaRPr>
          </a:p>
          <a:p>
            <a:pPr marL="342900" indent="-342900" algn="just">
              <a:lnSpc>
                <a:spcPct val="113999"/>
              </a:lnSpc>
              <a:spcBef>
                <a:spcPts val="0"/>
              </a:spcBef>
              <a:spcAft>
                <a:spcPts val="0"/>
              </a:spcAft>
              <a:buFont typeface="Symbol" panose="05050102010706020507" pitchFamily="18" charset="2"/>
              <a:buChar char=""/>
              <a:tabLst>
                <a:tab pos="457200" algn="l"/>
              </a:tabLst>
            </a:pPr>
            <a:r>
              <a:rPr lang="en-GB" dirty="0">
                <a:ea typeface="MS PGothic"/>
                <a:cs typeface="Calibri"/>
              </a:rPr>
              <a:t>Expectedness (</a:t>
            </a:r>
            <a:r>
              <a:rPr lang="en-GB" dirty="0">
                <a:ea typeface="+mn-lt"/>
                <a:cs typeface="+mn-lt"/>
              </a:rPr>
              <a:t>Expectedness assessment will only be undertaken if an event is deemed to be related)</a:t>
            </a:r>
            <a:endParaRPr lang="en-GB" dirty="0">
              <a:ea typeface="MS PGothic" panose="020B0600070205080204" pitchFamily="34" charset="-128"/>
              <a:cs typeface="Calibri" panose="020F0502020204030204" pitchFamily="34" charset="0"/>
            </a:endParaRPr>
          </a:p>
          <a:p>
            <a:pPr algn="just">
              <a:lnSpc>
                <a:spcPct val="114000"/>
              </a:lnSpc>
              <a:spcAft>
                <a:spcPts val="600"/>
              </a:spcAft>
              <a:buFont typeface="Wingdings" panose="05000000000000000000" pitchFamily="2" charset="2"/>
              <a:buChar char="Ø"/>
            </a:pPr>
            <a:r>
              <a:rPr lang="en-GB" dirty="0">
                <a:ea typeface="MS PGothic"/>
                <a:cs typeface="Calibri"/>
              </a:rPr>
              <a:t>Any change of condition or other follow-up information must be reported using the </a:t>
            </a:r>
            <a:r>
              <a:rPr lang="en-GB" dirty="0" err="1">
                <a:ea typeface="MS PGothic"/>
                <a:cs typeface="Calibri"/>
              </a:rPr>
              <a:t>eSAE</a:t>
            </a:r>
            <a:r>
              <a:rPr lang="en-GB" dirty="0">
                <a:ea typeface="MS PGothic"/>
                <a:cs typeface="Calibri"/>
              </a:rPr>
              <a:t> form as soon as it is available or at least within 24 hours of the information becoming available.</a:t>
            </a:r>
          </a:p>
          <a:p>
            <a:pPr algn="just">
              <a:lnSpc>
                <a:spcPct val="114000"/>
              </a:lnSpc>
              <a:spcAft>
                <a:spcPts val="600"/>
              </a:spcAft>
              <a:buFont typeface="Wingdings" panose="05000000000000000000" pitchFamily="2" charset="2"/>
              <a:buChar char="Ø"/>
            </a:pPr>
            <a:r>
              <a:rPr lang="en-GB" dirty="0">
                <a:ea typeface="MS PGothic"/>
                <a:cs typeface="Calibri"/>
              </a:rPr>
              <a:t>Events will be followed up until the event has resolved or a final outcome has been reached.</a:t>
            </a:r>
          </a:p>
          <a:p>
            <a:pPr lvl="2">
              <a:spcBef>
                <a:spcPts val="0"/>
              </a:spcBef>
              <a:spcAft>
                <a:spcPts val="0"/>
              </a:spcAft>
            </a:pPr>
            <a:endParaRPr lang="en-GB" sz="2000" dirty="0">
              <a:solidFill>
                <a:srgbClr val="0072C6"/>
              </a:solidFill>
              <a:effectLst>
                <a:glow>
                  <a:srgbClr val="000000"/>
                </a:glow>
                <a:outerShdw sx="0" sy="0">
                  <a:srgbClr val="000000"/>
                </a:outerShdw>
                <a:reflection stA="0" endPos="0" fadeDir="0" sx="0" s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5749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34</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Recording and reporting of SAEs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A9B9EEC0-8B0C-D019-E5F3-7FF54E42FDDA}"/>
              </a:ext>
            </a:extLst>
          </p:cNvPr>
          <p:cNvSpPr txBox="1">
            <a:spLocks/>
          </p:cNvSpPr>
          <p:nvPr/>
        </p:nvSpPr>
        <p:spPr bwMode="auto">
          <a:xfrm>
            <a:off x="708025" y="1317728"/>
            <a:ext cx="10775950" cy="49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392430" indent="0">
              <a:lnSpc>
                <a:spcPct val="114000"/>
              </a:lnSpc>
              <a:spcAft>
                <a:spcPts val="600"/>
              </a:spcAft>
              <a:buNone/>
            </a:pPr>
            <a:r>
              <a:rPr lang="en-GB" sz="2400" dirty="0">
                <a:latin typeface="Calibri"/>
                <a:ea typeface="MS PGothic"/>
                <a:cs typeface="Calibri"/>
              </a:rPr>
              <a:t>All SAEs must be reported immediately (at least within 24 hours) except for the following, which are either not considered to be causally related to the trial intervention, or are a foreseeable event in pregnancy which will be collected as a pre-specified trial outcome:</a:t>
            </a:r>
            <a:endParaRPr lang="en-GB" sz="2400" dirty="0">
              <a:ea typeface="MS PGothic"/>
              <a:cs typeface="Calibri"/>
            </a:endParaRPr>
          </a:p>
          <a:p>
            <a:pPr marL="342900" indent="-342900" algn="just">
              <a:lnSpc>
                <a:spcPct val="115000"/>
              </a:lnSpc>
              <a:buFont typeface="Symbol" panose="05050102010706020507" pitchFamily="18" charset="2"/>
              <a:buChar char=""/>
            </a:pPr>
            <a:r>
              <a:rPr lang="en-GB" sz="2400" dirty="0">
                <a:ea typeface="Arial" panose="020B0604020202020204" pitchFamily="34" charset="0"/>
                <a:cs typeface="Calibri"/>
              </a:rPr>
              <a:t>Hospitalisation for routine treatment or monitoring, or general care. </a:t>
            </a:r>
            <a:endParaRPr lang="en-GB" sz="2400" dirty="0">
              <a:ea typeface="Arial" panose="020B0604020202020204" pitchFamily="34" charset="0"/>
              <a:cs typeface="Calibri" panose="020F0502020204030204" pitchFamily="34" charset="0"/>
            </a:endParaRPr>
          </a:p>
          <a:p>
            <a:pPr marL="342900" indent="-342900" algn="just">
              <a:lnSpc>
                <a:spcPct val="115000"/>
              </a:lnSpc>
              <a:buFont typeface="Symbol" panose="05050102010706020507" pitchFamily="18" charset="2"/>
              <a:buChar char=""/>
            </a:pPr>
            <a:r>
              <a:rPr lang="en-GB" sz="2400" dirty="0">
                <a:ea typeface="Arial" panose="020B0604020202020204" pitchFamily="34" charset="0"/>
                <a:cs typeface="Calibri"/>
              </a:rPr>
              <a:t>Hospitalisation due to any elective surgical procedure that was planned and scheduled prior to trial entry,</a:t>
            </a:r>
          </a:p>
          <a:p>
            <a:pPr marL="342900" indent="-342900" algn="just">
              <a:lnSpc>
                <a:spcPct val="115000"/>
              </a:lnSpc>
              <a:spcAft>
                <a:spcPts val="1000"/>
              </a:spcAft>
              <a:buFont typeface="Symbol" panose="05050102010706020507" pitchFamily="18" charset="2"/>
              <a:buChar char=""/>
            </a:pPr>
            <a:r>
              <a:rPr lang="en-GB" sz="2400" dirty="0">
                <a:ea typeface="Arial" panose="020B0604020202020204" pitchFamily="34" charset="0"/>
                <a:cs typeface="Calibri"/>
              </a:rPr>
              <a:t>Hospitalisation for birth/delivery</a:t>
            </a:r>
          </a:p>
          <a:p>
            <a:pPr marL="342900" indent="-342900" algn="just">
              <a:lnSpc>
                <a:spcPct val="115000"/>
              </a:lnSpc>
              <a:spcAft>
                <a:spcPts val="1000"/>
              </a:spcAft>
              <a:buFont typeface="Symbol" panose="05050102010706020507" pitchFamily="18" charset="2"/>
              <a:buChar char=""/>
            </a:pPr>
            <a:r>
              <a:rPr lang="en-GB" sz="2400" dirty="0">
                <a:ea typeface="Arial" panose="020B0604020202020204" pitchFamily="34" charset="0"/>
                <a:cs typeface="Calibri"/>
              </a:rPr>
              <a:t>Birth defect/congenital anomaly</a:t>
            </a:r>
          </a:p>
        </p:txBody>
      </p:sp>
      <p:sp>
        <p:nvSpPr>
          <p:cNvPr id="6" name="Rectangle: Rounded Corners 5">
            <a:extLst>
              <a:ext uri="{FF2B5EF4-FFF2-40B4-BE49-F238E27FC236}">
                <a16:creationId xmlns:a16="http://schemas.microsoft.com/office/drawing/2014/main" id="{BBD26B23-3F68-6693-E654-DBC8F22219C9}"/>
              </a:ext>
            </a:extLst>
          </p:cNvPr>
          <p:cNvSpPr/>
          <p:nvPr/>
        </p:nvSpPr>
        <p:spPr>
          <a:xfrm>
            <a:off x="2855031" y="6124169"/>
            <a:ext cx="6155275" cy="47065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800" dirty="0">
                <a:solidFill>
                  <a:sysClr val="windowText" lastClr="000000"/>
                </a:solidFill>
                <a:cs typeface="Calibri"/>
              </a:rPr>
              <a:t>The above events </a:t>
            </a:r>
            <a:r>
              <a:rPr lang="en-GB" sz="1800" dirty="0">
                <a:solidFill>
                  <a:sysClr val="windowText" lastClr="000000"/>
                </a:solidFill>
                <a:effectLst>
                  <a:glow>
                    <a:srgbClr val="000000"/>
                  </a:glow>
                  <a:outerShdw sx="0" sy="0">
                    <a:srgbClr val="000000"/>
                  </a:outerShdw>
                  <a:reflection stA="0" endPos="0" fadeDir="0" sx="0" sy="0"/>
                </a:effectLst>
                <a:cs typeface="Calibri"/>
              </a:rPr>
              <a:t>should still be recorded in the medical notes</a:t>
            </a:r>
            <a:endParaRPr lang="en-GB" dirty="0">
              <a:solidFill>
                <a:sysClr val="windowText" lastClr="000000"/>
              </a:solidFill>
            </a:endParaRPr>
          </a:p>
        </p:txBody>
      </p:sp>
    </p:spTree>
    <p:extLst>
      <p:ext uri="{BB962C8B-B14F-4D97-AF65-F5344CB8AC3E}">
        <p14:creationId xmlns:p14="http://schemas.microsoft.com/office/powerpoint/2010/main" val="118203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p:txBody>
          <a:bodyPr/>
          <a:lstStyle/>
          <a:p>
            <a:r>
              <a:rPr lang="en-GB" dirty="0"/>
              <a:t>Monitoring &amp; Audits </a:t>
            </a:r>
          </a:p>
        </p:txBody>
      </p:sp>
    </p:spTree>
    <p:extLst>
      <p:ext uri="{BB962C8B-B14F-4D97-AF65-F5344CB8AC3E}">
        <p14:creationId xmlns:p14="http://schemas.microsoft.com/office/powerpoint/2010/main" val="33106254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36</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Monitoring schedule and type</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C57C4E59-C9E2-2491-DF22-CCDF9D41E52A}"/>
              </a:ext>
            </a:extLst>
          </p:cNvPr>
          <p:cNvSpPr txBox="1"/>
          <p:nvPr/>
        </p:nvSpPr>
        <p:spPr>
          <a:xfrm>
            <a:off x="844550" y="1311087"/>
            <a:ext cx="10502900" cy="3930820"/>
          </a:xfrm>
          <a:prstGeom prst="rect">
            <a:avLst/>
          </a:prstGeom>
          <a:noFill/>
        </p:spPr>
        <p:txBody>
          <a:bodyPr wrap="square">
            <a:spAutoFit/>
          </a:bodyPr>
          <a:lstStyle/>
          <a:p>
            <a:pPr>
              <a:lnSpc>
                <a:spcPct val="114000"/>
              </a:lnSpc>
            </a:pPr>
            <a:r>
              <a:rPr lang="en-GB" sz="2400" i="1" dirty="0">
                <a:ea typeface="Times New Roman" panose="02020603050405020304" pitchFamily="18" charset="0"/>
                <a:cs typeface="Arial" panose="020B0604020202020204" pitchFamily="34" charset="0"/>
              </a:rPr>
              <a:t>PANDA-Prevention study is a Type A low risk study; </a:t>
            </a:r>
          </a:p>
          <a:p>
            <a:pPr>
              <a:lnSpc>
                <a:spcPct val="114000"/>
              </a:lnSpc>
            </a:pPr>
            <a:endParaRPr lang="en-GB" sz="2400" i="1" dirty="0">
              <a:ea typeface="Times New Roman" panose="02020603050405020304" pitchFamily="18" charset="0"/>
              <a:cs typeface="Arial" panose="020B0604020202020204" pitchFamily="34" charset="0"/>
            </a:endParaRPr>
          </a:p>
          <a:p>
            <a:pPr>
              <a:lnSpc>
                <a:spcPct val="114000"/>
              </a:lnSpc>
            </a:pPr>
            <a:r>
              <a:rPr lang="en-GB" sz="2400" i="1" dirty="0">
                <a:ea typeface="Times New Roman" panose="02020603050405020304" pitchFamily="18" charset="0"/>
                <a:cs typeface="Arial" panose="020B0604020202020204" pitchFamily="34" charset="0"/>
              </a:rPr>
              <a:t>Monitoring carried out by the central research team will be:</a:t>
            </a:r>
          </a:p>
          <a:p>
            <a:pPr>
              <a:lnSpc>
                <a:spcPct val="114000"/>
              </a:lnSpc>
            </a:pPr>
            <a:endParaRPr lang="en-GB" sz="2400" i="1" dirty="0">
              <a:ea typeface="Times New Roman" panose="02020603050405020304" pitchFamily="18" charset="0"/>
              <a:cs typeface="Arial" panose="020B0604020202020204" pitchFamily="34" charset="0"/>
            </a:endParaRPr>
          </a:p>
          <a:p>
            <a:pPr marL="342900" lvl="0" indent="-342900">
              <a:buFont typeface="+mj-lt"/>
              <a:buAutoNum type="arabicParenR"/>
            </a:pPr>
            <a:r>
              <a:rPr lang="en-GB" sz="2400" dirty="0">
                <a:effectLst/>
                <a:ea typeface="Times New Roman" panose="02020603050405020304" pitchFamily="18" charset="0"/>
                <a:cs typeface="Arial" panose="020B0604020202020204" pitchFamily="34" charset="0"/>
              </a:rPr>
              <a:t>Remote monitoring once per year, the first of which will occur 6 months after activation.</a:t>
            </a:r>
          </a:p>
          <a:p>
            <a:pPr marL="342900" lvl="0" indent="-342900">
              <a:buFont typeface="+mj-lt"/>
              <a:buAutoNum type="arabicParenR"/>
            </a:pPr>
            <a:endParaRPr lang="en-GB" sz="2400" dirty="0">
              <a:effectLst/>
              <a:ea typeface="Times New Roman" panose="02020603050405020304" pitchFamily="18" charset="0"/>
              <a:cs typeface="Arial" panose="020B0604020202020204" pitchFamily="34" charset="0"/>
            </a:endParaRPr>
          </a:p>
          <a:p>
            <a:pPr marL="342900" lvl="0" indent="-342900">
              <a:buFont typeface="+mj-lt"/>
              <a:buAutoNum type="arabicParenR"/>
            </a:pPr>
            <a:r>
              <a:rPr lang="en-GB" sz="2400" dirty="0">
                <a:ea typeface="Times New Roman" panose="02020603050405020304" pitchFamily="18" charset="0"/>
                <a:cs typeface="Arial" panose="020B0604020202020204" pitchFamily="34" charset="0"/>
              </a:rPr>
              <a:t>On-site monitoring will occur only if triggered as a result of safety concerns, poor protocol compliance, lack of site communication etc.</a:t>
            </a:r>
            <a:endParaRPr lang="en-GB" sz="2400" dirty="0">
              <a:effectLst/>
              <a:ea typeface="Times New Roman" panose="02020603050405020304" pitchFamily="18" charset="0"/>
              <a:cs typeface="Arial" panose="020B0604020202020204" pitchFamily="34" charset="0"/>
            </a:endParaRPr>
          </a:p>
          <a:p>
            <a:pPr lvl="0"/>
            <a:endParaRPr lang="en-GB" sz="2000" dirty="0">
              <a:solidFill>
                <a:srgbClr val="0072C6"/>
              </a:solidFill>
              <a:effectLst/>
              <a:ea typeface="Times New Roman" panose="02020603050405020304" pitchFamily="18" charset="0"/>
              <a:cs typeface="Arial" panose="020B0604020202020204" pitchFamily="34" charset="0"/>
            </a:endParaRPr>
          </a:p>
        </p:txBody>
      </p:sp>
      <p:sp>
        <p:nvSpPr>
          <p:cNvPr id="7" name="Title 1">
            <a:extLst>
              <a:ext uri="{FF2B5EF4-FFF2-40B4-BE49-F238E27FC236}">
                <a16:creationId xmlns:a16="http://schemas.microsoft.com/office/drawing/2014/main" id="{2B36D88D-FDD9-87B0-38B2-476581C57CF2}"/>
              </a:ext>
            </a:extLst>
          </p:cNvPr>
          <p:cNvSpPr txBox="1">
            <a:spLocks/>
          </p:cNvSpPr>
          <p:nvPr/>
        </p:nvSpPr>
        <p:spPr bwMode="auto">
          <a:xfrm>
            <a:off x="1290637" y="5080441"/>
            <a:ext cx="9305925"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a:lnSpc>
                <a:spcPct val="114000"/>
              </a:lnSpc>
            </a:pPr>
            <a:r>
              <a:rPr lang="en-GB" sz="3600" dirty="0">
                <a:solidFill>
                  <a:schemeClr val="tx1"/>
                </a:solidFill>
                <a:effectLst/>
                <a:latin typeface="+mn-lt"/>
                <a:ea typeface="Times New Roman" panose="02020603050405020304" pitchFamily="18" charset="0"/>
                <a:cs typeface="Arial" panose="020B0604020202020204" pitchFamily="34" charset="0"/>
              </a:rPr>
              <a:t>Close out </a:t>
            </a:r>
            <a:r>
              <a:rPr lang="en-GB" sz="3600" dirty="0">
                <a:solidFill>
                  <a:schemeClr val="tx1"/>
                </a:solidFill>
                <a:latin typeface="+mn-lt"/>
                <a:ea typeface="Times New Roman" panose="02020603050405020304" pitchFamily="18" charset="0"/>
                <a:cs typeface="Arial" panose="020B0604020202020204" pitchFamily="34" charset="0"/>
              </a:rPr>
              <a:t>visit</a:t>
            </a:r>
            <a:endParaRPr lang="en-GB" sz="3600" dirty="0">
              <a:solidFill>
                <a:schemeClr val="tx1"/>
              </a:solidFill>
              <a:effectLst/>
              <a:latin typeface="+mn-lt"/>
              <a:ea typeface="Times New Roman" panose="02020603050405020304" pitchFamily="18" charset="0"/>
              <a:cs typeface="Arial" panose="020B0604020202020204" pitchFamily="34" charset="0"/>
            </a:endParaRPr>
          </a:p>
        </p:txBody>
      </p:sp>
      <p:sp>
        <p:nvSpPr>
          <p:cNvPr id="8" name="TextBox 7">
            <a:extLst>
              <a:ext uri="{FF2B5EF4-FFF2-40B4-BE49-F238E27FC236}">
                <a16:creationId xmlns:a16="http://schemas.microsoft.com/office/drawing/2014/main" id="{B084889C-C35D-13D5-22E6-7361076687C9}"/>
              </a:ext>
            </a:extLst>
          </p:cNvPr>
          <p:cNvSpPr txBox="1"/>
          <p:nvPr/>
        </p:nvSpPr>
        <p:spPr>
          <a:xfrm>
            <a:off x="692149" y="5895779"/>
            <a:ext cx="10502900" cy="738664"/>
          </a:xfrm>
          <a:prstGeom prst="rect">
            <a:avLst/>
          </a:prstGeom>
          <a:noFill/>
        </p:spPr>
        <p:txBody>
          <a:bodyPr wrap="square">
            <a:spAutoFit/>
          </a:bodyPr>
          <a:lstStyle/>
          <a:p>
            <a:pPr marL="742950" lvl="1" indent="-285750">
              <a:buFont typeface="Arial" panose="020B0604020202020204" pitchFamily="34" charset="0"/>
              <a:buChar char="•"/>
            </a:pPr>
            <a:r>
              <a:rPr lang="en-GB" sz="2400" dirty="0"/>
              <a:t>Close out visit will be performed remotely </a:t>
            </a:r>
          </a:p>
          <a:p>
            <a:pPr marL="742950" lvl="1" indent="-285750">
              <a:buFont typeface="Arial" panose="020B0604020202020204" pitchFamily="34" charset="0"/>
              <a:buChar char="•"/>
            </a:pPr>
            <a:endParaRPr lang="en-GB" dirty="0">
              <a:solidFill>
                <a:srgbClr val="0072C6"/>
              </a:solidFill>
            </a:endParaRPr>
          </a:p>
        </p:txBody>
      </p:sp>
    </p:spTree>
    <p:extLst>
      <p:ext uri="{BB962C8B-B14F-4D97-AF65-F5344CB8AC3E}">
        <p14:creationId xmlns:p14="http://schemas.microsoft.com/office/powerpoint/2010/main" val="1777539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37</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Monitoring schedule and type</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970ADFC7-035D-42AA-F5B3-6B5AE681DC87}"/>
              </a:ext>
            </a:extLst>
          </p:cNvPr>
          <p:cNvSpPr txBox="1"/>
          <p:nvPr/>
        </p:nvSpPr>
        <p:spPr>
          <a:xfrm>
            <a:off x="798555" y="1520785"/>
            <a:ext cx="10594889" cy="4154984"/>
          </a:xfrm>
          <a:prstGeom prst="rect">
            <a:avLst/>
          </a:prstGeom>
          <a:noFill/>
        </p:spPr>
        <p:txBody>
          <a:bodyPr wrap="square" lIns="91440" tIns="45720" rIns="91440" bIns="45720" anchor="t">
            <a:spAutoFit/>
          </a:bodyPr>
          <a:lstStyle/>
          <a:p>
            <a:pPr marL="742950" lvl="1" indent="-285750">
              <a:buFont typeface="Arial" panose="020B0604020202020204" pitchFamily="34" charset="0"/>
              <a:buChar char="•"/>
            </a:pPr>
            <a:r>
              <a:rPr lang="en-GB" sz="2200" dirty="0"/>
              <a:t>Investigator Site File review – to ensure ISF is kept up to date</a:t>
            </a:r>
            <a:endParaRPr lang="en-GB" sz="2200" dirty="0">
              <a:cs typeface="Calibri"/>
            </a:endParaRPr>
          </a:p>
          <a:p>
            <a:pPr marL="742950" lvl="1" indent="-285750">
              <a:buFont typeface="Arial" panose="020B0604020202020204" pitchFamily="34" charset="0"/>
              <a:buChar char="•"/>
            </a:pPr>
            <a:r>
              <a:rPr lang="en-GB" sz="2200" dirty="0"/>
              <a:t>Source data review and verification </a:t>
            </a:r>
            <a:endParaRPr lang="en-GB" sz="2200" dirty="0">
              <a:cs typeface="Calibri"/>
            </a:endParaRPr>
          </a:p>
          <a:p>
            <a:pPr marL="742950" lvl="1" indent="-285750">
              <a:buFont typeface="Arial" panose="020B0604020202020204" pitchFamily="34" charset="0"/>
              <a:buChar char="•"/>
            </a:pPr>
            <a:r>
              <a:rPr lang="en-GB" sz="2200" dirty="0"/>
              <a:t>Pharmacy review – pharmacy file review for completeness, review of prescriptions, accountability log  and reconciliation of returns.</a:t>
            </a:r>
            <a:endParaRPr lang="en-GB" sz="2200" dirty="0">
              <a:cs typeface="Calibri"/>
            </a:endParaRPr>
          </a:p>
          <a:p>
            <a:pPr marL="742950" lvl="1" indent="-285750">
              <a:buFont typeface="Arial" panose="020B0604020202020204" pitchFamily="34" charset="0"/>
              <a:buChar char="•"/>
            </a:pPr>
            <a:r>
              <a:rPr lang="en-GB" sz="2200" dirty="0"/>
              <a:t>Discussion with the site team on any issues, provide additional training if required, ensure compliance to the protocol/GCP.</a:t>
            </a:r>
            <a:endParaRPr lang="en-GB" sz="2200" dirty="0">
              <a:cs typeface="Calibri"/>
            </a:endParaRPr>
          </a:p>
          <a:p>
            <a:pPr marL="742950" lvl="1" indent="-285750">
              <a:buFont typeface="Arial" panose="020B0604020202020204" pitchFamily="34" charset="0"/>
              <a:buChar char="•"/>
            </a:pPr>
            <a:endParaRPr lang="en-GB" sz="2200" dirty="0"/>
          </a:p>
          <a:p>
            <a:pPr marL="742950" lvl="1" indent="-285750">
              <a:buFont typeface="Arial" panose="020B0604020202020204" pitchFamily="34" charset="0"/>
              <a:buChar char="•"/>
            </a:pPr>
            <a:r>
              <a:rPr lang="en-GB" sz="2200" dirty="0"/>
              <a:t>If the visit is triggered, the focus of the visit will be on the cause of the trigger, e.g. due to protocol breach, SAE reporting etc.</a:t>
            </a:r>
            <a:endParaRPr lang="en-GB" sz="2200" dirty="0">
              <a:cs typeface="Calibri"/>
            </a:endParaRPr>
          </a:p>
          <a:p>
            <a:pPr marL="742950" lvl="1" indent="-285750">
              <a:buFont typeface="Arial" panose="020B0604020202020204" pitchFamily="34" charset="0"/>
              <a:buChar char="•"/>
            </a:pPr>
            <a:endParaRPr lang="en-GB" sz="2200" dirty="0"/>
          </a:p>
          <a:p>
            <a:pPr marL="742950" lvl="1" indent="-285750">
              <a:buFont typeface="Arial" panose="020B0604020202020204" pitchFamily="34" charset="0"/>
              <a:buChar char="•"/>
            </a:pPr>
            <a:r>
              <a:rPr lang="en-GB" sz="2200" dirty="0"/>
              <a:t>Monitoring feedback letter will be sent to the site, citing any outstanding issues that needs to be resolved by the site. </a:t>
            </a:r>
            <a:endParaRPr lang="en-GB" sz="2200" dirty="0">
              <a:cs typeface="Calibri"/>
            </a:endParaRPr>
          </a:p>
        </p:txBody>
      </p:sp>
    </p:spTree>
    <p:extLst>
      <p:ext uri="{BB962C8B-B14F-4D97-AF65-F5344CB8AC3E}">
        <p14:creationId xmlns:p14="http://schemas.microsoft.com/office/powerpoint/2010/main" val="2964360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2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DA81-A88A-4B15-8565-F91813C9E40B}"/>
              </a:ext>
            </a:extLst>
          </p:cNvPr>
          <p:cNvSpPr>
            <a:spLocks noGrp="1"/>
          </p:cNvSpPr>
          <p:nvPr>
            <p:ph type="ctrTitle"/>
          </p:nvPr>
        </p:nvSpPr>
        <p:spPr/>
        <p:txBody>
          <a:bodyPr/>
          <a:lstStyle/>
          <a:p>
            <a:r>
              <a:rPr lang="en-GB"/>
              <a:t>Trial team responsibilities</a:t>
            </a:r>
          </a:p>
        </p:txBody>
      </p:sp>
    </p:spTree>
    <p:extLst>
      <p:ext uri="{BB962C8B-B14F-4D97-AF65-F5344CB8AC3E}">
        <p14:creationId xmlns:p14="http://schemas.microsoft.com/office/powerpoint/2010/main" val="4269957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39</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Protocol Deviations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tangle 3">
            <a:extLst>
              <a:ext uri="{FF2B5EF4-FFF2-40B4-BE49-F238E27FC236}">
                <a16:creationId xmlns:a16="http://schemas.microsoft.com/office/drawing/2014/main" id="{DE81E6E5-9633-96E0-863A-D1037C44B9DA}"/>
              </a:ext>
            </a:extLst>
          </p:cNvPr>
          <p:cNvSpPr>
            <a:spLocks/>
          </p:cNvSpPr>
          <p:nvPr/>
        </p:nvSpPr>
        <p:spPr bwMode="auto">
          <a:xfrm>
            <a:off x="614730" y="1103281"/>
            <a:ext cx="10962539" cy="544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177800" indent="-1778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50000"/>
              </a:lnSpc>
              <a:spcBef>
                <a:spcPts val="800"/>
              </a:spcBef>
              <a:spcAft>
                <a:spcPts val="800"/>
              </a:spcAft>
            </a:pPr>
            <a:r>
              <a:rPr lang="en-GB" altLang="en-US" sz="2400" dirty="0">
                <a:latin typeface="Calibri"/>
                <a:cs typeface="Calibri"/>
              </a:rPr>
              <a:t>Sites</a:t>
            </a:r>
            <a:r>
              <a:rPr lang="en-GB" altLang="en-US" sz="2400" b="1" i="1" dirty="0">
                <a:solidFill>
                  <a:srgbClr val="3333FF"/>
                </a:solidFill>
                <a:latin typeface="Calibri"/>
                <a:cs typeface="Calibri"/>
              </a:rPr>
              <a:t> </a:t>
            </a:r>
            <a:r>
              <a:rPr lang="en-GB" altLang="en-US" sz="2400" dirty="0">
                <a:latin typeface="Calibri"/>
                <a:cs typeface="Calibri"/>
              </a:rPr>
              <a:t>must notify NHSBT CTU of any deviations from or breach of the protocol or GCP immediately.</a:t>
            </a:r>
            <a:endParaRPr lang="en-US" altLang="en-US" sz="2400" dirty="0">
              <a:latin typeface="Calibri"/>
              <a:cs typeface="Calibri"/>
            </a:endParaRPr>
          </a:p>
          <a:p>
            <a:pPr>
              <a:lnSpc>
                <a:spcPct val="150000"/>
              </a:lnSpc>
              <a:spcBef>
                <a:spcPts val="800"/>
              </a:spcBef>
              <a:spcAft>
                <a:spcPts val="800"/>
              </a:spcAft>
            </a:pPr>
            <a:r>
              <a:rPr lang="en-GB" sz="2400" dirty="0">
                <a:latin typeface="Calibri"/>
                <a:cs typeface="Calibri"/>
              </a:rPr>
              <a:t>CTU team may detect a deviation at site during monitoring. </a:t>
            </a:r>
            <a:endParaRPr lang="en-GB" altLang="en-US" sz="2400" dirty="0">
              <a:latin typeface="Calibri"/>
              <a:cs typeface="Calibri"/>
            </a:endParaRPr>
          </a:p>
          <a:p>
            <a:pPr>
              <a:lnSpc>
                <a:spcPct val="150000"/>
              </a:lnSpc>
              <a:spcBef>
                <a:spcPts val="800"/>
              </a:spcBef>
              <a:spcAft>
                <a:spcPts val="800"/>
              </a:spcAft>
            </a:pPr>
            <a:r>
              <a:rPr lang="en-GB" altLang="en-US" sz="2400" dirty="0">
                <a:latin typeface="Calibri"/>
                <a:cs typeface="Calibri"/>
              </a:rPr>
              <a:t>Sites should contact NHSBT CTU if in any doubt as to whether a certain situation constitutes a deviation. </a:t>
            </a:r>
            <a:endParaRPr lang="en-GB" altLang="en-US" sz="2400" dirty="0">
              <a:cs typeface="Calibri"/>
            </a:endParaRPr>
          </a:p>
          <a:p>
            <a:pPr>
              <a:lnSpc>
                <a:spcPct val="150000"/>
              </a:lnSpc>
              <a:spcBef>
                <a:spcPts val="800"/>
              </a:spcBef>
              <a:spcAft>
                <a:spcPts val="800"/>
              </a:spcAft>
            </a:pPr>
            <a:r>
              <a:rPr lang="en-GB" altLang="en-US" sz="2400" dirty="0">
                <a:latin typeface="Calibri"/>
                <a:cs typeface="Calibri"/>
              </a:rPr>
              <a:t>All breaches reported to the CTU will be assessed by our Quality Assurance Team.</a:t>
            </a:r>
          </a:p>
          <a:p>
            <a:pPr>
              <a:lnSpc>
                <a:spcPct val="150000"/>
              </a:lnSpc>
              <a:spcBef>
                <a:spcPts val="800"/>
              </a:spcBef>
              <a:spcAft>
                <a:spcPts val="800"/>
              </a:spcAft>
            </a:pPr>
            <a:r>
              <a:rPr lang="en-GB" altLang="en-US" sz="2400" dirty="0">
                <a:latin typeface="Calibri"/>
                <a:cs typeface="Calibri"/>
              </a:rPr>
              <a:t>All breaches will be assessed to check that they do not meet the definition of a serious breach.</a:t>
            </a:r>
          </a:p>
          <a:p>
            <a:pPr>
              <a:lnSpc>
                <a:spcPct val="150000"/>
              </a:lnSpc>
              <a:spcBef>
                <a:spcPts val="800"/>
              </a:spcBef>
              <a:spcAft>
                <a:spcPts val="800"/>
              </a:spcAft>
            </a:pPr>
            <a:endParaRPr lang="en-GB" altLang="en-US" sz="2400" i="1" dirty="0"/>
          </a:p>
        </p:txBody>
      </p:sp>
    </p:spTree>
    <p:extLst>
      <p:ext uri="{BB962C8B-B14F-4D97-AF65-F5344CB8AC3E}">
        <p14:creationId xmlns:p14="http://schemas.microsoft.com/office/powerpoint/2010/main" val="312505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40</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Protocol Deviations</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BC1BA489-1829-24BA-A4B9-4B9DC32C473D}"/>
              </a:ext>
            </a:extLst>
          </p:cNvPr>
          <p:cNvSpPr txBox="1">
            <a:spLocks/>
          </p:cNvSpPr>
          <p:nvPr/>
        </p:nvSpPr>
        <p:spPr bwMode="auto">
          <a:xfrm>
            <a:off x="909484" y="1316989"/>
            <a:ext cx="10373032" cy="5128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lnSpc>
                <a:spcPct val="150000"/>
              </a:lnSpc>
              <a:buFont typeface="Arial" panose="020B0604020202020204" pitchFamily="34" charset="0"/>
              <a:buNone/>
            </a:pPr>
            <a:r>
              <a:rPr lang="en-GB" altLang="en-US" sz="2400" dirty="0"/>
              <a:t>A </a:t>
            </a:r>
            <a:r>
              <a:rPr lang="en-GB" altLang="en-US" sz="2400" b="1" dirty="0"/>
              <a:t>serious breach</a:t>
            </a:r>
            <a:r>
              <a:rPr lang="en-GB" altLang="en-US" sz="2400" dirty="0"/>
              <a:t> of GCP or the protocol is defined as:</a:t>
            </a:r>
          </a:p>
          <a:p>
            <a:pPr marL="0" indent="0" eaLnBrk="1" hangingPunct="1">
              <a:lnSpc>
                <a:spcPct val="150000"/>
              </a:lnSpc>
              <a:buFont typeface="Arial" panose="020B0604020202020204" pitchFamily="34" charset="0"/>
              <a:buNone/>
            </a:pPr>
            <a:r>
              <a:rPr lang="en-GB" altLang="en-US" sz="2400" dirty="0"/>
              <a:t>“</a:t>
            </a:r>
            <a:r>
              <a:rPr lang="en-GB" altLang="en-US" sz="2400" i="1" dirty="0"/>
              <a:t>a deviation from a trial protocol or the principles of GCP which is likely to affect to a significant degree either:</a:t>
            </a:r>
          </a:p>
          <a:p>
            <a:pPr lvl="1" eaLnBrk="1" hangingPunct="1">
              <a:lnSpc>
                <a:spcPct val="150000"/>
              </a:lnSpc>
              <a:buFont typeface="+mj-lt"/>
              <a:buAutoNum type="alphaLcParenR"/>
            </a:pPr>
            <a:r>
              <a:rPr lang="en-GB" altLang="en-US" sz="2000" i="1" dirty="0"/>
              <a:t>The safety or physical or mental integrity of the subjects of the trial; or </a:t>
            </a:r>
          </a:p>
          <a:p>
            <a:pPr lvl="1" eaLnBrk="1" hangingPunct="1">
              <a:lnSpc>
                <a:spcPct val="150000"/>
              </a:lnSpc>
              <a:buFont typeface="+mj-lt"/>
              <a:buAutoNum type="alphaLcParenR"/>
            </a:pPr>
            <a:r>
              <a:rPr lang="en-GB" altLang="en-US" sz="2000" i="1" dirty="0"/>
              <a:t>The scientific value of the trial.</a:t>
            </a:r>
            <a:r>
              <a:rPr lang="en-GB" altLang="en-US" sz="2000" dirty="0"/>
              <a:t>”</a:t>
            </a:r>
          </a:p>
          <a:p>
            <a:pPr marL="0" indent="0" eaLnBrk="1" hangingPunct="1">
              <a:lnSpc>
                <a:spcPct val="150000"/>
              </a:lnSpc>
              <a:buFont typeface="Arial" panose="020B0604020202020204" pitchFamily="34" charset="0"/>
              <a:buNone/>
            </a:pPr>
            <a:r>
              <a:rPr lang="en-GB" altLang="en-US" sz="2400" dirty="0">
                <a:solidFill>
                  <a:srgbClr val="FF0000"/>
                </a:solidFill>
              </a:rPr>
              <a:t>If a deviation is classified as a serious breach, this should be reported to the NHSBT CTU immediately. </a:t>
            </a:r>
          </a:p>
          <a:p>
            <a:pPr marL="0" indent="0" eaLnBrk="1" hangingPunct="1">
              <a:lnSpc>
                <a:spcPct val="150000"/>
              </a:lnSpc>
              <a:buFont typeface="Arial" panose="020B0604020202020204" pitchFamily="34" charset="0"/>
              <a:buNone/>
            </a:pPr>
            <a:r>
              <a:rPr lang="en-GB" altLang="en-US" sz="2400" dirty="0"/>
              <a:t>The NHSBT CTU Team will report to the REC and MHRA as per required timelines.  </a:t>
            </a:r>
          </a:p>
          <a:p>
            <a:endParaRPr lang="en-GB" sz="2400" dirty="0"/>
          </a:p>
        </p:txBody>
      </p:sp>
    </p:spTree>
    <p:extLst>
      <p:ext uri="{BB962C8B-B14F-4D97-AF65-F5344CB8AC3E}">
        <p14:creationId xmlns:p14="http://schemas.microsoft.com/office/powerpoint/2010/main" val="231145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41</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Document management</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Content Placeholder 2">
            <a:extLst>
              <a:ext uri="{FF2B5EF4-FFF2-40B4-BE49-F238E27FC236}">
                <a16:creationId xmlns:a16="http://schemas.microsoft.com/office/drawing/2014/main" id="{01970F29-7135-D9CD-666B-6886ED49F198}"/>
              </a:ext>
            </a:extLst>
          </p:cNvPr>
          <p:cNvSpPr txBox="1">
            <a:spLocks/>
          </p:cNvSpPr>
          <p:nvPr/>
        </p:nvSpPr>
        <p:spPr bwMode="auto">
          <a:xfrm>
            <a:off x="1015742" y="1940422"/>
            <a:ext cx="10505072" cy="397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t>It is the responsibility of the site to maintain the essential documents in the ISF and pharmacy file:</a:t>
            </a:r>
          </a:p>
          <a:p>
            <a:pPr lvl="1">
              <a:buFont typeface="Wingdings" panose="05000000000000000000" pitchFamily="2" charset="2"/>
              <a:buChar char="Ø"/>
            </a:pPr>
            <a:r>
              <a:rPr lang="en-GB" sz="2400" dirty="0"/>
              <a:t>Maintain and update delegation log (send to </a:t>
            </a:r>
            <a:r>
              <a:rPr lang="en-GB" sz="2400" dirty="0">
                <a:solidFill>
                  <a:schemeClr val="accent1"/>
                </a:solidFill>
                <a:hlinkClick r:id="rId2">
                  <a:extLst>
                    <a:ext uri="{A12FA001-AC4F-418D-AE19-62706E023703}">
                      <ahyp:hlinkClr xmlns:ahyp="http://schemas.microsoft.com/office/drawing/2018/hyperlinkcolor" val="tx"/>
                    </a:ext>
                  </a:extLst>
                </a:hlinkClick>
              </a:rPr>
              <a:t>PANDA@nhsbt.nhs.uk</a:t>
            </a:r>
            <a:r>
              <a:rPr lang="en-GB" sz="2400" dirty="0"/>
              <a:t>).</a:t>
            </a:r>
            <a:endParaRPr lang="en-GB" sz="2400" dirty="0">
              <a:cs typeface="Calibri"/>
            </a:endParaRPr>
          </a:p>
          <a:p>
            <a:pPr lvl="1">
              <a:buFont typeface="Wingdings" panose="05000000000000000000" pitchFamily="2" charset="2"/>
              <a:buChar char="Ø"/>
            </a:pPr>
            <a:r>
              <a:rPr lang="en-GB" sz="2400" dirty="0"/>
              <a:t>CVs and GCP certificates for all team members on the delegation log.</a:t>
            </a:r>
            <a:endParaRPr lang="en-GB" sz="2400" dirty="0">
              <a:cs typeface="Calibri"/>
            </a:endParaRPr>
          </a:p>
          <a:p>
            <a:pPr lvl="1">
              <a:buFont typeface="Wingdings" panose="05000000000000000000" pitchFamily="2" charset="2"/>
              <a:buChar char="Ø"/>
            </a:pPr>
            <a:r>
              <a:rPr lang="en-GB" sz="2400" dirty="0"/>
              <a:t>All updated documents sent by the central trial team should be filed in the corresponding section of the ISF and all previous versions marked as superseded. </a:t>
            </a:r>
            <a:endParaRPr lang="en-GB" sz="2400" dirty="0">
              <a:cs typeface="Calibri"/>
            </a:endParaRPr>
          </a:p>
          <a:p>
            <a:pPr lvl="2"/>
            <a:r>
              <a:rPr lang="en-GB" sz="2400" dirty="0"/>
              <a:t>Confirmation of receipt will be required for an audit trail.</a:t>
            </a:r>
            <a:endParaRPr lang="en-GB" sz="2400" dirty="0">
              <a:cs typeface="Calibri"/>
            </a:endParaRPr>
          </a:p>
          <a:p>
            <a:endParaRPr lang="en-GB" sz="2400" dirty="0"/>
          </a:p>
        </p:txBody>
      </p:sp>
    </p:spTree>
    <p:extLst>
      <p:ext uri="{BB962C8B-B14F-4D97-AF65-F5344CB8AC3E}">
        <p14:creationId xmlns:p14="http://schemas.microsoft.com/office/powerpoint/2010/main" val="13037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000">
              <a:schemeClr val="bg1"/>
            </a:gs>
            <a:gs pos="100000">
              <a:schemeClr val="bg1"/>
            </a:gs>
            <a:gs pos="20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00584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200" kern="1200">
                <a:solidFill>
                  <a:srgbClr val="898989"/>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FFB6072-78CC-4193-8A80-17029388B527}" type="slidenum">
              <a:rPr lang="en-GB" altLang="en-US" smtClean="0"/>
              <a:pPr/>
              <a:t>42</a:t>
            </a:fld>
            <a:endParaRPr lang="en-GB" altLang="en-US"/>
          </a:p>
        </p:txBody>
      </p:sp>
      <p:sp>
        <p:nvSpPr>
          <p:cNvPr id="3" name="Title 1">
            <a:extLst>
              <a:ext uri="{FF2B5EF4-FFF2-40B4-BE49-F238E27FC236}">
                <a16:creationId xmlns:a16="http://schemas.microsoft.com/office/drawing/2014/main" id="{F24FCB2A-5EC7-42E9-D279-0492466DCCB1}"/>
              </a:ext>
            </a:extLst>
          </p:cNvPr>
          <p:cNvSpPr txBox="1">
            <a:spLocks/>
          </p:cNvSpPr>
          <p:nvPr/>
        </p:nvSpPr>
        <p:spPr bwMode="auto">
          <a:xfrm>
            <a:off x="1817869" y="166656"/>
            <a:ext cx="8229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a:lstStyle>
          <a:p>
            <a:pPr algn="ctr" eaLnBrk="1" hangingPunct="1"/>
            <a:r>
              <a:rPr lang="en-GB" altLang="en-US" sz="4800" dirty="0"/>
              <a:t>What’s next?</a:t>
            </a:r>
          </a:p>
        </p:txBody>
      </p:sp>
      <p:cxnSp>
        <p:nvCxnSpPr>
          <p:cNvPr id="4" name="Straight Connector 3">
            <a:extLst>
              <a:ext uri="{FF2B5EF4-FFF2-40B4-BE49-F238E27FC236}">
                <a16:creationId xmlns:a16="http://schemas.microsoft.com/office/drawing/2014/main" id="{D284D2E1-48A3-D817-4223-CBEF15841939}"/>
              </a:ext>
            </a:extLst>
          </p:cNvPr>
          <p:cNvCxnSpPr/>
          <p:nvPr/>
        </p:nvCxnSpPr>
        <p:spPr bwMode="auto">
          <a:xfrm>
            <a:off x="1817869" y="931835"/>
            <a:ext cx="8208912" cy="998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5579B8F0-4DF5-94A3-4309-C656BF375701}"/>
              </a:ext>
            </a:extLst>
          </p:cNvPr>
          <p:cNvSpPr txBox="1">
            <a:spLocks/>
          </p:cNvSpPr>
          <p:nvPr/>
        </p:nvSpPr>
        <p:spPr bwMode="auto">
          <a:xfrm>
            <a:off x="531114" y="1632753"/>
            <a:ext cx="11434917" cy="505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pPr>
            <a:r>
              <a:rPr lang="en-GB" altLang="en-US" sz="2400" dirty="0"/>
              <a:t>Site will not be activated until the following are in place:</a:t>
            </a:r>
          </a:p>
          <a:p>
            <a:pPr eaLnBrk="1" hangingPunct="1"/>
            <a:r>
              <a:rPr lang="en-GB" altLang="en-US" sz="2400" dirty="0"/>
              <a:t>All approvals (R&amp;D permissions/contract execution).</a:t>
            </a:r>
            <a:endParaRPr lang="en-GB" sz="2400" dirty="0">
              <a:solidFill>
                <a:srgbClr val="00B050"/>
              </a:solidFill>
              <a:ea typeface="+mn-lt"/>
              <a:cs typeface="+mn-lt"/>
            </a:endParaRPr>
          </a:p>
          <a:p>
            <a:pPr eaLnBrk="1" hangingPunct="1"/>
            <a:r>
              <a:rPr lang="en-US" altLang="en-US" sz="2400" dirty="0"/>
              <a:t>All essential documents are received (e.g. lab accreditation).</a:t>
            </a:r>
            <a:endParaRPr lang="en-US" altLang="en-US" sz="2400" dirty="0">
              <a:cs typeface="Calibri"/>
            </a:endParaRPr>
          </a:p>
          <a:p>
            <a:r>
              <a:rPr lang="en-GB" altLang="en-US" sz="2400" dirty="0"/>
              <a:t>Signed and dated CVs and evidence of GCP training. </a:t>
            </a:r>
            <a:endParaRPr lang="en-US" altLang="en-US" sz="2400" dirty="0">
              <a:cs typeface="Calibri" panose="020F0502020204030204"/>
            </a:endParaRPr>
          </a:p>
          <a:p>
            <a:pPr eaLnBrk="1" hangingPunct="1"/>
            <a:r>
              <a:rPr lang="en-GB" altLang="en-US" sz="2400" dirty="0"/>
              <a:t>Completed site delegation log, with all trial staff approved by the PI.</a:t>
            </a:r>
            <a:endParaRPr lang="en-GB" altLang="en-US" sz="2400" dirty="0">
              <a:cs typeface="Calibri"/>
            </a:endParaRPr>
          </a:p>
          <a:p>
            <a:pPr eaLnBrk="1" hangingPunct="1"/>
            <a:r>
              <a:rPr lang="en-GB" altLang="en-US" sz="2400" dirty="0"/>
              <a:t>Localised documentation received (e.g., PIS, ICF etc.).</a:t>
            </a:r>
            <a:r>
              <a:rPr lang="en-GB" altLang="en-US" sz="2400" dirty="0">
                <a:solidFill>
                  <a:srgbClr val="00B050"/>
                </a:solidFill>
              </a:rPr>
              <a:t> </a:t>
            </a:r>
            <a:endParaRPr lang="en-US" altLang="en-US" sz="2400" dirty="0">
              <a:cs typeface="Calibri"/>
            </a:endParaRPr>
          </a:p>
          <a:p>
            <a:pPr eaLnBrk="1" hangingPunct="1"/>
            <a:r>
              <a:rPr lang="en-US" altLang="en-US" sz="2400" dirty="0" err="1"/>
              <a:t>OpenClinica</a:t>
            </a:r>
            <a:r>
              <a:rPr lang="en-US" altLang="en-US" sz="2400" dirty="0"/>
              <a:t> database training is completed. </a:t>
            </a:r>
            <a:endParaRPr lang="en-GB" altLang="en-US" sz="2400" dirty="0"/>
          </a:p>
          <a:p>
            <a:pPr eaLnBrk="1" hangingPunct="1"/>
            <a:r>
              <a:rPr lang="en-GB" altLang="en-US" sz="2400" dirty="0"/>
              <a:t>Site activation email received to begin recruitment (green light).</a:t>
            </a:r>
            <a:endParaRPr lang="en-GB" altLang="en-US" sz="2400" dirty="0">
              <a:cs typeface="Calibri"/>
            </a:endParaRPr>
          </a:p>
        </p:txBody>
      </p:sp>
    </p:spTree>
    <p:extLst>
      <p:ext uri="{BB962C8B-B14F-4D97-AF65-F5344CB8AC3E}">
        <p14:creationId xmlns:p14="http://schemas.microsoft.com/office/powerpoint/2010/main" val="237172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rgbClr val="02A082"/>
            </a:gs>
            <a:gs pos="100000">
              <a:schemeClr val="bg1"/>
            </a:gs>
            <a:gs pos="44000">
              <a:schemeClr val="bg1"/>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7F6F-1C78-4378-29C6-5C412479F3BA}"/>
              </a:ext>
            </a:extLst>
          </p:cNvPr>
          <p:cNvSpPr>
            <a:spLocks noGrp="1"/>
          </p:cNvSpPr>
          <p:nvPr>
            <p:ph type="ctrTitle"/>
          </p:nvPr>
        </p:nvSpPr>
        <p:spPr/>
        <p:txBody>
          <a:bodyPr/>
          <a:lstStyle/>
          <a:p>
            <a:r>
              <a:rPr lang="en-GB" dirty="0"/>
              <a:t>Thank you for listening</a:t>
            </a:r>
          </a:p>
        </p:txBody>
      </p:sp>
      <p:sp>
        <p:nvSpPr>
          <p:cNvPr id="3" name="Subtitle 2">
            <a:extLst>
              <a:ext uri="{FF2B5EF4-FFF2-40B4-BE49-F238E27FC236}">
                <a16:creationId xmlns:a16="http://schemas.microsoft.com/office/drawing/2014/main" id="{51EE9279-E702-0418-CCBE-045F0B849CFA}"/>
              </a:ext>
            </a:extLst>
          </p:cNvPr>
          <p:cNvSpPr>
            <a:spLocks noGrp="1"/>
          </p:cNvSpPr>
          <p:nvPr>
            <p:ph type="subTitle" idx="1"/>
          </p:nvPr>
        </p:nvSpPr>
        <p:spPr/>
        <p:txBody>
          <a:bodyPr/>
          <a:lstStyle/>
          <a:p>
            <a:r>
              <a:rPr lang="en-GB" dirty="0"/>
              <a:t>Any questions?</a:t>
            </a:r>
          </a:p>
        </p:txBody>
      </p:sp>
      <p:sp>
        <p:nvSpPr>
          <p:cNvPr id="4" name="Subtitle 2">
            <a:extLst>
              <a:ext uri="{FF2B5EF4-FFF2-40B4-BE49-F238E27FC236}">
                <a16:creationId xmlns:a16="http://schemas.microsoft.com/office/drawing/2014/main" id="{6BA9FB84-780B-5E2C-1BEA-0978FF164511}"/>
              </a:ext>
            </a:extLst>
          </p:cNvPr>
          <p:cNvSpPr txBox="1">
            <a:spLocks/>
          </p:cNvSpPr>
          <p:nvPr/>
        </p:nvSpPr>
        <p:spPr bwMode="auto">
          <a:xfrm>
            <a:off x="7004480" y="3000717"/>
            <a:ext cx="3564048" cy="42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defTabSz="457200" rtl="0" eaLnBrk="0" fontAlgn="base" hangingPunct="0">
              <a:spcBef>
                <a:spcPts val="800"/>
              </a:spcBef>
              <a:spcAft>
                <a:spcPts val="800"/>
              </a:spcAft>
              <a:buClr>
                <a:srgbClr val="0072C6"/>
              </a:buClr>
              <a:buFont typeface="Arial" panose="020B0604020202020204" pitchFamily="34" charset="0"/>
              <a:buNone/>
              <a:defRPr sz="3500" kern="1200">
                <a:solidFill>
                  <a:srgbClr val="0091C9"/>
                </a:solidFill>
                <a:latin typeface="+mn-lt"/>
                <a:ea typeface="+mn-ea"/>
                <a:cs typeface="+mn-cs"/>
              </a:defRPr>
            </a:lvl1pPr>
            <a:lvl2pPr marL="457200" indent="0" algn="ctr" defTabSz="457200" rtl="0" eaLnBrk="0" fontAlgn="base" hangingPunct="0">
              <a:spcBef>
                <a:spcPts val="400"/>
              </a:spcBef>
              <a:spcAft>
                <a:spcPct val="0"/>
              </a:spcAft>
              <a:buFont typeface="Arial" panose="020B0604020202020204" pitchFamily="34" charset="0"/>
              <a:buNone/>
              <a:defRPr sz="2200" kern="1200">
                <a:solidFill>
                  <a:schemeClr val="tx1">
                    <a:tint val="75000"/>
                  </a:schemeClr>
                </a:solidFill>
                <a:latin typeface="+mn-lt"/>
                <a:ea typeface="+mn-ea"/>
                <a:cs typeface="+mn-cs"/>
              </a:defRPr>
            </a:lvl2pPr>
            <a:lvl3pPr marL="9144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3pPr>
            <a:lvl4pPr marL="13716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4pPr>
            <a:lvl5pPr marL="1828800" indent="0" algn="ctr" defTabSz="457200" rtl="0" eaLnBrk="0" fontAlgn="base" hangingPunct="0">
              <a:spcBef>
                <a:spcPts val="400"/>
              </a:spcBef>
              <a:spcAft>
                <a:spcPct val="0"/>
              </a:spcAft>
              <a:buFont typeface="Lucida Grande"/>
              <a:buNone/>
              <a:defRPr sz="22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2400" dirty="0">
                <a:solidFill>
                  <a:schemeClr val="tx1"/>
                </a:solidFill>
              </a:rPr>
              <a:t>Contacts:</a:t>
            </a:r>
          </a:p>
          <a:p>
            <a:endParaRPr lang="en-GB" sz="2400" dirty="0">
              <a:solidFill>
                <a:schemeClr val="tx1"/>
              </a:solidFill>
            </a:endParaRPr>
          </a:p>
          <a:p>
            <a:endParaRPr lang="en-GB" sz="2400" dirty="0">
              <a:solidFill>
                <a:schemeClr val="tx1"/>
              </a:solidFill>
            </a:endParaRPr>
          </a:p>
          <a:p>
            <a:endParaRPr lang="en-GB" dirty="0"/>
          </a:p>
        </p:txBody>
      </p:sp>
      <p:graphicFrame>
        <p:nvGraphicFramePr>
          <p:cNvPr id="5" name="Table 5">
            <a:extLst>
              <a:ext uri="{FF2B5EF4-FFF2-40B4-BE49-F238E27FC236}">
                <a16:creationId xmlns:a16="http://schemas.microsoft.com/office/drawing/2014/main" id="{EF762FC5-7476-39C1-189B-B633EB6ACD94}"/>
              </a:ext>
            </a:extLst>
          </p:cNvPr>
          <p:cNvGraphicFramePr>
            <a:graphicFrameLocks noGrp="1"/>
          </p:cNvGraphicFramePr>
          <p:nvPr>
            <p:extLst>
              <p:ext uri="{D42A27DB-BD31-4B8C-83A1-F6EECF244321}">
                <p14:modId xmlns:p14="http://schemas.microsoft.com/office/powerpoint/2010/main" val="551961435"/>
              </p:ext>
            </p:extLst>
          </p:nvPr>
        </p:nvGraphicFramePr>
        <p:xfrm>
          <a:off x="7004480" y="3426289"/>
          <a:ext cx="5051396" cy="2443480"/>
        </p:xfrm>
        <a:graphic>
          <a:graphicData uri="http://schemas.openxmlformats.org/drawingml/2006/table">
            <a:tbl>
              <a:tblPr firstRow="1" bandRow="1">
                <a:tableStyleId>{5C22544A-7EE6-4342-B048-85BDC9FD1C3A}</a:tableStyleId>
              </a:tblPr>
              <a:tblGrid>
                <a:gridCol w="2547893">
                  <a:extLst>
                    <a:ext uri="{9D8B030D-6E8A-4147-A177-3AD203B41FA5}">
                      <a16:colId xmlns:a16="http://schemas.microsoft.com/office/drawing/2014/main" val="1752657201"/>
                    </a:ext>
                  </a:extLst>
                </a:gridCol>
                <a:gridCol w="2503503">
                  <a:extLst>
                    <a:ext uri="{9D8B030D-6E8A-4147-A177-3AD203B41FA5}">
                      <a16:colId xmlns:a16="http://schemas.microsoft.com/office/drawing/2014/main" val="3937816072"/>
                    </a:ext>
                  </a:extLst>
                </a:gridCol>
              </a:tblGrid>
              <a:tr h="370840">
                <a:tc>
                  <a:txBody>
                    <a:bodyPr/>
                    <a:lstStyle/>
                    <a:p>
                      <a:r>
                        <a:rPr lang="en-GB" sz="1400" dirty="0"/>
                        <a:t>NHSBT CTU</a:t>
                      </a:r>
                    </a:p>
                  </a:txBody>
                  <a:tcPr/>
                </a:tc>
                <a:tc>
                  <a:txBody>
                    <a:bodyPr/>
                    <a:lstStyle/>
                    <a:p>
                      <a:r>
                        <a:rPr lang="en-GB" sz="1400" dirty="0"/>
                        <a:t>Investigators</a:t>
                      </a:r>
                    </a:p>
                  </a:txBody>
                  <a:tcPr/>
                </a:tc>
                <a:extLst>
                  <a:ext uri="{0D108BD9-81ED-4DB2-BD59-A6C34878D82A}">
                    <a16:rowId xmlns:a16="http://schemas.microsoft.com/office/drawing/2014/main" val="2921428292"/>
                  </a:ext>
                </a:extLst>
              </a:tr>
              <a:tr h="370840">
                <a:tc>
                  <a:txBody>
                    <a:bodyPr/>
                    <a:lstStyle/>
                    <a:p>
                      <a:r>
                        <a:rPr lang="en-GB" sz="1400" dirty="0"/>
                        <a:t>Clinical Operations Manager: </a:t>
                      </a:r>
                      <a:r>
                        <a:rPr lang="en-GB" sz="1400" dirty="0">
                          <a:solidFill>
                            <a:schemeClr val="accent1"/>
                          </a:solidFill>
                          <a:hlinkClick r:id="rId2">
                            <a:extLst>
                              <a:ext uri="{A12FA001-AC4F-418D-AE19-62706E023703}">
                                <ahyp:hlinkClr xmlns:ahyp="http://schemas.microsoft.com/office/drawing/2018/hyperlinkcolor" val="tx"/>
                              </a:ext>
                            </a:extLst>
                          </a:hlinkClick>
                        </a:rPr>
                        <a:t>catherine.bain@nhsbt.nhs.uk</a:t>
                      </a:r>
                      <a:endParaRPr lang="en-GB" sz="1400" dirty="0">
                        <a:solidFill>
                          <a:schemeClr val="accent1"/>
                        </a:solidFill>
                      </a:endParaRPr>
                    </a:p>
                  </a:txBody>
                  <a:tcPr/>
                </a:tc>
                <a:tc>
                  <a:txBody>
                    <a:bodyPr/>
                    <a:lstStyle/>
                    <a:p>
                      <a:r>
                        <a:rPr lang="en-GB" sz="1400" dirty="0"/>
                        <a:t>Chief Investigator: </a:t>
                      </a:r>
                      <a:r>
                        <a:rPr lang="en-GB" sz="1400" dirty="0">
                          <a:solidFill>
                            <a:schemeClr val="accent1"/>
                          </a:solidFill>
                          <a:hlinkClick r:id="rId3">
                            <a:extLst>
                              <a:ext uri="{A12FA001-AC4F-418D-AE19-62706E023703}">
                                <ahyp:hlinkClr xmlns:ahyp="http://schemas.microsoft.com/office/drawing/2018/hyperlinkcolor" val="tx"/>
                              </a:ext>
                            </a:extLst>
                          </a:hlinkClick>
                        </a:rPr>
                        <a:t>simon.stanworth@nhsbt.nhs.uk</a:t>
                      </a:r>
                      <a:endParaRPr lang="en-GB" sz="1400" dirty="0">
                        <a:solidFill>
                          <a:schemeClr val="accent1"/>
                        </a:solidFill>
                      </a:endParaRPr>
                    </a:p>
                  </a:txBody>
                  <a:tcPr/>
                </a:tc>
                <a:extLst>
                  <a:ext uri="{0D108BD9-81ED-4DB2-BD59-A6C34878D82A}">
                    <a16:rowId xmlns:a16="http://schemas.microsoft.com/office/drawing/2014/main" val="3996303789"/>
                  </a:ext>
                </a:extLst>
              </a:tr>
              <a:tr h="370840">
                <a:tc>
                  <a:txBody>
                    <a:bodyPr/>
                    <a:lstStyle/>
                    <a:p>
                      <a:r>
                        <a:rPr lang="en-GB" sz="1400" dirty="0"/>
                        <a:t>Clinical Trial Manager: </a:t>
                      </a:r>
                      <a:r>
                        <a:rPr lang="en-GB" sz="1400" dirty="0">
                          <a:solidFill>
                            <a:schemeClr val="accent1"/>
                          </a:solidFill>
                          <a:hlinkClick r:id="rId4">
                            <a:extLst>
                              <a:ext uri="{A12FA001-AC4F-418D-AE19-62706E023703}">
                                <ahyp:hlinkClr xmlns:ahyp="http://schemas.microsoft.com/office/drawing/2018/hyperlinkcolor" val="tx"/>
                              </a:ext>
                            </a:extLst>
                          </a:hlinkClick>
                        </a:rPr>
                        <a:t>eleanor.hounslea@nhsbt.nhs.uk</a:t>
                      </a:r>
                      <a:endParaRPr lang="en-GB" sz="1400" dirty="0">
                        <a:solidFill>
                          <a:schemeClr val="accent1"/>
                        </a:solidFill>
                      </a:endParaRPr>
                    </a:p>
                  </a:txBody>
                  <a:tcPr/>
                </a:tc>
                <a:tc>
                  <a:txBody>
                    <a:bodyPr/>
                    <a:lstStyle/>
                    <a:p>
                      <a:r>
                        <a:rPr lang="en-GB" sz="1400" dirty="0"/>
                        <a:t>Lead obstetrician: </a:t>
                      </a:r>
                      <a:r>
                        <a:rPr lang="en-GB" sz="1400" dirty="0">
                          <a:solidFill>
                            <a:schemeClr val="accent1"/>
                          </a:solidFill>
                          <a:hlinkClick r:id="rId5">
                            <a:extLst>
                              <a:ext uri="{A12FA001-AC4F-418D-AE19-62706E023703}">
                                <ahyp:hlinkClr xmlns:ahyp="http://schemas.microsoft.com/office/drawing/2018/hyperlinkcolor" val="tx"/>
                              </a:ext>
                            </a:extLst>
                          </a:hlinkClick>
                        </a:rPr>
                        <a:t>david.churchill1@nhs.net</a:t>
                      </a:r>
                      <a:endParaRPr lang="en-GB" sz="1400" dirty="0">
                        <a:solidFill>
                          <a:schemeClr val="accent1"/>
                        </a:solidFill>
                      </a:endParaRPr>
                    </a:p>
                  </a:txBody>
                  <a:tcPr/>
                </a:tc>
                <a:extLst>
                  <a:ext uri="{0D108BD9-81ED-4DB2-BD59-A6C34878D82A}">
                    <a16:rowId xmlns:a16="http://schemas.microsoft.com/office/drawing/2014/main" val="1280619594"/>
                  </a:ext>
                </a:extLst>
              </a:tr>
              <a:tr h="370840">
                <a:tc>
                  <a:txBody>
                    <a:bodyPr/>
                    <a:lstStyle/>
                    <a:p>
                      <a:r>
                        <a:rPr lang="en-GB" sz="1400" dirty="0"/>
                        <a:t>Clinical Trial Coordinator: </a:t>
                      </a:r>
                      <a:r>
                        <a:rPr lang="en-GB" sz="1400" dirty="0">
                          <a:solidFill>
                            <a:schemeClr val="accent1"/>
                          </a:solidFill>
                          <a:hlinkClick r:id="rId6">
                            <a:extLst>
                              <a:ext uri="{A12FA001-AC4F-418D-AE19-62706E023703}">
                                <ahyp:hlinkClr xmlns:ahyp="http://schemas.microsoft.com/office/drawing/2018/hyperlinkcolor" val="tx"/>
                              </a:ext>
                            </a:extLst>
                          </a:hlinkClick>
                        </a:rPr>
                        <a:t>valerie.hopkins@nhsbt.nhs.uk</a:t>
                      </a:r>
                      <a:endParaRPr lang="en-GB" sz="1400" dirty="0">
                        <a:solidFill>
                          <a:schemeClr val="accent1"/>
                        </a:solidFill>
                      </a:endParaRPr>
                    </a:p>
                  </a:txBody>
                  <a:tcPr/>
                </a:tc>
                <a:tc>
                  <a:txBody>
                    <a:bodyPr/>
                    <a:lstStyle/>
                    <a:p>
                      <a:endParaRPr lang="en-GB" sz="1400"/>
                    </a:p>
                  </a:txBody>
                  <a:tcPr/>
                </a:tc>
                <a:extLst>
                  <a:ext uri="{0D108BD9-81ED-4DB2-BD59-A6C34878D82A}">
                    <a16:rowId xmlns:a16="http://schemas.microsoft.com/office/drawing/2014/main" val="676699501"/>
                  </a:ext>
                </a:extLst>
              </a:tr>
              <a:tr h="370840">
                <a:tc>
                  <a:txBody>
                    <a:bodyPr/>
                    <a:lstStyle/>
                    <a:p>
                      <a:r>
                        <a:rPr lang="en-GB" sz="1400" dirty="0"/>
                        <a:t>General mailbox: </a:t>
                      </a:r>
                      <a:r>
                        <a:rPr lang="en-GB" sz="1400" dirty="0">
                          <a:solidFill>
                            <a:schemeClr val="accent1"/>
                          </a:solidFill>
                          <a:hlinkClick r:id="rId7">
                            <a:extLst>
                              <a:ext uri="{A12FA001-AC4F-418D-AE19-62706E023703}">
                                <ahyp:hlinkClr xmlns:ahyp="http://schemas.microsoft.com/office/drawing/2018/hyperlinkcolor" val="tx"/>
                              </a:ext>
                            </a:extLst>
                          </a:hlinkClick>
                        </a:rPr>
                        <a:t>PANDA@nhsbt.nhs.uk</a:t>
                      </a:r>
                      <a:endParaRPr lang="en-GB" sz="1400" dirty="0">
                        <a:solidFill>
                          <a:schemeClr val="accent1"/>
                        </a:solidFill>
                      </a:endParaRPr>
                    </a:p>
                  </a:txBody>
                  <a:tcPr/>
                </a:tc>
                <a:tc>
                  <a:txBody>
                    <a:bodyPr/>
                    <a:lstStyle/>
                    <a:p>
                      <a:endParaRPr lang="en-GB" sz="1400" dirty="0"/>
                    </a:p>
                  </a:txBody>
                  <a:tcPr/>
                </a:tc>
                <a:extLst>
                  <a:ext uri="{0D108BD9-81ED-4DB2-BD59-A6C34878D82A}">
                    <a16:rowId xmlns:a16="http://schemas.microsoft.com/office/drawing/2014/main" val="1854284406"/>
                  </a:ext>
                </a:extLst>
              </a:tr>
            </a:tbl>
          </a:graphicData>
        </a:graphic>
      </p:graphicFrame>
    </p:spTree>
    <p:extLst>
      <p:ext uri="{BB962C8B-B14F-4D97-AF65-F5344CB8AC3E}">
        <p14:creationId xmlns:p14="http://schemas.microsoft.com/office/powerpoint/2010/main" val="1957055494"/>
      </p:ext>
    </p:extLst>
  </p:cSld>
  <p:clrMapOvr>
    <a:masterClrMapping/>
  </p:clrMapOvr>
</p:sld>
</file>

<file path=ppt/theme/theme1.xml><?xml version="1.0" encoding="utf-8"?>
<a:theme xmlns:a="http://schemas.openxmlformats.org/drawingml/2006/main" name="15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10630FBDAB1E46B74F4DB4EDA0CCB0" ma:contentTypeVersion="13" ma:contentTypeDescription="Create a new document." ma:contentTypeScope="" ma:versionID="9a1ade534ceba68905b0dda7576b7216">
  <xsd:schema xmlns:xsd="http://www.w3.org/2001/XMLSchema" xmlns:xs="http://www.w3.org/2001/XMLSchema" xmlns:p="http://schemas.microsoft.com/office/2006/metadata/properties" xmlns:ns2="fa9ec331-a84e-4ffd-912e-e540c606ae0b" xmlns:ns3="d74bc18f-cc01-459f-97f1-7ec46100eb55" xmlns:ns4="http://schemas.microsoft.com/sharepoint/v4" targetNamespace="http://schemas.microsoft.com/office/2006/metadata/properties" ma:root="true" ma:fieldsID="490382737b6a0274bea7fa27dd096b97" ns2:_="" ns3:_="" ns4:_="">
    <xsd:import namespace="fa9ec331-a84e-4ffd-912e-e540c606ae0b"/>
    <xsd:import namespace="d74bc18f-cc01-459f-97f1-7ec46100eb55"/>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4:IconOverlay"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9ec331-a84e-4ffd-912e-e540c606ae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74bc18f-cc01-459f-97f1-7ec46100eb5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9FD50-5115-40C3-A7F1-0DBC6095D8A8}">
  <ds:schemaRefs>
    <ds:schemaRef ds:uri="http://schemas.microsoft.com/office/2006/metadata/properties"/>
    <ds:schemaRef ds:uri="http://schemas.openxmlformats.org/package/2006/metadata/core-properties"/>
    <ds:schemaRef ds:uri="http://schemas.microsoft.com/sharepoint/v4"/>
    <ds:schemaRef ds:uri="http://purl.org/dc/elements/1.1/"/>
    <ds:schemaRef ds:uri="http://purl.org/dc/dcmitype/"/>
    <ds:schemaRef ds:uri="http://schemas.microsoft.com/office/2006/documentManagement/types"/>
    <ds:schemaRef ds:uri="http://purl.org/dc/terms/"/>
    <ds:schemaRef ds:uri="http://schemas.microsoft.com/office/infopath/2007/PartnerControls"/>
    <ds:schemaRef ds:uri="d74bc18f-cc01-459f-97f1-7ec46100eb55"/>
    <ds:schemaRef ds:uri="fa9ec331-a84e-4ffd-912e-e540c606ae0b"/>
    <ds:schemaRef ds:uri="http://www.w3.org/XML/1998/namespace"/>
  </ds:schemaRefs>
</ds:datastoreItem>
</file>

<file path=customXml/itemProps2.xml><?xml version="1.0" encoding="utf-8"?>
<ds:datastoreItem xmlns:ds="http://schemas.openxmlformats.org/officeDocument/2006/customXml" ds:itemID="{F52F5A4D-67AE-4373-86A6-EBB0D1BC729A}">
  <ds:schemaRefs>
    <ds:schemaRef ds:uri="http://schemas.microsoft.com/sharepoint/v3/contenttype/forms"/>
  </ds:schemaRefs>
</ds:datastoreItem>
</file>

<file path=customXml/itemProps3.xml><?xml version="1.0" encoding="utf-8"?>
<ds:datastoreItem xmlns:ds="http://schemas.openxmlformats.org/officeDocument/2006/customXml" ds:itemID="{EC4F5B3E-5FD4-4137-9E8F-22D331C19F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9ec331-a84e-4ffd-912e-e540c606ae0b"/>
    <ds:schemaRef ds:uri="d74bc18f-cc01-459f-97f1-7ec46100eb55"/>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3622</TotalTime>
  <Words>3084</Words>
  <Application>Microsoft Office PowerPoint</Application>
  <PresentationFormat>Widescreen</PresentationFormat>
  <Paragraphs>442</Paragraphs>
  <Slides>43</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43</vt:i4>
      </vt:variant>
    </vt:vector>
  </HeadingPairs>
  <TitlesOfParts>
    <vt:vector size="54" baseType="lpstr">
      <vt:lpstr>MS PGothic</vt:lpstr>
      <vt:lpstr>Arial</vt:lpstr>
      <vt:lpstr>Calibri</vt:lpstr>
      <vt:lpstr>Calibri Light</vt:lpstr>
      <vt:lpstr>Courier New</vt:lpstr>
      <vt:lpstr>Lucida Grande</vt:lpstr>
      <vt:lpstr>Symbol</vt:lpstr>
      <vt:lpstr>Times New Roman</vt:lpstr>
      <vt:lpstr>Wingdings</vt:lpstr>
      <vt:lpstr>15_NHSBT_presentation_style_v2</vt:lpstr>
      <vt:lpstr>Office Theme</vt:lpstr>
      <vt:lpstr>(Primary prevention of maternal ANaemia to avoid preterm Delivery and other Adverse outcomes) </vt:lpstr>
      <vt:lpstr>Site Initiation Visit Presentation slides  </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Trial visits and assessments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Investigational Medicinal Product (IMP): Ferrous sulphate &amp; matched placebo</vt:lpstr>
      <vt:lpstr>PowerPoint Presentation</vt:lpstr>
      <vt:lpstr>PowerPoint Presentation</vt:lpstr>
      <vt:lpstr>PowerPoint Presentation</vt:lpstr>
      <vt:lpstr>PowerPoint Presentation</vt:lpstr>
      <vt:lpstr>Data collection and eCRFs*</vt:lpstr>
      <vt:lpstr>Behavioural intervention*</vt:lpstr>
      <vt:lpstr>Safety reporting</vt:lpstr>
      <vt:lpstr>PowerPoint Presentation</vt:lpstr>
      <vt:lpstr>PowerPoint Presentation</vt:lpstr>
      <vt:lpstr>PowerPoint Presentation</vt:lpstr>
      <vt:lpstr>PowerPoint Presentation</vt:lpstr>
      <vt:lpstr>PowerPoint Presentation</vt:lpstr>
      <vt:lpstr>Monitoring &amp; Audits </vt:lpstr>
      <vt:lpstr>PowerPoint Presentation</vt:lpstr>
      <vt:lpstr>PowerPoint Presentation</vt:lpstr>
      <vt:lpstr>Trial team responsibilities</vt:lpstr>
      <vt:lpstr>PowerPoint Presentation</vt:lpstr>
      <vt:lpstr>PowerPoint Presentation</vt:lpstr>
      <vt:lpstr>PowerPoint Presentation</vt:lpstr>
      <vt:lpstr>PowerPoint Presentation</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Convalescent Plasma</dc:title>
  <dc:creator>Powter Gillian</dc:creator>
  <cp:lastModifiedBy>Catherine Bain</cp:lastModifiedBy>
  <cp:revision>328</cp:revision>
  <dcterms:created xsi:type="dcterms:W3CDTF">2020-05-18T08:59:16Z</dcterms:created>
  <dcterms:modified xsi:type="dcterms:W3CDTF">2024-08-01T09:13:16Z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0x0101005610630FBDAB1E46B74F4DB4EDA0CCB0</vt:lpwstr>
  </property>
</Properties>
</file>