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</p:sldMasterIdLst>
  <p:notesMasterIdLst>
    <p:notesMasterId r:id="rId30"/>
  </p:notesMasterIdLst>
  <p:handoutMasterIdLst>
    <p:handoutMasterId r:id="rId31"/>
  </p:handoutMasterIdLst>
  <p:sldIdLst>
    <p:sldId id="398" r:id="rId6"/>
    <p:sldId id="368" r:id="rId7"/>
    <p:sldId id="260" r:id="rId8"/>
    <p:sldId id="430" r:id="rId9"/>
    <p:sldId id="431" r:id="rId10"/>
    <p:sldId id="432" r:id="rId11"/>
    <p:sldId id="462" r:id="rId12"/>
    <p:sldId id="433" r:id="rId13"/>
    <p:sldId id="434" r:id="rId14"/>
    <p:sldId id="440" r:id="rId15"/>
    <p:sldId id="439" r:id="rId16"/>
    <p:sldId id="464" r:id="rId17"/>
    <p:sldId id="463" r:id="rId18"/>
    <p:sldId id="411" r:id="rId19"/>
    <p:sldId id="443" r:id="rId20"/>
    <p:sldId id="444" r:id="rId21"/>
    <p:sldId id="466" r:id="rId22"/>
    <p:sldId id="445" r:id="rId23"/>
    <p:sldId id="388" r:id="rId24"/>
    <p:sldId id="451" r:id="rId25"/>
    <p:sldId id="452" r:id="rId26"/>
    <p:sldId id="387" r:id="rId27"/>
    <p:sldId id="455" r:id="rId28"/>
    <p:sldId id="46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4093F8-DE50-7687-DD76-B53E7B3B61D7}" name="Eleanor Hounslea" initials="EH" userId="S::eleanor.hounslea@nhsbt.nhs.uk::26b96cfd-ab61-437e-a302-9cd797306e1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her sweity" initials="ss" lastIdx="1" clrIdx="0">
    <p:extLst>
      <p:ext uri="{19B8F6BF-5375-455C-9EA6-DF929625EA0E}">
        <p15:presenceInfo xmlns:p15="http://schemas.microsoft.com/office/powerpoint/2012/main" userId="8a68d82cf311d34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A082"/>
    <a:srgbClr val="03D3AB"/>
    <a:srgbClr val="BC7FCF"/>
    <a:srgbClr val="D2A9DF"/>
    <a:srgbClr val="D3BCEA"/>
    <a:srgbClr val="0072C6"/>
    <a:srgbClr val="0000FF"/>
    <a:srgbClr val="618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6" autoAdjust="0"/>
    <p:restoredTop sz="81390" autoAdjust="0"/>
  </p:normalViewPr>
  <p:slideViewPr>
    <p:cSldViewPr snapToGrid="0">
      <p:cViewPr varScale="1">
        <p:scale>
          <a:sx n="62" d="100"/>
          <a:sy n="62" d="100"/>
        </p:scale>
        <p:origin x="90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D6E486-74B8-474F-AAB2-550652B423C7}" type="doc">
      <dgm:prSet loTypeId="urn:microsoft.com/office/officeart/2005/8/layout/vList3" loCatId="picture" qsTypeId="urn:microsoft.com/office/officeart/2005/8/quickstyle/simple1" qsCatId="simple" csTypeId="urn:microsoft.com/office/officeart/2005/8/colors/accent6_3" csCatId="accent6" phldr="1"/>
      <dgm:spPr/>
    </dgm:pt>
    <dgm:pt modelId="{37C04DF4-05F6-46CB-91B2-FB1EBE4A82E3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Around 1 in 3 women in the UK develop anaemia during pregnancy.</a:t>
          </a:r>
        </a:p>
      </dgm:t>
    </dgm:pt>
    <dgm:pt modelId="{2907C028-D7BB-4607-8125-B31D5211EF64}" type="parTrans" cxnId="{B8AB5766-18EA-49DB-AD94-33A060A4839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C4237-FB53-4442-B0D2-34965B3EF7CB}" type="sibTrans" cxnId="{B8AB5766-18EA-49DB-AD94-33A060A4839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C263D7-8AD4-4F31-9C24-339EC265E691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Anaemia is associated with adverse outcomes.</a:t>
          </a:r>
        </a:p>
      </dgm:t>
    </dgm:pt>
    <dgm:pt modelId="{7D895467-999E-4498-9A0B-B42D478F4292}" type="parTrans" cxnId="{6BB1DE76-B5F0-4E18-A3D8-CE67C092CE5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E2B7BE-25F5-48E5-873F-9D024F19B31B}" type="sibTrans" cxnId="{6BB1DE76-B5F0-4E18-A3D8-CE67C092CE56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4261AA-7726-48D7-BF6C-B9D22625BB5D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These adverse outcomes include haemorrhage, prematurity, stillbirth, and maternal and neonatal mortality.</a:t>
          </a:r>
        </a:p>
      </dgm:t>
    </dgm:pt>
    <dgm:pt modelId="{84F5C4A5-6CA7-40D6-ABFC-CF1BD605CFA7}" type="parTrans" cxnId="{BF0F0867-790E-46CF-AC13-381C8F9F3E6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F82436-C6A9-4D82-8465-60FBFD1A68B1}" type="sibTrans" cxnId="{BF0F0867-790E-46CF-AC13-381C8F9F3E6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BD2BCB-D0CC-4261-96B0-6833537F3562}" type="pres">
      <dgm:prSet presAssocID="{6FD6E486-74B8-474F-AAB2-550652B423C7}" presName="linearFlow" presStyleCnt="0">
        <dgm:presLayoutVars>
          <dgm:dir/>
          <dgm:resizeHandles val="exact"/>
        </dgm:presLayoutVars>
      </dgm:prSet>
      <dgm:spPr/>
    </dgm:pt>
    <dgm:pt modelId="{CCBD7917-1899-4FD0-B0EB-AA578413C94A}" type="pres">
      <dgm:prSet presAssocID="{37C04DF4-05F6-46CB-91B2-FB1EBE4A82E3}" presName="composite" presStyleCnt="0"/>
      <dgm:spPr/>
    </dgm:pt>
    <dgm:pt modelId="{DC0FC169-4F5A-4416-923E-0CB91E839311}" type="pres">
      <dgm:prSet presAssocID="{37C04DF4-05F6-46CB-91B2-FB1EBE4A82E3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regnant person holding stomach"/>
        </a:ext>
      </dgm:extLst>
    </dgm:pt>
    <dgm:pt modelId="{33BE71E0-FFCD-4DA7-B38C-96468764C178}" type="pres">
      <dgm:prSet presAssocID="{37C04DF4-05F6-46CB-91B2-FB1EBE4A82E3}" presName="txShp" presStyleLbl="node1" presStyleIdx="0" presStyleCnt="3">
        <dgm:presLayoutVars>
          <dgm:bulletEnabled val="1"/>
        </dgm:presLayoutVars>
      </dgm:prSet>
      <dgm:spPr/>
    </dgm:pt>
    <dgm:pt modelId="{2D49CFA6-968D-41B1-B684-9EFE5521C4D8}" type="pres">
      <dgm:prSet presAssocID="{5C2C4237-FB53-4442-B0D2-34965B3EF7CB}" presName="spacing" presStyleCnt="0"/>
      <dgm:spPr/>
    </dgm:pt>
    <dgm:pt modelId="{2504F649-B813-4180-8E63-C9A8DD16E1A0}" type="pres">
      <dgm:prSet presAssocID="{A7C263D7-8AD4-4F31-9C24-339EC265E691}" presName="composite" presStyleCnt="0"/>
      <dgm:spPr/>
    </dgm:pt>
    <dgm:pt modelId="{72B5C09A-7BDE-4308-A7E6-A472A6FF6AE1}" type="pres">
      <dgm:prSet presAssocID="{A7C263D7-8AD4-4F31-9C24-339EC265E691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Blood pressure cuff on white background"/>
        </a:ext>
      </dgm:extLst>
    </dgm:pt>
    <dgm:pt modelId="{18040F42-0B81-4EDE-A74D-2080E7CE4A55}" type="pres">
      <dgm:prSet presAssocID="{A7C263D7-8AD4-4F31-9C24-339EC265E691}" presName="txShp" presStyleLbl="node1" presStyleIdx="1" presStyleCnt="3">
        <dgm:presLayoutVars>
          <dgm:bulletEnabled val="1"/>
        </dgm:presLayoutVars>
      </dgm:prSet>
      <dgm:spPr/>
    </dgm:pt>
    <dgm:pt modelId="{4C5EB631-CCD5-4A98-BF48-3ED4DC21B65C}" type="pres">
      <dgm:prSet presAssocID="{7DE2B7BE-25F5-48E5-873F-9D024F19B31B}" presName="spacing" presStyleCnt="0"/>
      <dgm:spPr/>
    </dgm:pt>
    <dgm:pt modelId="{37BC7D00-257A-4ABE-B4E0-6C857AF39D73}" type="pres">
      <dgm:prSet presAssocID="{324261AA-7726-48D7-BF6C-B9D22625BB5D}" presName="composite" presStyleCnt="0"/>
      <dgm:spPr/>
    </dgm:pt>
    <dgm:pt modelId="{1522C597-25D2-4554-8258-11D9B6B71E39}" type="pres">
      <dgm:prSet presAssocID="{324261AA-7726-48D7-BF6C-B9D22625BB5D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Doctor friendly shaking hands with a patient"/>
        </a:ext>
      </dgm:extLst>
    </dgm:pt>
    <dgm:pt modelId="{22682A84-F49D-4681-A406-84B91A5D92F5}" type="pres">
      <dgm:prSet presAssocID="{324261AA-7726-48D7-BF6C-B9D22625BB5D}" presName="txShp" presStyleLbl="node1" presStyleIdx="2" presStyleCnt="3">
        <dgm:presLayoutVars>
          <dgm:bulletEnabled val="1"/>
        </dgm:presLayoutVars>
      </dgm:prSet>
      <dgm:spPr/>
    </dgm:pt>
  </dgm:ptLst>
  <dgm:cxnLst>
    <dgm:cxn modelId="{B8AB5766-18EA-49DB-AD94-33A060A4839F}" srcId="{6FD6E486-74B8-474F-AAB2-550652B423C7}" destId="{37C04DF4-05F6-46CB-91B2-FB1EBE4A82E3}" srcOrd="0" destOrd="0" parTransId="{2907C028-D7BB-4607-8125-B31D5211EF64}" sibTransId="{5C2C4237-FB53-4442-B0D2-34965B3EF7CB}"/>
    <dgm:cxn modelId="{BF0F0867-790E-46CF-AC13-381C8F9F3E64}" srcId="{6FD6E486-74B8-474F-AAB2-550652B423C7}" destId="{324261AA-7726-48D7-BF6C-B9D22625BB5D}" srcOrd="2" destOrd="0" parTransId="{84F5C4A5-6CA7-40D6-ABFC-CF1BD605CFA7}" sibTransId="{38F82436-C6A9-4D82-8465-60FBFD1A68B1}"/>
    <dgm:cxn modelId="{6BB1DE76-B5F0-4E18-A3D8-CE67C092CE56}" srcId="{6FD6E486-74B8-474F-AAB2-550652B423C7}" destId="{A7C263D7-8AD4-4F31-9C24-339EC265E691}" srcOrd="1" destOrd="0" parTransId="{7D895467-999E-4498-9A0B-B42D478F4292}" sibTransId="{7DE2B7BE-25F5-48E5-873F-9D024F19B31B}"/>
    <dgm:cxn modelId="{1DFFEA80-AEAB-49DF-AC92-021F496A1515}" type="presOf" srcId="{324261AA-7726-48D7-BF6C-B9D22625BB5D}" destId="{22682A84-F49D-4681-A406-84B91A5D92F5}" srcOrd="0" destOrd="0" presId="urn:microsoft.com/office/officeart/2005/8/layout/vList3"/>
    <dgm:cxn modelId="{E1E45DAF-1BBB-47A8-8D8A-9C03BBF91847}" type="presOf" srcId="{37C04DF4-05F6-46CB-91B2-FB1EBE4A82E3}" destId="{33BE71E0-FFCD-4DA7-B38C-96468764C178}" srcOrd="0" destOrd="0" presId="urn:microsoft.com/office/officeart/2005/8/layout/vList3"/>
    <dgm:cxn modelId="{28FE4FB2-5864-497E-826D-62AF124221E9}" type="presOf" srcId="{A7C263D7-8AD4-4F31-9C24-339EC265E691}" destId="{18040F42-0B81-4EDE-A74D-2080E7CE4A55}" srcOrd="0" destOrd="0" presId="urn:microsoft.com/office/officeart/2005/8/layout/vList3"/>
    <dgm:cxn modelId="{73C4C1DB-EE5E-4DB2-9F22-87161C50830A}" type="presOf" srcId="{6FD6E486-74B8-474F-AAB2-550652B423C7}" destId="{F9BD2BCB-D0CC-4261-96B0-6833537F3562}" srcOrd="0" destOrd="0" presId="urn:microsoft.com/office/officeart/2005/8/layout/vList3"/>
    <dgm:cxn modelId="{87C05CF9-DD94-4853-8808-5AFAE5CFE312}" type="presParOf" srcId="{F9BD2BCB-D0CC-4261-96B0-6833537F3562}" destId="{CCBD7917-1899-4FD0-B0EB-AA578413C94A}" srcOrd="0" destOrd="0" presId="urn:microsoft.com/office/officeart/2005/8/layout/vList3"/>
    <dgm:cxn modelId="{1BCF1453-6EB5-4FCF-A046-8F632F14E444}" type="presParOf" srcId="{CCBD7917-1899-4FD0-B0EB-AA578413C94A}" destId="{DC0FC169-4F5A-4416-923E-0CB91E839311}" srcOrd="0" destOrd="0" presId="urn:microsoft.com/office/officeart/2005/8/layout/vList3"/>
    <dgm:cxn modelId="{0036C250-98C5-4B86-8636-24DA73007389}" type="presParOf" srcId="{CCBD7917-1899-4FD0-B0EB-AA578413C94A}" destId="{33BE71E0-FFCD-4DA7-B38C-96468764C178}" srcOrd="1" destOrd="0" presId="urn:microsoft.com/office/officeart/2005/8/layout/vList3"/>
    <dgm:cxn modelId="{0A3269C0-66AF-4A6B-AEBC-0705C27DBFC4}" type="presParOf" srcId="{F9BD2BCB-D0CC-4261-96B0-6833537F3562}" destId="{2D49CFA6-968D-41B1-B684-9EFE5521C4D8}" srcOrd="1" destOrd="0" presId="urn:microsoft.com/office/officeart/2005/8/layout/vList3"/>
    <dgm:cxn modelId="{082B325C-6573-46D3-A147-8D592C958487}" type="presParOf" srcId="{F9BD2BCB-D0CC-4261-96B0-6833537F3562}" destId="{2504F649-B813-4180-8E63-C9A8DD16E1A0}" srcOrd="2" destOrd="0" presId="urn:microsoft.com/office/officeart/2005/8/layout/vList3"/>
    <dgm:cxn modelId="{E727A322-B918-4846-8C5B-CD67672FFDBB}" type="presParOf" srcId="{2504F649-B813-4180-8E63-C9A8DD16E1A0}" destId="{72B5C09A-7BDE-4308-A7E6-A472A6FF6AE1}" srcOrd="0" destOrd="0" presId="urn:microsoft.com/office/officeart/2005/8/layout/vList3"/>
    <dgm:cxn modelId="{6B2227B4-D69A-4B10-81E0-7C3441174F9B}" type="presParOf" srcId="{2504F649-B813-4180-8E63-C9A8DD16E1A0}" destId="{18040F42-0B81-4EDE-A74D-2080E7CE4A55}" srcOrd="1" destOrd="0" presId="urn:microsoft.com/office/officeart/2005/8/layout/vList3"/>
    <dgm:cxn modelId="{519A4E48-B4B6-4938-A265-7A38B60E7A16}" type="presParOf" srcId="{F9BD2BCB-D0CC-4261-96B0-6833537F3562}" destId="{4C5EB631-CCD5-4A98-BF48-3ED4DC21B65C}" srcOrd="3" destOrd="0" presId="urn:microsoft.com/office/officeart/2005/8/layout/vList3"/>
    <dgm:cxn modelId="{E93CDE5C-C6FB-48C9-AC39-E5F3D9D07A73}" type="presParOf" srcId="{F9BD2BCB-D0CC-4261-96B0-6833537F3562}" destId="{37BC7D00-257A-4ABE-B4E0-6C857AF39D73}" srcOrd="4" destOrd="0" presId="urn:microsoft.com/office/officeart/2005/8/layout/vList3"/>
    <dgm:cxn modelId="{1FC8E33D-9B21-4D83-B560-9CDD740E32A9}" type="presParOf" srcId="{37BC7D00-257A-4ABE-B4E0-6C857AF39D73}" destId="{1522C597-25D2-4554-8258-11D9B6B71E39}" srcOrd="0" destOrd="0" presId="urn:microsoft.com/office/officeart/2005/8/layout/vList3"/>
    <dgm:cxn modelId="{DB098C15-A2ED-44BB-AC8B-DA522B5C9E72}" type="presParOf" srcId="{37BC7D00-257A-4ABE-B4E0-6C857AF39D73}" destId="{22682A84-F49D-4681-A406-84B91A5D92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626C23-1E5A-4DA1-87ED-BCDF05AA7223}" type="doc">
      <dgm:prSet loTypeId="urn:microsoft.com/office/officeart/2005/8/layout/vList3" loCatId="picture" qsTypeId="urn:microsoft.com/office/officeart/2005/8/quickstyle/simple1" qsCatId="simple" csTypeId="urn:microsoft.com/office/officeart/2005/8/colors/accent6_3" csCatId="accent6" phldr="1"/>
      <dgm:spPr/>
    </dgm:pt>
    <dgm:pt modelId="{AE58CE05-7B36-487B-BAC7-0171E7A1574F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Anaemia is treatable in pregnancy, but we would like to prevent it.</a:t>
          </a:r>
        </a:p>
      </dgm:t>
    </dgm:pt>
    <dgm:pt modelId="{41F7C7B6-3B16-4E07-93C3-37C0C0829222}" type="parTrans" cxnId="{897311F4-442D-4139-8D40-7CE5C78593D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8360AE-C522-47E0-AE26-6B041FFBD99E}" type="sibTrans" cxnId="{897311F4-442D-4139-8D40-7CE5C78593D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45E7E0-983E-457B-A3E7-C215C781C470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Preventing anaemia may have long-term benefits for the mother and child</a:t>
          </a:r>
        </a:p>
      </dgm:t>
    </dgm:pt>
    <dgm:pt modelId="{EB2CC95C-38D0-4D17-9DD5-8DFBBCD7BF79}" type="parTrans" cxnId="{5DD71B35-B809-4A65-98CC-A65649366A3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2E1C30-2657-4523-9ED3-B30A372461EB}" type="sibTrans" cxnId="{5DD71B35-B809-4A65-98CC-A65649366A3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13ED9F-1CE7-4FAD-BBE0-41F22B858000}" type="pres">
      <dgm:prSet presAssocID="{E9626C23-1E5A-4DA1-87ED-BCDF05AA7223}" presName="linearFlow" presStyleCnt="0">
        <dgm:presLayoutVars>
          <dgm:dir/>
          <dgm:resizeHandles val="exact"/>
        </dgm:presLayoutVars>
      </dgm:prSet>
      <dgm:spPr/>
    </dgm:pt>
    <dgm:pt modelId="{4F5F05C4-5763-4F60-B765-2AD124999ADE}" type="pres">
      <dgm:prSet presAssocID="{AE58CE05-7B36-487B-BAC7-0171E7A1574F}" presName="composite" presStyleCnt="0"/>
      <dgm:spPr/>
    </dgm:pt>
    <dgm:pt modelId="{1C233D4E-68D7-4DAE-9D6C-468CFF10C436}" type="pres">
      <dgm:prSet presAssocID="{AE58CE05-7B36-487B-BAC7-0171E7A1574F}" presName="imgShp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extLst>
        <a:ext uri="{E40237B7-FDA0-4F09-8148-C483321AD2D9}">
          <dgm14:cNvPr xmlns:dgm14="http://schemas.microsoft.com/office/drawing/2010/diagram" id="0" name="" descr="Close-up unopened pill packets"/>
        </a:ext>
      </dgm:extLst>
    </dgm:pt>
    <dgm:pt modelId="{954DA7E2-95A9-4DEB-BD52-E42D8246BE2D}" type="pres">
      <dgm:prSet presAssocID="{AE58CE05-7B36-487B-BAC7-0171E7A1574F}" presName="txShp" presStyleLbl="node1" presStyleIdx="0" presStyleCnt="2">
        <dgm:presLayoutVars>
          <dgm:bulletEnabled val="1"/>
        </dgm:presLayoutVars>
      </dgm:prSet>
      <dgm:spPr/>
    </dgm:pt>
    <dgm:pt modelId="{31256CD7-A622-4643-BBB8-8FAE4E2587A5}" type="pres">
      <dgm:prSet presAssocID="{938360AE-C522-47E0-AE26-6B041FFBD99E}" presName="spacing" presStyleCnt="0"/>
      <dgm:spPr/>
    </dgm:pt>
    <dgm:pt modelId="{FEA1270C-819B-40CB-9ACC-447997F1BD48}" type="pres">
      <dgm:prSet presAssocID="{1645E7E0-983E-457B-A3E7-C215C781C470}" presName="composite" presStyleCnt="0"/>
      <dgm:spPr/>
    </dgm:pt>
    <dgm:pt modelId="{A2360BA8-9448-4073-86DE-EEDB29A02372}" type="pres">
      <dgm:prSet presAssocID="{1645E7E0-983E-457B-A3E7-C215C781C470}" presName="imgShp" presStyleLbl="fgImgPlac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Feet of a sleeping baby"/>
        </a:ext>
      </dgm:extLst>
    </dgm:pt>
    <dgm:pt modelId="{2BF4E027-2057-48E3-97D9-FBBDF88C8547}" type="pres">
      <dgm:prSet presAssocID="{1645E7E0-983E-457B-A3E7-C215C781C470}" presName="txShp" presStyleLbl="node1" presStyleIdx="1" presStyleCnt="2">
        <dgm:presLayoutVars>
          <dgm:bulletEnabled val="1"/>
        </dgm:presLayoutVars>
      </dgm:prSet>
      <dgm:spPr/>
    </dgm:pt>
  </dgm:ptLst>
  <dgm:cxnLst>
    <dgm:cxn modelId="{04B20710-FFFD-4DCC-8A0C-B8F9A2A4CD35}" type="presOf" srcId="{E9626C23-1E5A-4DA1-87ED-BCDF05AA7223}" destId="{D613ED9F-1CE7-4FAD-BBE0-41F22B858000}" srcOrd="0" destOrd="0" presId="urn:microsoft.com/office/officeart/2005/8/layout/vList3"/>
    <dgm:cxn modelId="{5DD71B35-B809-4A65-98CC-A65649366A35}" srcId="{E9626C23-1E5A-4DA1-87ED-BCDF05AA7223}" destId="{1645E7E0-983E-457B-A3E7-C215C781C470}" srcOrd="1" destOrd="0" parTransId="{EB2CC95C-38D0-4D17-9DD5-8DFBBCD7BF79}" sibTransId="{D02E1C30-2657-4523-9ED3-B30A372461EB}"/>
    <dgm:cxn modelId="{D7E07945-49E7-4C6F-BF90-592E223E865A}" type="presOf" srcId="{AE58CE05-7B36-487B-BAC7-0171E7A1574F}" destId="{954DA7E2-95A9-4DEB-BD52-E42D8246BE2D}" srcOrd="0" destOrd="0" presId="urn:microsoft.com/office/officeart/2005/8/layout/vList3"/>
    <dgm:cxn modelId="{76E667B8-18B8-444D-9D8C-BCB71A7B9DEF}" type="presOf" srcId="{1645E7E0-983E-457B-A3E7-C215C781C470}" destId="{2BF4E027-2057-48E3-97D9-FBBDF88C8547}" srcOrd="0" destOrd="0" presId="urn:microsoft.com/office/officeart/2005/8/layout/vList3"/>
    <dgm:cxn modelId="{897311F4-442D-4139-8D40-7CE5C78593DC}" srcId="{E9626C23-1E5A-4DA1-87ED-BCDF05AA7223}" destId="{AE58CE05-7B36-487B-BAC7-0171E7A1574F}" srcOrd="0" destOrd="0" parTransId="{41F7C7B6-3B16-4E07-93C3-37C0C0829222}" sibTransId="{938360AE-C522-47E0-AE26-6B041FFBD99E}"/>
    <dgm:cxn modelId="{8AD6B519-9629-4365-A95D-F00C0A780B9F}" type="presParOf" srcId="{D613ED9F-1CE7-4FAD-BBE0-41F22B858000}" destId="{4F5F05C4-5763-4F60-B765-2AD124999ADE}" srcOrd="0" destOrd="0" presId="urn:microsoft.com/office/officeart/2005/8/layout/vList3"/>
    <dgm:cxn modelId="{A4BDA4DF-1D8F-4E68-B01E-E1E1720E622B}" type="presParOf" srcId="{4F5F05C4-5763-4F60-B765-2AD124999ADE}" destId="{1C233D4E-68D7-4DAE-9D6C-468CFF10C436}" srcOrd="0" destOrd="0" presId="urn:microsoft.com/office/officeart/2005/8/layout/vList3"/>
    <dgm:cxn modelId="{210FE461-8BB2-4BD7-A1A9-6A705D9ACA9C}" type="presParOf" srcId="{4F5F05C4-5763-4F60-B765-2AD124999ADE}" destId="{954DA7E2-95A9-4DEB-BD52-E42D8246BE2D}" srcOrd="1" destOrd="0" presId="urn:microsoft.com/office/officeart/2005/8/layout/vList3"/>
    <dgm:cxn modelId="{C97BDF03-4E73-4505-9C44-3111C6F09DB3}" type="presParOf" srcId="{D613ED9F-1CE7-4FAD-BBE0-41F22B858000}" destId="{31256CD7-A622-4643-BBB8-8FAE4E2587A5}" srcOrd="1" destOrd="0" presId="urn:microsoft.com/office/officeart/2005/8/layout/vList3"/>
    <dgm:cxn modelId="{4AE46E76-331B-40FA-B7C3-48B68200010C}" type="presParOf" srcId="{D613ED9F-1CE7-4FAD-BBE0-41F22B858000}" destId="{FEA1270C-819B-40CB-9ACC-447997F1BD48}" srcOrd="2" destOrd="0" presId="urn:microsoft.com/office/officeart/2005/8/layout/vList3"/>
    <dgm:cxn modelId="{8A151A0A-5AFC-4AB0-9AD6-B33FC209CB87}" type="presParOf" srcId="{FEA1270C-819B-40CB-9ACC-447997F1BD48}" destId="{A2360BA8-9448-4073-86DE-EEDB29A02372}" srcOrd="0" destOrd="0" presId="urn:microsoft.com/office/officeart/2005/8/layout/vList3"/>
    <dgm:cxn modelId="{E835B641-77C4-4C68-B9D4-FC94C0B4CA39}" type="presParOf" srcId="{FEA1270C-819B-40CB-9ACC-447997F1BD48}" destId="{2BF4E027-2057-48E3-97D9-FBBDF88C854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E71E0-FFCD-4DA7-B38C-96468764C178}">
      <dsp:nvSpPr>
        <dsp:cNvPr id="0" name=""/>
        <dsp:cNvSpPr/>
      </dsp:nvSpPr>
      <dsp:spPr>
        <a:xfrm rot="10800000">
          <a:off x="1552892" y="3218"/>
          <a:ext cx="4932172" cy="1242314"/>
        </a:xfrm>
        <a:prstGeom prst="homePlat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82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Around 1 in 3 women in the UK develop anaemia during pregnancy.</a:t>
          </a:r>
        </a:p>
      </dsp:txBody>
      <dsp:txXfrm rot="10800000">
        <a:off x="1863470" y="3218"/>
        <a:ext cx="4621594" cy="1242314"/>
      </dsp:txXfrm>
    </dsp:sp>
    <dsp:sp modelId="{DC0FC169-4F5A-4416-923E-0CB91E839311}">
      <dsp:nvSpPr>
        <dsp:cNvPr id="0" name=""/>
        <dsp:cNvSpPr/>
      </dsp:nvSpPr>
      <dsp:spPr>
        <a:xfrm>
          <a:off x="931735" y="3218"/>
          <a:ext cx="1242314" cy="124231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040F42-0B81-4EDE-A74D-2080E7CE4A55}">
      <dsp:nvSpPr>
        <dsp:cNvPr id="0" name=""/>
        <dsp:cNvSpPr/>
      </dsp:nvSpPr>
      <dsp:spPr>
        <a:xfrm rot="10800000">
          <a:off x="1552892" y="1616372"/>
          <a:ext cx="4932172" cy="1242314"/>
        </a:xfrm>
        <a:prstGeom prst="homePlate">
          <a:avLst/>
        </a:prstGeom>
        <a:solidFill>
          <a:schemeClr val="accent6">
            <a:shade val="80000"/>
            <a:hueOff val="160640"/>
            <a:satOff val="-6455"/>
            <a:lumOff val="138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82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Anaemia is associated with adverse outcomes.</a:t>
          </a:r>
        </a:p>
      </dsp:txBody>
      <dsp:txXfrm rot="10800000">
        <a:off x="1863470" y="1616372"/>
        <a:ext cx="4621594" cy="1242314"/>
      </dsp:txXfrm>
    </dsp:sp>
    <dsp:sp modelId="{72B5C09A-7BDE-4308-A7E6-A472A6FF6AE1}">
      <dsp:nvSpPr>
        <dsp:cNvPr id="0" name=""/>
        <dsp:cNvSpPr/>
      </dsp:nvSpPr>
      <dsp:spPr>
        <a:xfrm>
          <a:off x="931735" y="1616372"/>
          <a:ext cx="1242314" cy="124231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82A84-F49D-4681-A406-84B91A5D92F5}">
      <dsp:nvSpPr>
        <dsp:cNvPr id="0" name=""/>
        <dsp:cNvSpPr/>
      </dsp:nvSpPr>
      <dsp:spPr>
        <a:xfrm rot="10800000">
          <a:off x="1552892" y="3229526"/>
          <a:ext cx="4932172" cy="1242314"/>
        </a:xfrm>
        <a:prstGeom prst="homePlate">
          <a:avLst/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82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These adverse outcomes include haemorrhage, prematurity, stillbirth, and maternal and neonatal mortality.</a:t>
          </a:r>
        </a:p>
      </dsp:txBody>
      <dsp:txXfrm rot="10800000">
        <a:off x="1863470" y="3229526"/>
        <a:ext cx="4621594" cy="1242314"/>
      </dsp:txXfrm>
    </dsp:sp>
    <dsp:sp modelId="{1522C597-25D2-4554-8258-11D9B6B71E39}">
      <dsp:nvSpPr>
        <dsp:cNvPr id="0" name=""/>
        <dsp:cNvSpPr/>
      </dsp:nvSpPr>
      <dsp:spPr>
        <a:xfrm>
          <a:off x="931735" y="3229526"/>
          <a:ext cx="1242314" cy="124231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DA7E2-95A9-4DEB-BD52-E42D8246BE2D}">
      <dsp:nvSpPr>
        <dsp:cNvPr id="0" name=""/>
        <dsp:cNvSpPr/>
      </dsp:nvSpPr>
      <dsp:spPr>
        <a:xfrm rot="10800000">
          <a:off x="1672550" y="439"/>
          <a:ext cx="5405120" cy="1244441"/>
        </a:xfrm>
        <a:prstGeom prst="homePlat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764" tIns="99060" rIns="184912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latin typeface="Arial" panose="020B0604020202020204" pitchFamily="34" charset="0"/>
              <a:cs typeface="Arial" panose="020B0604020202020204" pitchFamily="34" charset="0"/>
            </a:rPr>
            <a:t>Anaemia is treatable in pregnancy, but we would like to prevent it.</a:t>
          </a:r>
        </a:p>
      </dsp:txBody>
      <dsp:txXfrm rot="10800000">
        <a:off x="1983660" y="439"/>
        <a:ext cx="5094010" cy="1244441"/>
      </dsp:txXfrm>
    </dsp:sp>
    <dsp:sp modelId="{1C233D4E-68D7-4DAE-9D6C-468CFF10C436}">
      <dsp:nvSpPr>
        <dsp:cNvPr id="0" name=""/>
        <dsp:cNvSpPr/>
      </dsp:nvSpPr>
      <dsp:spPr>
        <a:xfrm>
          <a:off x="1050329" y="439"/>
          <a:ext cx="1244441" cy="124444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F4E027-2057-48E3-97D9-FBBDF88C8547}">
      <dsp:nvSpPr>
        <dsp:cNvPr id="0" name=""/>
        <dsp:cNvSpPr/>
      </dsp:nvSpPr>
      <dsp:spPr>
        <a:xfrm rot="10800000">
          <a:off x="1672550" y="1566052"/>
          <a:ext cx="5405120" cy="1244441"/>
        </a:xfrm>
        <a:prstGeom prst="homePlate">
          <a:avLst/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764" tIns="99060" rIns="184912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latin typeface="Arial" panose="020B0604020202020204" pitchFamily="34" charset="0"/>
              <a:cs typeface="Arial" panose="020B0604020202020204" pitchFamily="34" charset="0"/>
            </a:rPr>
            <a:t>Preventing anaemia may have long-term benefits for the mother and child</a:t>
          </a:r>
        </a:p>
      </dsp:txBody>
      <dsp:txXfrm rot="10800000">
        <a:off x="1983660" y="1566052"/>
        <a:ext cx="5094010" cy="1244441"/>
      </dsp:txXfrm>
    </dsp:sp>
    <dsp:sp modelId="{A2360BA8-9448-4073-86DE-EEDB29A02372}">
      <dsp:nvSpPr>
        <dsp:cNvPr id="0" name=""/>
        <dsp:cNvSpPr/>
      </dsp:nvSpPr>
      <dsp:spPr>
        <a:xfrm>
          <a:off x="1050329" y="1566052"/>
          <a:ext cx="1244441" cy="1244441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B48369-9E63-425F-9D2E-6F96C09E0E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4140E-5E49-4A95-80C5-5A37FEABD2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363CB-1EE3-411F-A106-B031EF53A6A2}" type="datetime1">
              <a:rPr lang="en-GB" smtClean="0"/>
              <a:t>14/08/2024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6D3ED-51A4-4324-8AC7-839297E1AB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457A0-4D8D-4707-B9F5-C8A81F93C4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4261E-00AA-4DEA-95A2-B8425B3BF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6028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2EBBB-4E6D-409D-AF09-499295219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885793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141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097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359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508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433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68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182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40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53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861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771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8AA281-67A9-410B-8D3F-1ABB5F69D0EB}" type="datetime1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2EBBB-4E6D-409D-AF09-499295219B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443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F8AA281-67A9-410B-8D3F-1ABB5F69D0EB}" type="datetime1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2EBBB-4E6D-409D-AF09-499295219BF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44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8AA281-67A9-410B-8D3F-1ABB5F69D0EB}" type="datetime1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2EBBB-4E6D-409D-AF09-499295219B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25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12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EQ">
            <a:extLst>
              <a:ext uri="{FF2B5EF4-FFF2-40B4-BE49-F238E27FC236}">
                <a16:creationId xmlns:a16="http://schemas.microsoft.com/office/drawing/2014/main" id="{65CB50B7-6B4D-4ECD-AB7C-0C06F363DD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8049685" y="6188075"/>
            <a:ext cx="375284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6900" y="3426289"/>
            <a:ext cx="9610701" cy="840293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259" y="4385254"/>
            <a:ext cx="8534400" cy="690362"/>
          </a:xfrm>
        </p:spPr>
        <p:txBody>
          <a:bodyPr/>
          <a:lstStyle>
            <a:lvl1pPr marL="0" indent="0" algn="l">
              <a:buNone/>
              <a:defRPr sz="3500">
                <a:solidFill>
                  <a:srgbClr val="0091C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5" descr="_0000_NHSBT_Ribbon_NHS_Blue_RGB_WhiteAbv_DRAFT.png">
            <a:extLst>
              <a:ext uri="{FF2B5EF4-FFF2-40B4-BE49-F238E27FC236}">
                <a16:creationId xmlns:a16="http://schemas.microsoft.com/office/drawing/2014/main" id="{628A94AD-0755-4FB2-A0D8-3D0CD310FB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3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FA40F7-71B1-420A-A17D-5D5B04117081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03" y="336234"/>
            <a:ext cx="2359343" cy="984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3" descr="NHSBloodandTransplantR1RGB">
            <a:extLst>
              <a:ext uri="{FF2B5EF4-FFF2-40B4-BE49-F238E27FC236}">
                <a16:creationId xmlns:a16="http://schemas.microsoft.com/office/drawing/2014/main" id="{7395674E-316E-4A06-A7F0-0B0ABA5EB3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365128"/>
            <a:ext cx="3287184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6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C2BD1F3C-B558-4A0D-B1D7-11F21195F7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4321176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91" y="261938"/>
            <a:ext cx="8832111" cy="103187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52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BD0A-D1B6-4295-7181-5627D2BD1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BA1A2-E93C-921B-F5B2-B13E6DCB0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77FD0-50BF-78C8-CB2F-A847E5FE0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74338-672B-1B92-5FF0-4B4E452FB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C2FE0-7601-C225-E3B3-57505BA8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79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3237-559F-51A7-FDB2-1C15FC0D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96718-7EDA-F45A-8EA7-63D61D69C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F55A9-E893-391E-E025-FD8315C59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36F04-DCBC-EDCA-5E5B-09AA1137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F8490-2C7A-E8C0-DE8D-9ADC73F6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16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DA487-445A-8C84-9899-BAFE28C60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9ED5-09F2-AE24-5211-7123A1723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C7C6B-2D45-3DF0-CDAF-87C87436A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0ECEF-4180-B2B4-0D13-9DF2C8CE9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6ED65-D767-7159-099C-0CC14F6A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5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2074-72F3-BE5A-5AD3-5B6F26A9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A19DB-9A19-DDC0-C4EB-F09971C0F6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A46B3-603C-1F0B-03D8-26C4F6DA1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AF247-486C-D86A-3314-846E5685A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0C4BF-1D91-AE0E-7E9D-A070EEF15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76E63-BA74-B424-B099-2062D6B86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961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9F86-5104-4C5D-AFFB-8BCAE0E12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54EE-D713-C68E-F592-5CBF21326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7E287-3761-072A-CBFE-0FCBF31CC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A5ACF-AAF2-4B91-5299-722874012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84AB0-5AED-0AA4-D5CE-DF5645C7C1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3BD879-C1B9-7548-D427-CD704418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E76DB-619A-D450-D3AC-27714061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2E20A-450A-16B4-DAF5-31C75A1B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38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26B33-ED59-E429-51B8-9C1BDC50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7A3F8F-36D4-74DE-706C-D3936F47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3C61A-3223-7184-99FA-8C4309BC0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1B7744-F962-965B-80A5-BBBC9C87F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73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3C5D01-654F-1372-F768-B6D39FCB1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2DEBC5-188D-3262-3AEF-DC23ADAF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468B1-7476-E66C-E57F-44C96379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01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1C1B9-5558-A405-74D8-0FA4A3AF2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CF960-7F14-1242-1A6B-7E38986CD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F0603-0088-277A-E234-922461F0A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97014-C497-2301-AAE7-2DD0974AA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46C35-FD16-C161-A975-2D1A6E5D2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8331C-78DB-5158-5196-A386BAEE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1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EFEB-CCB9-0E6F-1C6A-A40FD463A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91B8B6-E445-6DB5-34B2-16CE5E398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A377D-C670-41A8-49D7-A418734C2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B79C6-059A-12B4-F11C-321EA8029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F9B10-3ABC-DEB4-B394-DB176EE24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1F1B2-3A16-993B-CBB3-EFF96A2E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452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1379D-AC8A-8811-528F-304092A1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1B2F3E-7762-41E7-9438-0BAEC084B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6C859-8E2D-7003-DCFB-2A1E1FAF6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12FCA-F16F-896B-CF29-F331A35C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0D200-7154-F388-6365-1A5AC16C3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364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3D4918-95DE-0B2F-11AD-2D049FE8F6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37472-F6C0-4E39-D43A-E4A5B2D8D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18C9E-FEC1-8D72-19C9-80AAF926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D412F-095E-22D3-10E9-EFB745EA2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E553A-A2C1-139A-2D39-5EF589BF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59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7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>
            <a:extLst>
              <a:ext uri="{FF2B5EF4-FFF2-40B4-BE49-F238E27FC236}">
                <a16:creationId xmlns:a16="http://schemas.microsoft.com/office/drawing/2014/main" id="{AC16C461-EE8C-41C4-9715-FD7ED966706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979489"/>
            <a:ext cx="9304867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id="{EFA73C14-BB85-4DC3-B2FD-ED9FA36B61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089150"/>
            <a:ext cx="930486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B525F5EC-246B-4D25-A109-323E0319874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21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1" r:id="rId2"/>
    <p:sldLayoutId id="2147483662" r:id="rId3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52FFDB-96F4-4644-DE0D-8C005BCCD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11151-0C88-555A-E8D2-AD55B4371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754B-3C67-A2F5-2267-B8100EAC7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B016A-5114-414A-B84B-68C487C0AB5B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EADEB-2670-B45A-7A39-14481D01C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95E4B-0D99-457F-7491-46F40F4D7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8469F-217E-4476-902D-C2C6430D58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25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hr.ac.uk/health-and-care-professionals/career-development/associate-principal-investigator-scheme.h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PANDA@nhsbt.nhs.uk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.stanworth@nhsbt.nhs.uk" TargetMode="External"/><Relationship Id="rId7" Type="http://schemas.openxmlformats.org/officeDocument/2006/relationships/hyperlink" Target="mailto:PANDA@nhsbt.nhs.uk" TargetMode="External"/><Relationship Id="rId2" Type="http://schemas.openxmlformats.org/officeDocument/2006/relationships/hyperlink" Target="mailto:catherine.bain@nhsbt.nhs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alerie.hopkins@nhsbt.nhs.uk" TargetMode="External"/><Relationship Id="rId5" Type="http://schemas.openxmlformats.org/officeDocument/2006/relationships/hyperlink" Target="mailto:david.churchill1@nhs.net" TargetMode="External"/><Relationship Id="rId4" Type="http://schemas.openxmlformats.org/officeDocument/2006/relationships/hyperlink" Target="mailto:eleanor.hounslea@nhsbt.nhs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4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7E8ADB-2F23-475A-A216-B399B9BAC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0067" y="3008853"/>
            <a:ext cx="5787382" cy="840293"/>
          </a:xfrm>
        </p:spPr>
        <p:txBody>
          <a:bodyPr/>
          <a:lstStyle/>
          <a:p>
            <a:pPr algn="ctr"/>
            <a:r>
              <a:rPr lang="en-GB" dirty="0"/>
              <a:t>Site Initiation Visit</a:t>
            </a:r>
            <a:br>
              <a:rPr lang="en-GB" dirty="0"/>
            </a:br>
            <a:r>
              <a:rPr lang="en-GB" dirty="0"/>
              <a:t>Pharmacy</a:t>
            </a:r>
            <a:br>
              <a:rPr lang="en-GB" dirty="0"/>
            </a:br>
            <a:endParaRPr lang="en-GB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EBBD8A-6A2E-5314-57B5-7723894D432E}"/>
              </a:ext>
            </a:extLst>
          </p:cNvPr>
          <p:cNvSpPr txBox="1"/>
          <p:nvPr/>
        </p:nvSpPr>
        <p:spPr>
          <a:xfrm>
            <a:off x="2602992" y="5316422"/>
            <a:ext cx="6986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CIs: Prof Simon Stanworth &amp; Prof Marian Knight</a:t>
            </a:r>
          </a:p>
          <a:p>
            <a:pPr algn="ctr"/>
            <a:r>
              <a:rPr lang="en-GB" sz="2400" b="1" dirty="0"/>
              <a:t>Lead Obstetrician: Prof David Churchill 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5350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44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ubtitle 2">
            <a:extLst>
              <a:ext uri="{FF2B5EF4-FFF2-40B4-BE49-F238E27FC236}">
                <a16:creationId xmlns:a16="http://schemas.microsoft.com/office/drawing/2014/main" id="{898FB5AD-46B0-4317-AB93-73EED0A27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47" y="3078247"/>
            <a:ext cx="11823699" cy="884544"/>
          </a:xfrm>
        </p:spPr>
        <p:txBody>
          <a:bodyPr/>
          <a:lstStyle/>
          <a:p>
            <a:pPr algn="ctr" eaLnBrk="1" hangingPunct="1"/>
            <a:r>
              <a:rPr lang="en-GB" sz="2800" dirty="0">
                <a:solidFill>
                  <a:schemeClr val="tx1"/>
                </a:solidFill>
              </a:rPr>
              <a:t>A phase III, multi-centre, randomised placebo-controlled trial of oral iron supplementation for the prevention of maternal anaemia (</a:t>
            </a:r>
            <a:r>
              <a:rPr lang="en-GB" sz="2800" b="1" dirty="0">
                <a:solidFill>
                  <a:schemeClr val="tx1"/>
                </a:solidFill>
              </a:rPr>
              <a:t>PANDA Prevention of Anaemia</a:t>
            </a:r>
            <a:r>
              <a:rPr lang="en-GB" sz="2800" dirty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FB031A-5E88-49DD-BED7-3F29E232C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705" y="5277843"/>
            <a:ext cx="9852581" cy="841375"/>
          </a:xfrm>
        </p:spPr>
        <p:txBody>
          <a:bodyPr/>
          <a:lstStyle/>
          <a:p>
            <a:pPr algn="ctr" eaLnBrk="1" hangingPunct="1"/>
            <a:r>
              <a:rPr lang="en-GB" sz="2400" b="0" dirty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en-GB" altLang="en-US" sz="2400" dirty="0">
                <a:solidFill>
                  <a:schemeClr val="accent3">
                    <a:lumMod val="75000"/>
                  </a:schemeClr>
                </a:solidFill>
              </a:rPr>
              <a:t>P</a:t>
            </a:r>
            <a:r>
              <a:rPr lang="en-GB" altLang="en-US" sz="2400" b="0" dirty="0">
                <a:solidFill>
                  <a:schemeClr val="accent3">
                    <a:lumMod val="75000"/>
                  </a:schemeClr>
                </a:solidFill>
              </a:rPr>
              <a:t>rimary prevention of maternal </a:t>
            </a:r>
            <a:r>
              <a:rPr lang="en-GB" altLang="en-US" sz="2400" dirty="0" err="1">
                <a:solidFill>
                  <a:schemeClr val="accent3">
                    <a:lumMod val="75000"/>
                  </a:schemeClr>
                </a:solidFill>
              </a:rPr>
              <a:t>AN</a:t>
            </a:r>
            <a:r>
              <a:rPr lang="en-GB" altLang="en-US" sz="2400" b="0" dirty="0" err="1">
                <a:solidFill>
                  <a:schemeClr val="accent3">
                    <a:lumMod val="75000"/>
                  </a:schemeClr>
                </a:solidFill>
              </a:rPr>
              <a:t>aemia</a:t>
            </a:r>
            <a:r>
              <a:rPr lang="en-GB" altLang="en-US" sz="2400" b="0" dirty="0">
                <a:solidFill>
                  <a:schemeClr val="accent3">
                    <a:lumMod val="75000"/>
                  </a:schemeClr>
                </a:solidFill>
              </a:rPr>
              <a:t> to avoid preterm </a:t>
            </a:r>
            <a:r>
              <a:rPr lang="en-GB" altLang="en-US" sz="2400" dirty="0">
                <a:solidFill>
                  <a:schemeClr val="accent3">
                    <a:lumMod val="75000"/>
                  </a:schemeClr>
                </a:solidFill>
              </a:rPr>
              <a:t>D</a:t>
            </a:r>
            <a:r>
              <a:rPr lang="en-GB" altLang="en-US" sz="2400" b="0" dirty="0">
                <a:solidFill>
                  <a:schemeClr val="accent3">
                    <a:lumMod val="75000"/>
                  </a:schemeClr>
                </a:solidFill>
              </a:rPr>
              <a:t>elivery and other </a:t>
            </a:r>
            <a:r>
              <a:rPr lang="en-GB" altLang="en-US" sz="2400" dirty="0">
                <a:solidFill>
                  <a:schemeClr val="accent3">
                    <a:lumMod val="75000"/>
                  </a:schemeClr>
                </a:solidFill>
              </a:rPr>
              <a:t>A</a:t>
            </a:r>
            <a:r>
              <a:rPr lang="en-GB" altLang="en-US" sz="2400" b="0" dirty="0">
                <a:solidFill>
                  <a:schemeClr val="accent3">
                    <a:lumMod val="75000"/>
                  </a:schemeClr>
                </a:solidFill>
              </a:rPr>
              <a:t>dverse outcomes)</a:t>
            </a:r>
            <a:br>
              <a:rPr lang="en-GB" altLang="en-US" sz="2400" b="0" dirty="0">
                <a:solidFill>
                  <a:schemeClr val="accent3">
                    <a:lumMod val="75000"/>
                  </a:schemeClr>
                </a:solidFill>
              </a:rPr>
            </a:br>
            <a:endParaRPr lang="en-US" sz="2400" b="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AF187A3-A2F3-40CE-9A03-D0782852DD38}"/>
              </a:ext>
            </a:extLst>
          </p:cNvPr>
          <p:cNvSpPr txBox="1">
            <a:spLocks/>
          </p:cNvSpPr>
          <p:nvPr/>
        </p:nvSpPr>
        <p:spPr bwMode="auto">
          <a:xfrm>
            <a:off x="1784557" y="4532588"/>
            <a:ext cx="8303339" cy="43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GB" sz="2400" i="1" dirty="0">
                <a:solidFill>
                  <a:schemeClr val="accent3">
                    <a:lumMod val="75000"/>
                  </a:schemeClr>
                </a:solidFill>
              </a:rPr>
              <a:t>Workstream 3, 4 &amp; 5 of the NIHR-funded 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'PANDA' research programme </a:t>
            </a:r>
            <a:endParaRPr lang="en-GB" altLang="en-US" sz="2400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0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07C17A-438B-3356-910E-AA7ADD241E7E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Why do the research?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542F7A-16CF-0AD8-C300-B5FAAE55C870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5DC664A-96E5-E6EB-A3CF-4099B08680F0}"/>
              </a:ext>
            </a:extLst>
          </p:cNvPr>
          <p:cNvSpPr txBox="1"/>
          <p:nvPr/>
        </p:nvSpPr>
        <p:spPr>
          <a:xfrm>
            <a:off x="419100" y="5759765"/>
            <a:ext cx="11353800" cy="783193"/>
          </a:xfrm>
          <a:prstGeom prst="roundRect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Does universal primary prevention of anaemia during pregnancy with oral-iron supplementation have an incremental benefit on reducing adverse maternal and infant outcomes?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8553B1E-4E3C-1C34-66EF-03DFB68AD95E}"/>
              </a:ext>
            </a:extLst>
          </p:cNvPr>
          <p:cNvGraphicFramePr/>
          <p:nvPr/>
        </p:nvGraphicFramePr>
        <p:xfrm>
          <a:off x="-317500" y="1103281"/>
          <a:ext cx="7416800" cy="4475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AD51288-E9D4-7B3C-ED74-84E71F4F7405}"/>
              </a:ext>
            </a:extLst>
          </p:cNvPr>
          <p:cNvGraphicFramePr/>
          <p:nvPr/>
        </p:nvGraphicFramePr>
        <p:xfrm>
          <a:off x="4813300" y="1935343"/>
          <a:ext cx="8128000" cy="2810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352321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4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PANDA Programme Structure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C47DA23-6149-1C24-831D-1440775AF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17" y="1045844"/>
            <a:ext cx="10394166" cy="581215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37A958-DAB2-0875-C2F4-325BD8CCD39B}"/>
              </a:ext>
            </a:extLst>
          </p:cNvPr>
          <p:cNvSpPr/>
          <p:nvPr/>
        </p:nvSpPr>
        <p:spPr>
          <a:xfrm>
            <a:off x="6319520" y="5702644"/>
            <a:ext cx="1463040" cy="45431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A701E8-8ABF-D303-53D8-5226D487B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246" y="5702644"/>
            <a:ext cx="1614314" cy="5547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B21537-9FC4-46CE-37D2-E84C33B639B7}"/>
              </a:ext>
            </a:extLst>
          </p:cNvPr>
          <p:cNvSpPr txBox="1"/>
          <p:nvPr/>
        </p:nvSpPr>
        <p:spPr>
          <a:xfrm>
            <a:off x="6319520" y="5702644"/>
            <a:ext cx="1463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Recruitment from 25 + sites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D96719-C3A2-7D80-EE77-035233A9F1DE}"/>
              </a:ext>
            </a:extLst>
          </p:cNvPr>
          <p:cNvSpPr txBox="1"/>
          <p:nvPr/>
        </p:nvSpPr>
        <p:spPr>
          <a:xfrm>
            <a:off x="4469629" y="5705528"/>
            <a:ext cx="1463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Recruitment from 5 + sites</a:t>
            </a:r>
          </a:p>
        </p:txBody>
      </p:sp>
    </p:spTree>
    <p:extLst>
      <p:ext uri="{BB962C8B-B14F-4D97-AF65-F5344CB8AC3E}">
        <p14:creationId xmlns:p14="http://schemas.microsoft.com/office/powerpoint/2010/main" val="370938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5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Trial Design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CB9302B-4FB8-25BA-79FD-2CCB6340FE76}"/>
              </a:ext>
            </a:extLst>
          </p:cNvPr>
          <p:cNvSpPr txBox="1"/>
          <p:nvPr/>
        </p:nvSpPr>
        <p:spPr>
          <a:xfrm>
            <a:off x="4122450" y="1656005"/>
            <a:ext cx="3947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Multi-centre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Randomised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Double-blind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Two-arm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18D71F-F8FC-7E1D-711E-B8215EE9825F}"/>
              </a:ext>
            </a:extLst>
          </p:cNvPr>
          <p:cNvSpPr/>
          <p:nvPr/>
        </p:nvSpPr>
        <p:spPr>
          <a:xfrm>
            <a:off x="1115568" y="4353726"/>
            <a:ext cx="10375392" cy="1717834"/>
          </a:xfrm>
          <a:prstGeom prst="rect">
            <a:avLst/>
          </a:prstGeom>
          <a:gradFill>
            <a:gsLst>
              <a:gs pos="100000">
                <a:srgbClr val="02A082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02282B-9ADB-CA1E-1941-3D7277584E13}"/>
              </a:ext>
            </a:extLst>
          </p:cNvPr>
          <p:cNvSpPr txBox="1"/>
          <p:nvPr/>
        </p:nvSpPr>
        <p:spPr>
          <a:xfrm>
            <a:off x="1210056" y="4858700"/>
            <a:ext cx="10186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200 mg Ferrous sulphate  vs  matched placebo</a:t>
            </a:r>
          </a:p>
        </p:txBody>
      </p:sp>
    </p:spTree>
    <p:extLst>
      <p:ext uri="{BB962C8B-B14F-4D97-AF65-F5344CB8AC3E}">
        <p14:creationId xmlns:p14="http://schemas.microsoft.com/office/powerpoint/2010/main" val="255834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6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Trial Schema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602282B-9ADB-CA1E-1941-3D7277584E13}"/>
              </a:ext>
            </a:extLst>
          </p:cNvPr>
          <p:cNvSpPr txBox="1"/>
          <p:nvPr/>
        </p:nvSpPr>
        <p:spPr>
          <a:xfrm>
            <a:off x="1210056" y="4858700"/>
            <a:ext cx="10186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200 mg ferrous sulphate  vs  matched placebo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C538306-29F2-BE55-5167-35A4A767940F}"/>
              </a:ext>
            </a:extLst>
          </p:cNvPr>
          <p:cNvGrpSpPr/>
          <p:nvPr/>
        </p:nvGrpSpPr>
        <p:grpSpPr>
          <a:xfrm>
            <a:off x="630936" y="1338068"/>
            <a:ext cx="10930128" cy="5200844"/>
            <a:chOff x="660401" y="370476"/>
            <a:chExt cx="11318239" cy="596358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BC63C25-2AC9-DA30-2F14-04A6214FDD58}"/>
                </a:ext>
              </a:extLst>
            </p:cNvPr>
            <p:cNvSpPr/>
            <p:nvPr/>
          </p:nvSpPr>
          <p:spPr>
            <a:xfrm>
              <a:off x="660401" y="370476"/>
              <a:ext cx="1914683" cy="5963586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48E9BFF-0A44-2CC2-DFC6-49A22936BE1D}"/>
                </a:ext>
              </a:extLst>
            </p:cNvPr>
            <p:cNvSpPr/>
            <p:nvPr/>
          </p:nvSpPr>
          <p:spPr>
            <a:xfrm>
              <a:off x="2575756" y="370476"/>
              <a:ext cx="1596013" cy="5963586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C4170C2-1181-9961-F7A0-A7C20EC2A80E}"/>
                </a:ext>
              </a:extLst>
            </p:cNvPr>
            <p:cNvSpPr/>
            <p:nvPr/>
          </p:nvSpPr>
          <p:spPr>
            <a:xfrm>
              <a:off x="4150835" y="370476"/>
              <a:ext cx="1596013" cy="5963586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BB5078B-1B83-3319-8C51-49D8231C5E77}"/>
                </a:ext>
              </a:extLst>
            </p:cNvPr>
            <p:cNvSpPr/>
            <p:nvPr/>
          </p:nvSpPr>
          <p:spPr>
            <a:xfrm>
              <a:off x="5746848" y="370476"/>
              <a:ext cx="6231792" cy="5963589"/>
            </a:xfrm>
            <a:prstGeom prst="rect">
              <a:avLst/>
            </a:prstGeom>
            <a:solidFill>
              <a:srgbClr val="6FA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F33132-74D6-E83C-7FBB-002D95769F44}"/>
                </a:ext>
              </a:extLst>
            </p:cNvPr>
            <p:cNvSpPr txBox="1"/>
            <p:nvPr/>
          </p:nvSpPr>
          <p:spPr>
            <a:xfrm rot="16200000">
              <a:off x="-1190548" y="2938014"/>
              <a:ext cx="4514696" cy="382446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Pregnant women &lt; 16 weeks gestation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B365594-AA3A-73E7-945A-659E0EB3CE89}"/>
                </a:ext>
              </a:extLst>
            </p:cNvPr>
            <p:cNvSpPr txBox="1"/>
            <p:nvPr/>
          </p:nvSpPr>
          <p:spPr>
            <a:xfrm>
              <a:off x="1818640" y="3149600"/>
              <a:ext cx="1168400" cy="369332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Approach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2261BE1-5E27-30C9-A23E-91D8993059D2}"/>
                </a:ext>
              </a:extLst>
            </p:cNvPr>
            <p:cNvSpPr txBox="1"/>
            <p:nvPr/>
          </p:nvSpPr>
          <p:spPr>
            <a:xfrm>
              <a:off x="3478014" y="3149600"/>
              <a:ext cx="1168400" cy="369332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Consent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960D161-D979-9F6D-7B98-02CF8CF5D0B8}"/>
                </a:ext>
              </a:extLst>
            </p:cNvPr>
            <p:cNvSpPr txBox="1"/>
            <p:nvPr/>
          </p:nvSpPr>
          <p:spPr>
            <a:xfrm>
              <a:off x="5083015" y="3007360"/>
              <a:ext cx="1327666" cy="646331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Randomise 1:1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5E442F4-550E-467B-622C-FB0E7710D253}"/>
                </a:ext>
              </a:extLst>
            </p:cNvPr>
            <p:cNvSpPr txBox="1"/>
            <p:nvPr/>
          </p:nvSpPr>
          <p:spPr>
            <a:xfrm>
              <a:off x="6658094" y="1320631"/>
              <a:ext cx="1168400" cy="369332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Iron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EF97CD7-26C4-C1A2-E27D-752CC900ABCF}"/>
                </a:ext>
              </a:extLst>
            </p:cNvPr>
            <p:cNvSpPr txBox="1"/>
            <p:nvPr/>
          </p:nvSpPr>
          <p:spPr>
            <a:xfrm>
              <a:off x="6658094" y="4993025"/>
              <a:ext cx="1168400" cy="369332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Placebo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223357-79E4-9A4B-59E4-7F5F116AC2D7}"/>
                </a:ext>
              </a:extLst>
            </p:cNvPr>
            <p:cNvSpPr txBox="1"/>
            <p:nvPr/>
          </p:nvSpPr>
          <p:spPr>
            <a:xfrm rot="16200000">
              <a:off x="9580323" y="3125371"/>
              <a:ext cx="4104640" cy="369332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Trial End (11,020 Participants)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7498AC1-7DFB-DEA4-4E7D-3D75513F785E}"/>
                </a:ext>
              </a:extLst>
            </p:cNvPr>
            <p:cNvCxnSpPr>
              <a:cxnSpLocks/>
              <a:endCxn id="44" idx="1"/>
            </p:cNvCxnSpPr>
            <p:nvPr/>
          </p:nvCxnSpPr>
          <p:spPr>
            <a:xfrm>
              <a:off x="1258024" y="3330525"/>
              <a:ext cx="560616" cy="374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700E795-FBCF-3357-A693-0B859F7A0D75}"/>
                </a:ext>
              </a:extLst>
            </p:cNvPr>
            <p:cNvCxnSpPr>
              <a:stCxn id="44" idx="3"/>
              <a:endCxn id="45" idx="1"/>
            </p:cNvCxnSpPr>
            <p:nvPr/>
          </p:nvCxnSpPr>
          <p:spPr>
            <a:xfrm>
              <a:off x="2987040" y="3334266"/>
              <a:ext cx="490974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D841802-0C0C-564D-0712-B05773D0C7CF}"/>
                </a:ext>
              </a:extLst>
            </p:cNvPr>
            <p:cNvCxnSpPr>
              <a:stCxn id="45" idx="3"/>
              <a:endCxn id="46" idx="1"/>
            </p:cNvCxnSpPr>
            <p:nvPr/>
          </p:nvCxnSpPr>
          <p:spPr>
            <a:xfrm flipV="1">
              <a:off x="4646414" y="3330526"/>
              <a:ext cx="436601" cy="374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9AD16E7-C3B6-AF9E-B1A7-0EAEDD174CE0}"/>
                </a:ext>
              </a:extLst>
            </p:cNvPr>
            <p:cNvCxnSpPr>
              <a:stCxn id="46" idx="3"/>
            </p:cNvCxnSpPr>
            <p:nvPr/>
          </p:nvCxnSpPr>
          <p:spPr>
            <a:xfrm flipV="1">
              <a:off x="6410681" y="3330525"/>
              <a:ext cx="247413" cy="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E0209A7-58CF-48F1-7A28-E16B07224CE6}"/>
                </a:ext>
              </a:extLst>
            </p:cNvPr>
            <p:cNvCxnSpPr>
              <a:stCxn id="47" idx="1"/>
              <a:endCxn id="48" idx="1"/>
            </p:cNvCxnSpPr>
            <p:nvPr/>
          </p:nvCxnSpPr>
          <p:spPr>
            <a:xfrm>
              <a:off x="6658094" y="1505297"/>
              <a:ext cx="0" cy="367239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9EBA178-EAB8-5581-7B9F-BCF050C4ADB2}"/>
                </a:ext>
              </a:extLst>
            </p:cNvPr>
            <p:cNvCxnSpPr>
              <a:stCxn id="47" idx="3"/>
            </p:cNvCxnSpPr>
            <p:nvPr/>
          </p:nvCxnSpPr>
          <p:spPr>
            <a:xfrm>
              <a:off x="7826494" y="1505297"/>
              <a:ext cx="3621483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F433AD5-2B35-075E-D70A-A6DA3C6BAF8B}"/>
                </a:ext>
              </a:extLst>
            </p:cNvPr>
            <p:cNvCxnSpPr>
              <a:stCxn id="48" idx="3"/>
            </p:cNvCxnSpPr>
            <p:nvPr/>
          </p:nvCxnSpPr>
          <p:spPr>
            <a:xfrm>
              <a:off x="7826494" y="5177691"/>
              <a:ext cx="3621483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67F7142-88CA-98F7-1B90-8CBFC6363D94}"/>
                </a:ext>
              </a:extLst>
            </p:cNvPr>
            <p:cNvCxnSpPr>
              <a:stCxn id="46" idx="0"/>
            </p:cNvCxnSpPr>
            <p:nvPr/>
          </p:nvCxnSpPr>
          <p:spPr>
            <a:xfrm flipV="1">
              <a:off x="5746848" y="995680"/>
              <a:ext cx="0" cy="2011680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</a:ln>
            <a:effectLst/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90F886D-D53B-5F7C-51EC-08EA8A881CF5}"/>
                </a:ext>
              </a:extLst>
            </p:cNvPr>
            <p:cNvSpPr txBox="1"/>
            <p:nvPr/>
          </p:nvSpPr>
          <p:spPr>
            <a:xfrm>
              <a:off x="5126949" y="616188"/>
              <a:ext cx="14528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Baseline CRF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D5B1C29-57E5-A765-AE11-EA903D2384D6}"/>
                </a:ext>
              </a:extLst>
            </p:cNvPr>
            <p:cNvCxnSpPr>
              <a:cxnSpLocks/>
            </p:cNvCxnSpPr>
            <p:nvPr/>
          </p:nvCxnSpPr>
          <p:spPr>
            <a:xfrm>
              <a:off x="8493760" y="995680"/>
              <a:ext cx="0" cy="418201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E850968-8E26-E946-D118-207E9C9206D0}"/>
                </a:ext>
              </a:extLst>
            </p:cNvPr>
            <p:cNvCxnSpPr>
              <a:cxnSpLocks/>
            </p:cNvCxnSpPr>
            <p:nvPr/>
          </p:nvCxnSpPr>
          <p:spPr>
            <a:xfrm>
              <a:off x="9616915" y="995680"/>
              <a:ext cx="0" cy="418201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6256B1-296E-AF70-3F44-3598647E38B5}"/>
                </a:ext>
              </a:extLst>
            </p:cNvPr>
            <p:cNvCxnSpPr>
              <a:cxnSpLocks/>
            </p:cNvCxnSpPr>
            <p:nvPr/>
          </p:nvCxnSpPr>
          <p:spPr>
            <a:xfrm>
              <a:off x="10775155" y="995680"/>
              <a:ext cx="0" cy="418201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</a:ln>
            <a:effectLst/>
          </p:spPr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EA038B6-59C2-49EF-829E-292AAB7541AA}"/>
                </a:ext>
              </a:extLst>
            </p:cNvPr>
            <p:cNvSpPr txBox="1"/>
            <p:nvPr/>
          </p:nvSpPr>
          <p:spPr>
            <a:xfrm>
              <a:off x="7831293" y="508975"/>
              <a:ext cx="1168400" cy="423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28 Weeks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DCC216E-FF9A-8B7E-63CF-6528B43A437B}"/>
                </a:ext>
              </a:extLst>
            </p:cNvPr>
            <p:cNvSpPr txBox="1"/>
            <p:nvPr/>
          </p:nvSpPr>
          <p:spPr>
            <a:xfrm>
              <a:off x="9073160" y="502558"/>
              <a:ext cx="116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Delivery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E8A8E79-1796-C1F2-9A31-8071EBF92509}"/>
                </a:ext>
              </a:extLst>
            </p:cNvPr>
            <p:cNvSpPr txBox="1"/>
            <p:nvPr/>
          </p:nvSpPr>
          <p:spPr>
            <a:xfrm>
              <a:off x="10329426" y="370476"/>
              <a:ext cx="116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+ 6 weeks delivery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70F880D-6BD8-5D3B-0BAB-6669849BD656}"/>
                </a:ext>
              </a:extLst>
            </p:cNvPr>
            <p:cNvSpPr txBox="1"/>
            <p:nvPr/>
          </p:nvSpPr>
          <p:spPr>
            <a:xfrm rot="16200000" flipH="1">
              <a:off x="1144508" y="1618278"/>
              <a:ext cx="24703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Remotely or in person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59E9435-E26B-C54A-57F4-408EF2298EA6}"/>
                </a:ext>
              </a:extLst>
            </p:cNvPr>
            <p:cNvSpPr txBox="1"/>
            <p:nvPr/>
          </p:nvSpPr>
          <p:spPr>
            <a:xfrm rot="16200000" flipH="1">
              <a:off x="2778402" y="1697603"/>
              <a:ext cx="24703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Remotely or in person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7415CAD-4FF8-AD73-007E-A3C4EF9637F5}"/>
                </a:ext>
              </a:extLst>
            </p:cNvPr>
            <p:cNvSpPr txBox="1"/>
            <p:nvPr/>
          </p:nvSpPr>
          <p:spPr>
            <a:xfrm>
              <a:off x="7719257" y="5425271"/>
              <a:ext cx="3728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Questionnaires completed remotely through central team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0568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7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Schedule of assessments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rrow: Right 1">
            <a:extLst>
              <a:ext uri="{FF2B5EF4-FFF2-40B4-BE49-F238E27FC236}">
                <a16:creationId xmlns:a16="http://schemas.microsoft.com/office/drawing/2014/main" id="{E9234DEB-50B6-F016-1372-FC4B03F1C604}"/>
              </a:ext>
            </a:extLst>
          </p:cNvPr>
          <p:cNvSpPr/>
          <p:nvPr/>
        </p:nvSpPr>
        <p:spPr>
          <a:xfrm>
            <a:off x="1286256" y="4070133"/>
            <a:ext cx="9619488" cy="49903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9C291-861E-C6C0-17C0-CBDD1E7EB090}"/>
              </a:ext>
            </a:extLst>
          </p:cNvPr>
          <p:cNvSpPr txBox="1"/>
          <p:nvPr/>
        </p:nvSpPr>
        <p:spPr>
          <a:xfrm>
            <a:off x="1697736" y="1134419"/>
            <a:ext cx="23347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Baseline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Eligibility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Randomisation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Demographics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Obstetric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Medical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Con-meds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Lab tests (FBC)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Fidelity checklist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EQ5D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1AFE0C-F634-5C15-AAC5-1F6A40D0D668}"/>
              </a:ext>
            </a:extLst>
          </p:cNvPr>
          <p:cNvSpPr txBox="1"/>
          <p:nvPr/>
        </p:nvSpPr>
        <p:spPr>
          <a:xfrm>
            <a:off x="3831337" y="3256749"/>
            <a:ext cx="1438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28 weeks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FBC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2129B9-F3BD-7A0D-F68A-B6FC711EB30C}"/>
              </a:ext>
            </a:extLst>
          </p:cNvPr>
          <p:cNvSpPr txBox="1"/>
          <p:nvPr/>
        </p:nvSpPr>
        <p:spPr>
          <a:xfrm>
            <a:off x="6236210" y="2787867"/>
            <a:ext cx="2334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Mother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Baby outcomes</a:t>
            </a: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66E77B-D75D-52B6-66FC-BEB11B8BF8B7}"/>
              </a:ext>
            </a:extLst>
          </p:cNvPr>
          <p:cNvSpPr txBox="1"/>
          <p:nvPr/>
        </p:nvSpPr>
        <p:spPr>
          <a:xfrm>
            <a:off x="8911399" y="2787867"/>
            <a:ext cx="25851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+6 weeks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Mother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Baby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Healthcare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>
              <a:highlight>
                <a:srgbClr val="FFFF00"/>
              </a:highlight>
            </a:endParaRP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7E7E0A-F1EB-2744-59D1-85BA6CC8F30D}"/>
              </a:ext>
            </a:extLst>
          </p:cNvPr>
          <p:cNvSpPr txBox="1"/>
          <p:nvPr/>
        </p:nvSpPr>
        <p:spPr>
          <a:xfrm>
            <a:off x="3831337" y="4651106"/>
            <a:ext cx="1994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EQ5D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MARS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BI questionnaire</a:t>
            </a:r>
          </a:p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42BA64-5166-33AD-563A-8C7A1F2A44BF}"/>
              </a:ext>
            </a:extLst>
          </p:cNvPr>
          <p:cNvSpPr txBox="1"/>
          <p:nvPr/>
        </p:nvSpPr>
        <p:spPr>
          <a:xfrm>
            <a:off x="8911399" y="4602894"/>
            <a:ext cx="27441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EQ5D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MARS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Post birth questionnaire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A595EA-944D-EC2D-A687-39CD75A24090}"/>
              </a:ext>
            </a:extLst>
          </p:cNvPr>
          <p:cNvSpPr txBox="1"/>
          <p:nvPr/>
        </p:nvSpPr>
        <p:spPr>
          <a:xfrm>
            <a:off x="155448" y="3256749"/>
            <a:ext cx="1233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Site collection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52F320-E0B5-0571-7A14-DECD293D5401}"/>
              </a:ext>
            </a:extLst>
          </p:cNvPr>
          <p:cNvSpPr txBox="1"/>
          <p:nvPr/>
        </p:nvSpPr>
        <p:spPr>
          <a:xfrm>
            <a:off x="129028" y="4862180"/>
            <a:ext cx="156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Central team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9302B1-7C8B-139D-9544-42B3ABADE1A7}"/>
              </a:ext>
            </a:extLst>
          </p:cNvPr>
          <p:cNvSpPr txBox="1"/>
          <p:nvPr/>
        </p:nvSpPr>
        <p:spPr>
          <a:xfrm>
            <a:off x="4905328" y="2380914"/>
            <a:ext cx="1438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  <a:cs typeface="Arial" panose="020B0604020202020204" pitchFamily="34" charset="0"/>
              </a:rPr>
              <a:t>Anaemia treatment</a:t>
            </a: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  <a:cs typeface="Arial" panose="020B0604020202020204" pitchFamily="34" charset="0"/>
              </a:rPr>
              <a:t>EQ5D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65B7AB-B215-B83B-AD9C-B092E6CBE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918" y="3256749"/>
            <a:ext cx="109738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5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8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Target Population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3CDC34DD-31CC-D87D-F79F-F37D01975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037391"/>
              </p:ext>
            </p:extLst>
          </p:nvPr>
        </p:nvGraphicFramePr>
        <p:xfrm>
          <a:off x="495946" y="1153160"/>
          <a:ext cx="11189776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4888">
                  <a:extLst>
                    <a:ext uri="{9D8B030D-6E8A-4147-A177-3AD203B41FA5}">
                      <a16:colId xmlns:a16="http://schemas.microsoft.com/office/drawing/2014/main" val="2627867814"/>
                    </a:ext>
                  </a:extLst>
                </a:gridCol>
                <a:gridCol w="5594888">
                  <a:extLst>
                    <a:ext uri="{9D8B030D-6E8A-4147-A177-3AD203B41FA5}">
                      <a16:colId xmlns:a16="http://schemas.microsoft.com/office/drawing/2014/main" val="159932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Inclusion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Exclusion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61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Healthy non-anaemic pregnant women of all parities (haemoglobin concentration (Hb) ≥110 g/l measured by the first trimester blood profile)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Known haemoglobinopathies (women with haemoglobinopathy trait are still eligible)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9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Live </a:t>
                      </a:r>
                      <a:r>
                        <a:rPr lang="en-GB" sz="1600" dirty="0" err="1"/>
                        <a:t>fetus</a:t>
                      </a:r>
                      <a:r>
                        <a:rPr lang="en-GB" sz="1600" dirty="0"/>
                        <a:t> on a first trimester ultrasound scan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Anaemia of any 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95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15 weeks + 6 days gestation or 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Severe gastrointestinal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94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Age 18 and above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Allergies to iron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21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Able to give informed consent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Multiple pregnancies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0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Haematological conditions that require ongoing treatment with either regular oral or intravenous iron or transfusions, e.g. dyserythropoiesis or other similar condition/disease.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0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Chronic renal disease (requiring replacement therapy)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1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Known haemochromatosis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0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Recent red cell transfusion, within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6759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C75F68C-2F55-DCA9-9F9A-19C0684C1C6C}"/>
              </a:ext>
            </a:extLst>
          </p:cNvPr>
          <p:cNvSpPr txBox="1"/>
          <p:nvPr/>
        </p:nvSpPr>
        <p:spPr>
          <a:xfrm>
            <a:off x="4359624" y="6033184"/>
            <a:ext cx="7475145" cy="7150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Women who elect to take iron-containing (over the counter) supplements will not be excluded, but data on the form of supplement use will be collected.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56C5DE-C0CC-D3E5-DE39-3A4CF5143056}"/>
              </a:ext>
            </a:extLst>
          </p:cNvPr>
          <p:cNvSpPr txBox="1"/>
          <p:nvPr/>
        </p:nvSpPr>
        <p:spPr>
          <a:xfrm>
            <a:off x="495946" y="6033183"/>
            <a:ext cx="3291316" cy="7150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Eligibility must be confirmed by a medically qualified doctor</a:t>
            </a:r>
          </a:p>
        </p:txBody>
      </p:sp>
    </p:spTree>
    <p:extLst>
      <p:ext uri="{BB962C8B-B14F-4D97-AF65-F5344CB8AC3E}">
        <p14:creationId xmlns:p14="http://schemas.microsoft.com/office/powerpoint/2010/main" val="2868102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9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Outcomes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302EDBF-0C90-7CC4-DD60-C447BB5F9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786764"/>
              </p:ext>
            </p:extLst>
          </p:nvPr>
        </p:nvGraphicFramePr>
        <p:xfrm>
          <a:off x="1817869" y="1438770"/>
          <a:ext cx="81280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06680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Primary outcome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46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The primary outcome is a composite outcome of the proportion of pregnancies with pre-term birth (&lt;37 completed weeks gestation), stillbirth (at 24 weeks gestation or above), neonatal death (up to 28 days) and small for gestational age (SGA) (&lt;10th centile sex-specific weight for age, defined by UK growth charts).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48695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E51E54A7-7A1B-0FA2-4990-B696082E1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229858"/>
              </p:ext>
            </p:extLst>
          </p:nvPr>
        </p:nvGraphicFramePr>
        <p:xfrm>
          <a:off x="1817869" y="3566047"/>
          <a:ext cx="81280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40855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Some of the secondary outcomes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Proportion of women developing anaemia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17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Transitions in haemoglobin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75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Primary postpartum haemorrhage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7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Proportion of women who received red cell transfusions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6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Proportion of women who received iron infusions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45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Proportion of women with an infection and or sepsis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358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9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44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7E8ADB-2F23-475A-A216-B399B9BAC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8034" y="3213640"/>
            <a:ext cx="7408411" cy="1255776"/>
          </a:xfrm>
        </p:spPr>
        <p:txBody>
          <a:bodyPr/>
          <a:lstStyle/>
          <a:p>
            <a:r>
              <a:rPr lang="en-GB" dirty="0"/>
              <a:t>Trial visits and assessments </a:t>
            </a:r>
            <a:endParaRPr lang="en-GB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59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11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Randomisation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C35212-95AD-94D6-6CA4-1F424E40E812}"/>
              </a:ext>
            </a:extLst>
          </p:cNvPr>
          <p:cNvSpPr txBox="1">
            <a:spLocks/>
          </p:cNvSpPr>
          <p:nvPr/>
        </p:nvSpPr>
        <p:spPr bwMode="auto">
          <a:xfrm>
            <a:off x="370348" y="1713943"/>
            <a:ext cx="11451304" cy="422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177800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22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lvl="1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800" dirty="0"/>
              <a:t>How to </a:t>
            </a:r>
            <a:r>
              <a:rPr lang="en-US" sz="2800" dirty="0" err="1"/>
              <a:t>randomise</a:t>
            </a:r>
            <a:r>
              <a:rPr lang="en-US" sz="2800" dirty="0"/>
              <a:t> participants: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There is no electronic </a:t>
            </a:r>
            <a:r>
              <a:rPr lang="en-US" sz="2800" dirty="0" err="1"/>
              <a:t>randomisation</a:t>
            </a:r>
            <a:r>
              <a:rPr lang="en-US" sz="2800" dirty="0"/>
              <a:t> system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800" dirty="0" err="1"/>
              <a:t>Randomisation</a:t>
            </a:r>
            <a:r>
              <a:rPr lang="en-US" sz="2800" dirty="0"/>
              <a:t> occurs when the IMP kit is provided to participant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800" dirty="0" err="1"/>
              <a:t>Randomisation</a:t>
            </a:r>
            <a:r>
              <a:rPr lang="en-US" sz="2800" dirty="0"/>
              <a:t> code is the </a:t>
            </a:r>
            <a:r>
              <a:rPr lang="en-US" sz="2800" b="1" u="sng" dirty="0"/>
              <a:t>kit number</a:t>
            </a:r>
            <a:r>
              <a:rPr lang="en-US" sz="2800" dirty="0"/>
              <a:t> of the kit box. This </a:t>
            </a:r>
            <a:r>
              <a:rPr lang="en-US" sz="2800" b="1" u="sng" dirty="0"/>
              <a:t>needs to be logged before providing the kit to the participant</a:t>
            </a:r>
            <a:r>
              <a:rPr lang="en-US" sz="2800" dirty="0"/>
              <a:t> and recorded in the eCRF and accountability log.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Participants should be provided with an ID card, populated with the kit ID and their unique study ID, to carry with them in cases where unblinding is required.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2800" dirty="0"/>
          </a:p>
          <a:p>
            <a:pPr marL="1778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2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338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12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Co-enrolment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A26F3F-4021-AF64-9C76-C38F6056E2CF}"/>
              </a:ext>
            </a:extLst>
          </p:cNvPr>
          <p:cNvSpPr txBox="1">
            <a:spLocks/>
          </p:cNvSpPr>
          <p:nvPr/>
        </p:nvSpPr>
        <p:spPr bwMode="auto">
          <a:xfrm>
            <a:off x="1820444" y="1868460"/>
            <a:ext cx="9304756" cy="389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177800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22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cs typeface="Calibri"/>
              </a:rPr>
              <a:t>Co-enrolment is allowed in the PANDA study with CI approval.</a:t>
            </a:r>
          </a:p>
          <a:p>
            <a:r>
              <a:rPr lang="en-GB" sz="2400" dirty="0">
                <a:cs typeface="Calibri"/>
              </a:rPr>
              <a:t>If any participants are identified within another trial please contact us to discuss if participation within PANDA is possible.</a:t>
            </a:r>
          </a:p>
          <a:p>
            <a:r>
              <a:rPr lang="en-GB" sz="2400" dirty="0">
                <a:cs typeface="Calibri"/>
              </a:rPr>
              <a:t>Please also check the co-enrolment requirements of the other identified trial as they may prohibit it. </a:t>
            </a:r>
          </a:p>
        </p:txBody>
      </p:sp>
    </p:spTree>
    <p:extLst>
      <p:ext uri="{BB962C8B-B14F-4D97-AF65-F5344CB8AC3E}">
        <p14:creationId xmlns:p14="http://schemas.microsoft.com/office/powerpoint/2010/main" val="3031080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13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NIHR Associate PI Scheme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A26F3F-4021-AF64-9C76-C38F6056E2CF}"/>
              </a:ext>
            </a:extLst>
          </p:cNvPr>
          <p:cNvSpPr txBox="1">
            <a:spLocks/>
          </p:cNvSpPr>
          <p:nvPr/>
        </p:nvSpPr>
        <p:spPr bwMode="auto">
          <a:xfrm>
            <a:off x="971853" y="1480877"/>
            <a:ext cx="10775950" cy="389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177800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22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cs typeface="Calibri"/>
              </a:rPr>
              <a:t>The Associate PI Scheme is a six month in-work training opportunity, providing practical experience for healthcare professionals starting their research career.</a:t>
            </a:r>
          </a:p>
          <a:p>
            <a:r>
              <a:rPr lang="en-GB" sz="2400" dirty="0">
                <a:cs typeface="Calibri"/>
              </a:rPr>
              <a:t>The healthcare professional works alongside the Local PI for six months</a:t>
            </a:r>
          </a:p>
          <a:p>
            <a:r>
              <a:rPr lang="en-GB" sz="2400" dirty="0">
                <a:cs typeface="Calibri"/>
              </a:rPr>
              <a:t>The Local PI acts as a mentor to the Associate PI</a:t>
            </a:r>
          </a:p>
          <a:p>
            <a:r>
              <a:rPr lang="en-GB" sz="2400" dirty="0">
                <a:cs typeface="Calibri"/>
              </a:rPr>
              <a:t>During their time on the Scheme, the Associate PI must complete a checklist of study activities and a learning pathway on NIHR Learn</a:t>
            </a:r>
          </a:p>
          <a:p>
            <a:r>
              <a:rPr lang="en-GB" sz="2400" dirty="0">
                <a:cs typeface="Calibri"/>
              </a:rPr>
              <a:t>The NIHR Associate PI Scheme team will then issue a certificate </a:t>
            </a:r>
            <a:r>
              <a:rPr lang="en-GB" sz="2400" dirty="0">
                <a:cs typeface="Calibri"/>
                <a:hlinkClick r:id="rId3"/>
              </a:rPr>
              <a:t>https://www.nihr.ac.uk/health-and-care-professionals/career-development/associate-principal-investigator-scheme.htm</a:t>
            </a:r>
            <a:r>
              <a:rPr lang="en-GB" sz="2400" dirty="0">
                <a:cs typeface="Calibri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13554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44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DA81-A88A-4B15-8565-F91813C9E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088" y="3091992"/>
            <a:ext cx="11083823" cy="1804472"/>
          </a:xfrm>
        </p:spPr>
        <p:txBody>
          <a:bodyPr/>
          <a:lstStyle/>
          <a:p>
            <a:r>
              <a:rPr lang="en-GB" dirty="0"/>
              <a:t>Investigational Medicinal Product (IMP): Ferrous sulphate &amp; matched placebo</a:t>
            </a:r>
          </a:p>
        </p:txBody>
      </p:sp>
    </p:spTree>
    <p:extLst>
      <p:ext uri="{BB962C8B-B14F-4D97-AF65-F5344CB8AC3E}">
        <p14:creationId xmlns:p14="http://schemas.microsoft.com/office/powerpoint/2010/main" val="136031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9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FB6072-78CC-4193-8A80-17029388B52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287154" y="179585"/>
            <a:ext cx="9270341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IMP: Ferrous sulphate &amp; Placebo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A26F3F-4021-AF64-9C76-C38F6056E2CF}"/>
              </a:ext>
            </a:extLst>
          </p:cNvPr>
          <p:cNvSpPr txBox="1">
            <a:spLocks/>
          </p:cNvSpPr>
          <p:nvPr/>
        </p:nvSpPr>
        <p:spPr bwMode="auto">
          <a:xfrm>
            <a:off x="708025" y="1056925"/>
            <a:ext cx="10775950" cy="524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177800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22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7780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 storage – according to local practice and SmPC. Can be stored in the maternity unit if local site approvals are in place.</a:t>
            </a:r>
          </a:p>
          <a:p>
            <a:pPr marL="625475" marR="0" lvl="2" indent="-177800" algn="l" defTabSz="4572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Lucida Grande"/>
              <a:buChar char="–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This can be enabled by a local risk assessment of the storage location. Examples of where sites currently do this can be provided.</a:t>
            </a:r>
          </a:p>
          <a:p>
            <a:pPr marL="177800" marR="0" lvl="0" indent="-17780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Stock management – centrally through WGK but sites should also log stock as per local practice. 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ccountability logs must be completed throughout the study and returned to the central team on request.</a:t>
            </a:r>
          </a:p>
          <a:p>
            <a:pPr marL="177800" marR="0" lvl="0" indent="-17780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On receipt of IMP, download data from temperature logger and send to WGK</a:t>
            </a:r>
          </a:p>
          <a:p>
            <a:pPr marL="177800" marR="0" lvl="0" indent="-177800" algn="l" defTabSz="4572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pharmacy allows, IMP can be posted to participants using local procedures.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EB508B-4825-7375-75DC-91A0DEFC77B4}"/>
              </a:ext>
            </a:extLst>
          </p:cNvPr>
          <p:cNvSpPr txBox="1"/>
          <p:nvPr/>
        </p:nvSpPr>
        <p:spPr>
          <a:xfrm>
            <a:off x="880424" y="1176733"/>
            <a:ext cx="10083800" cy="7150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IMP: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mg ferrous sulphate (65 mg iron) sugar-coated oral tablets and matched placebo obtained from WGK Ltd.</a:t>
            </a:r>
          </a:p>
        </p:txBody>
      </p:sp>
    </p:spTree>
    <p:extLst>
      <p:ext uri="{BB962C8B-B14F-4D97-AF65-F5344CB8AC3E}">
        <p14:creationId xmlns:p14="http://schemas.microsoft.com/office/powerpoint/2010/main" val="3147050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16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IMP: Dispensing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A26F3F-4021-AF64-9C76-C38F6056E2CF}"/>
              </a:ext>
            </a:extLst>
          </p:cNvPr>
          <p:cNvSpPr txBox="1">
            <a:spLocks/>
          </p:cNvSpPr>
          <p:nvPr/>
        </p:nvSpPr>
        <p:spPr bwMode="auto">
          <a:xfrm>
            <a:off x="708025" y="1450241"/>
            <a:ext cx="10775950" cy="4220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177800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22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cs typeface="Calibri"/>
              </a:rPr>
              <a:t>On dispensing to participants </a:t>
            </a:r>
            <a:r>
              <a:rPr lang="en-GB" sz="2400" b="1" u="sng" dirty="0">
                <a:cs typeface="Calibri"/>
              </a:rPr>
              <a:t>the kit code must be recorded</a:t>
            </a:r>
            <a:r>
              <a:rPr lang="en-GB" sz="2400" dirty="0">
                <a:cs typeface="Calibri"/>
              </a:rPr>
              <a:t> and noted in the medical notes, stock accountability log and entered into the database.</a:t>
            </a:r>
          </a:p>
          <a:p>
            <a:r>
              <a:rPr lang="en-GB" sz="2400" dirty="0">
                <a:cs typeface="Calibri"/>
              </a:rPr>
              <a:t>Sites can use their own prescription templates on approval from the CTU. The PANDA template version is supplied in the ISF.</a:t>
            </a:r>
          </a:p>
          <a:p>
            <a:r>
              <a:rPr lang="en-GB" sz="2400" dirty="0">
                <a:cs typeface="Calibri"/>
              </a:rPr>
              <a:t>Ferrous sulphate is a licensed product and falls under exemption for midwives to provide. Please check with local policy of dispensing/prescriptions for CTIMP studies.</a:t>
            </a:r>
          </a:p>
          <a:p>
            <a:r>
              <a:rPr lang="en-GB" sz="2400" dirty="0">
                <a:cs typeface="Calibri"/>
              </a:rPr>
              <a:t>The IMP kits come in dispensing boxes. They must </a:t>
            </a:r>
            <a:r>
              <a:rPr lang="en-GB" sz="2400" b="1" u="sng" dirty="0">
                <a:cs typeface="Calibri"/>
              </a:rPr>
              <a:t>not be removed from the dispensing box</a:t>
            </a:r>
            <a:r>
              <a:rPr lang="en-GB" sz="2400" dirty="0">
                <a:cs typeface="Calibri"/>
              </a:rPr>
              <a:t> for any other reason other than providing to participant.</a:t>
            </a:r>
          </a:p>
          <a:p>
            <a:r>
              <a:rPr lang="en-GB" sz="2400" dirty="0">
                <a:cs typeface="Calibri"/>
              </a:rPr>
              <a:t>One box should be dispensed per participant, normally at the baseline visit. Sufficient tablets are provided to last for treatment from week 12 of pregnancy to +6 weeks after delivery (240 tablets).</a:t>
            </a:r>
          </a:p>
        </p:txBody>
      </p:sp>
    </p:spTree>
    <p:extLst>
      <p:ext uri="{BB962C8B-B14F-4D97-AF65-F5344CB8AC3E}">
        <p14:creationId xmlns:p14="http://schemas.microsoft.com/office/powerpoint/2010/main" val="2682240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FB6072-78CC-4193-8A80-17029388B52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IMP: Dispensing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white box on a black surface&#10;&#10;Description automatically generated">
            <a:extLst>
              <a:ext uri="{FF2B5EF4-FFF2-40B4-BE49-F238E27FC236}">
                <a16:creationId xmlns:a16="http://schemas.microsoft.com/office/drawing/2014/main" id="{DD67DC58-969C-661D-5B70-F504A6905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97" y="1103744"/>
            <a:ext cx="3863255" cy="51510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50770F-6B31-D6DB-9B18-8833CEF5E881}"/>
              </a:ext>
            </a:extLst>
          </p:cNvPr>
          <p:cNvSpPr txBox="1"/>
          <p:nvPr/>
        </p:nvSpPr>
        <p:spPr>
          <a:xfrm>
            <a:off x="4266429" y="6337046"/>
            <a:ext cx="3373891" cy="4086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IMP dispensing box prototype</a:t>
            </a:r>
          </a:p>
        </p:txBody>
      </p:sp>
    </p:spTree>
    <p:extLst>
      <p:ext uri="{BB962C8B-B14F-4D97-AF65-F5344CB8AC3E}">
        <p14:creationId xmlns:p14="http://schemas.microsoft.com/office/powerpoint/2010/main" val="2766225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  <a:gs pos="1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18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IMP: Dispensing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A26F3F-4021-AF64-9C76-C38F6056E2CF}"/>
              </a:ext>
            </a:extLst>
          </p:cNvPr>
          <p:cNvSpPr txBox="1">
            <a:spLocks/>
          </p:cNvSpPr>
          <p:nvPr/>
        </p:nvSpPr>
        <p:spPr bwMode="auto">
          <a:xfrm>
            <a:off x="971853" y="1480877"/>
            <a:ext cx="10775950" cy="389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177800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22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cs typeface="Calibri"/>
              </a:rPr>
              <a:t>Remind participants to keep IMP out of reach of children and report any incidents e.g. accidental consumption by child or overdose</a:t>
            </a:r>
          </a:p>
          <a:p>
            <a:r>
              <a:rPr lang="en-GB" sz="2400" dirty="0">
                <a:cs typeface="Calibri"/>
              </a:rPr>
              <a:t>Participant ID card to be provided (by research midwife) includes: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sz="2400" dirty="0">
                <a:cs typeface="Calibri"/>
              </a:rPr>
              <a:t> Participant ID (added by research midwife)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sz="2400" dirty="0">
                <a:cs typeface="Calibri"/>
              </a:rPr>
              <a:t> Kit ID (added by research midwife)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sz="2400" dirty="0">
                <a:cs typeface="Calibri"/>
              </a:rPr>
              <a:t> Site contact details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GB" sz="2400" dirty="0">
                <a:cs typeface="Calibri"/>
              </a:rPr>
              <a:t> Emergency details</a:t>
            </a:r>
          </a:p>
          <a:p>
            <a:pPr marL="447675" lvl="2" indent="0">
              <a:buNone/>
            </a:pPr>
            <a:r>
              <a:rPr lang="en-GB" sz="2400" dirty="0">
                <a:solidFill>
                  <a:srgbClr val="FF0000"/>
                </a:solidFill>
                <a:cs typeface="Calibri"/>
              </a:rPr>
              <a:t>N.B. remind the participant to notify the local research team if they are diagnosed with anaemia</a:t>
            </a:r>
          </a:p>
          <a:p>
            <a:r>
              <a:rPr lang="en-GB" sz="2400" dirty="0">
                <a:cs typeface="Calibri"/>
              </a:rPr>
              <a:t>In the event of an emergency and unblinding is required, the unblinding contact details can be found in the pharmacy and trial manuals.</a:t>
            </a:r>
          </a:p>
          <a:p>
            <a:pPr marL="447675" lvl="2" indent="0">
              <a:buNone/>
            </a:pPr>
            <a:endParaRPr lang="en-GB" sz="2400" dirty="0">
              <a:solidFill>
                <a:srgbClr val="0072C6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3929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4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DA81-A88A-4B15-8565-F91813C9E4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Monitoring &amp; Audits </a:t>
            </a:r>
          </a:p>
        </p:txBody>
      </p:sp>
    </p:spTree>
    <p:extLst>
      <p:ext uri="{BB962C8B-B14F-4D97-AF65-F5344CB8AC3E}">
        <p14:creationId xmlns:p14="http://schemas.microsoft.com/office/powerpoint/2010/main" val="3310625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000">
              <a:schemeClr val="bg1"/>
            </a:gs>
            <a:gs pos="100000">
              <a:schemeClr val="bg1"/>
            </a:gs>
            <a:gs pos="2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20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Monitoring schedule and type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57C4E59-C9E2-2491-DF22-CCDF9D41E52A}"/>
              </a:ext>
            </a:extLst>
          </p:cNvPr>
          <p:cNvSpPr txBox="1"/>
          <p:nvPr/>
        </p:nvSpPr>
        <p:spPr>
          <a:xfrm>
            <a:off x="844550" y="1311087"/>
            <a:ext cx="10502900" cy="3930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GB" sz="2400" i="1" dirty="0">
                <a:ea typeface="Times New Roman" panose="02020603050405020304" pitchFamily="18" charset="0"/>
                <a:cs typeface="Arial" panose="020B0604020202020204" pitchFamily="34" charset="0"/>
              </a:rPr>
              <a:t>PANDA-Prevention study is a Type A low risk study; </a:t>
            </a:r>
          </a:p>
          <a:p>
            <a:pPr>
              <a:lnSpc>
                <a:spcPct val="114000"/>
              </a:lnSpc>
            </a:pPr>
            <a:endParaRPr lang="en-GB" sz="2400" i="1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GB" sz="2400" i="1" dirty="0">
                <a:ea typeface="Times New Roman" panose="02020603050405020304" pitchFamily="18" charset="0"/>
                <a:cs typeface="Arial" panose="020B0604020202020204" pitchFamily="34" charset="0"/>
              </a:rPr>
              <a:t>Monitoring carried out by the central research team will be:</a:t>
            </a:r>
          </a:p>
          <a:p>
            <a:pPr>
              <a:lnSpc>
                <a:spcPct val="114000"/>
              </a:lnSpc>
            </a:pPr>
            <a:endParaRPr lang="en-GB" sz="2400" i="1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en-GB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Remote monitoring once per year, the first of which will occur 6 months after activation.</a:t>
            </a:r>
          </a:p>
          <a:p>
            <a:pPr marL="342900" lvl="0" indent="-342900">
              <a:buFont typeface="+mj-lt"/>
              <a:buAutoNum type="arabicParenR"/>
            </a:pPr>
            <a:endParaRPr lang="en-GB" sz="24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en-GB" sz="2400" dirty="0">
                <a:ea typeface="Times New Roman" panose="02020603050405020304" pitchFamily="18" charset="0"/>
                <a:cs typeface="Arial" panose="020B0604020202020204" pitchFamily="34" charset="0"/>
              </a:rPr>
              <a:t>On-site monitoring will occur only if triggered as a result of safety concerns, poor protocol compliance, lack of site communication etc.</a:t>
            </a:r>
            <a:endParaRPr lang="en-GB" sz="24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endParaRPr lang="en-GB" sz="2000" dirty="0">
              <a:solidFill>
                <a:srgbClr val="0072C6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B36D88D-FDD9-87B0-38B2-476581C57CF2}"/>
              </a:ext>
            </a:extLst>
          </p:cNvPr>
          <p:cNvSpPr txBox="1">
            <a:spLocks/>
          </p:cNvSpPr>
          <p:nvPr/>
        </p:nvSpPr>
        <p:spPr bwMode="auto">
          <a:xfrm>
            <a:off x="1290637" y="5080441"/>
            <a:ext cx="9305925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en-GB" sz="36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Close out </a:t>
            </a:r>
            <a:r>
              <a:rPr lang="en-GB" sz="36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visit</a:t>
            </a:r>
            <a:endParaRPr lang="en-GB" sz="36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84889C-C35D-13D5-22E6-7361076687C9}"/>
              </a:ext>
            </a:extLst>
          </p:cNvPr>
          <p:cNvSpPr txBox="1"/>
          <p:nvPr/>
        </p:nvSpPr>
        <p:spPr>
          <a:xfrm>
            <a:off x="692149" y="5895779"/>
            <a:ext cx="105029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Close out visit will be performed remotely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72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539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000">
              <a:schemeClr val="bg1"/>
            </a:gs>
            <a:gs pos="100000">
              <a:schemeClr val="bg1"/>
            </a:gs>
            <a:gs pos="2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21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Monitoring schedule and type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70ADFC7-035D-42AA-F5B3-6B5AE681DC87}"/>
              </a:ext>
            </a:extLst>
          </p:cNvPr>
          <p:cNvSpPr txBox="1"/>
          <p:nvPr/>
        </p:nvSpPr>
        <p:spPr>
          <a:xfrm>
            <a:off x="798555" y="1520785"/>
            <a:ext cx="10594889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Investigator Site File review – to ensure ISF is kept up to date</a:t>
            </a:r>
            <a:endParaRPr lang="en-GB" sz="2200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Source data review and verification </a:t>
            </a:r>
            <a:endParaRPr lang="en-GB" sz="2200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Pharmacy review – pharmacy file review for completeness, review of prescriptions, accountability log  and reconciliation of returns.</a:t>
            </a:r>
            <a:endParaRPr lang="en-GB" sz="2200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Discussion with the site team on any issues, provide additional training if required, ensure compliance to the protocol/GCP.</a:t>
            </a:r>
            <a:endParaRPr lang="en-GB" sz="2200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If the visit is triggered, the focus of the visit will be on the cause of the trigger, e.g. due to protocol breach, SAE reporting etc.</a:t>
            </a:r>
            <a:endParaRPr lang="en-GB" sz="2200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Monitoring feedback letter will be sent to the site, citing any outstanding issues that needs to be resolved by the site. </a:t>
            </a:r>
            <a:endParaRPr lang="en-GB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4360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4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DA81-A88A-4B15-8565-F91813C9E4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Trial team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4269957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000">
              <a:schemeClr val="bg1"/>
            </a:gs>
            <a:gs pos="100000">
              <a:schemeClr val="bg1"/>
            </a:gs>
            <a:gs pos="2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6FFB6072-78CC-4193-8A80-17029388B527}" type="slidenum">
              <a:rPr lang="en-GB" altLang="en-US" smtClean="0"/>
              <a:pPr/>
              <a:t>23</a:t>
            </a:fld>
            <a:endParaRPr lang="en-GB" alt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4FCB2A-5EC7-42E9-D279-0492466DCCB1}"/>
              </a:ext>
            </a:extLst>
          </p:cNvPr>
          <p:cNvSpPr txBox="1">
            <a:spLocks/>
          </p:cNvSpPr>
          <p:nvPr/>
        </p:nvSpPr>
        <p:spPr bwMode="auto">
          <a:xfrm>
            <a:off x="1817869" y="166656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800" dirty="0"/>
              <a:t>Document management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284D2E1-48A3-D817-4223-CBEF15841939}"/>
              </a:ext>
            </a:extLst>
          </p:cNvPr>
          <p:cNvCxnSpPr/>
          <p:nvPr/>
        </p:nvCxnSpPr>
        <p:spPr bwMode="auto">
          <a:xfrm>
            <a:off x="1817869" y="931835"/>
            <a:ext cx="8208912" cy="9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970F29-7135-D9CD-666B-6886ED49F198}"/>
              </a:ext>
            </a:extLst>
          </p:cNvPr>
          <p:cNvSpPr txBox="1">
            <a:spLocks/>
          </p:cNvSpPr>
          <p:nvPr/>
        </p:nvSpPr>
        <p:spPr bwMode="auto">
          <a:xfrm>
            <a:off x="1015742" y="1940422"/>
            <a:ext cx="10505072" cy="397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177800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225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It is the responsibility of the site to maintain the essential documents in the ISF and pharmacy file: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Maintain and update delegation log (send to </a:t>
            </a:r>
            <a:r>
              <a:rPr lang="en-GB" sz="24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PANDA@nhsbt.nhs.uk</a:t>
            </a:r>
            <a:r>
              <a:rPr lang="en-GB" sz="2400" dirty="0"/>
              <a:t>).</a:t>
            </a:r>
            <a:endParaRPr lang="en-GB" sz="2400" dirty="0">
              <a:cs typeface="Calibri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CVs and GCP certificates for all team members on the delegation log.</a:t>
            </a:r>
            <a:endParaRPr lang="en-GB" sz="2400" dirty="0">
              <a:cs typeface="Calibri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All updated documents sent by the central trial team should be filed in the corresponding section of the ISF and all previous versions marked as superseded. </a:t>
            </a:r>
            <a:endParaRPr lang="en-GB" sz="2400" dirty="0">
              <a:cs typeface="Calibri"/>
            </a:endParaRPr>
          </a:p>
          <a:p>
            <a:pPr lvl="2"/>
            <a:r>
              <a:rPr lang="en-GB" sz="2400" dirty="0"/>
              <a:t>Confirmation of receipt will be required for an audit trail.</a:t>
            </a:r>
            <a:endParaRPr lang="en-GB" sz="2400" dirty="0">
              <a:cs typeface="Calibri"/>
            </a:endParaRP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037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02A082"/>
            </a:gs>
            <a:gs pos="100000">
              <a:schemeClr val="bg1"/>
            </a:gs>
            <a:gs pos="44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7F6F-1C78-4378-29C6-5C412479F3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 for listening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EE9279-E702-0418-CCBE-045F0B849C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BA9FB84-780B-5E2C-1BEA-0978FF164511}"/>
              </a:ext>
            </a:extLst>
          </p:cNvPr>
          <p:cNvSpPr txBox="1">
            <a:spLocks/>
          </p:cNvSpPr>
          <p:nvPr/>
        </p:nvSpPr>
        <p:spPr bwMode="auto">
          <a:xfrm>
            <a:off x="7004480" y="3000717"/>
            <a:ext cx="3564048" cy="42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panose="020B0604020202020204" pitchFamily="34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tx1"/>
                </a:solidFill>
              </a:rPr>
              <a:t>Contacts: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endParaRPr lang="en-GB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762FC5-7476-39C1-189B-B633EB6AC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961435"/>
              </p:ext>
            </p:extLst>
          </p:nvPr>
        </p:nvGraphicFramePr>
        <p:xfrm>
          <a:off x="7004480" y="3426289"/>
          <a:ext cx="5051396" cy="244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893">
                  <a:extLst>
                    <a:ext uri="{9D8B030D-6E8A-4147-A177-3AD203B41FA5}">
                      <a16:colId xmlns:a16="http://schemas.microsoft.com/office/drawing/2014/main" val="1752657201"/>
                    </a:ext>
                  </a:extLst>
                </a:gridCol>
                <a:gridCol w="2503503">
                  <a:extLst>
                    <a:ext uri="{9D8B030D-6E8A-4147-A177-3AD203B41FA5}">
                      <a16:colId xmlns:a16="http://schemas.microsoft.com/office/drawing/2014/main" val="3937816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NHSBT CTU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Investigators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42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Clinical Operations Manager: </a:t>
                      </a:r>
                      <a:r>
                        <a:rPr lang="en-GB" sz="1400" dirty="0">
                          <a:solidFill>
                            <a:schemeClr val="accent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catherine.bain@nhsbt.nhs.uk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Chief Investigator: </a:t>
                      </a:r>
                      <a:r>
                        <a:rPr lang="en-GB" sz="1400" dirty="0">
                          <a:solidFill>
                            <a:schemeClr val="accent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simon.stanworth@nhsbt.nhs.uk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30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Clinical Trial Manager: </a:t>
                      </a:r>
                      <a:r>
                        <a:rPr lang="en-GB" sz="1400" dirty="0">
                          <a:solidFill>
                            <a:schemeClr val="accent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eleanor.hounslea@nhsbt.nhs.uk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Lead obstetrician: </a:t>
                      </a:r>
                      <a:r>
                        <a:rPr lang="en-GB" sz="1400" dirty="0">
                          <a:solidFill>
                            <a:schemeClr val="accent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david.churchill1@nhs.net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1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Clinical Trial Coordinator: </a:t>
                      </a:r>
                      <a:r>
                        <a:rPr lang="en-GB" sz="1400" dirty="0">
                          <a:solidFill>
                            <a:schemeClr val="accent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valerie.hopkins@nhsbt.nhs.uk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69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General mailbox: </a:t>
                      </a:r>
                      <a:r>
                        <a:rPr lang="en-GB" sz="1400" dirty="0">
                          <a:solidFill>
                            <a:schemeClr val="accent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PANDA@nhsbt.nhs.uk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284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7055494"/>
      </p:ext>
    </p:extLst>
  </p:cSld>
  <p:clrMapOvr>
    <a:masterClrMapping/>
  </p:clrMapOvr>
</p:sld>
</file>

<file path=ppt/theme/theme1.xml><?xml version="1.0" encoding="utf-8"?>
<a:theme xmlns:a="http://schemas.openxmlformats.org/drawingml/2006/main" name="15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10630FBDAB1E46B74F4DB4EDA0CCB0" ma:contentTypeVersion="13" ma:contentTypeDescription="Create a new document." ma:contentTypeScope="" ma:versionID="9a1ade534ceba68905b0dda7576b7216">
  <xsd:schema xmlns:xsd="http://www.w3.org/2001/XMLSchema" xmlns:xs="http://www.w3.org/2001/XMLSchema" xmlns:p="http://schemas.microsoft.com/office/2006/metadata/properties" xmlns:ns2="fa9ec331-a84e-4ffd-912e-e540c606ae0b" xmlns:ns3="d74bc18f-cc01-459f-97f1-7ec46100eb55" xmlns:ns4="http://schemas.microsoft.com/sharepoint/v4" targetNamespace="http://schemas.microsoft.com/office/2006/metadata/properties" ma:root="true" ma:fieldsID="490382737b6a0274bea7fa27dd096b97" ns2:_="" ns3:_="" ns4:_="">
    <xsd:import namespace="fa9ec331-a84e-4ffd-912e-e540c606ae0b"/>
    <xsd:import namespace="d74bc18f-cc01-459f-97f1-7ec46100eb55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4:IconOverlay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9ec331-a84e-4ffd-912e-e540c606ae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bc18f-cc01-459f-97f1-7ec46100eb5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9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EC4F5B3E-5FD4-4137-9E8F-22D331C19F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9ec331-a84e-4ffd-912e-e540c606ae0b"/>
    <ds:schemaRef ds:uri="d74bc18f-cc01-459f-97f1-7ec46100eb55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2F5A4D-67AE-4373-86A6-EBB0D1BC72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49FD50-5115-40C3-A7F1-0DBC6095D8A8}">
  <ds:schemaRefs>
    <ds:schemaRef ds:uri="http://schemas.microsoft.com/office/2006/metadata/properties"/>
    <ds:schemaRef ds:uri="http://schemas.openxmlformats.org/package/2006/metadata/core-properties"/>
    <ds:schemaRef ds:uri="http://schemas.microsoft.com/sharepoint/v4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d74bc18f-cc01-459f-97f1-7ec46100eb55"/>
    <ds:schemaRef ds:uri="fa9ec331-a84e-4ffd-912e-e540c606ae0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3753</TotalTime>
  <Words>1633</Words>
  <Application>Microsoft Office PowerPoint</Application>
  <PresentationFormat>Widescreen</PresentationFormat>
  <Paragraphs>229</Paragraphs>
  <Slides>24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Lucida Grande</vt:lpstr>
      <vt:lpstr>Times New Roman</vt:lpstr>
      <vt:lpstr>Wingdings</vt:lpstr>
      <vt:lpstr>15_NHSBT_presentation_style_v2</vt:lpstr>
      <vt:lpstr>Office Theme</vt:lpstr>
      <vt:lpstr>Site Initiation Visit Pharmacy </vt:lpstr>
      <vt:lpstr>(Primary prevention of maternal ANaemia to avoid preterm Delivery and other Adverse outcomes)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Trial visits and assessments </vt:lpstr>
      <vt:lpstr>PowerPoint Presentation</vt:lpstr>
      <vt:lpstr>PowerPoint Presentation</vt:lpstr>
      <vt:lpstr>PowerPoint Presentation</vt:lpstr>
      <vt:lpstr>Investigational Medicinal Product (IMP): Ferrous sulphate &amp; matched placebo</vt:lpstr>
      <vt:lpstr>PowerPoint Presentation</vt:lpstr>
      <vt:lpstr>PowerPoint Presentation</vt:lpstr>
      <vt:lpstr>PowerPoint Presentation</vt:lpstr>
      <vt:lpstr>PowerPoint Presentation</vt:lpstr>
      <vt:lpstr>Monitoring &amp; Audits </vt:lpstr>
      <vt:lpstr>PowerPoint Presentation</vt:lpstr>
      <vt:lpstr>PowerPoint Presentation</vt:lpstr>
      <vt:lpstr>Trial team responsibilities</vt:lpstr>
      <vt:lpstr>PowerPoint Presentation</vt:lpstr>
      <vt:lpstr>Thank 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Convalescent Plasma</dc:title>
  <dc:creator>Powter Gillian</dc:creator>
  <cp:lastModifiedBy>Eleanor Hounslea</cp:lastModifiedBy>
  <cp:revision>328</cp:revision>
  <dcterms:created xsi:type="dcterms:W3CDTF">2020-05-18T08:59:16Z</dcterms:created>
  <dcterms:modified xsi:type="dcterms:W3CDTF">2024-08-14T10:34:00Z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0x0101005610630FBDAB1E46B74F4DB4EDA0CCB0</vt:lpwstr>
  </property>
</Properties>
</file>