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notesSlides/notesSlide1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8.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9.xml" ContentType="application/vnd.openxmlformats-officedocument.themeOverride+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0.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1.xml" ContentType="application/vnd.openxmlformats-officedocument.themeOverride+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2.xml" ContentType="application/vnd.openxmlformats-officedocument.themeOverride+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3.xml" ContentType="application/vnd.openxmlformats-officedocument.themeOverride+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4.xml" ContentType="application/vnd.openxmlformats-officedocument.themeOverride+xml"/>
  <Override PartName="/ppt/notesSlides/notesSlide1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5.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6.xml" ContentType="application/vnd.openxmlformats-officedocument.themeOverride+xml"/>
  <Override PartName="/ppt/notesSlides/notesSlide22.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7.xml" ContentType="application/vnd.openxmlformats-officedocument.themeOverride+xml"/>
  <Override PartName="/ppt/notesSlides/notesSlide23.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8.xml" ContentType="application/vnd.openxmlformats-officedocument.themeOverride+xml"/>
  <Override PartName="/ppt/drawings/drawing1.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19.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 id="2147483768" r:id="rId5"/>
  </p:sldMasterIdLst>
  <p:notesMasterIdLst>
    <p:notesMasterId r:id="rId39"/>
  </p:notesMasterIdLst>
  <p:handoutMasterIdLst>
    <p:handoutMasterId r:id="rId40"/>
  </p:handoutMasterIdLst>
  <p:sldIdLst>
    <p:sldId id="294" r:id="rId6"/>
    <p:sldId id="296" r:id="rId7"/>
    <p:sldId id="261" r:id="rId8"/>
    <p:sldId id="262" r:id="rId9"/>
    <p:sldId id="263" r:id="rId10"/>
    <p:sldId id="256" r:id="rId11"/>
    <p:sldId id="309" r:id="rId12"/>
    <p:sldId id="265" r:id="rId13"/>
    <p:sldId id="266" r:id="rId14"/>
    <p:sldId id="267" r:id="rId15"/>
    <p:sldId id="268" r:id="rId16"/>
    <p:sldId id="269" r:id="rId17"/>
    <p:sldId id="270" r:id="rId18"/>
    <p:sldId id="292" r:id="rId19"/>
    <p:sldId id="293" r:id="rId20"/>
    <p:sldId id="264" r:id="rId21"/>
    <p:sldId id="279" r:id="rId22"/>
    <p:sldId id="290" r:id="rId23"/>
    <p:sldId id="271" r:id="rId24"/>
    <p:sldId id="283" r:id="rId25"/>
    <p:sldId id="303" r:id="rId26"/>
    <p:sldId id="300" r:id="rId27"/>
    <p:sldId id="298" r:id="rId28"/>
    <p:sldId id="276" r:id="rId29"/>
    <p:sldId id="277" r:id="rId30"/>
    <p:sldId id="278" r:id="rId31"/>
    <p:sldId id="306" r:id="rId32"/>
    <p:sldId id="307" r:id="rId33"/>
    <p:sldId id="308" r:id="rId34"/>
    <p:sldId id="301" r:id="rId35"/>
    <p:sldId id="280" r:id="rId36"/>
    <p:sldId id="311" r:id="rId37"/>
    <p:sldId id="310" r:id="rId38"/>
  </p:sldIdLst>
  <p:sldSz cx="12192000" cy="6858000"/>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6FF"/>
    <a:srgbClr val="53D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A7F80C-52D1-34B3-07B5-71114F925544}" v="99" dt="2024-12-06T13:27:19.908"/>
    <p1510:client id="{6C6DB033-B1B1-4568-8293-E991E3D87E6E}" v="71" dt="2024-12-06T14:23:30.819"/>
    <p1510:client id="{B7B2FAAE-9370-4014-B4B2-A25F11A4A7D3}" v="10" dt="2024-12-06T14:03:48.021"/>
    <p1510:client id="{DBE75889-09FA-BF18-4633-04F6D2A7AF35}" v="102" dt="2024-12-06T14:22:13.9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27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y Davison" userId="3f60c0f7-175e-469b-b28d-dcd7aa83eb22" providerId="ADAL" clId="{4856878C-1C1A-44AC-89F0-7798C9D433D9}"/>
    <pc:docChg chg="modSld">
      <pc:chgData name="Katy Davison" userId="3f60c0f7-175e-469b-b28d-dcd7aa83eb22" providerId="ADAL" clId="{4856878C-1C1A-44AC-89F0-7798C9D433D9}" dt="2024-12-03T12:54:29.395" v="30" actId="6549"/>
      <pc:docMkLst>
        <pc:docMk/>
      </pc:docMkLst>
      <pc:sldChg chg="modSp mod">
        <pc:chgData name="Katy Davison" userId="3f60c0f7-175e-469b-b28d-dcd7aa83eb22" providerId="ADAL" clId="{4856878C-1C1A-44AC-89F0-7798C9D433D9}" dt="2024-12-03T12:52:47.946" v="4" actId="20577"/>
        <pc:sldMkLst>
          <pc:docMk/>
          <pc:sldMk cId="4191092957" sldId="306"/>
        </pc:sldMkLst>
        <pc:spChg chg="mod">
          <ac:chgData name="Katy Davison" userId="3f60c0f7-175e-469b-b28d-dcd7aa83eb22" providerId="ADAL" clId="{4856878C-1C1A-44AC-89F0-7798C9D433D9}" dt="2024-12-03T12:52:47.946" v="4" actId="20577"/>
          <ac:spMkLst>
            <pc:docMk/>
            <pc:sldMk cId="4191092957" sldId="306"/>
            <ac:spMk id="4" creationId="{317C7210-DE0F-6C96-2FA4-5475EA6E6488}"/>
          </ac:spMkLst>
        </pc:spChg>
      </pc:sldChg>
      <pc:sldChg chg="modSp mod">
        <pc:chgData name="Katy Davison" userId="3f60c0f7-175e-469b-b28d-dcd7aa83eb22" providerId="ADAL" clId="{4856878C-1C1A-44AC-89F0-7798C9D433D9}" dt="2024-12-03T12:54:29.395" v="30" actId="6549"/>
        <pc:sldMkLst>
          <pc:docMk/>
          <pc:sldMk cId="3284166137" sldId="311"/>
        </pc:sldMkLst>
        <pc:spChg chg="mod">
          <ac:chgData name="Katy Davison" userId="3f60c0f7-175e-469b-b28d-dcd7aa83eb22" providerId="ADAL" clId="{4856878C-1C1A-44AC-89F0-7798C9D433D9}" dt="2024-12-03T12:54:29.395" v="30" actId="6549"/>
          <ac:spMkLst>
            <pc:docMk/>
            <pc:sldMk cId="3284166137" sldId="311"/>
            <ac:spMk id="2" creationId="{6C3DAB58-6CA9-0032-5213-B9703625809E}"/>
          </ac:spMkLst>
        </pc:spChg>
      </pc:sldChg>
    </pc:docChg>
  </pc:docChgLst>
  <pc:docChgLst>
    <pc:chgData name="Tali Yawitch" userId="1f0bac9c-3ef8-4ced-8e1e-8a77b6170bf2" providerId="ADAL" clId="{8DACA4B0-E227-4AE7-B91A-EBAC4C69D749}"/>
    <pc:docChg chg="undo redo custSel addSld modSld sldOrd">
      <pc:chgData name="Tali Yawitch" userId="1f0bac9c-3ef8-4ced-8e1e-8a77b6170bf2" providerId="ADAL" clId="{8DACA4B0-E227-4AE7-B91A-EBAC4C69D749}" dt="2024-12-03T11:43:02.508" v="3334" actId="962"/>
      <pc:docMkLst>
        <pc:docMk/>
      </pc:docMkLst>
      <pc:sldChg chg="modSp mod modNotesTx">
        <pc:chgData name="Tali Yawitch" userId="1f0bac9c-3ef8-4ced-8e1e-8a77b6170bf2" providerId="ADAL" clId="{8DACA4B0-E227-4AE7-B91A-EBAC4C69D749}" dt="2024-11-28T11:20:45.706" v="2347" actId="33553"/>
        <pc:sldMkLst>
          <pc:docMk/>
          <pc:sldMk cId="2544030758" sldId="256"/>
        </pc:sldMkLst>
        <pc:spChg chg="mod">
          <ac:chgData name="Tali Yawitch" userId="1f0bac9c-3ef8-4ced-8e1e-8a77b6170bf2" providerId="ADAL" clId="{8DACA4B0-E227-4AE7-B91A-EBAC4C69D749}" dt="2024-11-28T11:20:45.706" v="2347" actId="33553"/>
          <ac:spMkLst>
            <pc:docMk/>
            <pc:sldMk cId="2544030758" sldId="256"/>
            <ac:spMk id="2" creationId="{93C79B11-E4EF-875D-1638-623323CD02C4}"/>
          </ac:spMkLst>
        </pc:spChg>
        <pc:graphicFrameChg chg="mod">
          <ac:chgData name="Tali Yawitch" userId="1f0bac9c-3ef8-4ced-8e1e-8a77b6170bf2" providerId="ADAL" clId="{8DACA4B0-E227-4AE7-B91A-EBAC4C69D749}" dt="2024-11-28T11:01:43.916" v="254" actId="962"/>
          <ac:graphicFrameMkLst>
            <pc:docMk/>
            <pc:sldMk cId="2544030758" sldId="256"/>
            <ac:graphicFrameMk id="4" creationId="{87C09294-FA62-41BC-8A3A-0D579503D985}"/>
          </ac:graphicFrameMkLst>
        </pc:graphicFrameChg>
      </pc:sldChg>
      <pc:sldChg chg="modSp mod">
        <pc:chgData name="Tali Yawitch" userId="1f0bac9c-3ef8-4ced-8e1e-8a77b6170bf2" providerId="ADAL" clId="{8DACA4B0-E227-4AE7-B91A-EBAC4C69D749}" dt="2024-11-28T11:20:38.752" v="2344" actId="33553"/>
        <pc:sldMkLst>
          <pc:docMk/>
          <pc:sldMk cId="2785194658" sldId="261"/>
        </pc:sldMkLst>
        <pc:spChg chg="mod">
          <ac:chgData name="Tali Yawitch" userId="1f0bac9c-3ef8-4ced-8e1e-8a77b6170bf2" providerId="ADAL" clId="{8DACA4B0-E227-4AE7-B91A-EBAC4C69D749}" dt="2024-11-28T11:20:38.752" v="2344" actId="33553"/>
          <ac:spMkLst>
            <pc:docMk/>
            <pc:sldMk cId="2785194658" sldId="261"/>
            <ac:spMk id="2" creationId="{286DA7B3-A8A9-C6F8-3450-68AFD94D3AD1}"/>
          </ac:spMkLst>
        </pc:spChg>
        <pc:spChg chg="mod">
          <ac:chgData name="Tali Yawitch" userId="1f0bac9c-3ef8-4ced-8e1e-8a77b6170bf2" providerId="ADAL" clId="{8DACA4B0-E227-4AE7-B91A-EBAC4C69D749}" dt="2024-11-28T10:57:07.852" v="251" actId="108"/>
          <ac:spMkLst>
            <pc:docMk/>
            <pc:sldMk cId="2785194658" sldId="261"/>
            <ac:spMk id="5" creationId="{0725F256-AFEF-FF96-9880-C1FC8FA5A62D}"/>
          </ac:spMkLst>
        </pc:spChg>
      </pc:sldChg>
      <pc:sldChg chg="modSp mod modNotesTx">
        <pc:chgData name="Tali Yawitch" userId="1f0bac9c-3ef8-4ced-8e1e-8a77b6170bf2" providerId="ADAL" clId="{8DACA4B0-E227-4AE7-B91A-EBAC4C69D749}" dt="2024-11-28T11:20:41.740" v="2345" actId="33553"/>
        <pc:sldMkLst>
          <pc:docMk/>
          <pc:sldMk cId="1949793169" sldId="262"/>
        </pc:sldMkLst>
        <pc:spChg chg="mod">
          <ac:chgData name="Tali Yawitch" userId="1f0bac9c-3ef8-4ced-8e1e-8a77b6170bf2" providerId="ADAL" clId="{8DACA4B0-E227-4AE7-B91A-EBAC4C69D749}" dt="2024-11-28T11:20:41.740" v="2345" actId="33553"/>
          <ac:spMkLst>
            <pc:docMk/>
            <pc:sldMk cId="1949793169" sldId="262"/>
            <ac:spMk id="2" creationId="{B0E04AF3-5CD6-9BB3-F260-5FD1E1ED8E10}"/>
          </ac:spMkLst>
        </pc:spChg>
      </pc:sldChg>
      <pc:sldChg chg="modSp mod modNotesTx">
        <pc:chgData name="Tali Yawitch" userId="1f0bac9c-3ef8-4ced-8e1e-8a77b6170bf2" providerId="ADAL" clId="{8DACA4B0-E227-4AE7-B91A-EBAC4C69D749}" dt="2024-11-28T11:20:43.488" v="2346" actId="33553"/>
        <pc:sldMkLst>
          <pc:docMk/>
          <pc:sldMk cId="4113069069" sldId="263"/>
        </pc:sldMkLst>
        <pc:spChg chg="mod">
          <ac:chgData name="Tali Yawitch" userId="1f0bac9c-3ef8-4ced-8e1e-8a77b6170bf2" providerId="ADAL" clId="{8DACA4B0-E227-4AE7-B91A-EBAC4C69D749}" dt="2024-11-28T11:20:43.488" v="2346" actId="33553"/>
          <ac:spMkLst>
            <pc:docMk/>
            <pc:sldMk cId="4113069069" sldId="263"/>
            <ac:spMk id="5" creationId="{52C026B9-A252-C907-ECFC-17BF2FF64EC9}"/>
          </ac:spMkLst>
        </pc:spChg>
        <pc:graphicFrameChg chg="modGraphic">
          <ac:chgData name="Tali Yawitch" userId="1f0bac9c-3ef8-4ced-8e1e-8a77b6170bf2" providerId="ADAL" clId="{8DACA4B0-E227-4AE7-B91A-EBAC4C69D749}" dt="2024-11-28T11:20:18.145" v="2338" actId="13238"/>
          <ac:graphicFrameMkLst>
            <pc:docMk/>
            <pc:sldMk cId="4113069069" sldId="263"/>
            <ac:graphicFrameMk id="7" creationId="{7989CB6C-1229-D95F-1AF4-EA988256E340}"/>
          </ac:graphicFrameMkLst>
        </pc:graphicFrameChg>
      </pc:sldChg>
      <pc:sldChg chg="modSp mod">
        <pc:chgData name="Tali Yawitch" userId="1f0bac9c-3ef8-4ced-8e1e-8a77b6170bf2" providerId="ADAL" clId="{8DACA4B0-E227-4AE7-B91A-EBAC4C69D749}" dt="2024-11-28T11:21:45.856" v="2365" actId="33553"/>
        <pc:sldMkLst>
          <pc:docMk/>
          <pc:sldMk cId="2215154469" sldId="264"/>
        </pc:sldMkLst>
        <pc:spChg chg="mod">
          <ac:chgData name="Tali Yawitch" userId="1f0bac9c-3ef8-4ced-8e1e-8a77b6170bf2" providerId="ADAL" clId="{8DACA4B0-E227-4AE7-B91A-EBAC4C69D749}" dt="2024-11-28T11:21:45.856" v="2365" actId="33553"/>
          <ac:spMkLst>
            <pc:docMk/>
            <pc:sldMk cId="2215154469" sldId="264"/>
            <ac:spMk id="10" creationId="{BF49AE44-FF40-C0A7-932F-C0912F1AB197}"/>
          </ac:spMkLst>
        </pc:spChg>
        <pc:graphicFrameChg chg="mod">
          <ac:chgData name="Tali Yawitch" userId="1f0bac9c-3ef8-4ced-8e1e-8a77b6170bf2" providerId="ADAL" clId="{8DACA4B0-E227-4AE7-B91A-EBAC4C69D749}" dt="2024-11-28T11:05:14.698" v="285" actId="962"/>
          <ac:graphicFrameMkLst>
            <pc:docMk/>
            <pc:sldMk cId="2215154469" sldId="264"/>
            <ac:graphicFrameMk id="9" creationId="{C8FC903A-8513-4AAD-B33D-8324064C7838}"/>
          </ac:graphicFrameMkLst>
        </pc:graphicFrameChg>
      </pc:sldChg>
      <pc:sldChg chg="modSp mod modNotesTx">
        <pc:chgData name="Tali Yawitch" userId="1f0bac9c-3ef8-4ced-8e1e-8a77b6170bf2" providerId="ADAL" clId="{8DACA4B0-E227-4AE7-B91A-EBAC4C69D749}" dt="2024-11-28T11:20:53.545" v="2349" actId="33553"/>
        <pc:sldMkLst>
          <pc:docMk/>
          <pc:sldMk cId="2719220008" sldId="265"/>
        </pc:sldMkLst>
        <pc:spChg chg="mod">
          <ac:chgData name="Tali Yawitch" userId="1f0bac9c-3ef8-4ced-8e1e-8a77b6170bf2" providerId="ADAL" clId="{8DACA4B0-E227-4AE7-B91A-EBAC4C69D749}" dt="2024-11-28T10:57:53.663" v="252"/>
          <ac:spMkLst>
            <pc:docMk/>
            <pc:sldMk cId="2719220008" sldId="265"/>
            <ac:spMk id="2" creationId="{3C24B7CB-146C-1F79-CF02-5448E6656212}"/>
          </ac:spMkLst>
        </pc:spChg>
        <pc:spChg chg="mod">
          <ac:chgData name="Tali Yawitch" userId="1f0bac9c-3ef8-4ced-8e1e-8a77b6170bf2" providerId="ADAL" clId="{8DACA4B0-E227-4AE7-B91A-EBAC4C69D749}" dt="2024-11-28T11:20:53.545" v="2349" actId="33553"/>
          <ac:spMkLst>
            <pc:docMk/>
            <pc:sldMk cId="2719220008" sldId="265"/>
            <ac:spMk id="3" creationId="{82BB1E3C-1E19-F410-4D3D-186D499BF0DB}"/>
          </ac:spMkLst>
        </pc:spChg>
        <pc:graphicFrameChg chg="mod">
          <ac:chgData name="Tali Yawitch" userId="1f0bac9c-3ef8-4ced-8e1e-8a77b6170bf2" providerId="ADAL" clId="{8DACA4B0-E227-4AE7-B91A-EBAC4C69D749}" dt="2024-11-28T11:02:37.882" v="259" actId="962"/>
          <ac:graphicFrameMkLst>
            <pc:docMk/>
            <pc:sldMk cId="2719220008" sldId="265"/>
            <ac:graphicFrameMk id="4" creationId="{E9E75EF7-721C-40E8-BAC3-CD3D2E521C3C}"/>
          </ac:graphicFrameMkLst>
        </pc:graphicFrameChg>
        <pc:graphicFrameChg chg="mod">
          <ac:chgData name="Tali Yawitch" userId="1f0bac9c-3ef8-4ced-8e1e-8a77b6170bf2" providerId="ADAL" clId="{8DACA4B0-E227-4AE7-B91A-EBAC4C69D749}" dt="2024-11-28T11:02:45.225" v="261" actId="962"/>
          <ac:graphicFrameMkLst>
            <pc:docMk/>
            <pc:sldMk cId="2719220008" sldId="265"/>
            <ac:graphicFrameMk id="5" creationId="{77F37512-CC60-430C-B7A0-8AB04DC6F9E5}"/>
          </ac:graphicFrameMkLst>
        </pc:graphicFrameChg>
      </pc:sldChg>
      <pc:sldChg chg="modSp mod">
        <pc:chgData name="Tali Yawitch" userId="1f0bac9c-3ef8-4ced-8e1e-8a77b6170bf2" providerId="ADAL" clId="{8DACA4B0-E227-4AE7-B91A-EBAC4C69D749}" dt="2024-11-28T11:21:00.488" v="2350" actId="33553"/>
        <pc:sldMkLst>
          <pc:docMk/>
          <pc:sldMk cId="181383276" sldId="266"/>
        </pc:sldMkLst>
        <pc:spChg chg="mod">
          <ac:chgData name="Tali Yawitch" userId="1f0bac9c-3ef8-4ced-8e1e-8a77b6170bf2" providerId="ADAL" clId="{8DACA4B0-E227-4AE7-B91A-EBAC4C69D749}" dt="2024-11-28T11:21:00.488" v="2350" actId="33553"/>
          <ac:spMkLst>
            <pc:docMk/>
            <pc:sldMk cId="181383276" sldId="266"/>
            <ac:spMk id="4" creationId="{A7A7E9B7-D7BF-2C66-E665-B84A098BD668}"/>
          </ac:spMkLst>
        </pc:spChg>
        <pc:graphicFrameChg chg="mod">
          <ac:chgData name="Tali Yawitch" userId="1f0bac9c-3ef8-4ced-8e1e-8a77b6170bf2" providerId="ADAL" clId="{8DACA4B0-E227-4AE7-B91A-EBAC4C69D749}" dt="2024-11-28T11:03:02.920" v="263" actId="962"/>
          <ac:graphicFrameMkLst>
            <pc:docMk/>
            <pc:sldMk cId="181383276" sldId="266"/>
            <ac:graphicFrameMk id="5" creationId="{24D6A83F-F54A-420B-AF6A-C1E354CD5D94}"/>
          </ac:graphicFrameMkLst>
        </pc:graphicFrameChg>
        <pc:graphicFrameChg chg="mod">
          <ac:chgData name="Tali Yawitch" userId="1f0bac9c-3ef8-4ced-8e1e-8a77b6170bf2" providerId="ADAL" clId="{8DACA4B0-E227-4AE7-B91A-EBAC4C69D749}" dt="2024-11-28T11:03:13.496" v="265" actId="962"/>
          <ac:graphicFrameMkLst>
            <pc:docMk/>
            <pc:sldMk cId="181383276" sldId="266"/>
            <ac:graphicFrameMk id="6" creationId="{0D8D96EC-3F12-4620-A31A-EF516AF0E676}"/>
          </ac:graphicFrameMkLst>
        </pc:graphicFrameChg>
      </pc:sldChg>
      <pc:sldChg chg="modSp mod">
        <pc:chgData name="Tali Yawitch" userId="1f0bac9c-3ef8-4ced-8e1e-8a77b6170bf2" providerId="ADAL" clId="{8DACA4B0-E227-4AE7-B91A-EBAC4C69D749}" dt="2024-11-28T11:21:07.738" v="2351" actId="33553"/>
        <pc:sldMkLst>
          <pc:docMk/>
          <pc:sldMk cId="568798542" sldId="267"/>
        </pc:sldMkLst>
        <pc:spChg chg="mod">
          <ac:chgData name="Tali Yawitch" userId="1f0bac9c-3ef8-4ced-8e1e-8a77b6170bf2" providerId="ADAL" clId="{8DACA4B0-E227-4AE7-B91A-EBAC4C69D749}" dt="2024-11-28T11:21:07.738" v="2351" actId="33553"/>
          <ac:spMkLst>
            <pc:docMk/>
            <pc:sldMk cId="568798542" sldId="267"/>
            <ac:spMk id="5" creationId="{636A3C64-1834-C285-ABE0-C50D5A4F7B0C}"/>
          </ac:spMkLst>
        </pc:spChg>
        <pc:graphicFrameChg chg="mod">
          <ac:chgData name="Tali Yawitch" userId="1f0bac9c-3ef8-4ced-8e1e-8a77b6170bf2" providerId="ADAL" clId="{8DACA4B0-E227-4AE7-B91A-EBAC4C69D749}" dt="2024-11-28T11:03:26.090" v="267" actId="962"/>
          <ac:graphicFrameMkLst>
            <pc:docMk/>
            <pc:sldMk cId="568798542" sldId="267"/>
            <ac:graphicFrameMk id="6" creationId="{6B96CC1A-3CA4-4D69-90D0-3F2D93445831}"/>
          </ac:graphicFrameMkLst>
        </pc:graphicFrameChg>
        <pc:graphicFrameChg chg="mod">
          <ac:chgData name="Tali Yawitch" userId="1f0bac9c-3ef8-4ced-8e1e-8a77b6170bf2" providerId="ADAL" clId="{8DACA4B0-E227-4AE7-B91A-EBAC4C69D749}" dt="2024-11-28T11:03:31.225" v="269" actId="962"/>
          <ac:graphicFrameMkLst>
            <pc:docMk/>
            <pc:sldMk cId="568798542" sldId="267"/>
            <ac:graphicFrameMk id="7" creationId="{ED456D85-183F-4B62-A2BE-F2267E1CA297}"/>
          </ac:graphicFrameMkLst>
        </pc:graphicFrameChg>
      </pc:sldChg>
      <pc:sldChg chg="modSp mod">
        <pc:chgData name="Tali Yawitch" userId="1f0bac9c-3ef8-4ced-8e1e-8a77b6170bf2" providerId="ADAL" clId="{8DACA4B0-E227-4AE7-B91A-EBAC4C69D749}" dt="2024-11-28T11:21:11.562" v="2352" actId="33553"/>
        <pc:sldMkLst>
          <pc:docMk/>
          <pc:sldMk cId="2475775609" sldId="268"/>
        </pc:sldMkLst>
        <pc:spChg chg="mod">
          <ac:chgData name="Tali Yawitch" userId="1f0bac9c-3ef8-4ced-8e1e-8a77b6170bf2" providerId="ADAL" clId="{8DACA4B0-E227-4AE7-B91A-EBAC4C69D749}" dt="2024-11-28T11:21:11.562" v="2352" actId="33553"/>
          <ac:spMkLst>
            <pc:docMk/>
            <pc:sldMk cId="2475775609" sldId="268"/>
            <ac:spMk id="5" creationId="{3956B317-523F-6D09-4204-21B7A1EB3B59}"/>
          </ac:spMkLst>
        </pc:spChg>
        <pc:graphicFrameChg chg="mod">
          <ac:chgData name="Tali Yawitch" userId="1f0bac9c-3ef8-4ced-8e1e-8a77b6170bf2" providerId="ADAL" clId="{8DACA4B0-E227-4AE7-B91A-EBAC4C69D749}" dt="2024-11-28T11:03:43.861" v="271" actId="962"/>
          <ac:graphicFrameMkLst>
            <pc:docMk/>
            <pc:sldMk cId="2475775609" sldId="268"/>
            <ac:graphicFrameMk id="4" creationId="{065F66A7-FF14-479E-847F-14ED12A8756D}"/>
          </ac:graphicFrameMkLst>
        </pc:graphicFrameChg>
      </pc:sldChg>
      <pc:sldChg chg="modSp mod">
        <pc:chgData name="Tali Yawitch" userId="1f0bac9c-3ef8-4ced-8e1e-8a77b6170bf2" providerId="ADAL" clId="{8DACA4B0-E227-4AE7-B91A-EBAC4C69D749}" dt="2024-11-28T11:21:16.256" v="2353" actId="33553"/>
        <pc:sldMkLst>
          <pc:docMk/>
          <pc:sldMk cId="455935283" sldId="269"/>
        </pc:sldMkLst>
        <pc:spChg chg="mod">
          <ac:chgData name="Tali Yawitch" userId="1f0bac9c-3ef8-4ced-8e1e-8a77b6170bf2" providerId="ADAL" clId="{8DACA4B0-E227-4AE7-B91A-EBAC4C69D749}" dt="2024-11-28T11:21:16.256" v="2353" actId="33553"/>
          <ac:spMkLst>
            <pc:docMk/>
            <pc:sldMk cId="455935283" sldId="269"/>
            <ac:spMk id="4" creationId="{E45F6048-0FAD-1899-6706-BDFFB4CD825E}"/>
          </ac:spMkLst>
        </pc:spChg>
        <pc:graphicFrameChg chg="mod">
          <ac:chgData name="Tali Yawitch" userId="1f0bac9c-3ef8-4ced-8e1e-8a77b6170bf2" providerId="ADAL" clId="{8DACA4B0-E227-4AE7-B91A-EBAC4C69D749}" dt="2024-11-28T11:04:04.557" v="273" actId="962"/>
          <ac:graphicFrameMkLst>
            <pc:docMk/>
            <pc:sldMk cId="455935283" sldId="269"/>
            <ac:graphicFrameMk id="5" creationId="{52874FC7-9B32-4FE7-97C3-5A3B741DDBC0}"/>
          </ac:graphicFrameMkLst>
        </pc:graphicFrameChg>
        <pc:graphicFrameChg chg="mod">
          <ac:chgData name="Tali Yawitch" userId="1f0bac9c-3ef8-4ced-8e1e-8a77b6170bf2" providerId="ADAL" clId="{8DACA4B0-E227-4AE7-B91A-EBAC4C69D749}" dt="2024-11-28T11:04:10.637" v="275" actId="962"/>
          <ac:graphicFrameMkLst>
            <pc:docMk/>
            <pc:sldMk cId="455935283" sldId="269"/>
            <ac:graphicFrameMk id="6" creationId="{DF80FF2D-039D-49B0-A7A9-6C8F1F500B15}"/>
          </ac:graphicFrameMkLst>
        </pc:graphicFrameChg>
      </pc:sldChg>
      <pc:sldChg chg="modSp mod">
        <pc:chgData name="Tali Yawitch" userId="1f0bac9c-3ef8-4ced-8e1e-8a77b6170bf2" providerId="ADAL" clId="{8DACA4B0-E227-4AE7-B91A-EBAC4C69D749}" dt="2024-11-28T11:21:20.714" v="2354" actId="33553"/>
        <pc:sldMkLst>
          <pc:docMk/>
          <pc:sldMk cId="592285142" sldId="270"/>
        </pc:sldMkLst>
        <pc:spChg chg="mod">
          <ac:chgData name="Tali Yawitch" userId="1f0bac9c-3ef8-4ced-8e1e-8a77b6170bf2" providerId="ADAL" clId="{8DACA4B0-E227-4AE7-B91A-EBAC4C69D749}" dt="2024-11-28T11:21:20.714" v="2354" actId="33553"/>
          <ac:spMkLst>
            <pc:docMk/>
            <pc:sldMk cId="592285142" sldId="270"/>
            <ac:spMk id="6" creationId="{FACE0794-B0EB-F331-7BFA-4E6786C56366}"/>
          </ac:spMkLst>
        </pc:spChg>
        <pc:graphicFrameChg chg="mod">
          <ac:chgData name="Tali Yawitch" userId="1f0bac9c-3ef8-4ced-8e1e-8a77b6170bf2" providerId="ADAL" clId="{8DACA4B0-E227-4AE7-B91A-EBAC4C69D749}" dt="2024-11-28T11:04:20.519" v="277" actId="962"/>
          <ac:graphicFrameMkLst>
            <pc:docMk/>
            <pc:sldMk cId="592285142" sldId="270"/>
            <ac:graphicFrameMk id="4" creationId="{1E7DB232-E585-42F2-BF08-4B902FB38A3E}"/>
          </ac:graphicFrameMkLst>
        </pc:graphicFrameChg>
        <pc:graphicFrameChg chg="mod">
          <ac:chgData name="Tali Yawitch" userId="1f0bac9c-3ef8-4ced-8e1e-8a77b6170bf2" providerId="ADAL" clId="{8DACA4B0-E227-4AE7-B91A-EBAC4C69D749}" dt="2024-11-28T11:04:26.989" v="279" actId="962"/>
          <ac:graphicFrameMkLst>
            <pc:docMk/>
            <pc:sldMk cId="592285142" sldId="270"/>
            <ac:graphicFrameMk id="5" creationId="{132CBBA7-8420-4E8D-8B35-478D00A2CA07}"/>
          </ac:graphicFrameMkLst>
        </pc:graphicFrameChg>
      </pc:sldChg>
      <pc:sldChg chg="modSp mod ord">
        <pc:chgData name="Tali Yawitch" userId="1f0bac9c-3ef8-4ced-8e1e-8a77b6170bf2" providerId="ADAL" clId="{8DACA4B0-E227-4AE7-B91A-EBAC4C69D749}" dt="2024-12-03T11:30:48.198" v="3296" actId="113"/>
        <pc:sldMkLst>
          <pc:docMk/>
          <pc:sldMk cId="651908481" sldId="271"/>
        </pc:sldMkLst>
        <pc:spChg chg="ord">
          <ac:chgData name="Tali Yawitch" userId="1f0bac9c-3ef8-4ced-8e1e-8a77b6170bf2" providerId="ADAL" clId="{8DACA4B0-E227-4AE7-B91A-EBAC4C69D749}" dt="2024-12-02T11:08:14.973" v="2865" actId="13244"/>
          <ac:spMkLst>
            <pc:docMk/>
            <pc:sldMk cId="651908481" sldId="271"/>
            <ac:spMk id="2" creationId="{20E039B4-E06B-8F4A-0306-882E8B2263F3}"/>
          </ac:spMkLst>
        </pc:spChg>
        <pc:spChg chg="mod">
          <ac:chgData name="Tali Yawitch" userId="1f0bac9c-3ef8-4ced-8e1e-8a77b6170bf2" providerId="ADAL" clId="{8DACA4B0-E227-4AE7-B91A-EBAC4C69D749}" dt="2024-12-02T11:08:29.694" v="2869" actId="1036"/>
          <ac:spMkLst>
            <pc:docMk/>
            <pc:sldMk cId="651908481" sldId="271"/>
            <ac:spMk id="9" creationId="{78B867DA-7B12-B24D-3FC8-5596B74AFBCA}"/>
          </ac:spMkLst>
        </pc:spChg>
        <pc:graphicFrameChg chg="ord modGraphic">
          <ac:chgData name="Tali Yawitch" userId="1f0bac9c-3ef8-4ced-8e1e-8a77b6170bf2" providerId="ADAL" clId="{8DACA4B0-E227-4AE7-B91A-EBAC4C69D749}" dt="2024-12-03T11:30:41.025" v="3293" actId="113"/>
          <ac:graphicFrameMkLst>
            <pc:docMk/>
            <pc:sldMk cId="651908481" sldId="271"/>
            <ac:graphicFrameMk id="3" creationId="{C181163B-C325-6A64-B68B-D736215F39D6}"/>
          </ac:graphicFrameMkLst>
        </pc:graphicFrameChg>
        <pc:graphicFrameChg chg="mod ord modGraphic">
          <ac:chgData name="Tali Yawitch" userId="1f0bac9c-3ef8-4ced-8e1e-8a77b6170bf2" providerId="ADAL" clId="{8DACA4B0-E227-4AE7-B91A-EBAC4C69D749}" dt="2024-12-03T11:30:46.198" v="3295" actId="113"/>
          <ac:graphicFrameMkLst>
            <pc:docMk/>
            <pc:sldMk cId="651908481" sldId="271"/>
            <ac:graphicFrameMk id="6" creationId="{3F816C97-D14A-EB60-E032-4125FC5C6B47}"/>
          </ac:graphicFrameMkLst>
        </pc:graphicFrameChg>
        <pc:graphicFrameChg chg="mod ord modGraphic">
          <ac:chgData name="Tali Yawitch" userId="1f0bac9c-3ef8-4ced-8e1e-8a77b6170bf2" providerId="ADAL" clId="{8DACA4B0-E227-4AE7-B91A-EBAC4C69D749}" dt="2024-12-03T11:30:43.390" v="3294" actId="113"/>
          <ac:graphicFrameMkLst>
            <pc:docMk/>
            <pc:sldMk cId="651908481" sldId="271"/>
            <ac:graphicFrameMk id="7" creationId="{A400387C-67B8-49E4-A7B8-D2754E5ED9AF}"/>
          </ac:graphicFrameMkLst>
        </pc:graphicFrameChg>
        <pc:graphicFrameChg chg="mod ord modGraphic">
          <ac:chgData name="Tali Yawitch" userId="1f0bac9c-3ef8-4ced-8e1e-8a77b6170bf2" providerId="ADAL" clId="{8DACA4B0-E227-4AE7-B91A-EBAC4C69D749}" dt="2024-12-03T11:30:48.198" v="3296" actId="113"/>
          <ac:graphicFrameMkLst>
            <pc:docMk/>
            <pc:sldMk cId="651908481" sldId="271"/>
            <ac:graphicFrameMk id="8" creationId="{C620610D-B4E7-1577-B826-401B4D2F43A3}"/>
          </ac:graphicFrameMkLst>
        </pc:graphicFrameChg>
      </pc:sldChg>
      <pc:sldChg chg="modSp mod">
        <pc:chgData name="Tali Yawitch" userId="1f0bac9c-3ef8-4ced-8e1e-8a77b6170bf2" providerId="ADAL" clId="{8DACA4B0-E227-4AE7-B91A-EBAC4C69D749}" dt="2024-11-28T11:21:39.257" v="2362" actId="33553"/>
        <pc:sldMkLst>
          <pc:docMk/>
          <pc:sldMk cId="2462169890" sldId="276"/>
        </pc:sldMkLst>
        <pc:spChg chg="mod">
          <ac:chgData name="Tali Yawitch" userId="1f0bac9c-3ef8-4ced-8e1e-8a77b6170bf2" providerId="ADAL" clId="{8DACA4B0-E227-4AE7-B91A-EBAC4C69D749}" dt="2024-11-28T11:21:39.257" v="2362" actId="33553"/>
          <ac:spMkLst>
            <pc:docMk/>
            <pc:sldMk cId="2462169890" sldId="276"/>
            <ac:spMk id="4" creationId="{009A9757-06FD-A729-F98F-9F45476E8A83}"/>
          </ac:spMkLst>
        </pc:spChg>
        <pc:graphicFrameChg chg="mod">
          <ac:chgData name="Tali Yawitch" userId="1f0bac9c-3ef8-4ced-8e1e-8a77b6170bf2" providerId="ADAL" clId="{8DACA4B0-E227-4AE7-B91A-EBAC4C69D749}" dt="2024-11-28T11:12:32.097" v="1527" actId="962"/>
          <ac:graphicFrameMkLst>
            <pc:docMk/>
            <pc:sldMk cId="2462169890" sldId="276"/>
            <ac:graphicFrameMk id="6" creationId="{5210D66D-E92B-A84D-C966-2A403CC60DAF}"/>
          </ac:graphicFrameMkLst>
        </pc:graphicFrameChg>
      </pc:sldChg>
      <pc:sldChg chg="modSp mod">
        <pc:chgData name="Tali Yawitch" userId="1f0bac9c-3ef8-4ced-8e1e-8a77b6170bf2" providerId="ADAL" clId="{8DACA4B0-E227-4AE7-B91A-EBAC4C69D749}" dt="2024-12-03T11:30:57.022" v="3298" actId="113"/>
        <pc:sldMkLst>
          <pc:docMk/>
          <pc:sldMk cId="2138466011" sldId="277"/>
        </pc:sldMkLst>
        <pc:spChg chg="mod">
          <ac:chgData name="Tali Yawitch" userId="1f0bac9c-3ef8-4ced-8e1e-8a77b6170bf2" providerId="ADAL" clId="{8DACA4B0-E227-4AE7-B91A-EBAC4C69D749}" dt="2024-11-28T11:21:47.450" v="2366" actId="33553"/>
          <ac:spMkLst>
            <pc:docMk/>
            <pc:sldMk cId="2138466011" sldId="277"/>
            <ac:spMk id="7" creationId="{6400F01F-4468-00CE-D9E1-D5E7B868D270}"/>
          </ac:spMkLst>
        </pc:spChg>
        <pc:graphicFrameChg chg="modGraphic">
          <ac:chgData name="Tali Yawitch" userId="1f0bac9c-3ef8-4ced-8e1e-8a77b6170bf2" providerId="ADAL" clId="{8DACA4B0-E227-4AE7-B91A-EBAC4C69D749}" dt="2024-12-03T11:30:57.022" v="3298" actId="113"/>
          <ac:graphicFrameMkLst>
            <pc:docMk/>
            <pc:sldMk cId="2138466011" sldId="277"/>
            <ac:graphicFrameMk id="5" creationId="{3D038D3C-092B-717D-85EE-760E30156261}"/>
          </ac:graphicFrameMkLst>
        </pc:graphicFrameChg>
      </pc:sldChg>
      <pc:sldChg chg="modSp mod modNotesTx">
        <pc:chgData name="Tali Yawitch" userId="1f0bac9c-3ef8-4ced-8e1e-8a77b6170bf2" providerId="ADAL" clId="{8DACA4B0-E227-4AE7-B91A-EBAC4C69D749}" dt="2024-11-28T11:21:40.961" v="2363" actId="33553"/>
        <pc:sldMkLst>
          <pc:docMk/>
          <pc:sldMk cId="3140088579" sldId="278"/>
        </pc:sldMkLst>
        <pc:spChg chg="mod">
          <ac:chgData name="Tali Yawitch" userId="1f0bac9c-3ef8-4ced-8e1e-8a77b6170bf2" providerId="ADAL" clId="{8DACA4B0-E227-4AE7-B91A-EBAC4C69D749}" dt="2024-11-28T11:21:40.961" v="2363" actId="33553"/>
          <ac:spMkLst>
            <pc:docMk/>
            <pc:sldMk cId="3140088579" sldId="278"/>
            <ac:spMk id="8" creationId="{3BF8BB9B-1C70-9172-1D61-9905A0AB42FF}"/>
          </ac:spMkLst>
        </pc:spChg>
      </pc:sldChg>
      <pc:sldChg chg="modSp mod ord">
        <pc:chgData name="Tali Yawitch" userId="1f0bac9c-3ef8-4ced-8e1e-8a77b6170bf2" providerId="ADAL" clId="{8DACA4B0-E227-4AE7-B91A-EBAC4C69D749}" dt="2024-12-03T11:11:49.907" v="3069"/>
        <pc:sldMkLst>
          <pc:docMk/>
          <pc:sldMk cId="2308806488" sldId="279"/>
        </pc:sldMkLst>
        <pc:spChg chg="mod">
          <ac:chgData name="Tali Yawitch" userId="1f0bac9c-3ef8-4ced-8e1e-8a77b6170bf2" providerId="ADAL" clId="{8DACA4B0-E227-4AE7-B91A-EBAC4C69D749}" dt="2024-11-28T11:21:42.258" v="2364" actId="33553"/>
          <ac:spMkLst>
            <pc:docMk/>
            <pc:sldMk cId="2308806488" sldId="279"/>
            <ac:spMk id="2" creationId="{C7198DA9-A5AC-AAF5-9C0F-B1D4767995F6}"/>
          </ac:spMkLst>
        </pc:spChg>
        <pc:graphicFrameChg chg="mod">
          <ac:chgData name="Tali Yawitch" userId="1f0bac9c-3ef8-4ced-8e1e-8a77b6170bf2" providerId="ADAL" clId="{8DACA4B0-E227-4AE7-B91A-EBAC4C69D749}" dt="2024-11-28T11:14:45.405" v="1947" actId="962"/>
          <ac:graphicFrameMkLst>
            <pc:docMk/>
            <pc:sldMk cId="2308806488" sldId="279"/>
            <ac:graphicFrameMk id="4" creationId="{77CF3A7F-989A-4086-7275-DAF3C29F8792}"/>
          </ac:graphicFrameMkLst>
        </pc:graphicFrameChg>
      </pc:sldChg>
      <pc:sldChg chg="modSp mod">
        <pc:chgData name="Tali Yawitch" userId="1f0bac9c-3ef8-4ced-8e1e-8a77b6170bf2" providerId="ADAL" clId="{8DACA4B0-E227-4AE7-B91A-EBAC4C69D749}" dt="2024-12-03T11:31:38.979" v="3305" actId="6549"/>
        <pc:sldMkLst>
          <pc:docMk/>
          <pc:sldMk cId="917246405" sldId="280"/>
        </pc:sldMkLst>
        <pc:spChg chg="mod">
          <ac:chgData name="Tali Yawitch" userId="1f0bac9c-3ef8-4ced-8e1e-8a77b6170bf2" providerId="ADAL" clId="{8DACA4B0-E227-4AE7-B91A-EBAC4C69D749}" dt="2024-11-28T11:21:51.208" v="2368" actId="33553"/>
          <ac:spMkLst>
            <pc:docMk/>
            <pc:sldMk cId="917246405" sldId="280"/>
            <ac:spMk id="7" creationId="{026B526D-6A9C-24CE-CE91-AC81472DCFBC}"/>
          </ac:spMkLst>
        </pc:spChg>
        <pc:spChg chg="mod">
          <ac:chgData name="Tali Yawitch" userId="1f0bac9c-3ef8-4ced-8e1e-8a77b6170bf2" providerId="ADAL" clId="{8DACA4B0-E227-4AE7-B91A-EBAC4C69D749}" dt="2024-12-02T11:34:25.824" v="3065" actId="13926"/>
          <ac:spMkLst>
            <pc:docMk/>
            <pc:sldMk cId="917246405" sldId="280"/>
            <ac:spMk id="8" creationId="{FC9FDEFF-295E-F731-0BCE-2D51A134445E}"/>
          </ac:spMkLst>
        </pc:spChg>
        <pc:graphicFrameChg chg="modGraphic">
          <ac:chgData name="Tali Yawitch" userId="1f0bac9c-3ef8-4ced-8e1e-8a77b6170bf2" providerId="ADAL" clId="{8DACA4B0-E227-4AE7-B91A-EBAC4C69D749}" dt="2024-12-03T11:31:38.979" v="3305" actId="6549"/>
          <ac:graphicFrameMkLst>
            <pc:docMk/>
            <pc:sldMk cId="917246405" sldId="280"/>
            <ac:graphicFrameMk id="6" creationId="{15351D31-A579-E793-9346-C638EF06DB17}"/>
          </ac:graphicFrameMkLst>
        </pc:graphicFrameChg>
      </pc:sldChg>
      <pc:sldChg chg="addSp delSp modSp mod modNotesTx">
        <pc:chgData name="Tali Yawitch" userId="1f0bac9c-3ef8-4ced-8e1e-8a77b6170bf2" providerId="ADAL" clId="{8DACA4B0-E227-4AE7-B91A-EBAC4C69D749}" dt="2024-11-07T16:05:17.239" v="22" actId="6549"/>
        <pc:sldMkLst>
          <pc:docMk/>
          <pc:sldMk cId="177850867" sldId="281"/>
        </pc:sldMkLst>
        <pc:graphicFrameChg chg="del">
          <ac:chgData name="Tali Yawitch" userId="1f0bac9c-3ef8-4ced-8e1e-8a77b6170bf2" providerId="ADAL" clId="{8DACA4B0-E227-4AE7-B91A-EBAC4C69D749}" dt="2024-11-07T16:03:13.939" v="0" actId="478"/>
          <ac:graphicFrameMkLst>
            <pc:docMk/>
            <pc:sldMk cId="177850867" sldId="281"/>
            <ac:graphicFrameMk id="2" creationId="{31512EA9-E0C1-7FDF-7739-503ADF2788C2}"/>
          </ac:graphicFrameMkLst>
        </pc:graphicFrameChg>
        <pc:graphicFrameChg chg="add mod">
          <ac:chgData name="Tali Yawitch" userId="1f0bac9c-3ef8-4ced-8e1e-8a77b6170bf2" providerId="ADAL" clId="{8DACA4B0-E227-4AE7-B91A-EBAC4C69D749}" dt="2024-11-07T16:03:45.534" v="10"/>
          <ac:graphicFrameMkLst>
            <pc:docMk/>
            <pc:sldMk cId="177850867" sldId="281"/>
            <ac:graphicFrameMk id="5" creationId="{A0AFEA72-7006-1AB0-9C9D-1F5BC5130B46}"/>
          </ac:graphicFrameMkLst>
        </pc:graphicFrameChg>
        <pc:picChg chg="add mod">
          <ac:chgData name="Tali Yawitch" userId="1f0bac9c-3ef8-4ced-8e1e-8a77b6170bf2" providerId="ADAL" clId="{8DACA4B0-E227-4AE7-B91A-EBAC4C69D749}" dt="2024-11-07T16:03:39.716" v="9" actId="14100"/>
          <ac:picMkLst>
            <pc:docMk/>
            <pc:sldMk cId="177850867" sldId="281"/>
            <ac:picMk id="4" creationId="{588D9CEB-A2F0-5715-7D60-F0EC725456B2}"/>
          </ac:picMkLst>
        </pc:picChg>
        <pc:picChg chg="add mod">
          <ac:chgData name="Tali Yawitch" userId="1f0bac9c-3ef8-4ced-8e1e-8a77b6170bf2" providerId="ADAL" clId="{8DACA4B0-E227-4AE7-B91A-EBAC4C69D749}" dt="2024-11-07T16:04:03.115" v="13" actId="14100"/>
          <ac:picMkLst>
            <pc:docMk/>
            <pc:sldMk cId="177850867" sldId="281"/>
            <ac:picMk id="7" creationId="{B38C596D-3BFA-B5F3-40C2-B2CD6AED490F}"/>
          </ac:picMkLst>
        </pc:picChg>
      </pc:sldChg>
      <pc:sldChg chg="modSp mod ord">
        <pc:chgData name="Tali Yawitch" userId="1f0bac9c-3ef8-4ced-8e1e-8a77b6170bf2" providerId="ADAL" clId="{8DACA4B0-E227-4AE7-B91A-EBAC4C69D749}" dt="2024-12-03T11:30:51.941" v="3297" actId="113"/>
        <pc:sldMkLst>
          <pc:docMk/>
          <pc:sldMk cId="4025475807" sldId="283"/>
        </pc:sldMkLst>
        <pc:spChg chg="mod">
          <ac:chgData name="Tali Yawitch" userId="1f0bac9c-3ef8-4ced-8e1e-8a77b6170bf2" providerId="ADAL" clId="{8DACA4B0-E227-4AE7-B91A-EBAC4C69D749}" dt="2024-11-28T11:21:36.106" v="2360" actId="33553"/>
          <ac:spMkLst>
            <pc:docMk/>
            <pc:sldMk cId="4025475807" sldId="283"/>
            <ac:spMk id="6" creationId="{AF33D63D-B8F3-E07E-ECD4-398DFBA38306}"/>
          </ac:spMkLst>
        </pc:spChg>
        <pc:graphicFrameChg chg="modGraphic">
          <ac:chgData name="Tali Yawitch" userId="1f0bac9c-3ef8-4ced-8e1e-8a77b6170bf2" providerId="ADAL" clId="{8DACA4B0-E227-4AE7-B91A-EBAC4C69D749}" dt="2024-12-03T11:30:51.941" v="3297" actId="113"/>
          <ac:graphicFrameMkLst>
            <pc:docMk/>
            <pc:sldMk cId="4025475807" sldId="283"/>
            <ac:graphicFrameMk id="5" creationId="{97880AFE-69DB-A410-0FEE-482238383503}"/>
          </ac:graphicFrameMkLst>
        </pc:graphicFrameChg>
      </pc:sldChg>
      <pc:sldChg chg="modSp mod ord">
        <pc:chgData name="Tali Yawitch" userId="1f0bac9c-3ef8-4ced-8e1e-8a77b6170bf2" providerId="ADAL" clId="{8DACA4B0-E227-4AE7-B91A-EBAC4C69D749}" dt="2024-12-03T11:12:19.324" v="3073"/>
        <pc:sldMkLst>
          <pc:docMk/>
          <pc:sldMk cId="273078011" sldId="290"/>
        </pc:sldMkLst>
        <pc:spChg chg="mod">
          <ac:chgData name="Tali Yawitch" userId="1f0bac9c-3ef8-4ced-8e1e-8a77b6170bf2" providerId="ADAL" clId="{8DACA4B0-E227-4AE7-B91A-EBAC4C69D749}" dt="2024-11-28T11:21:55.346" v="2371" actId="33553"/>
          <ac:spMkLst>
            <pc:docMk/>
            <pc:sldMk cId="273078011" sldId="290"/>
            <ac:spMk id="5" creationId="{80AF0CD7-1640-103C-7CE3-7CEDC5DD43CA}"/>
          </ac:spMkLst>
        </pc:spChg>
        <pc:graphicFrameChg chg="mod">
          <ac:chgData name="Tali Yawitch" userId="1f0bac9c-3ef8-4ced-8e1e-8a77b6170bf2" providerId="ADAL" clId="{8DACA4B0-E227-4AE7-B91A-EBAC4C69D749}" dt="2024-11-28T11:15:41.181" v="2121" actId="962"/>
          <ac:graphicFrameMkLst>
            <pc:docMk/>
            <pc:sldMk cId="273078011" sldId="290"/>
            <ac:graphicFrameMk id="4" creationId="{CEEA686E-53F9-1C82-C44D-EA6F5EB3229D}"/>
          </ac:graphicFrameMkLst>
        </pc:graphicFrameChg>
      </pc:sldChg>
      <pc:sldChg chg="modSp mod modNotesTx">
        <pc:chgData name="Tali Yawitch" userId="1f0bac9c-3ef8-4ced-8e1e-8a77b6170bf2" providerId="ADAL" clId="{8DACA4B0-E227-4AE7-B91A-EBAC4C69D749}" dt="2024-11-28T11:21:24.603" v="2355" actId="33553"/>
        <pc:sldMkLst>
          <pc:docMk/>
          <pc:sldMk cId="2137844135" sldId="292"/>
        </pc:sldMkLst>
        <pc:spChg chg="mod">
          <ac:chgData name="Tali Yawitch" userId="1f0bac9c-3ef8-4ced-8e1e-8a77b6170bf2" providerId="ADAL" clId="{8DACA4B0-E227-4AE7-B91A-EBAC4C69D749}" dt="2024-11-28T11:21:24.603" v="2355" actId="33553"/>
          <ac:spMkLst>
            <pc:docMk/>
            <pc:sldMk cId="2137844135" sldId="292"/>
            <ac:spMk id="5" creationId="{B8D21ED5-0EC9-6A8A-1DAD-EA5A85BF50E0}"/>
          </ac:spMkLst>
        </pc:spChg>
        <pc:graphicFrameChg chg="mod">
          <ac:chgData name="Tali Yawitch" userId="1f0bac9c-3ef8-4ced-8e1e-8a77b6170bf2" providerId="ADAL" clId="{8DACA4B0-E227-4AE7-B91A-EBAC4C69D749}" dt="2024-11-28T11:04:37.504" v="281" actId="962"/>
          <ac:graphicFrameMkLst>
            <pc:docMk/>
            <pc:sldMk cId="2137844135" sldId="292"/>
            <ac:graphicFrameMk id="4" creationId="{2C83026F-D46F-279D-90AC-3FF6D676F8C2}"/>
          </ac:graphicFrameMkLst>
        </pc:graphicFrameChg>
      </pc:sldChg>
      <pc:sldChg chg="modSp mod">
        <pc:chgData name="Tali Yawitch" userId="1f0bac9c-3ef8-4ced-8e1e-8a77b6170bf2" providerId="ADAL" clId="{8DACA4B0-E227-4AE7-B91A-EBAC4C69D749}" dt="2024-11-28T11:21:27.135" v="2356" actId="33553"/>
        <pc:sldMkLst>
          <pc:docMk/>
          <pc:sldMk cId="1996742006" sldId="293"/>
        </pc:sldMkLst>
        <pc:spChg chg="mod">
          <ac:chgData name="Tali Yawitch" userId="1f0bac9c-3ef8-4ced-8e1e-8a77b6170bf2" providerId="ADAL" clId="{8DACA4B0-E227-4AE7-B91A-EBAC4C69D749}" dt="2024-11-28T11:21:27.135" v="2356" actId="33553"/>
          <ac:spMkLst>
            <pc:docMk/>
            <pc:sldMk cId="1996742006" sldId="293"/>
            <ac:spMk id="6" creationId="{03FD28CB-4170-BEBA-C2E8-3562F65AD77F}"/>
          </ac:spMkLst>
        </pc:spChg>
        <pc:graphicFrameChg chg="mod">
          <ac:chgData name="Tali Yawitch" userId="1f0bac9c-3ef8-4ced-8e1e-8a77b6170bf2" providerId="ADAL" clId="{8DACA4B0-E227-4AE7-B91A-EBAC4C69D749}" dt="2024-11-28T11:04:51" v="283" actId="962"/>
          <ac:graphicFrameMkLst>
            <pc:docMk/>
            <pc:sldMk cId="1996742006" sldId="293"/>
            <ac:graphicFrameMk id="4" creationId="{2153719F-FC1C-BADF-B6C6-1A4B2A03540C}"/>
          </ac:graphicFrameMkLst>
        </pc:graphicFrameChg>
      </pc:sldChg>
      <pc:sldChg chg="modSp mod modNotesTx">
        <pc:chgData name="Tali Yawitch" userId="1f0bac9c-3ef8-4ced-8e1e-8a77b6170bf2" providerId="ADAL" clId="{8DACA4B0-E227-4AE7-B91A-EBAC4C69D749}" dt="2024-11-28T10:16:48.405" v="135" actId="6549"/>
        <pc:sldMkLst>
          <pc:docMk/>
          <pc:sldMk cId="1195612661" sldId="296"/>
        </pc:sldMkLst>
        <pc:spChg chg="mod">
          <ac:chgData name="Tali Yawitch" userId="1f0bac9c-3ef8-4ced-8e1e-8a77b6170bf2" providerId="ADAL" clId="{8DACA4B0-E227-4AE7-B91A-EBAC4C69D749}" dt="2024-11-28T10:16:07.930" v="123" actId="1076"/>
          <ac:spMkLst>
            <pc:docMk/>
            <pc:sldMk cId="1195612661" sldId="296"/>
            <ac:spMk id="2" creationId="{B564A0E1-60EB-49BB-66C9-AA623CB12F65}"/>
          </ac:spMkLst>
        </pc:spChg>
        <pc:spChg chg="mod">
          <ac:chgData name="Tali Yawitch" userId="1f0bac9c-3ef8-4ced-8e1e-8a77b6170bf2" providerId="ADAL" clId="{8DACA4B0-E227-4AE7-B91A-EBAC4C69D749}" dt="2024-11-28T10:16:33.081" v="129" actId="14100"/>
          <ac:spMkLst>
            <pc:docMk/>
            <pc:sldMk cId="1195612661" sldId="296"/>
            <ac:spMk id="3" creationId="{1AF02D38-C244-A01A-AEC3-FCD8EE12B2C1}"/>
          </ac:spMkLst>
        </pc:spChg>
      </pc:sldChg>
      <pc:sldChg chg="modSp mod">
        <pc:chgData name="Tali Yawitch" userId="1f0bac9c-3ef8-4ced-8e1e-8a77b6170bf2" providerId="ADAL" clId="{8DACA4B0-E227-4AE7-B91A-EBAC4C69D749}" dt="2024-11-28T11:21:31.841" v="2358" actId="33553"/>
        <pc:sldMkLst>
          <pc:docMk/>
          <pc:sldMk cId="522597878" sldId="298"/>
        </pc:sldMkLst>
        <pc:spChg chg="mod">
          <ac:chgData name="Tali Yawitch" userId="1f0bac9c-3ef8-4ced-8e1e-8a77b6170bf2" providerId="ADAL" clId="{8DACA4B0-E227-4AE7-B91A-EBAC4C69D749}" dt="2024-11-28T11:21:31.841" v="2358" actId="33553"/>
          <ac:spMkLst>
            <pc:docMk/>
            <pc:sldMk cId="522597878" sldId="298"/>
            <ac:spMk id="5" creationId="{A1843877-1FDE-B518-0EA2-6CE634D3AA83}"/>
          </ac:spMkLst>
        </pc:spChg>
        <pc:graphicFrameChg chg="mod">
          <ac:chgData name="Tali Yawitch" userId="1f0bac9c-3ef8-4ced-8e1e-8a77b6170bf2" providerId="ADAL" clId="{8DACA4B0-E227-4AE7-B91A-EBAC4C69D749}" dt="2024-11-28T11:11:49.897" v="1311" actId="962"/>
          <ac:graphicFrameMkLst>
            <pc:docMk/>
            <pc:sldMk cId="522597878" sldId="298"/>
            <ac:graphicFrameMk id="8" creationId="{699A4BCE-C3AF-4C09-9871-D8C21CB13C40}"/>
          </ac:graphicFrameMkLst>
        </pc:graphicFrameChg>
      </pc:sldChg>
      <pc:sldChg chg="modSp mod">
        <pc:chgData name="Tali Yawitch" userId="1f0bac9c-3ef8-4ced-8e1e-8a77b6170bf2" providerId="ADAL" clId="{8DACA4B0-E227-4AE7-B91A-EBAC4C69D749}" dt="2024-11-28T11:21:30.179" v="2357" actId="33553"/>
        <pc:sldMkLst>
          <pc:docMk/>
          <pc:sldMk cId="1146767838" sldId="300"/>
        </pc:sldMkLst>
        <pc:spChg chg="mod">
          <ac:chgData name="Tali Yawitch" userId="1f0bac9c-3ef8-4ced-8e1e-8a77b6170bf2" providerId="ADAL" clId="{8DACA4B0-E227-4AE7-B91A-EBAC4C69D749}" dt="2024-11-28T11:21:30.179" v="2357" actId="33553"/>
          <ac:spMkLst>
            <pc:docMk/>
            <pc:sldMk cId="1146767838" sldId="300"/>
            <ac:spMk id="5" creationId="{DCA150DA-4F9F-C74D-1AEF-55B169BA9B93}"/>
          </ac:spMkLst>
        </pc:spChg>
        <pc:graphicFrameChg chg="mod">
          <ac:chgData name="Tali Yawitch" userId="1f0bac9c-3ef8-4ced-8e1e-8a77b6170bf2" providerId="ADAL" clId="{8DACA4B0-E227-4AE7-B91A-EBAC4C69D749}" dt="2024-11-28T11:07:43.177" v="799" actId="962"/>
          <ac:graphicFrameMkLst>
            <pc:docMk/>
            <pc:sldMk cId="1146767838" sldId="300"/>
            <ac:graphicFrameMk id="3" creationId="{3804E0DD-9B15-8897-B142-127CA6B60345}"/>
          </ac:graphicFrameMkLst>
        </pc:graphicFrameChg>
      </pc:sldChg>
      <pc:sldChg chg="modSp mod modNotesTx">
        <pc:chgData name="Tali Yawitch" userId="1f0bac9c-3ef8-4ced-8e1e-8a77b6170bf2" providerId="ADAL" clId="{8DACA4B0-E227-4AE7-B91A-EBAC4C69D749}" dt="2024-11-28T11:21:49.721" v="2367" actId="33553"/>
        <pc:sldMkLst>
          <pc:docMk/>
          <pc:sldMk cId="1862488674" sldId="301"/>
        </pc:sldMkLst>
        <pc:spChg chg="mod">
          <ac:chgData name="Tali Yawitch" userId="1f0bac9c-3ef8-4ced-8e1e-8a77b6170bf2" providerId="ADAL" clId="{8DACA4B0-E227-4AE7-B91A-EBAC4C69D749}" dt="2024-11-28T11:21:49.721" v="2367" actId="33553"/>
          <ac:spMkLst>
            <pc:docMk/>
            <pc:sldMk cId="1862488674" sldId="301"/>
            <ac:spMk id="4" creationId="{1786CE39-B59A-444E-1EE7-5CF075E3C6E8}"/>
          </ac:spMkLst>
        </pc:spChg>
        <pc:graphicFrameChg chg="mod">
          <ac:chgData name="Tali Yawitch" userId="1f0bac9c-3ef8-4ced-8e1e-8a77b6170bf2" providerId="ADAL" clId="{8DACA4B0-E227-4AE7-B91A-EBAC4C69D749}" dt="2024-11-28T11:19:56.879" v="2335" actId="962"/>
          <ac:graphicFrameMkLst>
            <pc:docMk/>
            <pc:sldMk cId="1862488674" sldId="301"/>
            <ac:graphicFrameMk id="5" creationId="{39E2C6D4-CE28-5808-2556-76F7F168D740}"/>
          </ac:graphicFrameMkLst>
        </pc:graphicFrameChg>
      </pc:sldChg>
      <pc:sldChg chg="modSp mod ord">
        <pc:chgData name="Tali Yawitch" userId="1f0bac9c-3ef8-4ced-8e1e-8a77b6170bf2" providerId="ADAL" clId="{8DACA4B0-E227-4AE7-B91A-EBAC4C69D749}" dt="2024-12-03T11:12:45.102" v="3081"/>
        <pc:sldMkLst>
          <pc:docMk/>
          <pc:sldMk cId="4191092957" sldId="306"/>
        </pc:sldMkLst>
        <pc:spChg chg="mod">
          <ac:chgData name="Tali Yawitch" userId="1f0bac9c-3ef8-4ced-8e1e-8a77b6170bf2" providerId="ADAL" clId="{8DACA4B0-E227-4AE7-B91A-EBAC4C69D749}" dt="2024-11-28T11:21:37.801" v="2361" actId="33553"/>
          <ac:spMkLst>
            <pc:docMk/>
            <pc:sldMk cId="4191092957" sldId="306"/>
            <ac:spMk id="4" creationId="{317C7210-DE0F-6C96-2FA4-5475EA6E6488}"/>
          </ac:spMkLst>
        </pc:spChg>
        <pc:graphicFrameChg chg="mod">
          <ac:chgData name="Tali Yawitch" userId="1f0bac9c-3ef8-4ced-8e1e-8a77b6170bf2" providerId="ADAL" clId="{8DACA4B0-E227-4AE7-B91A-EBAC4C69D749}" dt="2024-11-28T11:20:06.671" v="2337" actId="962"/>
          <ac:graphicFrameMkLst>
            <pc:docMk/>
            <pc:sldMk cId="4191092957" sldId="306"/>
            <ac:graphicFrameMk id="3" creationId="{B0AB51E1-1BF7-4F78-BCC9-868D0E28AB71}"/>
          </ac:graphicFrameMkLst>
        </pc:graphicFrameChg>
      </pc:sldChg>
      <pc:sldChg chg="addSp delSp modSp mod ord">
        <pc:chgData name="Tali Yawitch" userId="1f0bac9c-3ef8-4ced-8e1e-8a77b6170bf2" providerId="ADAL" clId="{8DACA4B0-E227-4AE7-B91A-EBAC4C69D749}" dt="2024-12-03T11:12:50.567" v="3083"/>
        <pc:sldMkLst>
          <pc:docMk/>
          <pc:sldMk cId="1025088440" sldId="307"/>
        </pc:sldMkLst>
        <pc:spChg chg="add del">
          <ac:chgData name="Tali Yawitch" userId="1f0bac9c-3ef8-4ced-8e1e-8a77b6170bf2" providerId="ADAL" clId="{8DACA4B0-E227-4AE7-B91A-EBAC4C69D749}" dt="2024-12-02T10:58:14.731" v="2706"/>
          <ac:spMkLst>
            <pc:docMk/>
            <pc:sldMk cId="1025088440" sldId="307"/>
            <ac:spMk id="2" creationId="{046C3BB7-52AA-E1E7-81C0-FE20D026684F}"/>
          </ac:spMkLst>
        </pc:spChg>
        <pc:spChg chg="add del mod">
          <ac:chgData name="Tali Yawitch" userId="1f0bac9c-3ef8-4ced-8e1e-8a77b6170bf2" providerId="ADAL" clId="{8DACA4B0-E227-4AE7-B91A-EBAC4C69D749}" dt="2024-12-02T10:58:14.732" v="2708"/>
          <ac:spMkLst>
            <pc:docMk/>
            <pc:sldMk cId="1025088440" sldId="307"/>
            <ac:spMk id="3" creationId="{B05086E0-1A75-7907-B871-C9B4E8A9775A}"/>
          </ac:spMkLst>
        </pc:spChg>
        <pc:spChg chg="add mod ord">
          <ac:chgData name="Tali Yawitch" userId="1f0bac9c-3ef8-4ced-8e1e-8a77b6170bf2" providerId="ADAL" clId="{8DACA4B0-E227-4AE7-B91A-EBAC4C69D749}" dt="2024-12-02T11:24:02.624" v="2987" actId="14100"/>
          <ac:spMkLst>
            <pc:docMk/>
            <pc:sldMk cId="1025088440" sldId="307"/>
            <ac:spMk id="5" creationId="{6A5E0D65-19A8-80D0-4650-A1435FFF798E}"/>
          </ac:spMkLst>
        </pc:spChg>
        <pc:spChg chg="mod ord">
          <ac:chgData name="Tali Yawitch" userId="1f0bac9c-3ef8-4ced-8e1e-8a77b6170bf2" providerId="ADAL" clId="{8DACA4B0-E227-4AE7-B91A-EBAC4C69D749}" dt="2024-12-02T11:15:13.632" v="2918" actId="13244"/>
          <ac:spMkLst>
            <pc:docMk/>
            <pc:sldMk cId="1025088440" sldId="307"/>
            <ac:spMk id="6" creationId="{CC662B34-E19E-A607-DF05-134D223E112E}"/>
          </ac:spMkLst>
        </pc:spChg>
        <pc:spChg chg="mod ord">
          <ac:chgData name="Tali Yawitch" userId="1f0bac9c-3ef8-4ced-8e1e-8a77b6170bf2" providerId="ADAL" clId="{8DACA4B0-E227-4AE7-B91A-EBAC4C69D749}" dt="2024-12-02T11:29:36.474" v="3054" actId="1076"/>
          <ac:spMkLst>
            <pc:docMk/>
            <pc:sldMk cId="1025088440" sldId="307"/>
            <ac:spMk id="7" creationId="{7819E5DB-C422-9008-8E07-B5607E9595F3}"/>
          </ac:spMkLst>
        </pc:spChg>
        <pc:spChg chg="add del mod">
          <ac:chgData name="Tali Yawitch" userId="1f0bac9c-3ef8-4ced-8e1e-8a77b6170bf2" providerId="ADAL" clId="{8DACA4B0-E227-4AE7-B91A-EBAC4C69D749}" dt="2024-12-02T10:59:32.683" v="2724"/>
          <ac:spMkLst>
            <pc:docMk/>
            <pc:sldMk cId="1025088440" sldId="307"/>
            <ac:spMk id="9" creationId="{C234920E-DFAC-5A3D-343A-006C69BA157F}"/>
          </ac:spMkLst>
        </pc:spChg>
        <pc:spChg chg="add mod">
          <ac:chgData name="Tali Yawitch" userId="1f0bac9c-3ef8-4ced-8e1e-8a77b6170bf2" providerId="ADAL" clId="{8DACA4B0-E227-4AE7-B91A-EBAC4C69D749}" dt="2024-12-02T11:21:17.584" v="2945" actId="1076"/>
          <ac:spMkLst>
            <pc:docMk/>
            <pc:sldMk cId="1025088440" sldId="307"/>
            <ac:spMk id="10" creationId="{3048318F-AFAA-4AE1-2C18-CA7B90094858}"/>
          </ac:spMkLst>
        </pc:spChg>
        <pc:spChg chg="add mod ord">
          <ac:chgData name="Tali Yawitch" userId="1f0bac9c-3ef8-4ced-8e1e-8a77b6170bf2" providerId="ADAL" clId="{8DACA4B0-E227-4AE7-B91A-EBAC4C69D749}" dt="2024-12-02T11:24:16.903" v="2988" actId="14100"/>
          <ac:spMkLst>
            <pc:docMk/>
            <pc:sldMk cId="1025088440" sldId="307"/>
            <ac:spMk id="11" creationId="{1855688D-A38C-952A-E449-FF1D07DACCB0}"/>
          </ac:spMkLst>
        </pc:spChg>
        <pc:spChg chg="add mod ord">
          <ac:chgData name="Tali Yawitch" userId="1f0bac9c-3ef8-4ced-8e1e-8a77b6170bf2" providerId="ADAL" clId="{8DACA4B0-E227-4AE7-B91A-EBAC4C69D749}" dt="2024-12-02T11:22:52.087" v="2971" actId="14100"/>
          <ac:spMkLst>
            <pc:docMk/>
            <pc:sldMk cId="1025088440" sldId="307"/>
            <ac:spMk id="12" creationId="{5FF13004-ACB0-26D8-2055-B72A243A5471}"/>
          </ac:spMkLst>
        </pc:spChg>
        <pc:graphicFrameChg chg="mod modGraphic">
          <ac:chgData name="Tali Yawitch" userId="1f0bac9c-3ef8-4ced-8e1e-8a77b6170bf2" providerId="ADAL" clId="{8DACA4B0-E227-4AE7-B91A-EBAC4C69D749}" dt="2024-12-02T11:26:32.127" v="3015" actId="14734"/>
          <ac:graphicFrameMkLst>
            <pc:docMk/>
            <pc:sldMk cId="1025088440" sldId="307"/>
            <ac:graphicFrameMk id="8" creationId="{A8301EFC-6A7B-8F4D-D0DB-3080C8FA7E3E}"/>
          </ac:graphicFrameMkLst>
        </pc:graphicFrameChg>
        <pc:graphicFrameChg chg="add mod ord modGraphic">
          <ac:chgData name="Tali Yawitch" userId="1f0bac9c-3ef8-4ced-8e1e-8a77b6170bf2" providerId="ADAL" clId="{8DACA4B0-E227-4AE7-B91A-EBAC4C69D749}" dt="2024-12-02T11:29:07.280" v="3048" actId="14734"/>
          <ac:graphicFrameMkLst>
            <pc:docMk/>
            <pc:sldMk cId="1025088440" sldId="307"/>
            <ac:graphicFrameMk id="13" creationId="{D305B616-0F41-6C5D-5663-7F8BC8797AEC}"/>
          </ac:graphicFrameMkLst>
        </pc:graphicFrameChg>
        <pc:graphicFrameChg chg="add mod ord modGraphic">
          <ac:chgData name="Tali Yawitch" userId="1f0bac9c-3ef8-4ced-8e1e-8a77b6170bf2" providerId="ADAL" clId="{8DACA4B0-E227-4AE7-B91A-EBAC4C69D749}" dt="2024-12-02T11:29:14.432" v="3050" actId="14734"/>
          <ac:graphicFrameMkLst>
            <pc:docMk/>
            <pc:sldMk cId="1025088440" sldId="307"/>
            <ac:graphicFrameMk id="14" creationId="{990E55F7-8BAD-0442-C127-810CCE0D7C5D}"/>
          </ac:graphicFrameMkLst>
        </pc:graphicFrameChg>
        <pc:graphicFrameChg chg="add mod modGraphic">
          <ac:chgData name="Tali Yawitch" userId="1f0bac9c-3ef8-4ced-8e1e-8a77b6170bf2" providerId="ADAL" clId="{8DACA4B0-E227-4AE7-B91A-EBAC4C69D749}" dt="2024-12-02T11:29:22.320" v="3052" actId="14734"/>
          <ac:graphicFrameMkLst>
            <pc:docMk/>
            <pc:sldMk cId="1025088440" sldId="307"/>
            <ac:graphicFrameMk id="15" creationId="{042F808A-867F-F233-09ED-20DEFDD47F53}"/>
          </ac:graphicFrameMkLst>
        </pc:graphicFrameChg>
        <pc:cxnChg chg="add del mod">
          <ac:chgData name="Tali Yawitch" userId="1f0bac9c-3ef8-4ced-8e1e-8a77b6170bf2" providerId="ADAL" clId="{8DACA4B0-E227-4AE7-B91A-EBAC4C69D749}" dt="2024-12-02T11:29:50.352" v="3055" actId="478"/>
          <ac:cxnSpMkLst>
            <pc:docMk/>
            <pc:sldMk cId="1025088440" sldId="307"/>
            <ac:cxnSpMk id="17" creationId="{357C2CA0-10DD-ADF3-ADA8-C33F1E4FA36B}"/>
          </ac:cxnSpMkLst>
        </pc:cxnChg>
      </pc:sldChg>
      <pc:sldChg chg="modSp mod ord">
        <pc:chgData name="Tali Yawitch" userId="1f0bac9c-3ef8-4ced-8e1e-8a77b6170bf2" providerId="ADAL" clId="{8DACA4B0-E227-4AE7-B91A-EBAC4C69D749}" dt="2024-12-03T11:31:21.349" v="3300" actId="113"/>
        <pc:sldMkLst>
          <pc:docMk/>
          <pc:sldMk cId="1553727893" sldId="308"/>
        </pc:sldMkLst>
        <pc:spChg chg="mod">
          <ac:chgData name="Tali Yawitch" userId="1f0bac9c-3ef8-4ced-8e1e-8a77b6170bf2" providerId="ADAL" clId="{8DACA4B0-E227-4AE7-B91A-EBAC4C69D749}" dt="2024-11-28T11:21:52.418" v="2369" actId="33553"/>
          <ac:spMkLst>
            <pc:docMk/>
            <pc:sldMk cId="1553727893" sldId="308"/>
            <ac:spMk id="6" creationId="{E679305A-299B-82E8-D220-F776D9F1F1CB}"/>
          </ac:spMkLst>
        </pc:spChg>
        <pc:graphicFrameChg chg="modGraphic">
          <ac:chgData name="Tali Yawitch" userId="1f0bac9c-3ef8-4ced-8e1e-8a77b6170bf2" providerId="ADAL" clId="{8DACA4B0-E227-4AE7-B91A-EBAC4C69D749}" dt="2024-12-03T11:31:21.349" v="3300" actId="113"/>
          <ac:graphicFrameMkLst>
            <pc:docMk/>
            <pc:sldMk cId="1553727893" sldId="308"/>
            <ac:graphicFrameMk id="2" creationId="{4C80509D-AAD9-70FD-74AC-84B5AFBBD718}"/>
          </ac:graphicFrameMkLst>
        </pc:graphicFrameChg>
      </pc:sldChg>
      <pc:sldChg chg="modSp mod modNotesTx">
        <pc:chgData name="Tali Yawitch" userId="1f0bac9c-3ef8-4ced-8e1e-8a77b6170bf2" providerId="ADAL" clId="{8DACA4B0-E227-4AE7-B91A-EBAC4C69D749}" dt="2024-11-28T11:20:49.135" v="2348" actId="33553"/>
        <pc:sldMkLst>
          <pc:docMk/>
          <pc:sldMk cId="4147640924" sldId="309"/>
        </pc:sldMkLst>
        <pc:spChg chg="mod">
          <ac:chgData name="Tali Yawitch" userId="1f0bac9c-3ef8-4ced-8e1e-8a77b6170bf2" providerId="ADAL" clId="{8DACA4B0-E227-4AE7-B91A-EBAC4C69D749}" dt="2024-11-28T11:20:49.135" v="2348" actId="33553"/>
          <ac:spMkLst>
            <pc:docMk/>
            <pc:sldMk cId="4147640924" sldId="309"/>
            <ac:spMk id="2" creationId="{6B3CD00C-3925-2D8A-DC28-A8B6C4F6E2F5}"/>
          </ac:spMkLst>
        </pc:spChg>
        <pc:graphicFrameChg chg="mod">
          <ac:chgData name="Tali Yawitch" userId="1f0bac9c-3ef8-4ced-8e1e-8a77b6170bf2" providerId="ADAL" clId="{8DACA4B0-E227-4AE7-B91A-EBAC4C69D749}" dt="2024-11-28T11:02:21.306" v="256" actId="962"/>
          <ac:graphicFrameMkLst>
            <pc:docMk/>
            <pc:sldMk cId="4147640924" sldId="309"/>
            <ac:graphicFrameMk id="5" creationId="{BCD0286E-441C-4F67-9529-17DD1F6AB5B1}"/>
          </ac:graphicFrameMkLst>
        </pc:graphicFrameChg>
      </pc:sldChg>
      <pc:sldChg chg="addSp delSp modSp new mod ord">
        <pc:chgData name="Tali Yawitch" userId="1f0bac9c-3ef8-4ced-8e1e-8a77b6170bf2" providerId="ADAL" clId="{8DACA4B0-E227-4AE7-B91A-EBAC4C69D749}" dt="2024-12-03T11:43:02.508" v="3334" actId="962"/>
        <pc:sldMkLst>
          <pc:docMk/>
          <pc:sldMk cId="4045458564" sldId="310"/>
        </pc:sldMkLst>
        <pc:spChg chg="add del mod">
          <ac:chgData name="Tali Yawitch" userId="1f0bac9c-3ef8-4ced-8e1e-8a77b6170bf2" providerId="ADAL" clId="{8DACA4B0-E227-4AE7-B91A-EBAC4C69D749}" dt="2024-12-03T11:15:16.295" v="3225"/>
          <ac:spMkLst>
            <pc:docMk/>
            <pc:sldMk cId="4045458564" sldId="310"/>
            <ac:spMk id="3" creationId="{C327CCD0-ABCA-0D1A-D804-6CF15BA30CEE}"/>
          </ac:spMkLst>
        </pc:spChg>
        <pc:spChg chg="add mod">
          <ac:chgData name="Tali Yawitch" userId="1f0bac9c-3ef8-4ced-8e1e-8a77b6170bf2" providerId="ADAL" clId="{8DACA4B0-E227-4AE7-B91A-EBAC4C69D749}" dt="2024-12-03T11:15:47.724" v="3229" actId="33553"/>
          <ac:spMkLst>
            <pc:docMk/>
            <pc:sldMk cId="4045458564" sldId="310"/>
            <ac:spMk id="4" creationId="{D67386F5-0837-79FD-3374-F201765CD0F2}"/>
          </ac:spMkLst>
        </pc:spChg>
        <pc:picChg chg="add mod">
          <ac:chgData name="Tali Yawitch" userId="1f0bac9c-3ef8-4ced-8e1e-8a77b6170bf2" providerId="ADAL" clId="{8DACA4B0-E227-4AE7-B91A-EBAC4C69D749}" dt="2024-12-03T11:43:02.508" v="3334" actId="962"/>
          <ac:picMkLst>
            <pc:docMk/>
            <pc:sldMk cId="4045458564" sldId="310"/>
            <ac:picMk id="5" creationId="{7B1C9A1E-30D5-3601-F720-17903912267A}"/>
          </ac:picMkLst>
        </pc:picChg>
      </pc:sldChg>
      <pc:sldChg chg="addSp delSp modSp new mod">
        <pc:chgData name="Tali Yawitch" userId="1f0bac9c-3ef8-4ced-8e1e-8a77b6170bf2" providerId="ADAL" clId="{8DACA4B0-E227-4AE7-B91A-EBAC4C69D749}" dt="2024-12-03T11:34:59.045" v="3332" actId="33553"/>
        <pc:sldMkLst>
          <pc:docMk/>
          <pc:sldMk cId="3284166137" sldId="311"/>
        </pc:sldMkLst>
        <pc:spChg chg="add mod">
          <ac:chgData name="Tali Yawitch" userId="1f0bac9c-3ef8-4ced-8e1e-8a77b6170bf2" providerId="ADAL" clId="{8DACA4B0-E227-4AE7-B91A-EBAC4C69D749}" dt="2024-12-03T11:34:59.045" v="3332" actId="33553"/>
          <ac:spMkLst>
            <pc:docMk/>
            <pc:sldMk cId="3284166137" sldId="311"/>
            <ac:spMk id="2" creationId="{6C3DAB58-6CA9-0032-5213-B9703625809E}"/>
          </ac:spMkLst>
        </pc:spChg>
        <pc:spChg chg="add del">
          <ac:chgData name="Tali Yawitch" userId="1f0bac9c-3ef8-4ced-8e1e-8a77b6170bf2" providerId="ADAL" clId="{8DACA4B0-E227-4AE7-B91A-EBAC4C69D749}" dt="2024-12-03T11:32:52.955" v="3308" actId="22"/>
          <ac:spMkLst>
            <pc:docMk/>
            <pc:sldMk cId="3284166137" sldId="311"/>
            <ac:spMk id="4" creationId="{9DF06693-79D3-97DE-D5AE-1914FBD5A211}"/>
          </ac:spMkLst>
        </pc:spChg>
        <pc:graphicFrameChg chg="add mod">
          <ac:chgData name="Tali Yawitch" userId="1f0bac9c-3ef8-4ced-8e1e-8a77b6170bf2" providerId="ADAL" clId="{8DACA4B0-E227-4AE7-B91A-EBAC4C69D749}" dt="2024-12-03T11:33:48.100" v="3316" actId="1076"/>
          <ac:graphicFrameMkLst>
            <pc:docMk/>
            <pc:sldMk cId="3284166137" sldId="311"/>
            <ac:graphicFrameMk id="6" creationId="{67010736-EED5-3831-6AEC-A487B639F355}"/>
          </ac:graphicFrameMkLst>
        </pc:graphicFrameChg>
        <pc:graphicFrameChg chg="add mod modGraphic">
          <ac:chgData name="Tali Yawitch" userId="1f0bac9c-3ef8-4ced-8e1e-8a77b6170bf2" providerId="ADAL" clId="{8DACA4B0-E227-4AE7-B91A-EBAC4C69D749}" dt="2024-12-03T11:34:55.411" v="3331" actId="13238"/>
          <ac:graphicFrameMkLst>
            <pc:docMk/>
            <pc:sldMk cId="3284166137" sldId="311"/>
            <ac:graphicFrameMk id="7" creationId="{189282C9-A9F5-36E0-1631-12D535F728A7}"/>
          </ac:graphicFrameMkLst>
        </pc:graphicFrameChg>
        <pc:picChg chg="add del mod">
          <ac:chgData name="Tali Yawitch" userId="1f0bac9c-3ef8-4ced-8e1e-8a77b6170bf2" providerId="ADAL" clId="{8DACA4B0-E227-4AE7-B91A-EBAC4C69D749}" dt="2024-12-03T11:33:13.080" v="3311" actId="478"/>
          <ac:picMkLst>
            <pc:docMk/>
            <pc:sldMk cId="3284166137" sldId="311"/>
            <ac:picMk id="5" creationId="{94DA3BE1-3FF9-38F6-0C01-7B39FFD2F174}"/>
          </ac:picMkLst>
        </pc:picChg>
      </pc:sldChg>
    </pc:docChg>
  </pc:docChgLst>
  <pc:docChgLst>
    <pc:chgData name="Tali Yawitch" userId="14c652b2-fd77-4751-b8ec-1681ba5ef4ad" providerId="ADAL" clId="{19620DBC-A633-45BB-B32E-F0013B03D79B}"/>
    <pc:docChg chg="modSld">
      <pc:chgData name="Tali Yawitch" userId="14c652b2-fd77-4751-b8ec-1681ba5ef4ad" providerId="ADAL" clId="{19620DBC-A633-45BB-B32E-F0013B03D79B}" dt="2024-12-03T13:33:02.337" v="46" actId="6549"/>
      <pc:docMkLst>
        <pc:docMk/>
      </pc:docMkLst>
      <pc:sldChg chg="modSp mod">
        <pc:chgData name="Tali Yawitch" userId="14c652b2-fd77-4751-b8ec-1681ba5ef4ad" providerId="ADAL" clId="{19620DBC-A633-45BB-B32E-F0013B03D79B}" dt="2024-12-03T13:33:02.337" v="46" actId="6549"/>
        <pc:sldMkLst>
          <pc:docMk/>
          <pc:sldMk cId="4045458564" sldId="310"/>
        </pc:sldMkLst>
        <pc:spChg chg="mod">
          <ac:chgData name="Tali Yawitch" userId="14c652b2-fd77-4751-b8ec-1681ba5ef4ad" providerId="ADAL" clId="{19620DBC-A633-45BB-B32E-F0013B03D79B}" dt="2024-12-03T13:33:02.337" v="46" actId="6549"/>
          <ac:spMkLst>
            <pc:docMk/>
            <pc:sldMk cId="4045458564" sldId="310"/>
            <ac:spMk id="4" creationId="{D67386F5-0837-79FD-3374-F201765CD0F2}"/>
          </ac:spMkLst>
        </pc:spChg>
      </pc:sldChg>
      <pc:sldChg chg="modSp mod">
        <pc:chgData name="Tali Yawitch" userId="14c652b2-fd77-4751-b8ec-1681ba5ef4ad" providerId="ADAL" clId="{19620DBC-A633-45BB-B32E-F0013B03D79B}" dt="2024-12-03T13:30:39.449" v="0"/>
        <pc:sldMkLst>
          <pc:docMk/>
          <pc:sldMk cId="3284166137" sldId="311"/>
        </pc:sldMkLst>
        <pc:spChg chg="mod">
          <ac:chgData name="Tali Yawitch" userId="14c652b2-fd77-4751-b8ec-1681ba5ef4ad" providerId="ADAL" clId="{19620DBC-A633-45BB-B32E-F0013B03D79B}" dt="2024-12-03T13:30:39.449" v="0"/>
          <ac:spMkLst>
            <pc:docMk/>
            <pc:sldMk cId="3284166137" sldId="311"/>
            <ac:spMk id="2" creationId="{6C3DAB58-6CA9-0032-5213-B9703625809E}"/>
          </ac:spMkLst>
        </pc:spChg>
      </pc:sldChg>
    </pc:docChg>
  </pc:docChgLst>
  <pc:docChgLst>
    <pc:chgData name="Qanisha Hall" userId="86a5cf10-85f7-4376-8f7c-7f4e1f1d91ee" providerId="ADAL" clId="{B7B2FAAE-9370-4014-B4B2-A25F11A4A7D3}"/>
    <pc:docChg chg="undo custSel modSld">
      <pc:chgData name="Qanisha Hall" userId="86a5cf10-85f7-4376-8f7c-7f4e1f1d91ee" providerId="ADAL" clId="{B7B2FAAE-9370-4014-B4B2-A25F11A4A7D3}" dt="2024-12-06T14:19:14.238" v="232" actId="20577"/>
      <pc:docMkLst>
        <pc:docMk/>
      </pc:docMkLst>
      <pc:sldChg chg="modSp mod">
        <pc:chgData name="Qanisha Hall" userId="86a5cf10-85f7-4376-8f7c-7f4e1f1d91ee" providerId="ADAL" clId="{B7B2FAAE-9370-4014-B4B2-A25F11A4A7D3}" dt="2024-12-06T14:19:14.238" v="232" actId="20577"/>
        <pc:sldMkLst>
          <pc:docMk/>
          <pc:sldMk cId="2785194658" sldId="261"/>
        </pc:sldMkLst>
        <pc:graphicFrameChg chg="modGraphic">
          <ac:chgData name="Qanisha Hall" userId="86a5cf10-85f7-4376-8f7c-7f4e1f1d91ee" providerId="ADAL" clId="{B7B2FAAE-9370-4014-B4B2-A25F11A4A7D3}" dt="2024-12-06T14:19:14.238" v="232" actId="20577"/>
          <ac:graphicFrameMkLst>
            <pc:docMk/>
            <pc:sldMk cId="2785194658" sldId="261"/>
            <ac:graphicFrameMk id="4" creationId="{18AFA223-CEA4-ED20-E638-C8E6E32CDBD7}"/>
          </ac:graphicFrameMkLst>
        </pc:graphicFrameChg>
      </pc:sldChg>
      <pc:sldChg chg="modSp mod">
        <pc:chgData name="Qanisha Hall" userId="86a5cf10-85f7-4376-8f7c-7f4e1f1d91ee" providerId="ADAL" clId="{B7B2FAAE-9370-4014-B4B2-A25F11A4A7D3}" dt="2024-12-06T14:00:03.239" v="129" actId="20577"/>
        <pc:sldMkLst>
          <pc:docMk/>
          <pc:sldMk cId="1949793169" sldId="262"/>
        </pc:sldMkLst>
        <pc:graphicFrameChg chg="modGraphic">
          <ac:chgData name="Qanisha Hall" userId="86a5cf10-85f7-4376-8f7c-7f4e1f1d91ee" providerId="ADAL" clId="{B7B2FAAE-9370-4014-B4B2-A25F11A4A7D3}" dt="2024-12-06T14:00:03.239" v="129" actId="20577"/>
          <ac:graphicFrameMkLst>
            <pc:docMk/>
            <pc:sldMk cId="1949793169" sldId="262"/>
            <ac:graphicFrameMk id="5" creationId="{077417BD-AC82-65F5-EE68-DBA38C1ED0D5}"/>
          </ac:graphicFrameMkLst>
        </pc:graphicFrameChg>
      </pc:sldChg>
      <pc:sldChg chg="addSp delSp modSp mod modNotesTx">
        <pc:chgData name="Qanisha Hall" userId="86a5cf10-85f7-4376-8f7c-7f4e1f1d91ee" providerId="ADAL" clId="{B7B2FAAE-9370-4014-B4B2-A25F11A4A7D3}" dt="2024-12-05T14:38:38.831" v="36" actId="20577"/>
        <pc:sldMkLst>
          <pc:docMk/>
          <pc:sldMk cId="1996742006" sldId="293"/>
        </pc:sldMkLst>
        <pc:spChg chg="mod">
          <ac:chgData name="Qanisha Hall" userId="86a5cf10-85f7-4376-8f7c-7f4e1f1d91ee" providerId="ADAL" clId="{B7B2FAAE-9370-4014-B4B2-A25F11A4A7D3}" dt="2024-12-05T14:36:59.209" v="17" actId="20577"/>
          <ac:spMkLst>
            <pc:docMk/>
            <pc:sldMk cId="1996742006" sldId="293"/>
            <ac:spMk id="6" creationId="{03FD28CB-4170-BEBA-C2E8-3562F65AD77F}"/>
          </ac:spMkLst>
        </pc:spChg>
        <pc:spChg chg="mod">
          <ac:chgData name="Qanisha Hall" userId="86a5cf10-85f7-4376-8f7c-7f4e1f1d91ee" providerId="ADAL" clId="{B7B2FAAE-9370-4014-B4B2-A25F11A4A7D3}" dt="2024-12-05T14:38:29.916" v="34" actId="2711"/>
          <ac:spMkLst>
            <pc:docMk/>
            <pc:sldMk cId="1996742006" sldId="293"/>
            <ac:spMk id="8" creationId="{54936646-F0F7-B0D3-385C-0992003D9553}"/>
          </ac:spMkLst>
        </pc:spChg>
        <pc:graphicFrameChg chg="add mod">
          <ac:chgData name="Qanisha Hall" userId="86a5cf10-85f7-4376-8f7c-7f4e1f1d91ee" providerId="ADAL" clId="{B7B2FAAE-9370-4014-B4B2-A25F11A4A7D3}" dt="2024-12-05T14:38:18.629" v="33" actId="1076"/>
          <ac:graphicFrameMkLst>
            <pc:docMk/>
            <pc:sldMk cId="1996742006" sldId="293"/>
            <ac:graphicFrameMk id="2" creationId="{8E6DD8A8-4587-4D17-8764-0AFDFCA3D5D8}"/>
          </ac:graphicFrameMkLst>
        </pc:graphicFrameChg>
        <pc:graphicFrameChg chg="del">
          <ac:chgData name="Qanisha Hall" userId="86a5cf10-85f7-4376-8f7c-7f4e1f1d91ee" providerId="ADAL" clId="{B7B2FAAE-9370-4014-B4B2-A25F11A4A7D3}" dt="2024-12-05T14:37:07.061" v="18" actId="478"/>
          <ac:graphicFrameMkLst>
            <pc:docMk/>
            <pc:sldMk cId="1996742006" sldId="293"/>
            <ac:graphicFrameMk id="3" creationId="{2153719F-FC1C-BADF-B6C6-1A4B2A03540C}"/>
          </ac:graphicFrameMkLst>
        </pc:graphicFrameChg>
        <pc:graphicFrameChg chg="add mod">
          <ac:chgData name="Qanisha Hall" userId="86a5cf10-85f7-4376-8f7c-7f4e1f1d91ee" providerId="ADAL" clId="{B7B2FAAE-9370-4014-B4B2-A25F11A4A7D3}" dt="2024-12-05T14:37:53.072" v="26"/>
          <ac:graphicFrameMkLst>
            <pc:docMk/>
            <pc:sldMk cId="1996742006" sldId="293"/>
            <ac:graphicFrameMk id="4" creationId="{A7460F0B-D9B6-F422-E479-680F0786B143}"/>
          </ac:graphicFrameMkLst>
        </pc:graphicFrameChg>
      </pc:sldChg>
      <pc:sldChg chg="modSp mod">
        <pc:chgData name="Qanisha Hall" userId="86a5cf10-85f7-4376-8f7c-7f4e1f1d91ee" providerId="ADAL" clId="{B7B2FAAE-9370-4014-B4B2-A25F11A4A7D3}" dt="2024-12-05T14:51:29.192" v="91" actId="113"/>
        <pc:sldMkLst>
          <pc:docMk/>
          <pc:sldMk cId="1195612661" sldId="296"/>
        </pc:sldMkLst>
        <pc:spChg chg="mod">
          <ac:chgData name="Qanisha Hall" userId="86a5cf10-85f7-4376-8f7c-7f4e1f1d91ee" providerId="ADAL" clId="{B7B2FAAE-9370-4014-B4B2-A25F11A4A7D3}" dt="2024-12-05T14:51:29.192" v="91" actId="113"/>
          <ac:spMkLst>
            <pc:docMk/>
            <pc:sldMk cId="1195612661" sldId="296"/>
            <ac:spMk id="3" creationId="{1AF02D38-C244-A01A-AEC3-FCD8EE12B2C1}"/>
          </ac:spMkLst>
        </pc:spChg>
      </pc:sldChg>
      <pc:sldChg chg="addSp modSp mod modNotesTx">
        <pc:chgData name="Qanisha Hall" userId="86a5cf10-85f7-4376-8f7c-7f4e1f1d91ee" providerId="ADAL" clId="{B7B2FAAE-9370-4014-B4B2-A25F11A4A7D3}" dt="2024-12-06T14:04:06.130" v="151" actId="1076"/>
        <pc:sldMkLst>
          <pc:docMk/>
          <pc:sldMk cId="1862488674" sldId="301"/>
        </pc:sldMkLst>
        <pc:spChg chg="add mod">
          <ac:chgData name="Qanisha Hall" userId="86a5cf10-85f7-4376-8f7c-7f4e1f1d91ee" providerId="ADAL" clId="{B7B2FAAE-9370-4014-B4B2-A25F11A4A7D3}" dt="2024-12-06T14:04:06.130" v="151" actId="1076"/>
          <ac:spMkLst>
            <pc:docMk/>
            <pc:sldMk cId="1862488674" sldId="301"/>
            <ac:spMk id="2" creationId="{217D7C42-172D-442E-FA5D-FF0F107F0D17}"/>
          </ac:spMkLst>
        </pc:spChg>
        <pc:graphicFrameChg chg="mod">
          <ac:chgData name="Qanisha Hall" userId="86a5cf10-85f7-4376-8f7c-7f4e1f1d91ee" providerId="ADAL" clId="{B7B2FAAE-9370-4014-B4B2-A25F11A4A7D3}" dt="2024-12-06T14:04:03.666" v="150" actId="1076"/>
          <ac:graphicFrameMkLst>
            <pc:docMk/>
            <pc:sldMk cId="1862488674" sldId="301"/>
            <ac:graphicFrameMk id="5" creationId="{39E2C6D4-CE28-5808-2556-76F7F168D740}"/>
          </ac:graphicFrameMkLst>
        </pc:graphicFrameChg>
      </pc:sldChg>
    </pc:docChg>
  </pc:docChgLst>
  <pc:docChgLst>
    <pc:chgData name="Claire Reynolds" userId="S::claire.reynolds@ukhsa.gov.uk::c8e75c93-8eb9-4330-b5a2-ddde57aa9493" providerId="AD" clId="Web-{68A7F80C-52D1-34B3-07B5-71114F925544}"/>
    <pc:docChg chg="modSld">
      <pc:chgData name="Claire Reynolds" userId="S::claire.reynolds@ukhsa.gov.uk::c8e75c93-8eb9-4330-b5a2-ddde57aa9493" providerId="AD" clId="Web-{68A7F80C-52D1-34B3-07B5-71114F925544}" dt="2024-12-06T13:27:18.720" v="43" actId="20577"/>
      <pc:docMkLst>
        <pc:docMk/>
      </pc:docMkLst>
      <pc:sldChg chg="modSp">
        <pc:chgData name="Claire Reynolds" userId="S::claire.reynolds@ukhsa.gov.uk::c8e75c93-8eb9-4330-b5a2-ddde57aa9493" providerId="AD" clId="Web-{68A7F80C-52D1-34B3-07B5-71114F925544}" dt="2024-12-06T13:25:40.654" v="8" actId="20577"/>
        <pc:sldMkLst>
          <pc:docMk/>
          <pc:sldMk cId="3140088579" sldId="278"/>
        </pc:sldMkLst>
        <pc:spChg chg="mod">
          <ac:chgData name="Claire Reynolds" userId="S::claire.reynolds@ukhsa.gov.uk::c8e75c93-8eb9-4330-b5a2-ddde57aa9493" providerId="AD" clId="Web-{68A7F80C-52D1-34B3-07B5-71114F925544}" dt="2024-12-06T13:25:40.654" v="8" actId="20577"/>
          <ac:spMkLst>
            <pc:docMk/>
            <pc:sldMk cId="3140088579" sldId="278"/>
            <ac:spMk id="8" creationId="{3BF8BB9B-1C70-9172-1D61-9905A0AB42FF}"/>
          </ac:spMkLst>
        </pc:spChg>
      </pc:sldChg>
      <pc:sldChg chg="modSp">
        <pc:chgData name="Claire Reynolds" userId="S::claire.reynolds@ukhsa.gov.uk::c8e75c93-8eb9-4330-b5a2-ddde57aa9493" providerId="AD" clId="Web-{68A7F80C-52D1-34B3-07B5-71114F925544}" dt="2024-12-06T13:24:37.354" v="2" actId="20577"/>
        <pc:sldMkLst>
          <pc:docMk/>
          <pc:sldMk cId="2308806488" sldId="279"/>
        </pc:sldMkLst>
        <pc:spChg chg="mod">
          <ac:chgData name="Claire Reynolds" userId="S::claire.reynolds@ukhsa.gov.uk::c8e75c93-8eb9-4330-b5a2-ddde57aa9493" providerId="AD" clId="Web-{68A7F80C-52D1-34B3-07B5-71114F925544}" dt="2024-12-06T13:24:37.354" v="2" actId="20577"/>
          <ac:spMkLst>
            <pc:docMk/>
            <pc:sldMk cId="2308806488" sldId="279"/>
            <ac:spMk id="2" creationId="{C7198DA9-A5AC-AAF5-9C0F-B1D4767995F6}"/>
          </ac:spMkLst>
        </pc:spChg>
      </pc:sldChg>
      <pc:sldChg chg="modSp">
        <pc:chgData name="Claire Reynolds" userId="S::claire.reynolds@ukhsa.gov.uk::c8e75c93-8eb9-4330-b5a2-ddde57aa9493" providerId="AD" clId="Web-{68A7F80C-52D1-34B3-07B5-71114F925544}" dt="2024-12-06T13:24:47.871" v="5" actId="20577"/>
        <pc:sldMkLst>
          <pc:docMk/>
          <pc:sldMk cId="273078011" sldId="290"/>
        </pc:sldMkLst>
        <pc:spChg chg="mod">
          <ac:chgData name="Claire Reynolds" userId="S::claire.reynolds@ukhsa.gov.uk::c8e75c93-8eb9-4330-b5a2-ddde57aa9493" providerId="AD" clId="Web-{68A7F80C-52D1-34B3-07B5-71114F925544}" dt="2024-12-06T13:24:47.871" v="5" actId="20577"/>
          <ac:spMkLst>
            <pc:docMk/>
            <pc:sldMk cId="273078011" sldId="290"/>
            <ac:spMk id="5" creationId="{80AF0CD7-1640-103C-7CE3-7CEDC5DD43CA}"/>
          </ac:spMkLst>
        </pc:spChg>
      </pc:sldChg>
      <pc:sldChg chg="modSp">
        <pc:chgData name="Claire Reynolds" userId="S::claire.reynolds@ukhsa.gov.uk::c8e75c93-8eb9-4330-b5a2-ddde57aa9493" providerId="AD" clId="Web-{68A7F80C-52D1-34B3-07B5-71114F925544}" dt="2024-12-06T13:27:18.720" v="43" actId="20577"/>
        <pc:sldMkLst>
          <pc:docMk/>
          <pc:sldMk cId="1862488674" sldId="301"/>
        </pc:sldMkLst>
        <pc:spChg chg="mod">
          <ac:chgData name="Claire Reynolds" userId="S::claire.reynolds@ukhsa.gov.uk::c8e75c93-8eb9-4330-b5a2-ddde57aa9493" providerId="AD" clId="Web-{68A7F80C-52D1-34B3-07B5-71114F925544}" dt="2024-12-06T13:27:18.720" v="43" actId="20577"/>
          <ac:spMkLst>
            <pc:docMk/>
            <pc:sldMk cId="1862488674" sldId="301"/>
            <ac:spMk id="4" creationId="{1786CE39-B59A-444E-1EE7-5CF075E3C6E8}"/>
          </ac:spMkLst>
        </pc:spChg>
      </pc:sldChg>
      <pc:sldChg chg="modSp">
        <pc:chgData name="Claire Reynolds" userId="S::claire.reynolds@ukhsa.gov.uk::c8e75c93-8eb9-4330-b5a2-ddde57aa9493" providerId="AD" clId="Web-{68A7F80C-52D1-34B3-07B5-71114F925544}" dt="2024-12-06T13:26:08.389" v="15" actId="20577"/>
        <pc:sldMkLst>
          <pc:docMk/>
          <pc:sldMk cId="1025088440" sldId="307"/>
        </pc:sldMkLst>
        <pc:spChg chg="mod">
          <ac:chgData name="Claire Reynolds" userId="S::claire.reynolds@ukhsa.gov.uk::c8e75c93-8eb9-4330-b5a2-ddde57aa9493" providerId="AD" clId="Web-{68A7F80C-52D1-34B3-07B5-71114F925544}" dt="2024-12-06T13:26:08.389" v="15" actId="20577"/>
          <ac:spMkLst>
            <pc:docMk/>
            <pc:sldMk cId="1025088440" sldId="307"/>
            <ac:spMk id="6" creationId="{CC662B34-E19E-A607-DF05-134D223E112E}"/>
          </ac:spMkLst>
        </pc:spChg>
      </pc:sldChg>
      <pc:sldChg chg="modSp">
        <pc:chgData name="Claire Reynolds" userId="S::claire.reynolds@ukhsa.gov.uk::c8e75c93-8eb9-4330-b5a2-ddde57aa9493" providerId="AD" clId="Web-{68A7F80C-52D1-34B3-07B5-71114F925544}" dt="2024-12-06T13:27:03.469" v="40" actId="20577"/>
        <pc:sldMkLst>
          <pc:docMk/>
          <pc:sldMk cId="1553727893" sldId="308"/>
        </pc:sldMkLst>
        <pc:spChg chg="mod">
          <ac:chgData name="Claire Reynolds" userId="S::claire.reynolds@ukhsa.gov.uk::c8e75c93-8eb9-4330-b5a2-ddde57aa9493" providerId="AD" clId="Web-{68A7F80C-52D1-34B3-07B5-71114F925544}" dt="2024-12-06T13:27:03.469" v="40" actId="20577"/>
          <ac:spMkLst>
            <pc:docMk/>
            <pc:sldMk cId="1553727893" sldId="308"/>
            <ac:spMk id="3" creationId="{1DFCB203-EB33-30CA-75C3-DDE223342495}"/>
          </ac:spMkLst>
        </pc:spChg>
      </pc:sldChg>
    </pc:docChg>
  </pc:docChgLst>
  <pc:docChgLst>
    <pc:chgData name="Qanisha Hall" userId="86a5cf10-85f7-4376-8f7c-7f4e1f1d91ee" providerId="ADAL" clId="{3F0E41AC-1290-4CB3-A8AF-CE711AA0926A}"/>
    <pc:docChg chg="undo custSel addSld delSld modSld">
      <pc:chgData name="Qanisha Hall" userId="86a5cf10-85f7-4376-8f7c-7f4e1f1d91ee" providerId="ADAL" clId="{3F0E41AC-1290-4CB3-A8AF-CE711AA0926A}" dt="2024-11-29T09:19:23.839" v="214" actId="13244"/>
      <pc:docMkLst>
        <pc:docMk/>
      </pc:docMkLst>
      <pc:sldChg chg="modSp mod">
        <pc:chgData name="Qanisha Hall" userId="86a5cf10-85f7-4376-8f7c-7f4e1f1d91ee" providerId="ADAL" clId="{3F0E41AC-1290-4CB3-A8AF-CE711AA0926A}" dt="2024-11-29T08:35:00.675" v="54"/>
        <pc:sldMkLst>
          <pc:docMk/>
          <pc:sldMk cId="2544030758" sldId="256"/>
        </pc:sldMkLst>
        <pc:spChg chg="ord">
          <ac:chgData name="Qanisha Hall" userId="86a5cf10-85f7-4376-8f7c-7f4e1f1d91ee" providerId="ADAL" clId="{3F0E41AC-1290-4CB3-A8AF-CE711AA0926A}" dt="2024-11-29T08:35:00.675" v="54"/>
          <ac:spMkLst>
            <pc:docMk/>
            <pc:sldMk cId="2544030758" sldId="256"/>
            <ac:spMk id="2" creationId="{93C79B11-E4EF-875D-1638-623323CD02C4}"/>
          </ac:spMkLst>
        </pc:spChg>
        <pc:graphicFrameChg chg="mod">
          <ac:chgData name="Qanisha Hall" userId="86a5cf10-85f7-4376-8f7c-7f4e1f1d91ee" providerId="ADAL" clId="{3F0E41AC-1290-4CB3-A8AF-CE711AA0926A}" dt="2024-11-14T15:09:50.770" v="34" actId="2711"/>
          <ac:graphicFrameMkLst>
            <pc:docMk/>
            <pc:sldMk cId="2544030758" sldId="256"/>
            <ac:graphicFrameMk id="4" creationId="{87C09294-FA62-41BC-8A3A-0D579503D985}"/>
          </ac:graphicFrameMkLst>
        </pc:graphicFrameChg>
      </pc:sldChg>
      <pc:sldChg chg="addSp delSp modSp del mod">
        <pc:chgData name="Qanisha Hall" userId="86a5cf10-85f7-4376-8f7c-7f4e1f1d91ee" providerId="ADAL" clId="{3F0E41AC-1290-4CB3-A8AF-CE711AA0926A}" dt="2024-11-14T15:08:01.991" v="32" actId="47"/>
        <pc:sldMkLst>
          <pc:docMk/>
          <pc:sldMk cId="669421115" sldId="259"/>
        </pc:sldMkLst>
        <pc:spChg chg="del">
          <ac:chgData name="Qanisha Hall" userId="86a5cf10-85f7-4376-8f7c-7f4e1f1d91ee" providerId="ADAL" clId="{3F0E41AC-1290-4CB3-A8AF-CE711AA0926A}" dt="2024-11-14T15:07:37.559" v="28" actId="21"/>
          <ac:spMkLst>
            <pc:docMk/>
            <pc:sldMk cId="669421115" sldId="259"/>
            <ac:spMk id="4" creationId="{87B4EEFB-5215-AFDE-36CA-A9BE271A656A}"/>
          </ac:spMkLst>
        </pc:spChg>
        <pc:graphicFrameChg chg="del">
          <ac:chgData name="Qanisha Hall" userId="86a5cf10-85f7-4376-8f7c-7f4e1f1d91ee" providerId="ADAL" clId="{3F0E41AC-1290-4CB3-A8AF-CE711AA0926A}" dt="2024-11-14T15:06:16.712" v="20" actId="478"/>
          <ac:graphicFrameMkLst>
            <pc:docMk/>
            <pc:sldMk cId="669421115" sldId="259"/>
            <ac:graphicFrameMk id="2" creationId="{BDC47416-5E01-4B36-9FF7-15775D99BE88}"/>
          </ac:graphicFrameMkLst>
        </pc:graphicFrameChg>
        <pc:graphicFrameChg chg="add del mod">
          <ac:chgData name="Qanisha Hall" userId="86a5cf10-85f7-4376-8f7c-7f4e1f1d91ee" providerId="ADAL" clId="{3F0E41AC-1290-4CB3-A8AF-CE711AA0926A}" dt="2024-11-14T15:07:15.691" v="24" actId="21"/>
          <ac:graphicFrameMkLst>
            <pc:docMk/>
            <pc:sldMk cId="669421115" sldId="259"/>
            <ac:graphicFrameMk id="5" creationId="{BCD0286E-441C-4F67-9529-17DD1F6AB5B1}"/>
          </ac:graphicFrameMkLst>
        </pc:graphicFrameChg>
      </pc:sldChg>
      <pc:sldChg chg="modSp mod">
        <pc:chgData name="Qanisha Hall" userId="86a5cf10-85f7-4376-8f7c-7f4e1f1d91ee" providerId="ADAL" clId="{3F0E41AC-1290-4CB3-A8AF-CE711AA0926A}" dt="2024-11-29T08:45:44.084" v="103" actId="798"/>
        <pc:sldMkLst>
          <pc:docMk/>
          <pc:sldMk cId="2785194658" sldId="261"/>
        </pc:sldMkLst>
        <pc:spChg chg="ord">
          <ac:chgData name="Qanisha Hall" userId="86a5cf10-85f7-4376-8f7c-7f4e1f1d91ee" providerId="ADAL" clId="{3F0E41AC-1290-4CB3-A8AF-CE711AA0926A}" dt="2024-11-29T08:33:59.207" v="47" actId="13244"/>
          <ac:spMkLst>
            <pc:docMk/>
            <pc:sldMk cId="2785194658" sldId="261"/>
            <ac:spMk id="2" creationId="{286DA7B3-A8A9-C6F8-3450-68AFD94D3AD1}"/>
          </ac:spMkLst>
        </pc:spChg>
        <pc:spChg chg="ord">
          <ac:chgData name="Qanisha Hall" userId="86a5cf10-85f7-4376-8f7c-7f4e1f1d91ee" providerId="ADAL" clId="{3F0E41AC-1290-4CB3-A8AF-CE711AA0926A}" dt="2024-11-29T08:34:23.789" v="50"/>
          <ac:spMkLst>
            <pc:docMk/>
            <pc:sldMk cId="2785194658" sldId="261"/>
            <ac:spMk id="5" creationId="{0725F256-AFEF-FF96-9880-C1FC8FA5A62D}"/>
          </ac:spMkLst>
        </pc:spChg>
        <pc:graphicFrameChg chg="modGraphic">
          <ac:chgData name="Qanisha Hall" userId="86a5cf10-85f7-4376-8f7c-7f4e1f1d91ee" providerId="ADAL" clId="{3F0E41AC-1290-4CB3-A8AF-CE711AA0926A}" dt="2024-11-29T08:45:44.084" v="103" actId="798"/>
          <ac:graphicFrameMkLst>
            <pc:docMk/>
            <pc:sldMk cId="2785194658" sldId="261"/>
            <ac:graphicFrameMk id="4" creationId="{18AFA223-CEA4-ED20-E638-C8E6E32CDBD7}"/>
          </ac:graphicFrameMkLst>
        </pc:graphicFrameChg>
        <pc:graphicFrameChg chg="ord">
          <ac:chgData name="Qanisha Hall" userId="86a5cf10-85f7-4376-8f7c-7f4e1f1d91ee" providerId="ADAL" clId="{3F0E41AC-1290-4CB3-A8AF-CE711AA0926A}" dt="2024-11-29T08:34:07.321" v="48" actId="13244"/>
          <ac:graphicFrameMkLst>
            <pc:docMk/>
            <pc:sldMk cId="2785194658" sldId="261"/>
            <ac:graphicFrameMk id="6" creationId="{3C2D02CD-395A-442A-B9DF-2327C359CC3E}"/>
          </ac:graphicFrameMkLst>
        </pc:graphicFrameChg>
      </pc:sldChg>
      <pc:sldChg chg="modSp mod">
        <pc:chgData name="Qanisha Hall" userId="86a5cf10-85f7-4376-8f7c-7f4e1f1d91ee" providerId="ADAL" clId="{3F0E41AC-1290-4CB3-A8AF-CE711AA0926A}" dt="2024-11-29T08:34:41.942" v="52"/>
        <pc:sldMkLst>
          <pc:docMk/>
          <pc:sldMk cId="1949793169" sldId="262"/>
        </pc:sldMkLst>
        <pc:spChg chg="ord">
          <ac:chgData name="Qanisha Hall" userId="86a5cf10-85f7-4376-8f7c-7f4e1f1d91ee" providerId="ADAL" clId="{3F0E41AC-1290-4CB3-A8AF-CE711AA0926A}" dt="2024-11-29T08:34:37.011" v="51" actId="13244"/>
          <ac:spMkLst>
            <pc:docMk/>
            <pc:sldMk cId="1949793169" sldId="262"/>
            <ac:spMk id="2" creationId="{B0E04AF3-5CD6-9BB3-F260-5FD1E1ED8E10}"/>
          </ac:spMkLst>
        </pc:spChg>
        <pc:graphicFrameChg chg="ord">
          <ac:chgData name="Qanisha Hall" userId="86a5cf10-85f7-4376-8f7c-7f4e1f1d91ee" providerId="ADAL" clId="{3F0E41AC-1290-4CB3-A8AF-CE711AA0926A}" dt="2024-11-29T08:34:41.942" v="52"/>
          <ac:graphicFrameMkLst>
            <pc:docMk/>
            <pc:sldMk cId="1949793169" sldId="262"/>
            <ac:graphicFrameMk id="8" creationId="{C5787C68-5699-710A-9399-03F40CC27B60}"/>
          </ac:graphicFrameMkLst>
        </pc:graphicFrameChg>
      </pc:sldChg>
      <pc:sldChg chg="modSp mod">
        <pc:chgData name="Qanisha Hall" userId="86a5cf10-85f7-4376-8f7c-7f4e1f1d91ee" providerId="ADAL" clId="{3F0E41AC-1290-4CB3-A8AF-CE711AA0926A}" dt="2024-11-29T08:34:51.076" v="53"/>
        <pc:sldMkLst>
          <pc:docMk/>
          <pc:sldMk cId="4113069069" sldId="263"/>
        </pc:sldMkLst>
        <pc:spChg chg="ord">
          <ac:chgData name="Qanisha Hall" userId="86a5cf10-85f7-4376-8f7c-7f4e1f1d91ee" providerId="ADAL" clId="{3F0E41AC-1290-4CB3-A8AF-CE711AA0926A}" dt="2024-11-29T08:34:51.076" v="53"/>
          <ac:spMkLst>
            <pc:docMk/>
            <pc:sldMk cId="4113069069" sldId="263"/>
            <ac:spMk id="5" creationId="{52C026B9-A252-C907-ECFC-17BF2FF64EC9}"/>
          </ac:spMkLst>
        </pc:spChg>
      </pc:sldChg>
      <pc:sldChg chg="modSp mod">
        <pc:chgData name="Qanisha Hall" userId="86a5cf10-85f7-4376-8f7c-7f4e1f1d91ee" providerId="ADAL" clId="{3F0E41AC-1290-4CB3-A8AF-CE711AA0926A}" dt="2024-11-29T08:36:53.544" v="64"/>
        <pc:sldMkLst>
          <pc:docMk/>
          <pc:sldMk cId="2215154469" sldId="264"/>
        </pc:sldMkLst>
        <pc:spChg chg="ord">
          <ac:chgData name="Qanisha Hall" userId="86a5cf10-85f7-4376-8f7c-7f4e1f1d91ee" providerId="ADAL" clId="{3F0E41AC-1290-4CB3-A8AF-CE711AA0926A}" dt="2024-11-29T08:36:53.544" v="64"/>
          <ac:spMkLst>
            <pc:docMk/>
            <pc:sldMk cId="2215154469" sldId="264"/>
            <ac:spMk id="10" creationId="{BF49AE44-FF40-C0A7-932F-C0912F1AB197}"/>
          </ac:spMkLst>
        </pc:spChg>
      </pc:sldChg>
      <pc:sldChg chg="addSp delSp modSp mod">
        <pc:chgData name="Qanisha Hall" userId="86a5cf10-85f7-4376-8f7c-7f4e1f1d91ee" providerId="ADAL" clId="{3F0E41AC-1290-4CB3-A8AF-CE711AA0926A}" dt="2024-11-29T09:19:23.839" v="214" actId="13244"/>
        <pc:sldMkLst>
          <pc:docMk/>
          <pc:sldMk cId="2719220008" sldId="265"/>
        </pc:sldMkLst>
        <pc:spChg chg="mod ord">
          <ac:chgData name="Qanisha Hall" userId="86a5cf10-85f7-4376-8f7c-7f4e1f1d91ee" providerId="ADAL" clId="{3F0E41AC-1290-4CB3-A8AF-CE711AA0926A}" dt="2024-11-29T09:19:23.839" v="214" actId="13244"/>
          <ac:spMkLst>
            <pc:docMk/>
            <pc:sldMk cId="2719220008" sldId="265"/>
            <ac:spMk id="3" creationId="{82BB1E3C-1E19-F410-4D3D-186D499BF0DB}"/>
          </ac:spMkLst>
        </pc:spChg>
        <pc:spChg chg="add mod ord">
          <ac:chgData name="Qanisha Hall" userId="86a5cf10-85f7-4376-8f7c-7f4e1f1d91ee" providerId="ADAL" clId="{3F0E41AC-1290-4CB3-A8AF-CE711AA0926A}" dt="2024-11-29T09:19:21.010" v="213" actId="13244"/>
          <ac:spMkLst>
            <pc:docMk/>
            <pc:sldMk cId="2719220008" sldId="265"/>
            <ac:spMk id="6" creationId="{06BB24E8-A010-EDA0-4F07-2B2B89ACEA0C}"/>
          </ac:spMkLst>
        </pc:spChg>
        <pc:spChg chg="del ord">
          <ac:chgData name="Qanisha Hall" userId="86a5cf10-85f7-4376-8f7c-7f4e1f1d91ee" providerId="ADAL" clId="{3F0E41AC-1290-4CB3-A8AF-CE711AA0926A}" dt="2024-11-29T09:16:53.303" v="175" actId="478"/>
          <ac:spMkLst>
            <pc:docMk/>
            <pc:sldMk cId="2719220008" sldId="265"/>
            <ac:spMk id="8" creationId="{8496E805-8FB5-6087-58D5-9B597AEE859F}"/>
          </ac:spMkLst>
        </pc:spChg>
        <pc:graphicFrameChg chg="mod">
          <ac:chgData name="Qanisha Hall" userId="86a5cf10-85f7-4376-8f7c-7f4e1f1d91ee" providerId="ADAL" clId="{3F0E41AC-1290-4CB3-A8AF-CE711AA0926A}" dt="2024-11-29T08:39:56.181" v="89" actId="962"/>
          <ac:graphicFrameMkLst>
            <pc:docMk/>
            <pc:sldMk cId="2719220008" sldId="265"/>
            <ac:graphicFrameMk id="4" creationId="{E9E75EF7-721C-40E8-BAC3-CD3D2E521C3C}"/>
          </ac:graphicFrameMkLst>
        </pc:graphicFrameChg>
        <pc:graphicFrameChg chg="mod">
          <ac:chgData name="Qanisha Hall" userId="86a5cf10-85f7-4376-8f7c-7f4e1f1d91ee" providerId="ADAL" clId="{3F0E41AC-1290-4CB3-A8AF-CE711AA0926A}" dt="2024-11-29T08:40:03.691" v="92" actId="962"/>
          <ac:graphicFrameMkLst>
            <pc:docMk/>
            <pc:sldMk cId="2719220008" sldId="265"/>
            <ac:graphicFrameMk id="5" creationId="{77F37512-CC60-430C-B7A0-8AB04DC6F9E5}"/>
          </ac:graphicFrameMkLst>
        </pc:graphicFrameChg>
      </pc:sldChg>
      <pc:sldChg chg="modSp mod">
        <pc:chgData name="Qanisha Hall" userId="86a5cf10-85f7-4376-8f7c-7f4e1f1d91ee" providerId="ADAL" clId="{3F0E41AC-1290-4CB3-A8AF-CE711AA0926A}" dt="2024-11-29T08:36:22.018" v="60"/>
        <pc:sldMkLst>
          <pc:docMk/>
          <pc:sldMk cId="2475775609" sldId="268"/>
        </pc:sldMkLst>
        <pc:spChg chg="ord">
          <ac:chgData name="Qanisha Hall" userId="86a5cf10-85f7-4376-8f7c-7f4e1f1d91ee" providerId="ADAL" clId="{3F0E41AC-1290-4CB3-A8AF-CE711AA0926A}" dt="2024-11-29T08:36:22.018" v="60"/>
          <ac:spMkLst>
            <pc:docMk/>
            <pc:sldMk cId="2475775609" sldId="268"/>
            <ac:spMk id="5" creationId="{3956B317-523F-6D09-4204-21B7A1EB3B59}"/>
          </ac:spMkLst>
        </pc:spChg>
      </pc:sldChg>
      <pc:sldChg chg="modSp mod">
        <pc:chgData name="Qanisha Hall" userId="86a5cf10-85f7-4376-8f7c-7f4e1f1d91ee" providerId="ADAL" clId="{3F0E41AC-1290-4CB3-A8AF-CE711AA0926A}" dt="2024-11-29T08:36:29.350" v="62"/>
        <pc:sldMkLst>
          <pc:docMk/>
          <pc:sldMk cId="592285142" sldId="270"/>
        </pc:sldMkLst>
        <pc:spChg chg="ord">
          <ac:chgData name="Qanisha Hall" userId="86a5cf10-85f7-4376-8f7c-7f4e1f1d91ee" providerId="ADAL" clId="{3F0E41AC-1290-4CB3-A8AF-CE711AA0926A}" dt="2024-11-29T08:36:29.350" v="62"/>
          <ac:spMkLst>
            <pc:docMk/>
            <pc:sldMk cId="592285142" sldId="270"/>
            <ac:spMk id="6" creationId="{FACE0794-B0EB-F331-7BFA-4E6786C56366}"/>
          </ac:spMkLst>
        </pc:spChg>
      </pc:sldChg>
      <pc:sldChg chg="modSp mod">
        <pc:chgData name="Qanisha Hall" userId="86a5cf10-85f7-4376-8f7c-7f4e1f1d91ee" providerId="ADAL" clId="{3F0E41AC-1290-4CB3-A8AF-CE711AA0926A}" dt="2024-11-29T08:37:22.916" v="74"/>
        <pc:sldMkLst>
          <pc:docMk/>
          <pc:sldMk cId="651908481" sldId="271"/>
        </pc:sldMkLst>
        <pc:spChg chg="ord">
          <ac:chgData name="Qanisha Hall" userId="86a5cf10-85f7-4376-8f7c-7f4e1f1d91ee" providerId="ADAL" clId="{3F0E41AC-1290-4CB3-A8AF-CE711AA0926A}" dt="2024-11-29T08:37:22.916" v="74"/>
          <ac:spMkLst>
            <pc:docMk/>
            <pc:sldMk cId="651908481" sldId="271"/>
            <ac:spMk id="2" creationId="{20E039B4-E06B-8F4A-0306-882E8B2263F3}"/>
          </ac:spMkLst>
        </pc:spChg>
        <pc:spChg chg="ord">
          <ac:chgData name="Qanisha Hall" userId="86a5cf10-85f7-4376-8f7c-7f4e1f1d91ee" providerId="ADAL" clId="{3F0E41AC-1290-4CB3-A8AF-CE711AA0926A}" dt="2024-11-29T08:37:11.548" v="70"/>
          <ac:spMkLst>
            <pc:docMk/>
            <pc:sldMk cId="651908481" sldId="271"/>
            <ac:spMk id="9" creationId="{78B867DA-7B12-B24D-3FC8-5596B74AFBCA}"/>
          </ac:spMkLst>
        </pc:spChg>
      </pc:sldChg>
      <pc:sldChg chg="modSp mod">
        <pc:chgData name="Qanisha Hall" userId="86a5cf10-85f7-4376-8f7c-7f4e1f1d91ee" providerId="ADAL" clId="{3F0E41AC-1290-4CB3-A8AF-CE711AA0926A}" dt="2024-11-29T08:36:58.456" v="65"/>
        <pc:sldMkLst>
          <pc:docMk/>
          <pc:sldMk cId="2138466011" sldId="277"/>
        </pc:sldMkLst>
        <pc:spChg chg="ord">
          <ac:chgData name="Qanisha Hall" userId="86a5cf10-85f7-4376-8f7c-7f4e1f1d91ee" providerId="ADAL" clId="{3F0E41AC-1290-4CB3-A8AF-CE711AA0926A}" dt="2024-11-29T08:36:58.456" v="65"/>
          <ac:spMkLst>
            <pc:docMk/>
            <pc:sldMk cId="2138466011" sldId="277"/>
            <ac:spMk id="7" creationId="{6400F01F-4468-00CE-D9E1-D5E7B868D270}"/>
          </ac:spMkLst>
        </pc:spChg>
      </pc:sldChg>
      <pc:sldChg chg="modSp mod">
        <pc:chgData name="Qanisha Hall" userId="86a5cf10-85f7-4376-8f7c-7f4e1f1d91ee" providerId="ADAL" clId="{3F0E41AC-1290-4CB3-A8AF-CE711AA0926A}" dt="2024-11-29T08:37:03.206" v="66"/>
        <pc:sldMkLst>
          <pc:docMk/>
          <pc:sldMk cId="3140088579" sldId="278"/>
        </pc:sldMkLst>
        <pc:spChg chg="ord">
          <ac:chgData name="Qanisha Hall" userId="86a5cf10-85f7-4376-8f7c-7f4e1f1d91ee" providerId="ADAL" clId="{3F0E41AC-1290-4CB3-A8AF-CE711AA0926A}" dt="2024-11-29T08:37:03.206" v="66"/>
          <ac:spMkLst>
            <pc:docMk/>
            <pc:sldMk cId="3140088579" sldId="278"/>
            <ac:spMk id="8" creationId="{3BF8BB9B-1C70-9172-1D61-9905A0AB42FF}"/>
          </ac:spMkLst>
        </pc:spChg>
      </pc:sldChg>
      <pc:sldChg chg="modSp mod">
        <pc:chgData name="Qanisha Hall" userId="86a5cf10-85f7-4376-8f7c-7f4e1f1d91ee" providerId="ADAL" clId="{3F0E41AC-1290-4CB3-A8AF-CE711AA0926A}" dt="2024-11-29T08:37:50.635" v="75"/>
        <pc:sldMkLst>
          <pc:docMk/>
          <pc:sldMk cId="2308806488" sldId="279"/>
        </pc:sldMkLst>
        <pc:spChg chg="ord">
          <ac:chgData name="Qanisha Hall" userId="86a5cf10-85f7-4376-8f7c-7f4e1f1d91ee" providerId="ADAL" clId="{3F0E41AC-1290-4CB3-A8AF-CE711AA0926A}" dt="2024-11-29T08:37:50.635" v="75"/>
          <ac:spMkLst>
            <pc:docMk/>
            <pc:sldMk cId="2308806488" sldId="279"/>
            <ac:spMk id="2" creationId="{C7198DA9-A5AC-AAF5-9C0F-B1D4767995F6}"/>
          </ac:spMkLst>
        </pc:spChg>
      </pc:sldChg>
      <pc:sldChg chg="modSp mod">
        <pc:chgData name="Qanisha Hall" userId="86a5cf10-85f7-4376-8f7c-7f4e1f1d91ee" providerId="ADAL" clId="{3F0E41AC-1290-4CB3-A8AF-CE711AA0926A}" dt="2024-11-29T08:38:00.586" v="77"/>
        <pc:sldMkLst>
          <pc:docMk/>
          <pc:sldMk cId="917246405" sldId="280"/>
        </pc:sldMkLst>
        <pc:spChg chg="ord">
          <ac:chgData name="Qanisha Hall" userId="86a5cf10-85f7-4376-8f7c-7f4e1f1d91ee" providerId="ADAL" clId="{3F0E41AC-1290-4CB3-A8AF-CE711AA0926A}" dt="2024-11-29T08:38:00.586" v="77"/>
          <ac:spMkLst>
            <pc:docMk/>
            <pc:sldMk cId="917246405" sldId="280"/>
            <ac:spMk id="7" creationId="{026B526D-6A9C-24CE-CE91-AC81472DCFBC}"/>
          </ac:spMkLst>
        </pc:spChg>
      </pc:sldChg>
      <pc:sldChg chg="delSp del mod">
        <pc:chgData name="Qanisha Hall" userId="86a5cf10-85f7-4376-8f7c-7f4e1f1d91ee" providerId="ADAL" clId="{3F0E41AC-1290-4CB3-A8AF-CE711AA0926A}" dt="2024-11-11T14:56:03.627" v="19" actId="47"/>
        <pc:sldMkLst>
          <pc:docMk/>
          <pc:sldMk cId="177850867" sldId="281"/>
        </pc:sldMkLst>
        <pc:spChg chg="del">
          <ac:chgData name="Qanisha Hall" userId="86a5cf10-85f7-4376-8f7c-7f4e1f1d91ee" providerId="ADAL" clId="{3F0E41AC-1290-4CB3-A8AF-CE711AA0926A}" dt="2024-11-11T14:55:20.568" v="12" actId="21"/>
          <ac:spMkLst>
            <pc:docMk/>
            <pc:sldMk cId="177850867" sldId="281"/>
            <ac:spMk id="6" creationId="{E679305A-299B-82E8-D220-F776D9F1F1CB}"/>
          </ac:spMkLst>
        </pc:spChg>
      </pc:sldChg>
      <pc:sldChg chg="modSp mod">
        <pc:chgData name="Qanisha Hall" userId="86a5cf10-85f7-4376-8f7c-7f4e1f1d91ee" providerId="ADAL" clId="{3F0E41AC-1290-4CB3-A8AF-CE711AA0926A}" dt="2024-11-29T08:37:55.611" v="76"/>
        <pc:sldMkLst>
          <pc:docMk/>
          <pc:sldMk cId="273078011" sldId="290"/>
        </pc:sldMkLst>
        <pc:spChg chg="ord">
          <ac:chgData name="Qanisha Hall" userId="86a5cf10-85f7-4376-8f7c-7f4e1f1d91ee" providerId="ADAL" clId="{3F0E41AC-1290-4CB3-A8AF-CE711AA0926A}" dt="2024-11-29T08:37:55.611" v="76"/>
          <ac:spMkLst>
            <pc:docMk/>
            <pc:sldMk cId="273078011" sldId="290"/>
            <ac:spMk id="5" creationId="{80AF0CD7-1640-103C-7CE3-7CEDC5DD43CA}"/>
          </ac:spMkLst>
        </pc:spChg>
      </pc:sldChg>
      <pc:sldChg chg="modSp mod">
        <pc:chgData name="Qanisha Hall" userId="86a5cf10-85f7-4376-8f7c-7f4e1f1d91ee" providerId="ADAL" clId="{3F0E41AC-1290-4CB3-A8AF-CE711AA0926A}" dt="2024-11-29T08:36:39.608" v="63"/>
        <pc:sldMkLst>
          <pc:docMk/>
          <pc:sldMk cId="2137844135" sldId="292"/>
        </pc:sldMkLst>
        <pc:spChg chg="ord">
          <ac:chgData name="Qanisha Hall" userId="86a5cf10-85f7-4376-8f7c-7f4e1f1d91ee" providerId="ADAL" clId="{3F0E41AC-1290-4CB3-A8AF-CE711AA0926A}" dt="2024-11-29T08:36:39.608" v="63"/>
          <ac:spMkLst>
            <pc:docMk/>
            <pc:sldMk cId="2137844135" sldId="292"/>
            <ac:spMk id="5" creationId="{B8D21ED5-0EC9-6A8A-1DAD-EA5A85BF50E0}"/>
          </ac:spMkLst>
        </pc:spChg>
      </pc:sldChg>
      <pc:sldChg chg="modSp">
        <pc:chgData name="Qanisha Hall" userId="86a5cf10-85f7-4376-8f7c-7f4e1f1d91ee" providerId="ADAL" clId="{3F0E41AC-1290-4CB3-A8AF-CE711AA0926A}" dt="2024-11-29T08:43:07.605" v="99" actId="962"/>
        <pc:sldMkLst>
          <pc:docMk/>
          <pc:sldMk cId="1996742006" sldId="293"/>
        </pc:sldMkLst>
        <pc:graphicFrameChg chg="mod">
          <ac:chgData name="Qanisha Hall" userId="86a5cf10-85f7-4376-8f7c-7f4e1f1d91ee" providerId="ADAL" clId="{3F0E41AC-1290-4CB3-A8AF-CE711AA0926A}" dt="2024-11-29T08:43:07.605" v="99" actId="962"/>
          <ac:graphicFrameMkLst>
            <pc:docMk/>
            <pc:sldMk cId="1996742006" sldId="293"/>
            <ac:graphicFrameMk id="3" creationId="{2153719F-FC1C-BADF-B6C6-1A4B2A03540C}"/>
          </ac:graphicFrameMkLst>
        </pc:graphicFrameChg>
      </pc:sldChg>
      <pc:sldChg chg="modSp mod modNotesTx">
        <pc:chgData name="Qanisha Hall" userId="86a5cf10-85f7-4376-8f7c-7f4e1f1d91ee" providerId="ADAL" clId="{3F0E41AC-1290-4CB3-A8AF-CE711AA0926A}" dt="2024-11-29T08:39:30.727" v="88" actId="962"/>
        <pc:sldMkLst>
          <pc:docMk/>
          <pc:sldMk cId="4175449586" sldId="294"/>
        </pc:sldMkLst>
        <pc:spChg chg="mod">
          <ac:chgData name="Qanisha Hall" userId="86a5cf10-85f7-4376-8f7c-7f4e1f1d91ee" providerId="ADAL" clId="{3F0E41AC-1290-4CB3-A8AF-CE711AA0926A}" dt="2024-11-29T08:39:26.887" v="86" actId="962"/>
          <ac:spMkLst>
            <pc:docMk/>
            <pc:sldMk cId="4175449586" sldId="294"/>
            <ac:spMk id="4" creationId="{0B387B61-D9F8-1587-D132-D7DB0CB1767D}"/>
          </ac:spMkLst>
        </pc:spChg>
        <pc:picChg chg="mod">
          <ac:chgData name="Qanisha Hall" userId="86a5cf10-85f7-4376-8f7c-7f4e1f1d91ee" providerId="ADAL" clId="{3F0E41AC-1290-4CB3-A8AF-CE711AA0926A}" dt="2024-11-29T08:39:30.727" v="88" actId="962"/>
          <ac:picMkLst>
            <pc:docMk/>
            <pc:sldMk cId="4175449586" sldId="294"/>
            <ac:picMk id="1026" creationId="{66CEC600-2361-2C6E-F563-118CA7027776}"/>
          </ac:picMkLst>
        </pc:picChg>
        <pc:picChg chg="mod">
          <ac:chgData name="Qanisha Hall" userId="86a5cf10-85f7-4376-8f7c-7f4e1f1d91ee" providerId="ADAL" clId="{3F0E41AC-1290-4CB3-A8AF-CE711AA0926A}" dt="2024-11-29T08:39:28.030" v="87" actId="962"/>
          <ac:picMkLst>
            <pc:docMk/>
            <pc:sldMk cId="4175449586" sldId="294"/>
            <ac:picMk id="1028" creationId="{95E25F68-7ABF-706E-5633-7284666B74A2}"/>
          </ac:picMkLst>
        </pc:picChg>
      </pc:sldChg>
      <pc:sldChg chg="modSp mod">
        <pc:chgData name="Qanisha Hall" userId="86a5cf10-85f7-4376-8f7c-7f4e1f1d91ee" providerId="ADAL" clId="{3F0E41AC-1290-4CB3-A8AF-CE711AA0926A}" dt="2024-11-29T09:10:42.186" v="172" actId="14100"/>
        <pc:sldMkLst>
          <pc:docMk/>
          <pc:sldMk cId="1025088440" sldId="307"/>
        </pc:sldMkLst>
        <pc:graphicFrameChg chg="mod modGraphic">
          <ac:chgData name="Qanisha Hall" userId="86a5cf10-85f7-4376-8f7c-7f4e1f1d91ee" providerId="ADAL" clId="{3F0E41AC-1290-4CB3-A8AF-CE711AA0926A}" dt="2024-11-29T09:10:42.186" v="172" actId="14100"/>
          <ac:graphicFrameMkLst>
            <pc:docMk/>
            <pc:sldMk cId="1025088440" sldId="307"/>
            <ac:graphicFrameMk id="8" creationId="{A8301EFC-6A7B-8F4D-D0DB-3080C8FA7E3E}"/>
          </ac:graphicFrameMkLst>
        </pc:graphicFrameChg>
      </pc:sldChg>
      <pc:sldChg chg="addSp delSp modSp new mod setBg modNotesTx">
        <pc:chgData name="Qanisha Hall" userId="86a5cf10-85f7-4376-8f7c-7f4e1f1d91ee" providerId="ADAL" clId="{3F0E41AC-1290-4CB3-A8AF-CE711AA0926A}" dt="2024-11-29T09:08:30.011" v="151" actId="207"/>
        <pc:sldMkLst>
          <pc:docMk/>
          <pc:sldMk cId="1553727893" sldId="308"/>
        </pc:sldMkLst>
        <pc:spChg chg="add mod ord">
          <ac:chgData name="Qanisha Hall" userId="86a5cf10-85f7-4376-8f7c-7f4e1f1d91ee" providerId="ADAL" clId="{3F0E41AC-1290-4CB3-A8AF-CE711AA0926A}" dt="2024-11-29T08:38:11.491" v="78"/>
          <ac:spMkLst>
            <pc:docMk/>
            <pc:sldMk cId="1553727893" sldId="308"/>
            <ac:spMk id="6" creationId="{E679305A-299B-82E8-D220-F776D9F1F1CB}"/>
          </ac:spMkLst>
        </pc:spChg>
        <pc:graphicFrameChg chg="add mod modGraphic">
          <ac:chgData name="Qanisha Hall" userId="86a5cf10-85f7-4376-8f7c-7f4e1f1d91ee" providerId="ADAL" clId="{3F0E41AC-1290-4CB3-A8AF-CE711AA0926A}" dt="2024-11-29T09:08:30.011" v="151" actId="207"/>
          <ac:graphicFrameMkLst>
            <pc:docMk/>
            <pc:sldMk cId="1553727893" sldId="308"/>
            <ac:graphicFrameMk id="2" creationId="{4C80509D-AAD9-70FD-74AC-84B5AFBBD718}"/>
          </ac:graphicFrameMkLst>
        </pc:graphicFrameChg>
        <pc:picChg chg="add del mod">
          <ac:chgData name="Qanisha Hall" userId="86a5cf10-85f7-4376-8f7c-7f4e1f1d91ee" providerId="ADAL" clId="{3F0E41AC-1290-4CB3-A8AF-CE711AA0926A}" dt="2024-11-11T14:55:26.979" v="15" actId="478"/>
          <ac:picMkLst>
            <pc:docMk/>
            <pc:sldMk cId="1553727893" sldId="308"/>
            <ac:picMk id="3" creationId="{21A26B15-6F2B-5336-C54B-7A5F5EB39ACC}"/>
          </ac:picMkLst>
        </pc:picChg>
      </pc:sldChg>
      <pc:sldChg chg="addSp modSp new mod setBg modNotesTx">
        <pc:chgData name="Qanisha Hall" userId="86a5cf10-85f7-4376-8f7c-7f4e1f1d91ee" providerId="ADAL" clId="{3F0E41AC-1290-4CB3-A8AF-CE711AA0926A}" dt="2024-11-29T08:42:53.456" v="97" actId="962"/>
        <pc:sldMkLst>
          <pc:docMk/>
          <pc:sldMk cId="4147640924" sldId="309"/>
        </pc:sldMkLst>
        <pc:spChg chg="add mod">
          <ac:chgData name="Qanisha Hall" userId="86a5cf10-85f7-4376-8f7c-7f4e1f1d91ee" providerId="ADAL" clId="{3F0E41AC-1290-4CB3-A8AF-CE711AA0926A}" dt="2024-11-14T15:10:08.513" v="46" actId="1036"/>
          <ac:spMkLst>
            <pc:docMk/>
            <pc:sldMk cId="4147640924" sldId="309"/>
            <ac:spMk id="2" creationId="{6B3CD00C-3925-2D8A-DC28-A8B6C4F6E2F5}"/>
          </ac:spMkLst>
        </pc:spChg>
        <pc:spChg chg="add mod">
          <ac:chgData name="Qanisha Hall" userId="86a5cf10-85f7-4376-8f7c-7f4e1f1d91ee" providerId="ADAL" clId="{3F0E41AC-1290-4CB3-A8AF-CE711AA0926A}" dt="2024-11-14T15:07:49.620" v="30" actId="1076"/>
          <ac:spMkLst>
            <pc:docMk/>
            <pc:sldMk cId="4147640924" sldId="309"/>
            <ac:spMk id="4" creationId="{87B4EEFB-5215-AFDE-36CA-A9BE271A656A}"/>
          </ac:spMkLst>
        </pc:spChg>
        <pc:graphicFrameChg chg="mod">
          <ac:chgData name="Qanisha Hall" userId="86a5cf10-85f7-4376-8f7c-7f4e1f1d91ee" providerId="ADAL" clId="{3F0E41AC-1290-4CB3-A8AF-CE711AA0926A}" dt="2024-11-29T08:42:53.456" v="97" actId="962"/>
          <ac:graphicFrameMkLst>
            <pc:docMk/>
            <pc:sldMk cId="4147640924" sldId="309"/>
            <ac:graphicFrameMk id="3" creationId="{4E229F69-B190-4319-ABD6-D1398595B926}"/>
          </ac:graphicFrameMkLst>
        </pc:graphicFrameChg>
        <pc:graphicFrameChg chg="add mod">
          <ac:chgData name="Qanisha Hall" userId="86a5cf10-85f7-4376-8f7c-7f4e1f1d91ee" providerId="ADAL" clId="{3F0E41AC-1290-4CB3-A8AF-CE711AA0926A}" dt="2024-11-14T15:09:13.733" v="33" actId="2711"/>
          <ac:graphicFrameMkLst>
            <pc:docMk/>
            <pc:sldMk cId="4147640924" sldId="309"/>
            <ac:graphicFrameMk id="5" creationId="{BCD0286E-441C-4F67-9529-17DD1F6AB5B1}"/>
          </ac:graphicFrameMkLst>
        </pc:graphicFrameChg>
      </pc:sldChg>
    </pc:docChg>
  </pc:docChgLst>
  <pc:docChgLst>
    <pc:chgData name="Claire Reynolds" userId="c8e75c93-8eb9-4330-b5a2-ddde57aa9493" providerId="ADAL" clId="{6C6DB033-B1B1-4568-8293-E991E3D87E6E}"/>
    <pc:docChg chg="custSel modSld">
      <pc:chgData name="Claire Reynolds" userId="c8e75c93-8eb9-4330-b5a2-ddde57aa9493" providerId="ADAL" clId="{6C6DB033-B1B1-4568-8293-E991E3D87E6E}" dt="2024-12-06T14:23:30.819" v="70" actId="14100"/>
      <pc:docMkLst>
        <pc:docMk/>
      </pc:docMkLst>
      <pc:sldChg chg="addSp modSp">
        <pc:chgData name="Claire Reynolds" userId="c8e75c93-8eb9-4330-b5a2-ddde57aa9493" providerId="ADAL" clId="{6C6DB033-B1B1-4568-8293-E991E3D87E6E}" dt="2024-12-06T14:23:30.819" v="70" actId="14100"/>
        <pc:sldMkLst>
          <pc:docMk/>
          <pc:sldMk cId="1949793169" sldId="262"/>
        </pc:sldMkLst>
        <pc:spChg chg="add mod">
          <ac:chgData name="Claire Reynolds" userId="c8e75c93-8eb9-4330-b5a2-ddde57aa9493" providerId="ADAL" clId="{6C6DB033-B1B1-4568-8293-E991E3D87E6E}" dt="2024-12-06T14:23:30.819" v="70" actId="14100"/>
          <ac:spMkLst>
            <pc:docMk/>
            <pc:sldMk cId="1949793169" sldId="262"/>
            <ac:spMk id="3" creationId="{C0DF7E31-3E04-4C81-B1AD-A1660C60190D}"/>
          </ac:spMkLst>
        </pc:spChg>
      </pc:sldChg>
    </pc:docChg>
  </pc:docChgLst>
  <pc:docChgLst>
    <pc:chgData name="Tali Yawitch" userId="1f0bac9c-3ef8-4ced-8e1e-8a77b6170bf2" providerId="ADAL" clId="{32B790B0-D502-4ECE-962F-1D91F9428A10}"/>
    <pc:docChg chg="custSel delSld modSld">
      <pc:chgData name="Tali Yawitch" userId="1f0bac9c-3ef8-4ced-8e1e-8a77b6170bf2" providerId="ADAL" clId="{32B790B0-D502-4ECE-962F-1D91F9428A10}" dt="2024-11-20T09:20:46.550" v="113" actId="6549"/>
      <pc:docMkLst>
        <pc:docMk/>
      </pc:docMkLst>
      <pc:sldChg chg="del">
        <pc:chgData name="Tali Yawitch" userId="1f0bac9c-3ef8-4ced-8e1e-8a77b6170bf2" providerId="ADAL" clId="{32B790B0-D502-4ECE-962F-1D91F9428A10}" dt="2024-11-20T09:15:45.172" v="61" actId="47"/>
        <pc:sldMkLst>
          <pc:docMk/>
          <pc:sldMk cId="3359887765" sldId="260"/>
        </pc:sldMkLst>
      </pc:sldChg>
      <pc:sldChg chg="modNotesTx">
        <pc:chgData name="Tali Yawitch" userId="1f0bac9c-3ef8-4ced-8e1e-8a77b6170bf2" providerId="ADAL" clId="{32B790B0-D502-4ECE-962F-1D91F9428A10}" dt="2024-11-20T09:15:53.894" v="63" actId="20577"/>
        <pc:sldMkLst>
          <pc:docMk/>
          <pc:sldMk cId="1949793169" sldId="262"/>
        </pc:sldMkLst>
      </pc:sldChg>
      <pc:sldChg chg="modNotesTx">
        <pc:chgData name="Tali Yawitch" userId="1f0bac9c-3ef8-4ced-8e1e-8a77b6170bf2" providerId="ADAL" clId="{32B790B0-D502-4ECE-962F-1D91F9428A10}" dt="2024-11-20T09:10:49.064" v="34" actId="6549"/>
        <pc:sldMkLst>
          <pc:docMk/>
          <pc:sldMk cId="3140088579" sldId="278"/>
        </pc:sldMkLst>
      </pc:sldChg>
      <pc:sldChg chg="modSp mod">
        <pc:chgData name="Tali Yawitch" userId="1f0bac9c-3ef8-4ced-8e1e-8a77b6170bf2" providerId="ADAL" clId="{32B790B0-D502-4ECE-962F-1D91F9428A10}" dt="2024-11-20T09:20:46.550" v="113" actId="6549"/>
        <pc:sldMkLst>
          <pc:docMk/>
          <pc:sldMk cId="917246405" sldId="280"/>
        </pc:sldMkLst>
        <pc:spChg chg="mod">
          <ac:chgData name="Tali Yawitch" userId="1f0bac9c-3ef8-4ced-8e1e-8a77b6170bf2" providerId="ADAL" clId="{32B790B0-D502-4ECE-962F-1D91F9428A10}" dt="2024-11-20T09:20:46.550" v="113" actId="6549"/>
          <ac:spMkLst>
            <pc:docMk/>
            <pc:sldMk cId="917246405" sldId="280"/>
            <ac:spMk id="8" creationId="{FC9FDEFF-295E-F731-0BCE-2D51A134445E}"/>
          </ac:spMkLst>
        </pc:spChg>
      </pc:sldChg>
      <pc:sldChg chg="del">
        <pc:chgData name="Tali Yawitch" userId="1f0bac9c-3ef8-4ced-8e1e-8a77b6170bf2" providerId="ADAL" clId="{32B790B0-D502-4ECE-962F-1D91F9428A10}" dt="2024-11-20T09:11:37.662" v="36" actId="47"/>
        <pc:sldMkLst>
          <pc:docMk/>
          <pc:sldMk cId="646519565" sldId="282"/>
        </pc:sldMkLst>
      </pc:sldChg>
      <pc:sldChg chg="addSp modSp mod modNotesTx">
        <pc:chgData name="Tali Yawitch" userId="1f0bac9c-3ef8-4ced-8e1e-8a77b6170bf2" providerId="ADAL" clId="{32B790B0-D502-4ECE-962F-1D91F9428A10}" dt="2024-11-20T09:18:06.871" v="83" actId="255"/>
        <pc:sldMkLst>
          <pc:docMk/>
          <pc:sldMk cId="4025475807" sldId="283"/>
        </pc:sldMkLst>
        <pc:spChg chg="add mod">
          <ac:chgData name="Tali Yawitch" userId="1f0bac9c-3ef8-4ced-8e1e-8a77b6170bf2" providerId="ADAL" clId="{32B790B0-D502-4ECE-962F-1D91F9428A10}" dt="2024-11-20T09:18:06.871" v="83" actId="255"/>
          <ac:spMkLst>
            <pc:docMk/>
            <pc:sldMk cId="4025475807" sldId="283"/>
            <ac:spMk id="2" creationId="{FAFAA19A-1E21-86AA-FE5A-EAEE3E9173CD}"/>
          </ac:spMkLst>
        </pc:spChg>
        <pc:graphicFrameChg chg="modGraphic">
          <ac:chgData name="Tali Yawitch" userId="1f0bac9c-3ef8-4ced-8e1e-8a77b6170bf2" providerId="ADAL" clId="{32B790B0-D502-4ECE-962F-1D91F9428A10}" dt="2024-11-20T09:12:17.946" v="39" actId="27107"/>
          <ac:graphicFrameMkLst>
            <pc:docMk/>
            <pc:sldMk cId="4025475807" sldId="283"/>
            <ac:graphicFrameMk id="5" creationId="{97880AFE-69DB-A410-0FEE-482238383503}"/>
          </ac:graphicFrameMkLst>
        </pc:graphicFrameChg>
      </pc:sldChg>
      <pc:sldChg chg="del">
        <pc:chgData name="Tali Yawitch" userId="1f0bac9c-3ef8-4ced-8e1e-8a77b6170bf2" providerId="ADAL" clId="{32B790B0-D502-4ECE-962F-1D91F9428A10}" dt="2024-11-20T09:10:01.723" v="33" actId="47"/>
        <pc:sldMkLst>
          <pc:docMk/>
          <pc:sldMk cId="1819080216" sldId="284"/>
        </pc:sldMkLst>
      </pc:sldChg>
      <pc:sldChg chg="modNotesTx">
        <pc:chgData name="Tali Yawitch" userId="1f0bac9c-3ef8-4ced-8e1e-8a77b6170bf2" providerId="ADAL" clId="{32B790B0-D502-4ECE-962F-1D91F9428A10}" dt="2024-11-20T09:15:02.137" v="58" actId="13926"/>
        <pc:sldMkLst>
          <pc:docMk/>
          <pc:sldMk cId="1195612661" sldId="296"/>
        </pc:sldMkLst>
      </pc:sldChg>
      <pc:sldChg chg="del modNotesTx">
        <pc:chgData name="Tali Yawitch" userId="1f0bac9c-3ef8-4ced-8e1e-8a77b6170bf2" providerId="ADAL" clId="{32B790B0-D502-4ECE-962F-1D91F9428A10}" dt="2024-11-20T09:15:43.988" v="60" actId="47"/>
        <pc:sldMkLst>
          <pc:docMk/>
          <pc:sldMk cId="150603864" sldId="297"/>
        </pc:sldMkLst>
      </pc:sldChg>
      <pc:sldChg chg="modNotesTx">
        <pc:chgData name="Tali Yawitch" userId="1f0bac9c-3ef8-4ced-8e1e-8a77b6170bf2" providerId="ADAL" clId="{32B790B0-D502-4ECE-962F-1D91F9428A10}" dt="2024-11-20T09:10:52.479" v="35" actId="6549"/>
        <pc:sldMkLst>
          <pc:docMk/>
          <pc:sldMk cId="1146767838" sldId="300"/>
        </pc:sldMkLst>
      </pc:sldChg>
      <pc:sldChg chg="del">
        <pc:chgData name="Tali Yawitch" userId="1f0bac9c-3ef8-4ced-8e1e-8a77b6170bf2" providerId="ADAL" clId="{32B790B0-D502-4ECE-962F-1D91F9428A10}" dt="2024-11-20T09:09:46.957" v="32" actId="47"/>
        <pc:sldMkLst>
          <pc:docMk/>
          <pc:sldMk cId="2355009311" sldId="305"/>
        </pc:sldMkLst>
      </pc:sldChg>
    </pc:docChg>
  </pc:docChgLst>
  <pc:docChgLst>
    <pc:chgData name="Qanisha Hall" userId="86a5cf10-85f7-4376-8f7c-7f4e1f1d91ee" providerId="ADAL" clId="{47A7BF5A-B320-403B-953F-64E9CA0A1AB8}"/>
    <pc:docChg chg="undo custSel modSld">
      <pc:chgData name="Qanisha Hall" userId="86a5cf10-85f7-4376-8f7c-7f4e1f1d91ee" providerId="ADAL" clId="{47A7BF5A-B320-403B-953F-64E9CA0A1AB8}" dt="2024-12-05T10:30:57.861" v="1559" actId="404"/>
      <pc:docMkLst>
        <pc:docMk/>
      </pc:docMkLst>
      <pc:sldChg chg="delSp modSp mod">
        <pc:chgData name="Qanisha Hall" userId="86a5cf10-85f7-4376-8f7c-7f4e1f1d91ee" providerId="ADAL" clId="{47A7BF5A-B320-403B-953F-64E9CA0A1AB8}" dt="2024-12-03T13:10:35.459" v="1391" actId="20577"/>
        <pc:sldMkLst>
          <pc:docMk/>
          <pc:sldMk cId="2785194658" sldId="261"/>
        </pc:sldMkLst>
        <pc:spChg chg="mod">
          <ac:chgData name="Qanisha Hall" userId="86a5cf10-85f7-4376-8f7c-7f4e1f1d91ee" providerId="ADAL" clId="{47A7BF5A-B320-403B-953F-64E9CA0A1AB8}" dt="2024-12-03T13:09:54.176" v="1368" actId="1076"/>
          <ac:spMkLst>
            <pc:docMk/>
            <pc:sldMk cId="2785194658" sldId="261"/>
            <ac:spMk id="2" creationId="{286DA7B3-A8A9-C6F8-3450-68AFD94D3AD1}"/>
          </ac:spMkLst>
        </pc:spChg>
        <pc:spChg chg="mod">
          <ac:chgData name="Qanisha Hall" userId="86a5cf10-85f7-4376-8f7c-7f4e1f1d91ee" providerId="ADAL" clId="{47A7BF5A-B320-403B-953F-64E9CA0A1AB8}" dt="2024-12-03T13:09:58.322" v="1369" actId="1076"/>
          <ac:spMkLst>
            <pc:docMk/>
            <pc:sldMk cId="2785194658" sldId="261"/>
            <ac:spMk id="5" creationId="{0725F256-AFEF-FF96-9880-C1FC8FA5A62D}"/>
          </ac:spMkLst>
        </pc:spChg>
        <pc:graphicFrameChg chg="mod modGraphic">
          <ac:chgData name="Qanisha Hall" userId="86a5cf10-85f7-4376-8f7c-7f4e1f1d91ee" providerId="ADAL" clId="{47A7BF5A-B320-403B-953F-64E9CA0A1AB8}" dt="2024-12-03T13:10:35.459" v="1391" actId="20577"/>
          <ac:graphicFrameMkLst>
            <pc:docMk/>
            <pc:sldMk cId="2785194658" sldId="261"/>
            <ac:graphicFrameMk id="4" creationId="{18AFA223-CEA4-ED20-E638-C8E6E32CDBD7}"/>
          </ac:graphicFrameMkLst>
        </pc:graphicFrameChg>
        <pc:graphicFrameChg chg="del modGraphic">
          <ac:chgData name="Qanisha Hall" userId="86a5cf10-85f7-4376-8f7c-7f4e1f1d91ee" providerId="ADAL" clId="{47A7BF5A-B320-403B-953F-64E9CA0A1AB8}" dt="2024-12-03T13:04:34.682" v="1201" actId="478"/>
          <ac:graphicFrameMkLst>
            <pc:docMk/>
            <pc:sldMk cId="2785194658" sldId="261"/>
            <ac:graphicFrameMk id="6" creationId="{3C2D02CD-395A-442A-B9DF-2327C359CC3E}"/>
          </ac:graphicFrameMkLst>
        </pc:graphicFrameChg>
      </pc:sldChg>
      <pc:sldChg chg="delSp modSp mod">
        <pc:chgData name="Qanisha Hall" userId="86a5cf10-85f7-4376-8f7c-7f4e1f1d91ee" providerId="ADAL" clId="{47A7BF5A-B320-403B-953F-64E9CA0A1AB8}" dt="2024-12-03T13:09:40.704" v="1365" actId="14734"/>
        <pc:sldMkLst>
          <pc:docMk/>
          <pc:sldMk cId="1949793169" sldId="262"/>
        </pc:sldMkLst>
        <pc:spChg chg="mod">
          <ac:chgData name="Qanisha Hall" userId="86a5cf10-85f7-4376-8f7c-7f4e1f1d91ee" providerId="ADAL" clId="{47A7BF5A-B320-403B-953F-64E9CA0A1AB8}" dt="2024-12-03T13:02:30.802" v="1116" actId="1076"/>
          <ac:spMkLst>
            <pc:docMk/>
            <pc:sldMk cId="1949793169" sldId="262"/>
            <ac:spMk id="2" creationId="{B0E04AF3-5CD6-9BB3-F260-5FD1E1ED8E10}"/>
          </ac:spMkLst>
        </pc:spChg>
        <pc:graphicFrameChg chg="mod modGraphic">
          <ac:chgData name="Qanisha Hall" userId="86a5cf10-85f7-4376-8f7c-7f4e1f1d91ee" providerId="ADAL" clId="{47A7BF5A-B320-403B-953F-64E9CA0A1AB8}" dt="2024-12-03T13:09:40.704" v="1365" actId="14734"/>
          <ac:graphicFrameMkLst>
            <pc:docMk/>
            <pc:sldMk cId="1949793169" sldId="262"/>
            <ac:graphicFrameMk id="5" creationId="{077417BD-AC82-65F5-EE68-DBA38C1ED0D5}"/>
          </ac:graphicFrameMkLst>
        </pc:graphicFrameChg>
        <pc:graphicFrameChg chg="del mod modGraphic">
          <ac:chgData name="Qanisha Hall" userId="86a5cf10-85f7-4376-8f7c-7f4e1f1d91ee" providerId="ADAL" clId="{47A7BF5A-B320-403B-953F-64E9CA0A1AB8}" dt="2024-12-03T13:04:04.101" v="1194" actId="478"/>
          <ac:graphicFrameMkLst>
            <pc:docMk/>
            <pc:sldMk cId="1949793169" sldId="262"/>
            <ac:graphicFrameMk id="8" creationId="{C5787C68-5699-710A-9399-03F40CC27B60}"/>
          </ac:graphicFrameMkLst>
        </pc:graphicFrameChg>
      </pc:sldChg>
      <pc:sldChg chg="modSp mod">
        <pc:chgData name="Qanisha Hall" userId="86a5cf10-85f7-4376-8f7c-7f4e1f1d91ee" providerId="ADAL" clId="{47A7BF5A-B320-403B-953F-64E9CA0A1AB8}" dt="2024-12-03T13:08:15.059" v="1350" actId="2063"/>
        <pc:sldMkLst>
          <pc:docMk/>
          <pc:sldMk cId="4113069069" sldId="263"/>
        </pc:sldMkLst>
        <pc:spChg chg="mod">
          <ac:chgData name="Qanisha Hall" userId="86a5cf10-85f7-4376-8f7c-7f4e1f1d91ee" providerId="ADAL" clId="{47A7BF5A-B320-403B-953F-64E9CA0A1AB8}" dt="2024-12-03T13:07:19.937" v="1325" actId="1076"/>
          <ac:spMkLst>
            <pc:docMk/>
            <pc:sldMk cId="4113069069" sldId="263"/>
            <ac:spMk id="5" creationId="{52C026B9-A252-C907-ECFC-17BF2FF64EC9}"/>
          </ac:spMkLst>
        </pc:spChg>
        <pc:graphicFrameChg chg="mod modGraphic">
          <ac:chgData name="Qanisha Hall" userId="86a5cf10-85f7-4376-8f7c-7f4e1f1d91ee" providerId="ADAL" clId="{47A7BF5A-B320-403B-953F-64E9CA0A1AB8}" dt="2024-12-03T13:08:15.059" v="1350" actId="2063"/>
          <ac:graphicFrameMkLst>
            <pc:docMk/>
            <pc:sldMk cId="4113069069" sldId="263"/>
            <ac:graphicFrameMk id="7" creationId="{7989CB6C-1229-D95F-1AF4-EA988256E340}"/>
          </ac:graphicFrameMkLst>
        </pc:graphicFrameChg>
      </pc:sldChg>
      <pc:sldChg chg="modNotesTx">
        <pc:chgData name="Qanisha Hall" userId="86a5cf10-85f7-4376-8f7c-7f4e1f1d91ee" providerId="ADAL" clId="{47A7BF5A-B320-403B-953F-64E9CA0A1AB8}" dt="2024-11-28T10:36:16.908" v="0" actId="20577"/>
        <pc:sldMkLst>
          <pc:docMk/>
          <pc:sldMk cId="181383276" sldId="266"/>
        </pc:sldMkLst>
      </pc:sldChg>
      <pc:sldChg chg="modNotesTx">
        <pc:chgData name="Qanisha Hall" userId="86a5cf10-85f7-4376-8f7c-7f4e1f1d91ee" providerId="ADAL" clId="{47A7BF5A-B320-403B-953F-64E9CA0A1AB8}" dt="2024-11-28T10:36:34.480" v="2" actId="20577"/>
        <pc:sldMkLst>
          <pc:docMk/>
          <pc:sldMk cId="2475775609" sldId="268"/>
        </pc:sldMkLst>
      </pc:sldChg>
      <pc:sldChg chg="modSp mod">
        <pc:chgData name="Qanisha Hall" userId="86a5cf10-85f7-4376-8f7c-7f4e1f1d91ee" providerId="ADAL" clId="{47A7BF5A-B320-403B-953F-64E9CA0A1AB8}" dt="2024-12-02T10:22:01.139" v="870" actId="20577"/>
        <pc:sldMkLst>
          <pc:docMk/>
          <pc:sldMk cId="651908481" sldId="271"/>
        </pc:sldMkLst>
        <pc:graphicFrameChg chg="mod modGraphic">
          <ac:chgData name="Qanisha Hall" userId="86a5cf10-85f7-4376-8f7c-7f4e1f1d91ee" providerId="ADAL" clId="{47A7BF5A-B320-403B-953F-64E9CA0A1AB8}" dt="2024-12-02T10:22:01.139" v="870" actId="20577"/>
          <ac:graphicFrameMkLst>
            <pc:docMk/>
            <pc:sldMk cId="651908481" sldId="271"/>
            <ac:graphicFrameMk id="3" creationId="{C181163B-C325-6A64-B68B-D736215F39D6}"/>
          </ac:graphicFrameMkLst>
        </pc:graphicFrameChg>
      </pc:sldChg>
      <pc:sldChg chg="modSp mod">
        <pc:chgData name="Qanisha Hall" userId="86a5cf10-85f7-4376-8f7c-7f4e1f1d91ee" providerId="ADAL" clId="{47A7BF5A-B320-403B-953F-64E9CA0A1AB8}" dt="2024-12-05T09:48:32.119" v="1454"/>
        <pc:sldMkLst>
          <pc:docMk/>
          <pc:sldMk cId="2462169890" sldId="276"/>
        </pc:sldMkLst>
        <pc:spChg chg="mod">
          <ac:chgData name="Qanisha Hall" userId="86a5cf10-85f7-4376-8f7c-7f4e1f1d91ee" providerId="ADAL" clId="{47A7BF5A-B320-403B-953F-64E9CA0A1AB8}" dt="2024-12-05T09:48:32.119" v="1454"/>
          <ac:spMkLst>
            <pc:docMk/>
            <pc:sldMk cId="2462169890" sldId="276"/>
            <ac:spMk id="4" creationId="{009A9757-06FD-A729-F98F-9F45476E8A83}"/>
          </ac:spMkLst>
        </pc:spChg>
      </pc:sldChg>
      <pc:sldChg chg="modSp mod">
        <pc:chgData name="Qanisha Hall" userId="86a5cf10-85f7-4376-8f7c-7f4e1f1d91ee" providerId="ADAL" clId="{47A7BF5A-B320-403B-953F-64E9CA0A1AB8}" dt="2024-12-05T09:51:52.055" v="1500" actId="20577"/>
        <pc:sldMkLst>
          <pc:docMk/>
          <pc:sldMk cId="917246405" sldId="280"/>
        </pc:sldMkLst>
        <pc:spChg chg="mod">
          <ac:chgData name="Qanisha Hall" userId="86a5cf10-85f7-4376-8f7c-7f4e1f1d91ee" providerId="ADAL" clId="{47A7BF5A-B320-403B-953F-64E9CA0A1AB8}" dt="2024-12-05T09:51:52.055" v="1500" actId="20577"/>
          <ac:spMkLst>
            <pc:docMk/>
            <pc:sldMk cId="917246405" sldId="280"/>
            <ac:spMk id="7" creationId="{026B526D-6A9C-24CE-CE91-AC81472DCFBC}"/>
          </ac:spMkLst>
        </pc:spChg>
      </pc:sldChg>
      <pc:sldChg chg="addSp delSp modSp mod">
        <pc:chgData name="Qanisha Hall" userId="86a5cf10-85f7-4376-8f7c-7f4e1f1d91ee" providerId="ADAL" clId="{47A7BF5A-B320-403B-953F-64E9CA0A1AB8}" dt="2024-11-28T12:06:43.343" v="28" actId="14100"/>
        <pc:sldMkLst>
          <pc:docMk/>
          <pc:sldMk cId="1996742006" sldId="293"/>
        </pc:sldMkLst>
        <pc:graphicFrameChg chg="add mod">
          <ac:chgData name="Qanisha Hall" userId="86a5cf10-85f7-4376-8f7c-7f4e1f1d91ee" providerId="ADAL" clId="{47A7BF5A-B320-403B-953F-64E9CA0A1AB8}" dt="2024-11-28T12:04:54.728" v="22"/>
          <ac:graphicFrameMkLst>
            <pc:docMk/>
            <pc:sldMk cId="1996742006" sldId="293"/>
            <ac:graphicFrameMk id="2" creationId="{2153719F-FC1C-BADF-B6C6-1A4B2A03540C}"/>
          </ac:graphicFrameMkLst>
        </pc:graphicFrameChg>
        <pc:graphicFrameChg chg="add mod">
          <ac:chgData name="Qanisha Hall" userId="86a5cf10-85f7-4376-8f7c-7f4e1f1d91ee" providerId="ADAL" clId="{47A7BF5A-B320-403B-953F-64E9CA0A1AB8}" dt="2024-11-28T12:06:43.343" v="28" actId="14100"/>
          <ac:graphicFrameMkLst>
            <pc:docMk/>
            <pc:sldMk cId="1996742006" sldId="293"/>
            <ac:graphicFrameMk id="3" creationId="{2153719F-FC1C-BADF-B6C6-1A4B2A03540C}"/>
          </ac:graphicFrameMkLst>
        </pc:graphicFrameChg>
        <pc:graphicFrameChg chg="add del">
          <ac:chgData name="Qanisha Hall" userId="86a5cf10-85f7-4376-8f7c-7f4e1f1d91ee" providerId="ADAL" clId="{47A7BF5A-B320-403B-953F-64E9CA0A1AB8}" dt="2024-11-28T12:06:30.144" v="24" actId="478"/>
          <ac:graphicFrameMkLst>
            <pc:docMk/>
            <pc:sldMk cId="1996742006" sldId="293"/>
            <ac:graphicFrameMk id="4" creationId="{2153719F-FC1C-BADF-B6C6-1A4B2A03540C}"/>
          </ac:graphicFrameMkLst>
        </pc:graphicFrameChg>
      </pc:sldChg>
      <pc:sldChg chg="modSp mod">
        <pc:chgData name="Qanisha Hall" userId="86a5cf10-85f7-4376-8f7c-7f4e1f1d91ee" providerId="ADAL" clId="{47A7BF5A-B320-403B-953F-64E9CA0A1AB8}" dt="2024-12-05T10:30:57.861" v="1559" actId="404"/>
        <pc:sldMkLst>
          <pc:docMk/>
          <pc:sldMk cId="1195612661" sldId="296"/>
        </pc:sldMkLst>
        <pc:spChg chg="mod">
          <ac:chgData name="Qanisha Hall" userId="86a5cf10-85f7-4376-8f7c-7f4e1f1d91ee" providerId="ADAL" clId="{47A7BF5A-B320-403B-953F-64E9CA0A1AB8}" dt="2024-12-05T09:53:57.498" v="1503" actId="20577"/>
          <ac:spMkLst>
            <pc:docMk/>
            <pc:sldMk cId="1195612661" sldId="296"/>
            <ac:spMk id="2" creationId="{B564A0E1-60EB-49BB-66C9-AA623CB12F65}"/>
          </ac:spMkLst>
        </pc:spChg>
        <pc:spChg chg="mod">
          <ac:chgData name="Qanisha Hall" userId="86a5cf10-85f7-4376-8f7c-7f4e1f1d91ee" providerId="ADAL" clId="{47A7BF5A-B320-403B-953F-64E9CA0A1AB8}" dt="2024-12-05T10:30:57.861" v="1559" actId="404"/>
          <ac:spMkLst>
            <pc:docMk/>
            <pc:sldMk cId="1195612661" sldId="296"/>
            <ac:spMk id="3" creationId="{1AF02D38-C244-A01A-AEC3-FCD8EE12B2C1}"/>
          </ac:spMkLst>
        </pc:spChg>
      </pc:sldChg>
      <pc:sldChg chg="modSp mod">
        <pc:chgData name="Qanisha Hall" userId="86a5cf10-85f7-4376-8f7c-7f4e1f1d91ee" providerId="ADAL" clId="{47A7BF5A-B320-403B-953F-64E9CA0A1AB8}" dt="2024-12-05T09:48:18.927" v="1446" actId="20577"/>
        <pc:sldMkLst>
          <pc:docMk/>
          <pc:sldMk cId="522597878" sldId="298"/>
        </pc:sldMkLst>
        <pc:spChg chg="mod">
          <ac:chgData name="Qanisha Hall" userId="86a5cf10-85f7-4376-8f7c-7f4e1f1d91ee" providerId="ADAL" clId="{47A7BF5A-B320-403B-953F-64E9CA0A1AB8}" dt="2024-12-05T09:48:18.927" v="1446" actId="20577"/>
          <ac:spMkLst>
            <pc:docMk/>
            <pc:sldMk cId="522597878" sldId="298"/>
            <ac:spMk id="5" creationId="{A1843877-1FDE-B518-0EA2-6CE634D3AA83}"/>
          </ac:spMkLst>
        </pc:spChg>
        <pc:graphicFrameChg chg="mod">
          <ac:chgData name="Qanisha Hall" userId="86a5cf10-85f7-4376-8f7c-7f4e1f1d91ee" providerId="ADAL" clId="{47A7BF5A-B320-403B-953F-64E9CA0A1AB8}" dt="2024-12-05T09:48:09.915" v="1439" actId="14100"/>
          <ac:graphicFrameMkLst>
            <pc:docMk/>
            <pc:sldMk cId="522597878" sldId="298"/>
            <ac:graphicFrameMk id="8" creationId="{699A4BCE-C3AF-4C09-9871-D8C21CB13C40}"/>
          </ac:graphicFrameMkLst>
        </pc:graphicFrameChg>
      </pc:sldChg>
      <pc:sldChg chg="modSp mod">
        <pc:chgData name="Qanisha Hall" userId="86a5cf10-85f7-4376-8f7c-7f4e1f1d91ee" providerId="ADAL" clId="{47A7BF5A-B320-403B-953F-64E9CA0A1AB8}" dt="2024-12-05T09:47:59.296" v="1438"/>
        <pc:sldMkLst>
          <pc:docMk/>
          <pc:sldMk cId="1146767838" sldId="300"/>
        </pc:sldMkLst>
        <pc:spChg chg="mod">
          <ac:chgData name="Qanisha Hall" userId="86a5cf10-85f7-4376-8f7c-7f4e1f1d91ee" providerId="ADAL" clId="{47A7BF5A-B320-403B-953F-64E9CA0A1AB8}" dt="2024-12-05T09:47:59.296" v="1438"/>
          <ac:spMkLst>
            <pc:docMk/>
            <pc:sldMk cId="1146767838" sldId="300"/>
            <ac:spMk id="5" creationId="{DCA150DA-4F9F-C74D-1AEF-55B169BA9B93}"/>
          </ac:spMkLst>
        </pc:spChg>
      </pc:sldChg>
      <pc:sldChg chg="modSp mod">
        <pc:chgData name="Qanisha Hall" userId="86a5cf10-85f7-4376-8f7c-7f4e1f1d91ee" providerId="ADAL" clId="{47A7BF5A-B320-403B-953F-64E9CA0A1AB8}" dt="2024-12-05T09:51:19.251" v="1497"/>
        <pc:sldMkLst>
          <pc:docMk/>
          <pc:sldMk cId="1862488674" sldId="301"/>
        </pc:sldMkLst>
        <pc:spChg chg="mod">
          <ac:chgData name="Qanisha Hall" userId="86a5cf10-85f7-4376-8f7c-7f4e1f1d91ee" providerId="ADAL" clId="{47A7BF5A-B320-403B-953F-64E9CA0A1AB8}" dt="2024-12-05T09:51:19.251" v="1497"/>
          <ac:spMkLst>
            <pc:docMk/>
            <pc:sldMk cId="1862488674" sldId="301"/>
            <ac:spMk id="4" creationId="{1786CE39-B59A-444E-1EE7-5CF075E3C6E8}"/>
          </ac:spMkLst>
        </pc:spChg>
      </pc:sldChg>
      <pc:sldChg chg="modSp mod">
        <pc:chgData name="Qanisha Hall" userId="86a5cf10-85f7-4376-8f7c-7f4e1f1d91ee" providerId="ADAL" clId="{47A7BF5A-B320-403B-953F-64E9CA0A1AB8}" dt="2024-12-02T10:19:05.543" v="833" actId="20577"/>
        <pc:sldMkLst>
          <pc:docMk/>
          <pc:sldMk cId="1025088440" sldId="307"/>
        </pc:sldMkLst>
        <pc:spChg chg="mod">
          <ac:chgData name="Qanisha Hall" userId="86a5cf10-85f7-4376-8f7c-7f4e1f1d91ee" providerId="ADAL" clId="{47A7BF5A-B320-403B-953F-64E9CA0A1AB8}" dt="2024-12-02T10:18:44.395" v="810" actId="1076"/>
          <ac:spMkLst>
            <pc:docMk/>
            <pc:sldMk cId="1025088440" sldId="307"/>
            <ac:spMk id="7" creationId="{7819E5DB-C422-9008-8E07-B5607E9595F3}"/>
          </ac:spMkLst>
        </pc:spChg>
        <pc:graphicFrameChg chg="modGraphic">
          <ac:chgData name="Qanisha Hall" userId="86a5cf10-85f7-4376-8f7c-7f4e1f1d91ee" providerId="ADAL" clId="{47A7BF5A-B320-403B-953F-64E9CA0A1AB8}" dt="2024-12-02T10:19:05.543" v="833" actId="20577"/>
          <ac:graphicFrameMkLst>
            <pc:docMk/>
            <pc:sldMk cId="1025088440" sldId="307"/>
            <ac:graphicFrameMk id="8" creationId="{A8301EFC-6A7B-8F4D-D0DB-3080C8FA7E3E}"/>
          </ac:graphicFrameMkLst>
        </pc:graphicFrameChg>
      </pc:sldChg>
      <pc:sldChg chg="addSp modSp mod">
        <pc:chgData name="Qanisha Hall" userId="86a5cf10-85f7-4376-8f7c-7f4e1f1d91ee" providerId="ADAL" clId="{47A7BF5A-B320-403B-953F-64E9CA0A1AB8}" dt="2024-12-05T09:50:45.435" v="1495" actId="20577"/>
        <pc:sldMkLst>
          <pc:docMk/>
          <pc:sldMk cId="1553727893" sldId="308"/>
        </pc:sldMkLst>
        <pc:spChg chg="add mod">
          <ac:chgData name="Qanisha Hall" userId="86a5cf10-85f7-4376-8f7c-7f4e1f1d91ee" providerId="ADAL" clId="{47A7BF5A-B320-403B-953F-64E9CA0A1AB8}" dt="2024-12-02T10:10:47.754" v="777" actId="1076"/>
          <ac:spMkLst>
            <pc:docMk/>
            <pc:sldMk cId="1553727893" sldId="308"/>
            <ac:spMk id="3" creationId="{1DFCB203-EB33-30CA-75C3-DDE223342495}"/>
          </ac:spMkLst>
        </pc:spChg>
        <pc:spChg chg="mod">
          <ac:chgData name="Qanisha Hall" userId="86a5cf10-85f7-4376-8f7c-7f4e1f1d91ee" providerId="ADAL" clId="{47A7BF5A-B320-403B-953F-64E9CA0A1AB8}" dt="2024-12-05T09:50:45.435" v="1495" actId="20577"/>
          <ac:spMkLst>
            <pc:docMk/>
            <pc:sldMk cId="1553727893" sldId="308"/>
            <ac:spMk id="6" creationId="{E679305A-299B-82E8-D220-F776D9F1F1CB}"/>
          </ac:spMkLst>
        </pc:spChg>
        <pc:graphicFrameChg chg="modGraphic">
          <ac:chgData name="Qanisha Hall" userId="86a5cf10-85f7-4376-8f7c-7f4e1f1d91ee" providerId="ADAL" clId="{47A7BF5A-B320-403B-953F-64E9CA0A1AB8}" dt="2024-12-02T10:09:43.381" v="763" actId="2165"/>
          <ac:graphicFrameMkLst>
            <pc:docMk/>
            <pc:sldMk cId="1553727893" sldId="308"/>
            <ac:graphicFrameMk id="2" creationId="{4C80509D-AAD9-70FD-74AC-84B5AFBBD718}"/>
          </ac:graphicFrameMkLst>
        </pc:graphicFrameChg>
      </pc:sldChg>
      <pc:sldChg chg="addSp delSp modSp mod">
        <pc:chgData name="Qanisha Hall" userId="86a5cf10-85f7-4376-8f7c-7f4e1f1d91ee" providerId="ADAL" clId="{47A7BF5A-B320-403B-953F-64E9CA0A1AB8}" dt="2024-11-28T13:47:27.509" v="43" actId="1076"/>
        <pc:sldMkLst>
          <pc:docMk/>
          <pc:sldMk cId="4147640924" sldId="309"/>
        </pc:sldMkLst>
        <pc:graphicFrameChg chg="add mod">
          <ac:chgData name="Qanisha Hall" userId="86a5cf10-85f7-4376-8f7c-7f4e1f1d91ee" providerId="ADAL" clId="{47A7BF5A-B320-403B-953F-64E9CA0A1AB8}" dt="2024-11-28T13:47:27.509" v="43" actId="1076"/>
          <ac:graphicFrameMkLst>
            <pc:docMk/>
            <pc:sldMk cId="4147640924" sldId="309"/>
            <ac:graphicFrameMk id="3" creationId="{4E229F69-B190-4319-ABD6-D1398595B926}"/>
          </ac:graphicFrameMkLst>
        </pc:graphicFrameChg>
        <pc:graphicFrameChg chg="del">
          <ac:chgData name="Qanisha Hall" userId="86a5cf10-85f7-4376-8f7c-7f4e1f1d91ee" providerId="ADAL" clId="{47A7BF5A-B320-403B-953F-64E9CA0A1AB8}" dt="2024-11-28T13:45:48.684" v="29" actId="478"/>
          <ac:graphicFrameMkLst>
            <pc:docMk/>
            <pc:sldMk cId="4147640924" sldId="309"/>
            <ac:graphicFrameMk id="5" creationId="{BCD0286E-441C-4F67-9529-17DD1F6AB5B1}"/>
          </ac:graphicFrameMkLst>
        </pc:graphicFrameChg>
      </pc:sldChg>
      <pc:sldChg chg="modSp mod">
        <pc:chgData name="Qanisha Hall" userId="86a5cf10-85f7-4376-8f7c-7f4e1f1d91ee" providerId="ADAL" clId="{47A7BF5A-B320-403B-953F-64E9CA0A1AB8}" dt="2024-12-05T09:52:03.182" v="1501" actId="20577"/>
        <pc:sldMkLst>
          <pc:docMk/>
          <pc:sldMk cId="4045458564" sldId="310"/>
        </pc:sldMkLst>
        <pc:spChg chg="mod">
          <ac:chgData name="Qanisha Hall" userId="86a5cf10-85f7-4376-8f7c-7f4e1f1d91ee" providerId="ADAL" clId="{47A7BF5A-B320-403B-953F-64E9CA0A1AB8}" dt="2024-12-05T09:52:03.182" v="1501" actId="20577"/>
          <ac:spMkLst>
            <pc:docMk/>
            <pc:sldMk cId="4045458564" sldId="310"/>
            <ac:spMk id="4" creationId="{D67386F5-0837-79FD-3374-F201765CD0F2}"/>
          </ac:spMkLst>
        </pc:spChg>
      </pc:sldChg>
    </pc:docChg>
  </pc:docChgLst>
  <pc:docChgLst>
    <pc:chgData name="Claire Reynolds" userId="S::claire.reynolds@ukhsa.gov.uk::c8e75c93-8eb9-4330-b5a2-ddde57aa9493" providerId="AD" clId="Web-{DBE75889-09FA-BF18-4633-04F6D2A7AF35}"/>
    <pc:docChg chg="modSld">
      <pc:chgData name="Claire Reynolds" userId="S::claire.reynolds@ukhsa.gov.uk::c8e75c93-8eb9-4330-b5a2-ddde57aa9493" providerId="AD" clId="Web-{DBE75889-09FA-BF18-4633-04F6D2A7AF35}" dt="2024-12-06T14:22:02.550" v="1"/>
      <pc:docMkLst>
        <pc:docMk/>
      </pc:docMkLst>
      <pc:sldChg chg="modSp">
        <pc:chgData name="Claire Reynolds" userId="S::claire.reynolds@ukhsa.gov.uk::c8e75c93-8eb9-4330-b5a2-ddde57aa9493" providerId="AD" clId="Web-{DBE75889-09FA-BF18-4633-04F6D2A7AF35}" dt="2024-12-06T14:22:02.550" v="1"/>
        <pc:sldMkLst>
          <pc:docMk/>
          <pc:sldMk cId="1949793169" sldId="262"/>
        </pc:sldMkLst>
        <pc:graphicFrameChg chg="mod modGraphic">
          <ac:chgData name="Claire Reynolds" userId="S::claire.reynolds@ukhsa.gov.uk::c8e75c93-8eb9-4330-b5a2-ddde57aa9493" providerId="AD" clId="Web-{DBE75889-09FA-BF18-4633-04F6D2A7AF35}" dt="2024-12-06T14:22:02.550" v="1"/>
          <ac:graphicFrameMkLst>
            <pc:docMk/>
            <pc:sldMk cId="1949793169" sldId="262"/>
            <ac:graphicFrameMk id="5" creationId="{077417BD-AC82-65F5-EE68-DBA38C1ED0D5}"/>
          </ac:graphicFrameMkLst>
        </pc:graphicFrameChg>
      </pc:sldChg>
    </pc:docChg>
  </pc:docChgLst>
  <pc:docChgLst>
    <pc:chgData name="Claire Reynolds" userId="S::claire.reynolds@ukhsa.gov.uk::c8e75c93-8eb9-4330-b5a2-ddde57aa9493" providerId="AD" clId="Web-{388E4ADD-3C00-626D-805E-BA4CE0C93955}"/>
    <pc:docChg chg="modSld">
      <pc:chgData name="Claire Reynolds" userId="S::claire.reynolds@ukhsa.gov.uk::c8e75c93-8eb9-4330-b5a2-ddde57aa9493" providerId="AD" clId="Web-{388E4ADD-3C00-626D-805E-BA4CE0C93955}" dt="2024-11-14T11:24:26.198" v="108" actId="20577"/>
      <pc:docMkLst>
        <pc:docMk/>
      </pc:docMkLst>
      <pc:sldChg chg="modSp modNotes">
        <pc:chgData name="Claire Reynolds" userId="S::claire.reynolds@ukhsa.gov.uk::c8e75c93-8eb9-4330-b5a2-ddde57aa9493" providerId="AD" clId="Web-{388E4ADD-3C00-626D-805E-BA4CE0C93955}" dt="2024-11-14T11:24:26.198" v="108" actId="20577"/>
        <pc:sldMkLst>
          <pc:docMk/>
          <pc:sldMk cId="3359887765" sldId="260"/>
        </pc:sldMkLst>
        <pc:spChg chg="mod">
          <ac:chgData name="Claire Reynolds" userId="S::claire.reynolds@ukhsa.gov.uk::c8e75c93-8eb9-4330-b5a2-ddde57aa9493" providerId="AD" clId="Web-{388E4ADD-3C00-626D-805E-BA4CE0C93955}" dt="2024-11-14T11:24:26.198" v="108" actId="20577"/>
          <ac:spMkLst>
            <pc:docMk/>
            <pc:sldMk cId="3359887765" sldId="260"/>
            <ac:spMk id="2" creationId="{938B991C-C0B0-310A-32A0-4E064C70871A}"/>
          </ac:spMkLst>
        </pc:spChg>
        <pc:graphicFrameChg chg="mod modGraphic">
          <ac:chgData name="Claire Reynolds" userId="S::claire.reynolds@ukhsa.gov.uk::c8e75c93-8eb9-4330-b5a2-ddde57aa9493" providerId="AD" clId="Web-{388E4ADD-3C00-626D-805E-BA4CE0C93955}" dt="2024-11-14T10:31:47.319" v="54"/>
          <ac:graphicFrameMkLst>
            <pc:docMk/>
            <pc:sldMk cId="3359887765" sldId="260"/>
            <ac:graphicFrameMk id="3" creationId="{8081681F-E1B7-D51B-61AB-EA14D033A1DB}"/>
          </ac:graphicFrameMkLst>
        </pc:graphicFrameChg>
      </pc:sldChg>
      <pc:sldChg chg="modSp">
        <pc:chgData name="Claire Reynolds" userId="S::claire.reynolds@ukhsa.gov.uk::c8e75c93-8eb9-4330-b5a2-ddde57aa9493" providerId="AD" clId="Web-{388E4ADD-3C00-626D-805E-BA4CE0C93955}" dt="2024-11-14T11:20:05.828" v="88"/>
        <pc:sldMkLst>
          <pc:docMk/>
          <pc:sldMk cId="2785194658" sldId="261"/>
        </pc:sldMkLst>
        <pc:graphicFrameChg chg="mod modGraphic">
          <ac:chgData name="Claire Reynolds" userId="S::claire.reynolds@ukhsa.gov.uk::c8e75c93-8eb9-4330-b5a2-ddde57aa9493" providerId="AD" clId="Web-{388E4ADD-3C00-626D-805E-BA4CE0C93955}" dt="2024-11-14T11:20:05.828" v="88"/>
          <ac:graphicFrameMkLst>
            <pc:docMk/>
            <pc:sldMk cId="2785194658" sldId="261"/>
            <ac:graphicFrameMk id="4" creationId="{18AFA223-CEA4-ED20-E638-C8E6E32CDBD7}"/>
          </ac:graphicFrameMkLst>
        </pc:graphicFrameChg>
      </pc:sldChg>
      <pc:sldChg chg="modSp">
        <pc:chgData name="Claire Reynolds" userId="S::claire.reynolds@ukhsa.gov.uk::c8e75c93-8eb9-4330-b5a2-ddde57aa9493" providerId="AD" clId="Web-{388E4ADD-3C00-626D-805E-BA4CE0C93955}" dt="2024-11-14T11:22:09.380" v="100"/>
        <pc:sldMkLst>
          <pc:docMk/>
          <pc:sldMk cId="1949793169" sldId="262"/>
        </pc:sldMkLst>
        <pc:graphicFrameChg chg="mod modGraphic">
          <ac:chgData name="Claire Reynolds" userId="S::claire.reynolds@ukhsa.gov.uk::c8e75c93-8eb9-4330-b5a2-ddde57aa9493" providerId="AD" clId="Web-{388E4ADD-3C00-626D-805E-BA4CE0C93955}" dt="2024-11-14T11:22:09.380" v="100"/>
          <ac:graphicFrameMkLst>
            <pc:docMk/>
            <pc:sldMk cId="1949793169" sldId="262"/>
            <ac:graphicFrameMk id="5" creationId="{077417BD-AC82-65F5-EE68-DBA38C1ED0D5}"/>
          </ac:graphicFrameMkLst>
        </pc:graphicFrameChg>
      </pc:sldChg>
      <pc:sldChg chg="modSp">
        <pc:chgData name="Claire Reynolds" userId="S::claire.reynolds@ukhsa.gov.uk::c8e75c93-8eb9-4330-b5a2-ddde57aa9493" providerId="AD" clId="Web-{388E4ADD-3C00-626D-805E-BA4CE0C93955}" dt="2024-11-14T11:23:35.258" v="104"/>
        <pc:sldMkLst>
          <pc:docMk/>
          <pc:sldMk cId="4113069069" sldId="263"/>
        </pc:sldMkLst>
        <pc:graphicFrameChg chg="mod modGraphic">
          <ac:chgData name="Claire Reynolds" userId="S::claire.reynolds@ukhsa.gov.uk::c8e75c93-8eb9-4330-b5a2-ddde57aa9493" providerId="AD" clId="Web-{388E4ADD-3C00-626D-805E-BA4CE0C93955}" dt="2024-11-14T11:23:35.258" v="104"/>
          <ac:graphicFrameMkLst>
            <pc:docMk/>
            <pc:sldMk cId="4113069069" sldId="263"/>
            <ac:graphicFrameMk id="7" creationId="{7989CB6C-1229-D95F-1AF4-EA988256E340}"/>
          </ac:graphicFrameMkLst>
        </pc:graphicFrameChg>
      </pc:sldChg>
      <pc:sldChg chg="modNotes">
        <pc:chgData name="Claire Reynolds" userId="S::claire.reynolds@ukhsa.gov.uk::c8e75c93-8eb9-4330-b5a2-ddde57aa9493" providerId="AD" clId="Web-{388E4ADD-3C00-626D-805E-BA4CE0C93955}" dt="2024-11-14T10:15:36.347" v="46"/>
        <pc:sldMkLst>
          <pc:docMk/>
          <pc:sldMk cId="1553727893" sldId="30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phecloud.sharepoint.com/teams/BloodSafetyEpi/Shared%20Documents/Annual%20Review%202023/AR%20supplementary%20s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4.bin"/></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5.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embeddings/oleObject6.bin"/></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embeddings/oleObject7.bin"/></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embeddings/oleObject8.bin"/></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embeddings/oleObject9.bin"/></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embeddings/oleObject10.bin"/></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embeddings/oleObject11.bin"/></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embeddings/oleObject12.bin"/></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embeddings/oleObject13.bin"/></Relationships>
</file>

<file path=ppt/charts/_rels/chart15.xml.rels><?xml version="1.0" encoding="UTF-8" standalone="yes"?>
<Relationships xmlns="http://schemas.openxmlformats.org/package/2006/relationships"><Relationship Id="rId3" Type="http://schemas.openxmlformats.org/officeDocument/2006/relationships/oleObject" Target="../embeddings/oleObject14.bin"/><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embeddings/oleObject15.bin"/></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embeddings/oleObject16.bin"/></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embeddings/oleObject17.bin"/></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https://phecloud.sharepoint.com/teams/BloodSafetyEpi/Shared%20Documents/Annual%20Review%202023/Data%20tables%20by%20work%20area/AR%20Tables%20and%20graphs%202023%20clean.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https://phecloud.sharepoint.com/teams/BloodSafetyEpi/Shared%20Documents/Annual%20Review%202023/Data%20tables%20by%20work%20area/AR%20Tables%20and%20graphs%202023%20clean.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21.xml"/><Relationship Id="rId1" Type="http://schemas.microsoft.com/office/2011/relationships/chartStyle" Target="style21.xml"/><Relationship Id="rId5" Type="http://schemas.openxmlformats.org/officeDocument/2006/relationships/chartUserShapes" Target="../drawings/drawing1.xml"/><Relationship Id="rId4" Type="http://schemas.openxmlformats.org/officeDocument/2006/relationships/oleObject" Target="https://phecloud.sharepoint.com/teams/BloodSafetyEpi/Shared%20Documents/Annual%20Review%202023/Data%20tables%20by%20work%20area/AR%20Tables%20and%20graphs%202023%20clean.xlsx"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xlsx"/></Relationships>
</file>

<file path=ppt/charts/_rels/chart23.xml.rels><?xml version="1.0" encoding="UTF-8" standalone="yes"?>
<Relationships xmlns="http://schemas.openxmlformats.org/package/2006/relationships"><Relationship Id="rId3" Type="http://schemas.openxmlformats.org/officeDocument/2006/relationships/oleObject" Target="https://phecloud.sharepoint.com/teams/BloodSafetyEpi/Shared%20Documents/Annual%20Review%202023/Data%20tables%20by%20work%20area/AR%20Tables%20and%20graphs%202023%20clean.xlsx" TargetMode="External"/><Relationship Id="rId2" Type="http://schemas.microsoft.com/office/2011/relationships/chartColorStyle" Target="colors23.xml"/><Relationship Id="rId1" Type="http://schemas.microsoft.com/office/2011/relationships/chartStyle" Target="style2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 Tables and graphs 2023 clean.xlsx]UK rates newrep'!$B$19</c:f>
              <c:strCache>
                <c:ptCount val="1"/>
                <c:pt idx="0">
                  <c:v>HBV (Current infection) </c:v>
                </c:pt>
              </c:strCache>
            </c:strRef>
          </c:tx>
          <c:spPr>
            <a:ln w="38100" cap="rnd">
              <a:solidFill>
                <a:schemeClr val="bg1">
                  <a:lumMod val="50000"/>
                </a:schemeClr>
              </a:solidFill>
              <a:round/>
            </a:ln>
            <a:effectLst/>
          </c:spPr>
          <c:marker>
            <c:symbol val="none"/>
          </c:marker>
          <c:dLbls>
            <c:delete val="1"/>
          </c:dLbls>
          <c:cat>
            <c:strRef>
              <c:f>'[AR Tables and graphs 2023 clean.xlsx]UK rates newrep'!$A$20:$A$47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'[AR Tables and graphs 2023 clean.xlsx]UK rates newrep'!$B$20:$B$47</c:f>
              <c:numCache>
                <c:formatCode>0.00</c:formatCode>
                <c:ptCount val="28"/>
                <c:pt idx="0">
                  <c:v>33.508076385887776</c:v>
                </c:pt>
                <c:pt idx="1">
                  <c:v>33.478406427854033</c:v>
                </c:pt>
                <c:pt idx="2">
                  <c:v>35.154928096672769</c:v>
                </c:pt>
                <c:pt idx="3">
                  <c:v>26.0156828657652</c:v>
                </c:pt>
                <c:pt idx="4">
                  <c:v>21.81422743448406</c:v>
                </c:pt>
                <c:pt idx="5">
                  <c:v>20.635949271768212</c:v>
                </c:pt>
                <c:pt idx="6">
                  <c:v>33.423371804316389</c:v>
                </c:pt>
                <c:pt idx="7">
                  <c:v>30.724380867999482</c:v>
                </c:pt>
                <c:pt idx="8">
                  <c:v>31.490483969375504</c:v>
                </c:pt>
                <c:pt idx="9">
                  <c:v>33.637074859499073</c:v>
                </c:pt>
                <c:pt idx="10">
                  <c:v>29.87089566134939</c:v>
                </c:pt>
                <c:pt idx="11">
                  <c:v>31.698372376629496</c:v>
                </c:pt>
                <c:pt idx="12">
                  <c:v>35.106558731207663</c:v>
                </c:pt>
                <c:pt idx="13">
                  <c:v>32.967938679634052</c:v>
                </c:pt>
                <c:pt idx="14">
                  <c:v>40.332603281948352</c:v>
                </c:pt>
                <c:pt idx="15">
                  <c:v>38.016924571605578</c:v>
                </c:pt>
                <c:pt idx="16">
                  <c:v>33.742745309758405</c:v>
                </c:pt>
                <c:pt idx="17">
                  <c:v>33.038643820634341</c:v>
                </c:pt>
                <c:pt idx="18">
                  <c:v>36.195925039406859</c:v>
                </c:pt>
                <c:pt idx="19">
                  <c:v>32.010926396209904</c:v>
                </c:pt>
                <c:pt idx="20">
                  <c:v>37.24353988892662</c:v>
                </c:pt>
                <c:pt idx="21">
                  <c:v>34.833900351822393</c:v>
                </c:pt>
                <c:pt idx="22">
                  <c:v>24.325706314258341</c:v>
                </c:pt>
                <c:pt idx="23">
                  <c:v>29.552074977835943</c:v>
                </c:pt>
                <c:pt idx="24">
                  <c:v>35.738394948973514</c:v>
                </c:pt>
                <c:pt idx="25">
                  <c:v>48.908046351785792</c:v>
                </c:pt>
                <c:pt idx="26">
                  <c:v>52.51352223197474</c:v>
                </c:pt>
                <c:pt idx="27">
                  <c:v>50.815190163324317</c:v>
                </c:pt>
              </c:numCache>
            </c:numRef>
          </c:val>
          <c:smooth val="0"/>
          <c:extLst>
            <c:ext xmlns:c16="http://schemas.microsoft.com/office/drawing/2014/chart" uri="{C3380CC4-5D6E-409C-BE32-E72D297353CC}">
              <c16:uniqueId val="{00000000-D043-4026-9106-6EE1269CD67D}"/>
            </c:ext>
          </c:extLst>
        </c:ser>
        <c:ser>
          <c:idx val="1"/>
          <c:order val="1"/>
          <c:tx>
            <c:strRef>
              <c:f>'[AR Tables and graphs 2023 clean.xlsx]UK rates newrep'!$C$19</c:f>
              <c:strCache>
                <c:ptCount val="1"/>
                <c:pt idx="0">
                  <c:v>HCV</c:v>
                </c:pt>
              </c:strCache>
            </c:strRef>
          </c:tx>
          <c:spPr>
            <a:ln w="38100" cap="rnd">
              <a:solidFill>
                <a:schemeClr val="tx1"/>
              </a:solidFill>
              <a:round/>
            </a:ln>
            <a:effectLst/>
          </c:spPr>
          <c:marker>
            <c:symbol val="none"/>
          </c:marker>
          <c:dLbls>
            <c:delete val="1"/>
          </c:dLbls>
          <c:cat>
            <c:strRef>
              <c:f>'[AR Tables and graphs 2023 clean.xlsx]UK rates newrep'!$A$20:$A$47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'[AR Tables and graphs 2023 clean.xlsx]UK rates newrep'!$C$20:$C$47</c:f>
              <c:numCache>
                <c:formatCode>0.00</c:formatCode>
                <c:ptCount val="28"/>
                <c:pt idx="0">
                  <c:v>70.460908288081768</c:v>
                </c:pt>
                <c:pt idx="1">
                  <c:v>64.766636734259677</c:v>
                </c:pt>
                <c:pt idx="2">
                  <c:v>66.038696704964735</c:v>
                </c:pt>
                <c:pt idx="3">
                  <c:v>60.295170877126402</c:v>
                </c:pt>
                <c:pt idx="4">
                  <c:v>59.582143589710199</c:v>
                </c:pt>
                <c:pt idx="5">
                  <c:v>59.011574233302078</c:v>
                </c:pt>
                <c:pt idx="6">
                  <c:v>51.499276963793619</c:v>
                </c:pt>
                <c:pt idx="7">
                  <c:v>43.943009846092288</c:v>
                </c:pt>
                <c:pt idx="8">
                  <c:v>38.379027337676398</c:v>
                </c:pt>
                <c:pt idx="9">
                  <c:v>32.503240875471015</c:v>
                </c:pt>
                <c:pt idx="10">
                  <c:v>31.422630500900006</c:v>
                </c:pt>
                <c:pt idx="11">
                  <c:v>29.937351689038966</c:v>
                </c:pt>
                <c:pt idx="12">
                  <c:v>32.215430365108212</c:v>
                </c:pt>
                <c:pt idx="13">
                  <c:v>28.8469463446798</c:v>
                </c:pt>
                <c:pt idx="14">
                  <c:v>32.828863136469586</c:v>
                </c:pt>
                <c:pt idx="15">
                  <c:v>38.016924571605578</c:v>
                </c:pt>
                <c:pt idx="16">
                  <c:v>32.704506992535066</c:v>
                </c:pt>
                <c:pt idx="17">
                  <c:v>29.05122129055778</c:v>
                </c:pt>
                <c:pt idx="18">
                  <c:v>18.681767762274507</c:v>
                </c:pt>
                <c:pt idx="19">
                  <c:v>24.541710237094261</c:v>
                </c:pt>
                <c:pt idx="20">
                  <c:v>20.264867292504189</c:v>
                </c:pt>
                <c:pt idx="21">
                  <c:v>20.319775205229728</c:v>
                </c:pt>
                <c:pt idx="22">
                  <c:v>13.900403608147622</c:v>
                </c:pt>
                <c:pt idx="23">
                  <c:v>22.314832126121019</c:v>
                </c:pt>
                <c:pt idx="24">
                  <c:v>23.82559663264901</c:v>
                </c:pt>
                <c:pt idx="25">
                  <c:v>22.823754964166703</c:v>
                </c:pt>
                <c:pt idx="26">
                  <c:v>22.505795242274885</c:v>
                </c:pt>
                <c:pt idx="27">
                  <c:v>20.03979330384621</c:v>
                </c:pt>
              </c:numCache>
            </c:numRef>
          </c:val>
          <c:smooth val="0"/>
          <c:extLst>
            <c:ext xmlns:c16="http://schemas.microsoft.com/office/drawing/2014/chart" uri="{C3380CC4-5D6E-409C-BE32-E72D297353CC}">
              <c16:uniqueId val="{00000001-D043-4026-9106-6EE1269CD67D}"/>
            </c:ext>
          </c:extLst>
        </c:ser>
        <c:ser>
          <c:idx val="2"/>
          <c:order val="2"/>
          <c:tx>
            <c:strRef>
              <c:f>'[AR Tables and graphs 2023 clean.xlsx]UK rates newrep'!$D$19</c:f>
              <c:strCache>
                <c:ptCount val="1"/>
                <c:pt idx="0">
                  <c:v>HIV</c:v>
                </c:pt>
              </c:strCache>
            </c:strRef>
          </c:tx>
          <c:spPr>
            <a:ln w="38100" cap="rnd">
              <a:solidFill>
                <a:schemeClr val="tx1"/>
              </a:solidFill>
              <a:prstDash val="sysDash"/>
              <a:round/>
            </a:ln>
            <a:effectLst/>
          </c:spPr>
          <c:marker>
            <c:symbol val="none"/>
          </c:marker>
          <c:dLbls>
            <c:delete val="1"/>
          </c:dLbls>
          <c:cat>
            <c:strRef>
              <c:f>'[AR Tables and graphs 2023 clean.xlsx]UK rates newrep'!$A$20:$A$47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'[AR Tables and graphs 2023 clean.xlsx]UK rates newrep'!$D$20:$D$47</c:f>
              <c:numCache>
                <c:formatCode>0.00</c:formatCode>
                <c:ptCount val="28"/>
                <c:pt idx="0">
                  <c:v>2.1921171467403218</c:v>
                </c:pt>
                <c:pt idx="1">
                  <c:v>6.2576460612811289</c:v>
                </c:pt>
                <c:pt idx="2">
                  <c:v>4.2711594883808042</c:v>
                </c:pt>
                <c:pt idx="3">
                  <c:v>3.3667354296872611</c:v>
                </c:pt>
                <c:pt idx="4">
                  <c:v>2.279098388677439</c:v>
                </c:pt>
                <c:pt idx="5">
                  <c:v>3.9823761752535143</c:v>
                </c:pt>
                <c:pt idx="6">
                  <c:v>5.4568770292761455</c:v>
                </c:pt>
                <c:pt idx="7">
                  <c:v>7.8597253383254504</c:v>
                </c:pt>
                <c:pt idx="8">
                  <c:v>3.2802587468099484</c:v>
                </c:pt>
                <c:pt idx="9">
                  <c:v>8.3147825495390961</c:v>
                </c:pt>
                <c:pt idx="10">
                  <c:v>5.4310719384271611</c:v>
                </c:pt>
                <c:pt idx="11">
                  <c:v>5.2830620627715827</c:v>
                </c:pt>
                <c:pt idx="12">
                  <c:v>7.4343300842557412</c:v>
                </c:pt>
                <c:pt idx="13">
                  <c:v>4.1209923349542565</c:v>
                </c:pt>
                <c:pt idx="14">
                  <c:v>4.6898375909242258</c:v>
                </c:pt>
                <c:pt idx="15">
                  <c:v>4.6934474779759974</c:v>
                </c:pt>
                <c:pt idx="16">
                  <c:v>3.6338341102816738</c:v>
                </c:pt>
                <c:pt idx="17">
                  <c:v>3.9874225300765582</c:v>
                </c:pt>
                <c:pt idx="18">
                  <c:v>2.9190262128553917</c:v>
                </c:pt>
                <c:pt idx="19">
                  <c:v>3.2010926396209909</c:v>
                </c:pt>
                <c:pt idx="20">
                  <c:v>3.2861946960817603</c:v>
                </c:pt>
                <c:pt idx="21">
                  <c:v>1.7416950175911194</c:v>
                </c:pt>
                <c:pt idx="22">
                  <c:v>1.4893289580158167</c:v>
                </c:pt>
                <c:pt idx="23">
                  <c:v>3.6186214258574623</c:v>
                </c:pt>
                <c:pt idx="24">
                  <c:v>5.5593058809514355</c:v>
                </c:pt>
                <c:pt idx="25">
                  <c:v>4.564750992833341</c:v>
                </c:pt>
                <c:pt idx="26">
                  <c:v>3.7509658737124809</c:v>
                </c:pt>
                <c:pt idx="27">
                  <c:v>3.5785345185439659</c:v>
                </c:pt>
              </c:numCache>
            </c:numRef>
          </c:val>
          <c:smooth val="0"/>
          <c:extLst>
            <c:ext xmlns:c16="http://schemas.microsoft.com/office/drawing/2014/chart" uri="{C3380CC4-5D6E-409C-BE32-E72D297353CC}">
              <c16:uniqueId val="{00000002-D043-4026-9106-6EE1269CD67D}"/>
            </c:ext>
          </c:extLst>
        </c:ser>
        <c:ser>
          <c:idx val="3"/>
          <c:order val="3"/>
          <c:tx>
            <c:strRef>
              <c:f>'[AR Tables and graphs 2023 clean.xlsx]UK rates newrep'!$E$19</c:f>
              <c:strCache>
                <c:ptCount val="1"/>
                <c:pt idx="0">
                  <c:v>HTLV</c:v>
                </c:pt>
              </c:strCache>
            </c:strRef>
          </c:tx>
          <c:spPr>
            <a:ln w="38100" cap="rnd">
              <a:solidFill>
                <a:schemeClr val="bg1">
                  <a:lumMod val="50000"/>
                </a:schemeClr>
              </a:solidFill>
              <a:prstDash val="sysDash"/>
              <a:round/>
            </a:ln>
            <a:effectLst/>
          </c:spPr>
          <c:marker>
            <c:symbol val="none"/>
          </c:marker>
          <c:dLbls>
            <c:delete val="1"/>
          </c:dLbls>
          <c:cat>
            <c:strRef>
              <c:f>'[AR Tables and graphs 2023 clean.xlsx]UK rates newrep'!$A$20:$A$47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'[AR Tables and graphs 2023 clean.xlsx]UK rates newrep'!$E$20:$E$47</c:f>
              <c:numCache>
                <c:formatCode>General</c:formatCode>
                <c:ptCount val="28"/>
                <c:pt idx="6" formatCode="0.00">
                  <c:v>10.913754058552291</c:v>
                </c:pt>
                <c:pt idx="7" formatCode="0.00">
                  <c:v>12.146848250139332</c:v>
                </c:pt>
                <c:pt idx="8" formatCode="0.00">
                  <c:v>4.9203881202149224</c:v>
                </c:pt>
                <c:pt idx="9" formatCode="0.00">
                  <c:v>5.669169920140293</c:v>
                </c:pt>
                <c:pt idx="10" formatCode="0.00">
                  <c:v>3.4914033889888891</c:v>
                </c:pt>
                <c:pt idx="11" formatCode="0.00">
                  <c:v>6.6038275784644771</c:v>
                </c:pt>
                <c:pt idx="12" formatCode="0.00">
                  <c:v>5.3692383941847019</c:v>
                </c:pt>
                <c:pt idx="13" formatCode="0.00">
                  <c:v>7.5551526140828047</c:v>
                </c:pt>
                <c:pt idx="14" formatCode="0.00">
                  <c:v>7.9727239045711844</c:v>
                </c:pt>
                <c:pt idx="15" formatCode="0.00">
                  <c:v>5.1627922257735976</c:v>
                </c:pt>
                <c:pt idx="16" formatCode="0.00">
                  <c:v>4.6720724275050101</c:v>
                </c:pt>
                <c:pt idx="17" formatCode="0.00">
                  <c:v>2.2785271600437476</c:v>
                </c:pt>
                <c:pt idx="18" formatCode="0.00">
                  <c:v>5.8380524257107833</c:v>
                </c:pt>
                <c:pt idx="19" formatCode="0.00">
                  <c:v>4.8016389594314859</c:v>
                </c:pt>
                <c:pt idx="20" formatCode="0.00">
                  <c:v>4.381592928109014</c:v>
                </c:pt>
                <c:pt idx="21" formatCode="0.00">
                  <c:v>9.8696050996830103</c:v>
                </c:pt>
                <c:pt idx="22" formatCode="0.00">
                  <c:v>3.4751009020369055</c:v>
                </c:pt>
                <c:pt idx="23" formatCode="0.00">
                  <c:v>1.8093107129287311</c:v>
                </c:pt>
                <c:pt idx="24" formatCode="0.00">
                  <c:v>7.9418655442163359</c:v>
                </c:pt>
                <c:pt idx="25" formatCode="0.00">
                  <c:v>7.825287416285728</c:v>
                </c:pt>
                <c:pt idx="26" formatCode="0.00">
                  <c:v>10.502704446394947</c:v>
                </c:pt>
                <c:pt idx="27" formatCode="0.00">
                  <c:v>7.1570690370879317</c:v>
                </c:pt>
              </c:numCache>
            </c:numRef>
          </c:val>
          <c:smooth val="0"/>
          <c:extLst>
            <c:ext xmlns:c16="http://schemas.microsoft.com/office/drawing/2014/chart" uri="{C3380CC4-5D6E-409C-BE32-E72D297353CC}">
              <c16:uniqueId val="{00000003-D043-4026-9106-6EE1269CD67D}"/>
            </c:ext>
          </c:extLst>
        </c:ser>
        <c:ser>
          <c:idx val="4"/>
          <c:order val="4"/>
          <c:tx>
            <c:strRef>
              <c:f>'[AR Tables and graphs 2023 clean.xlsx]UK rates newrep'!$F$19</c:f>
              <c:strCache>
                <c:ptCount val="1"/>
                <c:pt idx="0">
                  <c:v>TP</c:v>
                </c:pt>
              </c:strCache>
            </c:strRef>
          </c:tx>
          <c:spPr>
            <a:ln w="38100" cap="rnd">
              <a:solidFill>
                <a:schemeClr val="tx1"/>
              </a:solidFill>
              <a:prstDash val="sysDot"/>
              <a:round/>
            </a:ln>
            <a:effectLst/>
          </c:spPr>
          <c:marker>
            <c:symbol val="none"/>
          </c:marker>
          <c:dLbls>
            <c:delete val="1"/>
          </c:dLbls>
          <c:cat>
            <c:strRef>
              <c:f>'[AR Tables and graphs 2023 clean.xlsx]UK rates newrep'!$A$20:$A$47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'[AR Tables and graphs 2023 clean.xlsx]UK rates newrep'!$F$20:$F$47</c:f>
              <c:numCache>
                <c:formatCode>0.00</c:formatCode>
                <c:ptCount val="28"/>
                <c:pt idx="0">
                  <c:v>16.284298804356677</c:v>
                </c:pt>
                <c:pt idx="1">
                  <c:v>16.26987975933093</c:v>
                </c:pt>
                <c:pt idx="2">
                  <c:v>18.727391602900443</c:v>
                </c:pt>
                <c:pt idx="3">
                  <c:v>14.997276004970525</c:v>
                </c:pt>
                <c:pt idx="4">
                  <c:v>16.60485968893563</c:v>
                </c:pt>
                <c:pt idx="5">
                  <c:v>17.015607294265017</c:v>
                </c:pt>
                <c:pt idx="6">
                  <c:v>16.711685902158194</c:v>
                </c:pt>
                <c:pt idx="7">
                  <c:v>20.006573588464782</c:v>
                </c:pt>
                <c:pt idx="8">
                  <c:v>17.713397232773719</c:v>
                </c:pt>
                <c:pt idx="9">
                  <c:v>23.81051366458923</c:v>
                </c:pt>
                <c:pt idx="10">
                  <c:v>25.215691142697537</c:v>
                </c:pt>
                <c:pt idx="11">
                  <c:v>23.77377928247212</c:v>
                </c:pt>
                <c:pt idx="12">
                  <c:v>26.020155294895094</c:v>
                </c:pt>
                <c:pt idx="13">
                  <c:v>23.695705925986978</c:v>
                </c:pt>
                <c:pt idx="14">
                  <c:v>21.104269159159021</c:v>
                </c:pt>
                <c:pt idx="15">
                  <c:v>32.854132345831985</c:v>
                </c:pt>
                <c:pt idx="16">
                  <c:v>26.994196247806723</c:v>
                </c:pt>
                <c:pt idx="17">
                  <c:v>41.583120670798401</c:v>
                </c:pt>
                <c:pt idx="18">
                  <c:v>35.612119796835771</c:v>
                </c:pt>
                <c:pt idx="19">
                  <c:v>23.474679357220598</c:v>
                </c:pt>
                <c:pt idx="20">
                  <c:v>24.646460220613204</c:v>
                </c:pt>
                <c:pt idx="21">
                  <c:v>23.222600234548263</c:v>
                </c:pt>
                <c:pt idx="22">
                  <c:v>24.822149300263614</c:v>
                </c:pt>
                <c:pt idx="23">
                  <c:v>46.438974965170772</c:v>
                </c:pt>
                <c:pt idx="24">
                  <c:v>27.79652940475718</c:v>
                </c:pt>
                <c:pt idx="25">
                  <c:v>71.731801315952495</c:v>
                </c:pt>
                <c:pt idx="26">
                  <c:v>79.520476522704598</c:v>
                </c:pt>
                <c:pt idx="27">
                  <c:v>67.276448948626566</c:v>
                </c:pt>
              </c:numCache>
            </c:numRef>
          </c:val>
          <c:smooth val="0"/>
          <c:extLst>
            <c:ext xmlns:c16="http://schemas.microsoft.com/office/drawing/2014/chart" uri="{C3380CC4-5D6E-409C-BE32-E72D297353CC}">
              <c16:uniqueId val="{00000004-D043-4026-9106-6EE1269CD67D}"/>
            </c:ext>
          </c:extLst>
        </c:ser>
        <c:dLbls>
          <c:showLegendKey val="0"/>
          <c:showVal val="1"/>
          <c:showCatName val="0"/>
          <c:showSerName val="0"/>
          <c:showPercent val="0"/>
          <c:showBubbleSize val="0"/>
        </c:dLbls>
        <c:smooth val="0"/>
        <c:axId val="479485992"/>
        <c:axId val="479486320"/>
      </c:lineChart>
      <c:dateAx>
        <c:axId val="47948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9486320"/>
        <c:crosses val="autoZero"/>
        <c:auto val="0"/>
        <c:lblOffset val="100"/>
        <c:baseTimeUnit val="days"/>
      </c:dateAx>
      <c:valAx>
        <c:axId val="479486320"/>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latin typeface="Arial" panose="020B0604020202020204" pitchFamily="34" charset="0"/>
                    <a:cs typeface="Arial" panose="020B0604020202020204" pitchFamily="34" charset="0"/>
                  </a:rPr>
                  <a:t>Rate</a:t>
                </a:r>
                <a:r>
                  <a:rPr lang="en-GB" baseline="0">
                    <a:latin typeface="Arial" panose="020B0604020202020204" pitchFamily="34" charset="0"/>
                    <a:cs typeface="Arial" panose="020B0604020202020204" pitchFamily="34" charset="0"/>
                  </a:rPr>
                  <a:t> per 100,000 first-time donations</a:t>
                </a:r>
              </a:p>
            </c:rich>
          </c:tx>
          <c:layout>
            <c:manualLayout>
              <c:xMode val="edge"/>
              <c:yMode val="edge"/>
              <c:x val="8.6253489891762233E-3"/>
              <c:y val="0.2504897176788575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948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lineChart>
        <c:grouping val="standard"/>
        <c:varyColors val="0"/>
        <c:ser>
          <c:idx val="0"/>
          <c:order val="0"/>
          <c:tx>
            <c:strRef>
              <c:f>'[AR supplementary blood 2023_clean.xlsx]UK rates newrep'!$I$19</c:f>
              <c:strCache>
                <c:ptCount val="1"/>
                <c:pt idx="0">
                  <c:v>HBV (Current infection) </c:v>
                </c:pt>
              </c:strCache>
            </c:strRef>
          </c:tx>
          <c:spPr>
            <a:ln w="38100" cap="rnd">
              <a:solidFill>
                <a:schemeClr val="bg1">
                  <a:lumMod val="50000"/>
                </a:schemeClr>
              </a:solidFill>
              <a:round/>
            </a:ln>
            <a:effectLst/>
          </c:spPr>
          <c:marker>
            <c:symbol val="none"/>
          </c:marker>
          <c:cat>
            <c:strRef>
              <c:f>'[7]UK rates newrep'!$H$20:$H$47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'[7]UK rates newrep'!$I$20:$I$47</c:f>
              <c:numCache>
                <c:formatCode>0.00</c:formatCode>
                <c:ptCount val="28"/>
                <c:pt idx="0">
                  <c:v>0.39772564566781315</c:v>
                </c:pt>
                <c:pt idx="1">
                  <c:v>0.58814166715372151</c:v>
                </c:pt>
                <c:pt idx="2">
                  <c:v>0.58593360903462754</c:v>
                </c:pt>
                <c:pt idx="3">
                  <c:v>0.46237090700603667</c:v>
                </c:pt>
                <c:pt idx="4">
                  <c:v>0.2695006845317387</c:v>
                </c:pt>
                <c:pt idx="5">
                  <c:v>0.27200067767025982</c:v>
                </c:pt>
                <c:pt idx="6">
                  <c:v>0.5879454715851834</c:v>
                </c:pt>
                <c:pt idx="7">
                  <c:v>0.35512176336106177</c:v>
                </c:pt>
                <c:pt idx="8">
                  <c:v>0.44600175643600809</c:v>
                </c:pt>
                <c:pt idx="9">
                  <c:v>0.39502028648626819</c:v>
                </c:pt>
                <c:pt idx="10">
                  <c:v>0.17984746237478683</c:v>
                </c:pt>
                <c:pt idx="11">
                  <c:v>0.13800920797435606</c:v>
                </c:pt>
                <c:pt idx="12">
                  <c:v>4.4808769613918678E-2</c:v>
                </c:pt>
                <c:pt idx="13">
                  <c:v>0.4017810507556609</c:v>
                </c:pt>
                <c:pt idx="14">
                  <c:v>0.22502685695537764</c:v>
                </c:pt>
                <c:pt idx="15">
                  <c:v>0.26966195177725205</c:v>
                </c:pt>
                <c:pt idx="16">
                  <c:v>0.26865567387350436</c:v>
                </c:pt>
                <c:pt idx="17">
                  <c:v>0.2853437464777881</c:v>
                </c:pt>
                <c:pt idx="18">
                  <c:v>0.29951329090228379</c:v>
                </c:pt>
                <c:pt idx="19">
                  <c:v>0.20787049668056801</c:v>
                </c:pt>
                <c:pt idx="20">
                  <c:v>0.16401266833850248</c:v>
                </c:pt>
                <c:pt idx="21">
                  <c:v>0.17076969316101534</c:v>
                </c:pt>
                <c:pt idx="22">
                  <c:v>0.58729217198263961</c:v>
                </c:pt>
                <c:pt idx="23">
                  <c:v>5.9649001416067292E-2</c:v>
                </c:pt>
                <c:pt idx="24">
                  <c:v>0.25240383098534669</c:v>
                </c:pt>
                <c:pt idx="25">
                  <c:v>0.18207374715054586</c:v>
                </c:pt>
                <c:pt idx="26">
                  <c:v>0.41908062093379539</c:v>
                </c:pt>
                <c:pt idx="27">
                  <c:v>0.60727183734345291</c:v>
                </c:pt>
              </c:numCache>
            </c:numRef>
          </c:val>
          <c:smooth val="0"/>
          <c:extLst>
            <c:ext xmlns:c16="http://schemas.microsoft.com/office/drawing/2014/chart" uri="{C3380CC4-5D6E-409C-BE32-E72D297353CC}">
              <c16:uniqueId val="{00000000-12A1-40C4-94D8-CCAE8CB7BA96}"/>
            </c:ext>
          </c:extLst>
        </c:ser>
        <c:ser>
          <c:idx val="1"/>
          <c:order val="1"/>
          <c:tx>
            <c:strRef>
              <c:f>'[AR supplementary blood 2023_clean.xlsx]UK rates newrep'!$J$19</c:f>
              <c:strCache>
                <c:ptCount val="1"/>
                <c:pt idx="0">
                  <c:v>HCV</c:v>
                </c:pt>
              </c:strCache>
            </c:strRef>
          </c:tx>
          <c:spPr>
            <a:ln w="38100" cap="rnd">
              <a:solidFill>
                <a:schemeClr val="tx1"/>
              </a:solidFill>
              <a:round/>
            </a:ln>
            <a:effectLst/>
          </c:spPr>
          <c:marker>
            <c:symbol val="none"/>
          </c:marker>
          <c:cat>
            <c:strRef>
              <c:f>'[7]UK rates newrep'!$H$20:$H$47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'[7]UK rates newrep'!$J$20:$J$47</c:f>
              <c:numCache>
                <c:formatCode>0.00</c:formatCode>
                <c:ptCount val="28"/>
                <c:pt idx="0">
                  <c:v>1.1534043724366583</c:v>
                </c:pt>
                <c:pt idx="1">
                  <c:v>0.88221250073058222</c:v>
                </c:pt>
                <c:pt idx="2">
                  <c:v>1.1328049774669466</c:v>
                </c:pt>
                <c:pt idx="3">
                  <c:v>0.65502545159188519</c:v>
                </c:pt>
                <c:pt idx="4">
                  <c:v>0.96250244475620961</c:v>
                </c:pt>
                <c:pt idx="5">
                  <c:v>0.50514411567333961</c:v>
                </c:pt>
                <c:pt idx="6">
                  <c:v>0.47035637726814666</c:v>
                </c:pt>
                <c:pt idx="7">
                  <c:v>0.63132757930855421</c:v>
                </c:pt>
                <c:pt idx="8">
                  <c:v>0.48654737065746334</c:v>
                </c:pt>
                <c:pt idx="9">
                  <c:v>0.30723800060043083</c:v>
                </c:pt>
                <c:pt idx="10">
                  <c:v>0.31473305915587696</c:v>
                </c:pt>
                <c:pt idx="11">
                  <c:v>0.27601841594871213</c:v>
                </c:pt>
                <c:pt idx="12">
                  <c:v>0.2688526176835121</c:v>
                </c:pt>
                <c:pt idx="13">
                  <c:v>0.1339270169185536</c:v>
                </c:pt>
                <c:pt idx="14">
                  <c:v>0.40504834251967969</c:v>
                </c:pt>
                <c:pt idx="15">
                  <c:v>0.22471829314771005</c:v>
                </c:pt>
                <c:pt idx="16">
                  <c:v>0.26865567387350436</c:v>
                </c:pt>
                <c:pt idx="17">
                  <c:v>0.2853437464777881</c:v>
                </c:pt>
                <c:pt idx="18">
                  <c:v>0.29951329090228379</c:v>
                </c:pt>
                <c:pt idx="19">
                  <c:v>0.20787049668056801</c:v>
                </c:pt>
                <c:pt idx="20">
                  <c:v>5.4670889446167485E-2</c:v>
                </c:pt>
                <c:pt idx="21">
                  <c:v>0.22769292421468709</c:v>
                </c:pt>
                <c:pt idx="22">
                  <c:v>0.11745843439652794</c:v>
                </c:pt>
                <c:pt idx="23">
                  <c:v>0.11929800283213458</c:v>
                </c:pt>
                <c:pt idx="24">
                  <c:v>0.18930287323901002</c:v>
                </c:pt>
                <c:pt idx="25">
                  <c:v>0.1213824981003639</c:v>
                </c:pt>
                <c:pt idx="26">
                  <c:v>0</c:v>
                </c:pt>
                <c:pt idx="27">
                  <c:v>0.12145436746869058</c:v>
                </c:pt>
              </c:numCache>
            </c:numRef>
          </c:val>
          <c:smooth val="0"/>
          <c:extLst>
            <c:ext xmlns:c16="http://schemas.microsoft.com/office/drawing/2014/chart" uri="{C3380CC4-5D6E-409C-BE32-E72D297353CC}">
              <c16:uniqueId val="{00000001-12A1-40C4-94D8-CCAE8CB7BA96}"/>
            </c:ext>
          </c:extLst>
        </c:ser>
        <c:ser>
          <c:idx val="2"/>
          <c:order val="2"/>
          <c:tx>
            <c:strRef>
              <c:f>'[AR supplementary blood 2023_clean.xlsx]UK rates newrep'!$K$19</c:f>
              <c:strCache>
                <c:ptCount val="1"/>
                <c:pt idx="0">
                  <c:v>HIV</c:v>
                </c:pt>
              </c:strCache>
            </c:strRef>
          </c:tx>
          <c:spPr>
            <a:ln w="38100" cap="rnd">
              <a:solidFill>
                <a:schemeClr val="tx1"/>
              </a:solidFill>
              <a:prstDash val="sysDash"/>
              <a:round/>
            </a:ln>
            <a:effectLst/>
          </c:spPr>
          <c:marker>
            <c:symbol val="none"/>
          </c:marker>
          <c:cat>
            <c:strRef>
              <c:f>'[7]UK rates newrep'!$H$20:$H$47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'[7]UK rates newrep'!$K$20:$K$47</c:f>
              <c:numCache>
                <c:formatCode>0.00</c:formatCode>
                <c:ptCount val="28"/>
                <c:pt idx="0">
                  <c:v>0.43749821023459451</c:v>
                </c:pt>
                <c:pt idx="1">
                  <c:v>0.33082968777396837</c:v>
                </c:pt>
                <c:pt idx="2">
                  <c:v>0.39062240602308501</c:v>
                </c:pt>
                <c:pt idx="3">
                  <c:v>0.3467781802545275</c:v>
                </c:pt>
                <c:pt idx="4">
                  <c:v>0.2695006845317387</c:v>
                </c:pt>
                <c:pt idx="5">
                  <c:v>0.23314343800307982</c:v>
                </c:pt>
                <c:pt idx="6">
                  <c:v>0.66633820112987441</c:v>
                </c:pt>
                <c:pt idx="7">
                  <c:v>0.74970150042890815</c:v>
                </c:pt>
                <c:pt idx="8">
                  <c:v>0.40545614221455278</c:v>
                </c:pt>
                <c:pt idx="9">
                  <c:v>0.74614943002961776</c:v>
                </c:pt>
                <c:pt idx="10">
                  <c:v>0.58450425271805717</c:v>
                </c:pt>
                <c:pt idx="11">
                  <c:v>0.55203683189742425</c:v>
                </c:pt>
                <c:pt idx="12">
                  <c:v>0.58251400498094286</c:v>
                </c:pt>
                <c:pt idx="13">
                  <c:v>0.62499274561991691</c:v>
                </c:pt>
                <c:pt idx="14">
                  <c:v>0.36004297112860417</c:v>
                </c:pt>
                <c:pt idx="15">
                  <c:v>0.58426756218404607</c:v>
                </c:pt>
                <c:pt idx="16">
                  <c:v>0.35820756516467245</c:v>
                </c:pt>
                <c:pt idx="17">
                  <c:v>0.42801561971668217</c:v>
                </c:pt>
                <c:pt idx="18">
                  <c:v>0.39935105453637842</c:v>
                </c:pt>
                <c:pt idx="19">
                  <c:v>0.36377336919099401</c:v>
                </c:pt>
                <c:pt idx="20">
                  <c:v>0.27335444723083746</c:v>
                </c:pt>
                <c:pt idx="21">
                  <c:v>0.17076969316101534</c:v>
                </c:pt>
                <c:pt idx="22">
                  <c:v>0.23491686879305587</c:v>
                </c:pt>
                <c:pt idx="23">
                  <c:v>0.35789400849640379</c:v>
                </c:pt>
                <c:pt idx="24">
                  <c:v>0.12620191549267334</c:v>
                </c:pt>
                <c:pt idx="25">
                  <c:v>0.1213824981003639</c:v>
                </c:pt>
                <c:pt idx="26">
                  <c:v>0.2394746405335974</c:v>
                </c:pt>
                <c:pt idx="27">
                  <c:v>0.12145436746869058</c:v>
                </c:pt>
              </c:numCache>
            </c:numRef>
          </c:val>
          <c:smooth val="0"/>
          <c:extLst>
            <c:ext xmlns:c16="http://schemas.microsoft.com/office/drawing/2014/chart" uri="{C3380CC4-5D6E-409C-BE32-E72D297353CC}">
              <c16:uniqueId val="{00000002-12A1-40C4-94D8-CCAE8CB7BA96}"/>
            </c:ext>
          </c:extLst>
        </c:ser>
        <c:ser>
          <c:idx val="3"/>
          <c:order val="3"/>
          <c:tx>
            <c:strRef>
              <c:f>'[AR supplementary blood 2023_clean.xlsx]UK rates newrep'!$L$19</c:f>
              <c:strCache>
                <c:ptCount val="1"/>
                <c:pt idx="0">
                  <c:v>HTLV</c:v>
                </c:pt>
              </c:strCache>
            </c:strRef>
          </c:tx>
          <c:spPr>
            <a:ln w="38100" cap="rnd">
              <a:solidFill>
                <a:schemeClr val="bg1">
                  <a:lumMod val="50000"/>
                </a:schemeClr>
              </a:solidFill>
              <a:prstDash val="sysDash"/>
              <a:round/>
            </a:ln>
            <a:effectLst/>
          </c:spPr>
          <c:marker>
            <c:symbol val="none"/>
          </c:marker>
          <c:cat>
            <c:strRef>
              <c:f>'[7]UK rates newrep'!$H$20:$H$47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'[7]UK rates newrep'!$L$20:$L$47</c:f>
              <c:numCache>
                <c:formatCode>General</c:formatCode>
                <c:ptCount val="28"/>
                <c:pt idx="6" formatCode="0.00">
                  <c:v>0</c:v>
                </c:pt>
                <c:pt idx="7" formatCode="0.00">
                  <c:v>0</c:v>
                </c:pt>
                <c:pt idx="8" formatCode="0.00">
                  <c:v>0</c:v>
                </c:pt>
                <c:pt idx="9" formatCode="0.00">
                  <c:v>4.3891142942918689E-2</c:v>
                </c:pt>
                <c:pt idx="10" formatCode="0.00">
                  <c:v>0</c:v>
                </c:pt>
                <c:pt idx="11" formatCode="0.00">
                  <c:v>4.6003069324785345E-2</c:v>
                </c:pt>
                <c:pt idx="12" formatCode="0.00">
                  <c:v>4.4808769613918678E-2</c:v>
                </c:pt>
                <c:pt idx="13" formatCode="0.00">
                  <c:v>4.4642338972851206E-2</c:v>
                </c:pt>
                <c:pt idx="14" formatCode="0.00">
                  <c:v>0.22502685695537764</c:v>
                </c:pt>
                <c:pt idx="15" formatCode="0.00">
                  <c:v>8.9887317259084012E-2</c:v>
                </c:pt>
                <c:pt idx="16" formatCode="0.00">
                  <c:v>4.4775945645584056E-2</c:v>
                </c:pt>
                <c:pt idx="17" formatCode="0.00">
                  <c:v>4.7557291079631359E-2</c:v>
                </c:pt>
                <c:pt idx="18" formatCode="0.00">
                  <c:v>4.9918881817047303E-2</c:v>
                </c:pt>
                <c:pt idx="19" formatCode="0.00">
                  <c:v>0</c:v>
                </c:pt>
                <c:pt idx="20" formatCode="0.00">
                  <c:v>0</c:v>
                </c:pt>
                <c:pt idx="21" formatCode="0.00">
                  <c:v>0</c:v>
                </c:pt>
                <c:pt idx="22" formatCode="0.00">
                  <c:v>0</c:v>
                </c:pt>
                <c:pt idx="23" formatCode="0.00">
                  <c:v>0</c:v>
                </c:pt>
                <c:pt idx="24" formatCode="0.00">
                  <c:v>6.3100957746336672E-2</c:v>
                </c:pt>
                <c:pt idx="25" formatCode="0.00">
                  <c:v>0</c:v>
                </c:pt>
                <c:pt idx="26" formatCode="0.00">
                  <c:v>0</c:v>
                </c:pt>
                <c:pt idx="27" formatCode="0.00">
                  <c:v>0</c:v>
                </c:pt>
              </c:numCache>
            </c:numRef>
          </c:val>
          <c:smooth val="0"/>
          <c:extLst>
            <c:ext xmlns:c16="http://schemas.microsoft.com/office/drawing/2014/chart" uri="{C3380CC4-5D6E-409C-BE32-E72D297353CC}">
              <c16:uniqueId val="{00000003-12A1-40C4-94D8-CCAE8CB7BA96}"/>
            </c:ext>
          </c:extLst>
        </c:ser>
        <c:ser>
          <c:idx val="4"/>
          <c:order val="4"/>
          <c:tx>
            <c:strRef>
              <c:f>'[AR supplementary blood 2023_clean.xlsx]UK rates newrep'!$M$19</c:f>
              <c:strCache>
                <c:ptCount val="1"/>
                <c:pt idx="0">
                  <c:v>TP</c:v>
                </c:pt>
              </c:strCache>
            </c:strRef>
          </c:tx>
          <c:spPr>
            <a:ln w="38100" cap="rnd">
              <a:solidFill>
                <a:schemeClr val="tx1"/>
              </a:solidFill>
              <a:prstDash val="sysDot"/>
              <a:round/>
            </a:ln>
            <a:effectLst/>
          </c:spPr>
          <c:marker>
            <c:symbol val="none"/>
          </c:marker>
          <c:cat>
            <c:strRef>
              <c:f>'[7]UK rates newrep'!$H$20:$H$47</c:f>
              <c:strCache>
                <c:ptCount val="28"/>
                <c:pt idx="0">
                  <c:v>1996</c:v>
                </c:pt>
                <c:pt idx="2">
                  <c:v>1998</c:v>
                </c:pt>
                <c:pt idx="4">
                  <c:v>2000</c:v>
                </c:pt>
                <c:pt idx="6">
                  <c:v>2002</c:v>
                </c:pt>
                <c:pt idx="8">
                  <c:v>2004</c:v>
                </c:pt>
                <c:pt idx="10">
                  <c:v>2006</c:v>
                </c:pt>
                <c:pt idx="12">
                  <c:v>2008</c:v>
                </c:pt>
                <c:pt idx="14">
                  <c:v>2010</c:v>
                </c:pt>
                <c:pt idx="16">
                  <c:v>2012</c:v>
                </c:pt>
                <c:pt idx="18">
                  <c:v>2014</c:v>
                </c:pt>
                <c:pt idx="20">
                  <c:v>2016</c:v>
                </c:pt>
                <c:pt idx="22">
                  <c:v>2018</c:v>
                </c:pt>
                <c:pt idx="24">
                  <c:v>2020</c:v>
                </c:pt>
                <c:pt idx="26">
                  <c:v>2022</c:v>
                </c:pt>
                <c:pt idx="27">
                  <c:v>2023</c:v>
                </c:pt>
              </c:strCache>
            </c:strRef>
          </c:cat>
          <c:val>
            <c:numRef>
              <c:f>'[7]UK rates newrep'!$M$20:$M$47</c:f>
              <c:numCache>
                <c:formatCode>0.00</c:formatCode>
                <c:ptCount val="28"/>
                <c:pt idx="0">
                  <c:v>1.6306751472380341</c:v>
                </c:pt>
                <c:pt idx="1">
                  <c:v>1.9114604182495949</c:v>
                </c:pt>
                <c:pt idx="2">
                  <c:v>1.7578008271038825</c:v>
                </c:pt>
                <c:pt idx="3">
                  <c:v>1.6182981745211282</c:v>
                </c:pt>
                <c:pt idx="4">
                  <c:v>1.0780027381269548</c:v>
                </c:pt>
                <c:pt idx="5">
                  <c:v>0.97143099167949931</c:v>
                </c:pt>
                <c:pt idx="6">
                  <c:v>0.54874910681283773</c:v>
                </c:pt>
                <c:pt idx="7">
                  <c:v>0.9075333952560467</c:v>
                </c:pt>
                <c:pt idx="8">
                  <c:v>1.8650982541869428</c:v>
                </c:pt>
                <c:pt idx="9">
                  <c:v>1.0972785735729673</c:v>
                </c:pt>
                <c:pt idx="10">
                  <c:v>1.2589322366235078</c:v>
                </c:pt>
                <c:pt idx="11">
                  <c:v>1.564104357042702</c:v>
                </c:pt>
                <c:pt idx="12">
                  <c:v>1.6579244757149909</c:v>
                </c:pt>
                <c:pt idx="13">
                  <c:v>1.1607008132941314</c:v>
                </c:pt>
                <c:pt idx="14">
                  <c:v>1.3951665131233413</c:v>
                </c:pt>
                <c:pt idx="15">
                  <c:v>0.67415487944313013</c:v>
                </c:pt>
                <c:pt idx="16">
                  <c:v>1.0746226954940175</c:v>
                </c:pt>
                <c:pt idx="17">
                  <c:v>0.71335936619447027</c:v>
                </c:pt>
                <c:pt idx="18">
                  <c:v>1.0482965181579933</c:v>
                </c:pt>
                <c:pt idx="19">
                  <c:v>1.03935248340284</c:v>
                </c:pt>
                <c:pt idx="20">
                  <c:v>1.4214431256003548</c:v>
                </c:pt>
                <c:pt idx="21">
                  <c:v>0.79692523475140487</c:v>
                </c:pt>
                <c:pt idx="22">
                  <c:v>1.6444180815513909</c:v>
                </c:pt>
                <c:pt idx="23">
                  <c:v>1.5508740368177496</c:v>
                </c:pt>
                <c:pt idx="24">
                  <c:v>2.46093735210713</c:v>
                </c:pt>
                <c:pt idx="25">
                  <c:v>2.1848849658065501</c:v>
                </c:pt>
                <c:pt idx="26">
                  <c:v>2.1552717648023765</c:v>
                </c:pt>
                <c:pt idx="27">
                  <c:v>4.1294484939354801</c:v>
                </c:pt>
              </c:numCache>
            </c:numRef>
          </c:val>
          <c:smooth val="0"/>
          <c:extLst>
            <c:ext xmlns:c16="http://schemas.microsoft.com/office/drawing/2014/chart" uri="{C3380CC4-5D6E-409C-BE32-E72D297353CC}">
              <c16:uniqueId val="{00000004-12A1-40C4-94D8-CCAE8CB7BA96}"/>
            </c:ext>
          </c:extLst>
        </c:ser>
        <c:dLbls>
          <c:showLegendKey val="0"/>
          <c:showVal val="0"/>
          <c:showCatName val="0"/>
          <c:showSerName val="0"/>
          <c:showPercent val="0"/>
          <c:showBubbleSize val="0"/>
        </c:dLbls>
        <c:smooth val="0"/>
        <c:axId val="456497088"/>
        <c:axId val="456498072"/>
      </c:lineChart>
      <c:catAx>
        <c:axId val="45649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56498072"/>
        <c:crosses val="autoZero"/>
        <c:auto val="1"/>
        <c:lblAlgn val="ctr"/>
        <c:lblOffset val="100"/>
        <c:noMultiLvlLbl val="0"/>
      </c:catAx>
      <c:valAx>
        <c:axId val="456498072"/>
        <c:scaling>
          <c:orientation val="minMax"/>
          <c:max val="4.5"/>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200" b="0"/>
                  <a:t>Rate</a:t>
                </a:r>
                <a:r>
                  <a:rPr lang="en-GB" sz="1200" b="0" baseline="0"/>
                  <a:t> per 100,000 </a:t>
                </a:r>
                <a:r>
                  <a:rPr lang="en-GB" sz="1200" b="0" baseline="0">
                    <a:latin typeface="Arial" panose="020B0604020202020204" pitchFamily="34" charset="0"/>
                    <a:cs typeface="Arial" panose="020B0604020202020204" pitchFamily="34" charset="0"/>
                  </a:rPr>
                  <a:t>repeat</a:t>
                </a:r>
                <a:r>
                  <a:rPr lang="en-GB" sz="1200" b="0" baseline="0"/>
                  <a:t> donations</a:t>
                </a:r>
                <a:endParaRPr lang="en-GB" sz="1200" b="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5649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816027492966255"/>
          <c:y val="0.21580815614655563"/>
          <c:w val="0.70618365217716783"/>
          <c:h val="0.61794934724068573"/>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(2)'!$F$4:$F$8</c:f>
              <c:strCache>
                <c:ptCount val="5"/>
                <c:pt idx="0">
                  <c:v>17-24</c:v>
                </c:pt>
                <c:pt idx="1">
                  <c:v>25-34</c:v>
                </c:pt>
                <c:pt idx="2">
                  <c:v>35-44</c:v>
                </c:pt>
                <c:pt idx="3">
                  <c:v>45-54</c:v>
                </c:pt>
                <c:pt idx="4">
                  <c:v>55+</c:v>
                </c:pt>
              </c:strCache>
            </c:strRef>
          </c:cat>
          <c:val>
            <c:numRef>
              <c:f>'[AR Tables and graphs 2023 clean.xlsx]agesex (2)'!$I$4:$I$8</c:f>
              <c:numCache>
                <c:formatCode>General</c:formatCode>
                <c:ptCount val="5"/>
                <c:pt idx="0">
                  <c:v>-34.19</c:v>
                </c:pt>
                <c:pt idx="1">
                  <c:v>-75.930000000000007</c:v>
                </c:pt>
                <c:pt idx="2">
                  <c:v>-127.72</c:v>
                </c:pt>
                <c:pt idx="3">
                  <c:v>-94.33</c:v>
                </c:pt>
                <c:pt idx="4">
                  <c:v>-35.07</c:v>
                </c:pt>
              </c:numCache>
            </c:numRef>
          </c:val>
          <c:extLst>
            <c:ext xmlns:c16="http://schemas.microsoft.com/office/drawing/2014/chart" uri="{C3380CC4-5D6E-409C-BE32-E72D297353CC}">
              <c16:uniqueId val="{00000000-1BC6-4C09-9CB6-15EAC73CB539}"/>
            </c:ext>
          </c:extLst>
        </c:ser>
        <c:ser>
          <c:idx val="0"/>
          <c:order val="1"/>
          <c:tx>
            <c:v>Female</c:v>
          </c:tx>
          <c:spPr>
            <a:solidFill>
              <a:schemeClr val="tx1"/>
            </a:solidFill>
            <a:ln>
              <a:noFill/>
            </a:ln>
            <a:effectLst/>
          </c:spPr>
          <c:invertIfNegative val="0"/>
          <c:cat>
            <c:strRef>
              <c:f>'[AR Tables and graphs 2023 clean.xlsx]agesex (2)'!$F$4:$F$8</c:f>
              <c:strCache>
                <c:ptCount val="5"/>
                <c:pt idx="0">
                  <c:v>17-24</c:v>
                </c:pt>
                <c:pt idx="1">
                  <c:v>25-34</c:v>
                </c:pt>
                <c:pt idx="2">
                  <c:v>35-44</c:v>
                </c:pt>
                <c:pt idx="3">
                  <c:v>45-54</c:v>
                </c:pt>
                <c:pt idx="4">
                  <c:v>55+</c:v>
                </c:pt>
              </c:strCache>
            </c:strRef>
          </c:cat>
          <c:val>
            <c:numRef>
              <c:f>'[AR Tables and graphs 2023 clean.xlsx]agesex (2)'!$G$4:$G$8</c:f>
              <c:numCache>
                <c:formatCode>0.00</c:formatCode>
                <c:ptCount val="5"/>
                <c:pt idx="0">
                  <c:v>4.8141855552304724</c:v>
                </c:pt>
                <c:pt idx="1">
                  <c:v>19.612223985691177</c:v>
                </c:pt>
                <c:pt idx="2">
                  <c:v>27.033833906606233</c:v>
                </c:pt>
                <c:pt idx="3">
                  <c:v>13.34544243053343</c:v>
                </c:pt>
                <c:pt idx="4">
                  <c:v>23.446617528313396</c:v>
                </c:pt>
              </c:numCache>
            </c:numRef>
          </c:val>
          <c:extLst>
            <c:ext xmlns:c16="http://schemas.microsoft.com/office/drawing/2014/chart" uri="{C3380CC4-5D6E-409C-BE32-E72D297353CC}">
              <c16:uniqueId val="{00000001-1BC6-4C09-9CB6-15EAC73CB539}"/>
            </c:ext>
          </c:extLst>
        </c:ser>
        <c:dLbls>
          <c:showLegendKey val="0"/>
          <c:showVal val="0"/>
          <c:showCatName val="0"/>
          <c:showSerName val="0"/>
          <c:showPercent val="0"/>
          <c:showBubbleSize val="0"/>
        </c:dLbls>
        <c:gapWidth val="11"/>
        <c:overlap val="100"/>
        <c:axId val="871831488"/>
        <c:axId val="871831968"/>
      </c:barChart>
      <c:catAx>
        <c:axId val="87183148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Age groups (years) </a:t>
                </a:r>
              </a:p>
            </c:rich>
          </c:tx>
          <c:layout>
            <c:manualLayout>
              <c:xMode val="edge"/>
              <c:yMode val="edge"/>
              <c:x val="4.4054574760842916E-2"/>
              <c:y val="0.3681289838770153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1831968"/>
        <c:crosses val="autoZero"/>
        <c:auto val="1"/>
        <c:lblAlgn val="ctr"/>
        <c:lblOffset val="100"/>
        <c:noMultiLvlLbl val="0"/>
      </c:catAx>
      <c:valAx>
        <c:axId val="871831968"/>
        <c:scaling>
          <c:orientation val="minMax"/>
          <c:max val="130"/>
          <c:min val="-13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a:t>
                </a:r>
                <a:r>
                  <a:rPr lang="en-GB" baseline="0"/>
                  <a:t> per 100,000 first-time donations</a:t>
                </a:r>
                <a:endParaRPr lang="en-GB"/>
              </a:p>
            </c:rich>
          </c:tx>
          <c:layout>
            <c:manualLayout>
              <c:xMode val="edge"/>
              <c:yMode val="edge"/>
              <c:x val="0.34104212692837854"/>
              <c:y val="0.9391189614811662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out"/>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1831488"/>
        <c:crosses val="autoZero"/>
        <c:crossBetween val="between"/>
      </c:valAx>
      <c:spPr>
        <a:noFill/>
        <a:ln>
          <a:noFill/>
        </a:ln>
        <a:effectLst/>
      </c:spPr>
    </c:plotArea>
    <c:legend>
      <c:legendPos val="r"/>
      <c:layout>
        <c:manualLayout>
          <c:xMode val="edge"/>
          <c:yMode val="edge"/>
          <c:x val="0.65622368247134577"/>
          <c:y val="0.15720350271531375"/>
          <c:w val="0.28779192403171178"/>
          <c:h val="9.848587108429626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450801594892152"/>
          <c:y val="0.22304449796627857"/>
          <c:w val="0.67373869447683432"/>
          <c:h val="0.60728229169011361"/>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(2)'!$F$10:$F$14</c:f>
              <c:strCache>
                <c:ptCount val="5"/>
                <c:pt idx="0">
                  <c:v>17-24</c:v>
                </c:pt>
                <c:pt idx="1">
                  <c:v>25-34</c:v>
                </c:pt>
                <c:pt idx="2">
                  <c:v>35-44</c:v>
                </c:pt>
                <c:pt idx="3">
                  <c:v>45-54</c:v>
                </c:pt>
                <c:pt idx="4">
                  <c:v>55+</c:v>
                </c:pt>
              </c:strCache>
            </c:strRef>
          </c:cat>
          <c:val>
            <c:numRef>
              <c:f>'[AR Tables and graphs 2023 clean.xlsx]agesex (2)'!$I$10:$I$14</c:f>
              <c:numCache>
                <c:formatCode>General</c:formatCode>
                <c:ptCount val="5"/>
                <c:pt idx="0">
                  <c:v>0</c:v>
                </c:pt>
                <c:pt idx="1">
                  <c:v>-0.6</c:v>
                </c:pt>
                <c:pt idx="2">
                  <c:v>0</c:v>
                </c:pt>
                <c:pt idx="3">
                  <c:v>-0.49</c:v>
                </c:pt>
                <c:pt idx="4">
                  <c:v>-0.59</c:v>
                </c:pt>
              </c:numCache>
            </c:numRef>
          </c:val>
          <c:extLst>
            <c:ext xmlns:c16="http://schemas.microsoft.com/office/drawing/2014/chart" uri="{C3380CC4-5D6E-409C-BE32-E72D297353CC}">
              <c16:uniqueId val="{00000000-0237-4F2A-AB41-71F0FE02C057}"/>
            </c:ext>
          </c:extLst>
        </c:ser>
        <c:ser>
          <c:idx val="0"/>
          <c:order val="1"/>
          <c:tx>
            <c:v>Female</c:v>
          </c:tx>
          <c:spPr>
            <a:solidFill>
              <a:schemeClr val="tx1"/>
            </a:solidFill>
            <a:ln>
              <a:noFill/>
            </a:ln>
            <a:effectLst/>
          </c:spPr>
          <c:invertIfNegative val="0"/>
          <c:cat>
            <c:strRef>
              <c:f>'[AR Tables and graphs 2023 clean.xlsx]agesex (2)'!$F$10:$F$14</c:f>
              <c:strCache>
                <c:ptCount val="5"/>
                <c:pt idx="0">
                  <c:v>17-24</c:v>
                </c:pt>
                <c:pt idx="1">
                  <c:v>25-34</c:v>
                </c:pt>
                <c:pt idx="2">
                  <c:v>35-44</c:v>
                </c:pt>
                <c:pt idx="3">
                  <c:v>45-54</c:v>
                </c:pt>
                <c:pt idx="4">
                  <c:v>55+</c:v>
                </c:pt>
              </c:strCache>
            </c:strRef>
          </c:cat>
          <c:val>
            <c:numRef>
              <c:f>'[AR Tables and graphs 2023 clean.xlsx]agesex (2)'!$G$10:$G$14</c:f>
              <c:numCache>
                <c:formatCode>0.00</c:formatCode>
                <c:ptCount val="5"/>
                <c:pt idx="0">
                  <c:v>0.30126669083010349</c:v>
                </c:pt>
                <c:pt idx="1">
                  <c:v>0.31541381625238535</c:v>
                </c:pt>
                <c:pt idx="2">
                  <c:v>0.10973220525274271</c:v>
                </c:pt>
                <c:pt idx="3">
                  <c:v>9.8377143597251485E-2</c:v>
                </c:pt>
                <c:pt idx="4">
                  <c:v>0.22762641688378979</c:v>
                </c:pt>
              </c:numCache>
            </c:numRef>
          </c:val>
          <c:extLst>
            <c:ext xmlns:c16="http://schemas.microsoft.com/office/drawing/2014/chart" uri="{C3380CC4-5D6E-409C-BE32-E72D297353CC}">
              <c16:uniqueId val="{00000001-0237-4F2A-AB41-71F0FE02C057}"/>
            </c:ext>
          </c:extLst>
        </c:ser>
        <c:dLbls>
          <c:showLegendKey val="0"/>
          <c:showVal val="0"/>
          <c:showCatName val="0"/>
          <c:showSerName val="0"/>
          <c:showPercent val="0"/>
          <c:showBubbleSize val="0"/>
        </c:dLbls>
        <c:gapWidth val="11"/>
        <c:overlap val="100"/>
        <c:axId val="1707451216"/>
        <c:axId val="1707453136"/>
      </c:barChart>
      <c:catAx>
        <c:axId val="17074512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Age</a:t>
                </a:r>
                <a:r>
                  <a:rPr lang="en-GB" baseline="0"/>
                  <a:t> groups (years) </a:t>
                </a:r>
                <a:endParaRPr lang="en-GB"/>
              </a:p>
            </c:rich>
          </c:tx>
          <c:layout>
            <c:manualLayout>
              <c:xMode val="edge"/>
              <c:yMode val="edge"/>
              <c:x val="3.6817028487079712E-2"/>
              <c:y val="0.3568400870399853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7453136"/>
        <c:crosses val="autoZero"/>
        <c:auto val="1"/>
        <c:lblAlgn val="ctr"/>
        <c:lblOffset val="100"/>
        <c:noMultiLvlLbl val="0"/>
      </c:catAx>
      <c:valAx>
        <c:axId val="1707453136"/>
        <c:scaling>
          <c:orientation val="minMax"/>
          <c:max val="0.70000000000000007"/>
          <c:min val="-0.70000000000000007"/>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 per 100,000 repeat</a:t>
                </a:r>
                <a:r>
                  <a:rPr lang="en-GB" baseline="0"/>
                  <a:t> donations</a:t>
                </a: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 sourceLinked="0"/>
        <c:majorTickMark val="none"/>
        <c:minorTickMark val="none"/>
        <c:tickLblPos val="nextTo"/>
        <c:spPr>
          <a:solidFill>
            <a:schemeClr val="bg1"/>
          </a:solid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707451216"/>
        <c:crosses val="autoZero"/>
        <c:crossBetween val="between"/>
      </c:valAx>
      <c:spPr>
        <a:noFill/>
        <a:ln>
          <a:noFill/>
        </a:ln>
        <a:effectLst/>
      </c:spPr>
    </c:plotArea>
    <c:legend>
      <c:legendPos val="r"/>
      <c:layout>
        <c:manualLayout>
          <c:xMode val="edge"/>
          <c:yMode val="edge"/>
          <c:x val="0.70150501569999257"/>
          <c:y val="9.9658229978670035E-2"/>
          <c:w val="0.22084662046195971"/>
          <c:h val="0.105600990135266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697601328170362"/>
          <c:y val="0.19580025742836546"/>
          <c:w val="0.71234709006895169"/>
          <c:h val="0.66112935073432333"/>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(2)'!$F$18:$F$22</c:f>
              <c:strCache>
                <c:ptCount val="5"/>
                <c:pt idx="0">
                  <c:v>17-24</c:v>
                </c:pt>
                <c:pt idx="1">
                  <c:v>25-34</c:v>
                </c:pt>
                <c:pt idx="2">
                  <c:v>35-44</c:v>
                </c:pt>
                <c:pt idx="3">
                  <c:v>45-54</c:v>
                </c:pt>
                <c:pt idx="4">
                  <c:v>55+</c:v>
                </c:pt>
              </c:strCache>
            </c:strRef>
          </c:cat>
          <c:val>
            <c:numRef>
              <c:f>'[AR Tables and graphs 2023 clean.xlsx]agesex (2)'!$I$18:$I$22</c:f>
              <c:numCache>
                <c:formatCode>General</c:formatCode>
                <c:ptCount val="5"/>
                <c:pt idx="0">
                  <c:v>-6.51</c:v>
                </c:pt>
                <c:pt idx="1">
                  <c:v>-17.52</c:v>
                </c:pt>
                <c:pt idx="2">
                  <c:v>-41.11</c:v>
                </c:pt>
                <c:pt idx="3">
                  <c:v>-50.31</c:v>
                </c:pt>
                <c:pt idx="4">
                  <c:v>-73.33</c:v>
                </c:pt>
              </c:numCache>
            </c:numRef>
          </c:val>
          <c:extLst>
            <c:ext xmlns:c16="http://schemas.microsoft.com/office/drawing/2014/chart" uri="{C3380CC4-5D6E-409C-BE32-E72D297353CC}">
              <c16:uniqueId val="{00000000-9BB4-4845-9BC5-B4BB8FC1CAC0}"/>
            </c:ext>
          </c:extLst>
        </c:ser>
        <c:ser>
          <c:idx val="0"/>
          <c:order val="1"/>
          <c:tx>
            <c:v>Female</c:v>
          </c:tx>
          <c:spPr>
            <a:solidFill>
              <a:schemeClr val="tx1"/>
            </a:solidFill>
            <a:ln>
              <a:noFill/>
            </a:ln>
            <a:effectLst/>
          </c:spPr>
          <c:invertIfNegative val="0"/>
          <c:cat>
            <c:strRef>
              <c:f>'[AR Tables and graphs 2023 clean.xlsx]agesex (2)'!$F$18:$F$22</c:f>
              <c:strCache>
                <c:ptCount val="5"/>
                <c:pt idx="0">
                  <c:v>17-24</c:v>
                </c:pt>
                <c:pt idx="1">
                  <c:v>25-34</c:v>
                </c:pt>
                <c:pt idx="2">
                  <c:v>35-44</c:v>
                </c:pt>
                <c:pt idx="3">
                  <c:v>45-54</c:v>
                </c:pt>
                <c:pt idx="4">
                  <c:v>55+</c:v>
                </c:pt>
              </c:strCache>
            </c:strRef>
          </c:cat>
          <c:val>
            <c:numRef>
              <c:f>'[AR Tables and graphs 2023 clean.xlsx]agesex (2)'!$G$18:$G$22</c:f>
              <c:numCache>
                <c:formatCode>0.00</c:formatCode>
                <c:ptCount val="5"/>
                <c:pt idx="0">
                  <c:v>6.7398597773226614</c:v>
                </c:pt>
                <c:pt idx="1">
                  <c:v>5.4914227159935294</c:v>
                </c:pt>
                <c:pt idx="2">
                  <c:v>23.347402010250839</c:v>
                </c:pt>
                <c:pt idx="3">
                  <c:v>30.027245468700222</c:v>
                </c:pt>
                <c:pt idx="4">
                  <c:v>35.169926292470095</c:v>
                </c:pt>
              </c:numCache>
            </c:numRef>
          </c:val>
          <c:extLst>
            <c:ext xmlns:c16="http://schemas.microsoft.com/office/drawing/2014/chart" uri="{C3380CC4-5D6E-409C-BE32-E72D297353CC}">
              <c16:uniqueId val="{00000001-9BB4-4845-9BC5-B4BB8FC1CAC0}"/>
            </c:ext>
          </c:extLst>
        </c:ser>
        <c:dLbls>
          <c:showLegendKey val="0"/>
          <c:showVal val="0"/>
          <c:showCatName val="0"/>
          <c:showSerName val="0"/>
          <c:showPercent val="0"/>
          <c:showBubbleSize val="0"/>
        </c:dLbls>
        <c:gapWidth val="11"/>
        <c:overlap val="100"/>
        <c:axId val="1920109776"/>
        <c:axId val="1920107376"/>
      </c:barChart>
      <c:catAx>
        <c:axId val="19201097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Age</a:t>
                </a:r>
                <a:r>
                  <a:rPr lang="en-GB" baseline="0"/>
                  <a:t> groups (years)</a:t>
                </a:r>
                <a:endParaRPr lang="en-GB"/>
              </a:p>
            </c:rich>
          </c:tx>
          <c:layout>
            <c:manualLayout>
              <c:xMode val="edge"/>
              <c:yMode val="edge"/>
              <c:x val="3.8360560121241678E-2"/>
              <c:y val="0.3070527444768592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0107376"/>
        <c:crosses val="autoZero"/>
        <c:auto val="1"/>
        <c:lblAlgn val="ctr"/>
        <c:lblOffset val="100"/>
        <c:noMultiLvlLbl val="0"/>
      </c:catAx>
      <c:valAx>
        <c:axId val="192010737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 per 100,000</a:t>
                </a:r>
                <a:r>
                  <a:rPr lang="en-GB" baseline="0"/>
                  <a:t> first-time donations</a:t>
                </a: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0109776"/>
        <c:crosses val="autoZero"/>
        <c:crossBetween val="between"/>
      </c:valAx>
      <c:spPr>
        <a:noFill/>
        <a:ln>
          <a:noFill/>
        </a:ln>
        <a:effectLst/>
      </c:spPr>
    </c:plotArea>
    <c:legend>
      <c:legendPos val="r"/>
      <c:layout>
        <c:manualLayout>
          <c:xMode val="edge"/>
          <c:yMode val="edge"/>
          <c:x val="0.71835072718286808"/>
          <c:y val="0.10050156645630363"/>
          <c:w val="0.22802343491341462"/>
          <c:h val="9.782832573611760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430533829348125"/>
          <c:y val="0.17919996989816778"/>
          <c:w val="0.80897243437224775"/>
          <c:h val="0.69622077543798"/>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(2)'!$F$24:$F$28</c:f>
              <c:strCache>
                <c:ptCount val="5"/>
                <c:pt idx="0">
                  <c:v>17-24</c:v>
                </c:pt>
                <c:pt idx="1">
                  <c:v>25-34</c:v>
                </c:pt>
                <c:pt idx="2">
                  <c:v>35-44</c:v>
                </c:pt>
                <c:pt idx="3">
                  <c:v>45-54</c:v>
                </c:pt>
                <c:pt idx="4">
                  <c:v>55+</c:v>
                </c:pt>
              </c:strCache>
            </c:strRef>
          </c:cat>
          <c:val>
            <c:numRef>
              <c:f>'[AR Tables and graphs 2023 clean.xlsx]agesex (2)'!$I$24:$I$28</c:f>
              <c:numCache>
                <c:formatCode>0.00</c:formatCode>
                <c:ptCount val="5"/>
                <c:pt idx="0" formatCode="General">
                  <c:v>-1.05</c:v>
                </c:pt>
                <c:pt idx="1">
                  <c:v>0</c:v>
                </c:pt>
                <c:pt idx="2" formatCode="General">
                  <c:v>-0.3</c:v>
                </c:pt>
                <c:pt idx="3" formatCode="General">
                  <c:v>-0.12</c:v>
                </c:pt>
                <c:pt idx="4" formatCode="General">
                  <c:v>0</c:v>
                </c:pt>
              </c:numCache>
            </c:numRef>
          </c:val>
          <c:extLst>
            <c:ext xmlns:c16="http://schemas.microsoft.com/office/drawing/2014/chart" uri="{C3380CC4-5D6E-409C-BE32-E72D297353CC}">
              <c16:uniqueId val="{00000000-733F-460D-9BF4-82C9DEBE850A}"/>
            </c:ext>
          </c:extLst>
        </c:ser>
        <c:ser>
          <c:idx val="0"/>
          <c:order val="1"/>
          <c:tx>
            <c:v>Female</c:v>
          </c:tx>
          <c:spPr>
            <a:solidFill>
              <a:schemeClr val="tx1"/>
            </a:solidFill>
            <a:ln>
              <a:solidFill>
                <a:schemeClr val="tx1"/>
              </a:solidFill>
            </a:ln>
            <a:effectLst/>
          </c:spPr>
          <c:invertIfNegative val="0"/>
          <c:cat>
            <c:strRef>
              <c:f>'[AR Tables and graphs 2023 clean.xlsx]agesex (2)'!$F$24:$F$28</c:f>
              <c:strCache>
                <c:ptCount val="5"/>
                <c:pt idx="0">
                  <c:v>17-24</c:v>
                </c:pt>
                <c:pt idx="1">
                  <c:v>25-34</c:v>
                </c:pt>
                <c:pt idx="2">
                  <c:v>35-44</c:v>
                </c:pt>
                <c:pt idx="3">
                  <c:v>45-54</c:v>
                </c:pt>
                <c:pt idx="4">
                  <c:v>55+</c:v>
                </c:pt>
              </c:strCache>
            </c:strRef>
          </c:cat>
          <c:val>
            <c:numRef>
              <c:f>'[AR Tables and graphs 2023 clean.xlsx]agesex (2)'!$G$24:$G$28</c:f>
              <c:numCache>
                <c:formatCode>0.00</c:formatCode>
                <c:ptCount val="5"/>
                <c:pt idx="0">
                  <c:v>0.30126669083010349</c:v>
                </c:pt>
                <c:pt idx="1">
                  <c:v>0.10513793875079513</c:v>
                </c:pt>
                <c:pt idx="2">
                  <c:v>0.21946441050548543</c:v>
                </c:pt>
                <c:pt idx="3">
                  <c:v>0</c:v>
                </c:pt>
                <c:pt idx="4">
                  <c:v>0</c:v>
                </c:pt>
              </c:numCache>
            </c:numRef>
          </c:val>
          <c:extLst>
            <c:ext xmlns:c16="http://schemas.microsoft.com/office/drawing/2014/chart" uri="{C3380CC4-5D6E-409C-BE32-E72D297353CC}">
              <c16:uniqueId val="{00000001-733F-460D-9BF4-82C9DEBE850A}"/>
            </c:ext>
          </c:extLst>
        </c:ser>
        <c:dLbls>
          <c:showLegendKey val="0"/>
          <c:showVal val="0"/>
          <c:showCatName val="0"/>
          <c:showSerName val="0"/>
          <c:showPercent val="0"/>
          <c:showBubbleSize val="0"/>
        </c:dLbls>
        <c:gapWidth val="11"/>
        <c:overlap val="100"/>
        <c:axId val="1600839360"/>
        <c:axId val="1600835520"/>
      </c:barChart>
      <c:catAx>
        <c:axId val="1600839360"/>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Age groups (years)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00835520"/>
        <c:crosses val="autoZero"/>
        <c:auto val="1"/>
        <c:lblAlgn val="ctr"/>
        <c:lblOffset val="100"/>
        <c:noMultiLvlLbl val="0"/>
      </c:catAx>
      <c:valAx>
        <c:axId val="1600835520"/>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 per 100,00 repeat donations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00839360"/>
        <c:crosses val="autoZero"/>
        <c:crossBetween val="between"/>
      </c:valAx>
      <c:spPr>
        <a:noFill/>
        <a:ln>
          <a:noFill/>
        </a:ln>
        <a:effectLst/>
      </c:spPr>
    </c:plotArea>
    <c:legend>
      <c:legendPos val="r"/>
      <c:layout>
        <c:manualLayout>
          <c:xMode val="edge"/>
          <c:yMode val="edge"/>
          <c:x val="0.74280108141741052"/>
          <c:y val="8.9183397092552713E-2"/>
          <c:w val="0.19082951025111844"/>
          <c:h val="0.1219896907943826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291238185390762"/>
          <c:y val="0.15423640356245824"/>
          <c:w val="0.76660805377469898"/>
          <c:h val="0.70695786431479068"/>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(2)'!$F$31:$F$35</c:f>
              <c:strCache>
                <c:ptCount val="5"/>
                <c:pt idx="0">
                  <c:v>17-24</c:v>
                </c:pt>
                <c:pt idx="1">
                  <c:v>25-34</c:v>
                </c:pt>
                <c:pt idx="2">
                  <c:v>35-44</c:v>
                </c:pt>
                <c:pt idx="3">
                  <c:v>45-54</c:v>
                </c:pt>
                <c:pt idx="4">
                  <c:v>55+</c:v>
                </c:pt>
              </c:strCache>
            </c:strRef>
          </c:cat>
          <c:val>
            <c:numRef>
              <c:f>'[AR Tables and graphs 2023 clean.xlsx]agesex (2)'!$I$31:$I$35</c:f>
              <c:numCache>
                <c:formatCode>General</c:formatCode>
                <c:ptCount val="5"/>
                <c:pt idx="0">
                  <c:v>-1.63</c:v>
                </c:pt>
                <c:pt idx="1">
                  <c:v>-9.73</c:v>
                </c:pt>
                <c:pt idx="2">
                  <c:v>-7.34</c:v>
                </c:pt>
                <c:pt idx="3">
                  <c:v>-14.67</c:v>
                </c:pt>
                <c:pt idx="4">
                  <c:v>-3.19</c:v>
                </c:pt>
              </c:numCache>
            </c:numRef>
          </c:val>
          <c:extLst>
            <c:ext xmlns:c16="http://schemas.microsoft.com/office/drawing/2014/chart" uri="{C3380CC4-5D6E-409C-BE32-E72D297353CC}">
              <c16:uniqueId val="{00000000-C9A0-4844-99C9-CEF9956F0927}"/>
            </c:ext>
          </c:extLst>
        </c:ser>
        <c:ser>
          <c:idx val="0"/>
          <c:order val="1"/>
          <c:tx>
            <c:v>Female</c:v>
          </c:tx>
          <c:spPr>
            <a:solidFill>
              <a:schemeClr val="tx1"/>
            </a:solidFill>
            <a:ln>
              <a:noFill/>
            </a:ln>
            <a:effectLst/>
          </c:spPr>
          <c:invertIfNegative val="0"/>
          <c:cat>
            <c:strRef>
              <c:f>'[AR Tables and graphs 2023 clean.xlsx]agesex (2)'!$F$31:$F$35</c:f>
              <c:strCache>
                <c:ptCount val="5"/>
                <c:pt idx="0">
                  <c:v>17-24</c:v>
                </c:pt>
                <c:pt idx="1">
                  <c:v>25-34</c:v>
                </c:pt>
                <c:pt idx="2">
                  <c:v>35-44</c:v>
                </c:pt>
                <c:pt idx="3">
                  <c:v>45-54</c:v>
                </c:pt>
                <c:pt idx="4">
                  <c:v>55+</c:v>
                </c:pt>
              </c:strCache>
            </c:strRef>
          </c:cat>
          <c:val>
            <c:numRef>
              <c:f>'[AR Tables and graphs 2023 clean.xlsx]agesex (2)'!$G$31:$G$35</c:f>
              <c:numCache>
                <c:formatCode>0.00</c:formatCode>
                <c:ptCount val="5"/>
                <c:pt idx="0">
                  <c:v>1.9256742220921885</c:v>
                </c:pt>
                <c:pt idx="1">
                  <c:v>1.5689779188552941</c:v>
                </c:pt>
                <c:pt idx="2">
                  <c:v>2.4576212642369302</c:v>
                </c:pt>
                <c:pt idx="3">
                  <c:v>0</c:v>
                </c:pt>
                <c:pt idx="4">
                  <c:v>0</c:v>
                </c:pt>
              </c:numCache>
            </c:numRef>
          </c:val>
          <c:extLst>
            <c:ext xmlns:c16="http://schemas.microsoft.com/office/drawing/2014/chart" uri="{C3380CC4-5D6E-409C-BE32-E72D297353CC}">
              <c16:uniqueId val="{00000001-C9A0-4844-99C9-CEF9956F0927}"/>
            </c:ext>
          </c:extLst>
        </c:ser>
        <c:dLbls>
          <c:showLegendKey val="0"/>
          <c:showVal val="0"/>
          <c:showCatName val="0"/>
          <c:showSerName val="0"/>
          <c:showPercent val="0"/>
          <c:showBubbleSize val="0"/>
        </c:dLbls>
        <c:gapWidth val="11"/>
        <c:overlap val="100"/>
        <c:axId val="1988827728"/>
        <c:axId val="930934160"/>
      </c:barChart>
      <c:catAx>
        <c:axId val="198882772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Age groups (years)</a:t>
                </a:r>
              </a:p>
            </c:rich>
          </c:tx>
          <c:layout>
            <c:manualLayout>
              <c:xMode val="edge"/>
              <c:yMode val="edge"/>
              <c:x val="6.788003958521578E-3"/>
              <c:y val="0.3299070650563781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0934160"/>
        <c:crosses val="autoZero"/>
        <c:auto val="1"/>
        <c:lblAlgn val="ctr"/>
        <c:lblOffset val="100"/>
        <c:noMultiLvlLbl val="0"/>
      </c:catAx>
      <c:valAx>
        <c:axId val="930934160"/>
        <c:scaling>
          <c:orientation val="minMax"/>
          <c:max val="1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 per 100,000 first-time donations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8827728"/>
        <c:crosses val="autoZero"/>
        <c:crossBetween val="between"/>
      </c:valAx>
      <c:spPr>
        <a:noFill/>
        <a:ln>
          <a:noFill/>
        </a:ln>
        <a:effectLst/>
      </c:spPr>
    </c:plotArea>
    <c:legend>
      <c:legendPos val="r"/>
      <c:layout>
        <c:manualLayout>
          <c:xMode val="edge"/>
          <c:yMode val="edge"/>
          <c:x val="0.75550162787028674"/>
          <c:y val="4.2544127239599827E-2"/>
          <c:w val="0.19835386696881468"/>
          <c:h val="0.1566365597803489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411323738319991"/>
          <c:y val="0.15829525628778607"/>
          <c:w val="0.79224085567982416"/>
          <c:h val="0.69800793425809127"/>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(2)'!$F$37:$F$41</c:f>
              <c:strCache>
                <c:ptCount val="5"/>
                <c:pt idx="0">
                  <c:v>17-24</c:v>
                </c:pt>
                <c:pt idx="1">
                  <c:v>25-34</c:v>
                </c:pt>
                <c:pt idx="2">
                  <c:v>35-44</c:v>
                </c:pt>
                <c:pt idx="3">
                  <c:v>45-54</c:v>
                </c:pt>
                <c:pt idx="4">
                  <c:v>55+</c:v>
                </c:pt>
              </c:strCache>
            </c:strRef>
          </c:cat>
          <c:val>
            <c:numRef>
              <c:f>'[AR Tables and graphs 2023 clean.xlsx]agesex (2)'!$I$37:$I$41</c:f>
              <c:numCache>
                <c:formatCode>General</c:formatCode>
                <c:ptCount val="5"/>
                <c:pt idx="0">
                  <c:v>-2.09</c:v>
                </c:pt>
                <c:pt idx="1">
                  <c:v>-0.45</c:v>
                </c:pt>
                <c:pt idx="2">
                  <c:v>-0.3</c:v>
                </c:pt>
                <c:pt idx="3">
                  <c:v>-0.37</c:v>
                </c:pt>
                <c:pt idx="4">
                  <c:v>0</c:v>
                </c:pt>
              </c:numCache>
            </c:numRef>
          </c:val>
          <c:extLst>
            <c:ext xmlns:c16="http://schemas.microsoft.com/office/drawing/2014/chart" uri="{C3380CC4-5D6E-409C-BE32-E72D297353CC}">
              <c16:uniqueId val="{00000000-D2E3-47D6-A9E8-B5C28EFF7040}"/>
            </c:ext>
          </c:extLst>
        </c:ser>
        <c:ser>
          <c:idx val="0"/>
          <c:order val="1"/>
          <c:tx>
            <c:v>Female</c:v>
          </c:tx>
          <c:spPr>
            <a:solidFill>
              <a:schemeClr val="tx1"/>
            </a:solidFill>
            <a:ln>
              <a:noFill/>
            </a:ln>
            <a:effectLst/>
          </c:spPr>
          <c:invertIfNegative val="0"/>
          <c:cat>
            <c:strRef>
              <c:f>'[AR Tables and graphs 2023 clean.xlsx]agesex (2)'!$F$37:$F$41</c:f>
              <c:strCache>
                <c:ptCount val="5"/>
                <c:pt idx="0">
                  <c:v>17-24</c:v>
                </c:pt>
                <c:pt idx="1">
                  <c:v>25-34</c:v>
                </c:pt>
                <c:pt idx="2">
                  <c:v>35-44</c:v>
                </c:pt>
                <c:pt idx="3">
                  <c:v>45-54</c:v>
                </c:pt>
                <c:pt idx="4">
                  <c:v>55+</c:v>
                </c:pt>
              </c:strCache>
            </c:strRef>
          </c:cat>
          <c:val>
            <c:numRef>
              <c:f>'[AR Tables and graphs 2023 clean.xlsx]agesex (2)'!$G$37:$G$41</c:f>
              <c:numCache>
                <c:formatCode>0.00</c:formatCode>
                <c:ptCount val="5"/>
                <c:pt idx="0" formatCode="General">
                  <c:v>0</c:v>
                </c:pt>
                <c:pt idx="1">
                  <c:v>0.31541381625238535</c:v>
                </c:pt>
                <c:pt idx="2" formatCode="General">
                  <c:v>0</c:v>
                </c:pt>
                <c:pt idx="3">
                  <c:v>9.8377143597251485E-2</c:v>
                </c:pt>
                <c:pt idx="4" formatCode="General">
                  <c:v>0</c:v>
                </c:pt>
              </c:numCache>
            </c:numRef>
          </c:val>
          <c:extLst>
            <c:ext xmlns:c16="http://schemas.microsoft.com/office/drawing/2014/chart" uri="{C3380CC4-5D6E-409C-BE32-E72D297353CC}">
              <c16:uniqueId val="{00000001-D2E3-47D6-A9E8-B5C28EFF7040}"/>
            </c:ext>
          </c:extLst>
        </c:ser>
        <c:dLbls>
          <c:showLegendKey val="0"/>
          <c:showVal val="0"/>
          <c:showCatName val="0"/>
          <c:showSerName val="0"/>
          <c:showPercent val="0"/>
          <c:showBubbleSize val="0"/>
        </c:dLbls>
        <c:gapWidth val="11"/>
        <c:overlap val="100"/>
        <c:axId val="1767055584"/>
        <c:axId val="1767057024"/>
      </c:barChart>
      <c:catAx>
        <c:axId val="176705558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Age</a:t>
                </a:r>
                <a:r>
                  <a:rPr lang="en-GB" baseline="0"/>
                  <a:t> groups (years) </a:t>
                </a:r>
                <a:endParaRPr lang="en-GB"/>
              </a:p>
            </c:rich>
          </c:tx>
          <c:layout>
            <c:manualLayout>
              <c:xMode val="edge"/>
              <c:yMode val="edge"/>
              <c:x val="2.0100498977741028E-2"/>
              <c:y val="0.3112261154893809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057024"/>
        <c:crosses val="autoZero"/>
        <c:auto val="1"/>
        <c:lblAlgn val="ctr"/>
        <c:lblOffset val="100"/>
        <c:noMultiLvlLbl val="0"/>
      </c:catAx>
      <c:valAx>
        <c:axId val="1767057024"/>
        <c:scaling>
          <c:orientation val="minMax"/>
          <c:max val="1"/>
          <c:min val="-2.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 per 100,000 repeat donations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055584"/>
        <c:crosses val="autoZero"/>
        <c:crossBetween val="between"/>
        <c:majorUnit val="0.5"/>
      </c:valAx>
      <c:spPr>
        <a:noFill/>
        <a:ln>
          <a:noFill/>
        </a:ln>
        <a:effectLst/>
      </c:spPr>
    </c:plotArea>
    <c:legend>
      <c:legendPos val="r"/>
      <c:layout>
        <c:manualLayout>
          <c:xMode val="edge"/>
          <c:yMode val="edge"/>
          <c:x val="0.75533982153289259"/>
          <c:y val="6.86041988991241E-2"/>
          <c:w val="0.21785951316345276"/>
          <c:h val="0.1004575637359725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7565643226137298E-2"/>
          <c:y val="8.8627721146024296E-2"/>
          <c:w val="0.88090716740671882"/>
          <c:h val="0.73441536958543996"/>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(2)'!$F$44:$F$48</c:f>
              <c:strCache>
                <c:ptCount val="5"/>
                <c:pt idx="0">
                  <c:v>17-24</c:v>
                </c:pt>
                <c:pt idx="1">
                  <c:v>25-34</c:v>
                </c:pt>
                <c:pt idx="2">
                  <c:v>35-44</c:v>
                </c:pt>
                <c:pt idx="3">
                  <c:v>45-54</c:v>
                </c:pt>
                <c:pt idx="4">
                  <c:v>55+</c:v>
                </c:pt>
              </c:strCache>
            </c:strRef>
          </c:cat>
          <c:val>
            <c:numRef>
              <c:f>'[AR Tables and graphs 2023 clean.xlsx]agesex (2)'!$I$44:$I$48</c:f>
              <c:numCache>
                <c:formatCode>General</c:formatCode>
                <c:ptCount val="5"/>
                <c:pt idx="0">
                  <c:v>0</c:v>
                </c:pt>
                <c:pt idx="1">
                  <c:v>-7.79</c:v>
                </c:pt>
                <c:pt idx="2">
                  <c:v>-5.87</c:v>
                </c:pt>
                <c:pt idx="3">
                  <c:v>-6.29</c:v>
                </c:pt>
                <c:pt idx="4">
                  <c:v>-19.13</c:v>
                </c:pt>
              </c:numCache>
            </c:numRef>
          </c:val>
          <c:extLst>
            <c:ext xmlns:c16="http://schemas.microsoft.com/office/drawing/2014/chart" uri="{C3380CC4-5D6E-409C-BE32-E72D297353CC}">
              <c16:uniqueId val="{00000000-1771-4E6B-B07A-A7B1FC3325D7}"/>
            </c:ext>
          </c:extLst>
        </c:ser>
        <c:ser>
          <c:idx val="0"/>
          <c:order val="1"/>
          <c:tx>
            <c:v>Female</c:v>
          </c:tx>
          <c:spPr>
            <a:solidFill>
              <a:schemeClr val="tx1"/>
            </a:solidFill>
            <a:ln>
              <a:noFill/>
            </a:ln>
            <a:effectLst/>
          </c:spPr>
          <c:invertIfNegative val="0"/>
          <c:cat>
            <c:strRef>
              <c:f>'[AR Tables and graphs 2023 clean.xlsx]agesex (2)'!$F$44:$F$48</c:f>
              <c:strCache>
                <c:ptCount val="5"/>
                <c:pt idx="0">
                  <c:v>17-24</c:v>
                </c:pt>
                <c:pt idx="1">
                  <c:v>25-34</c:v>
                </c:pt>
                <c:pt idx="2">
                  <c:v>35-44</c:v>
                </c:pt>
                <c:pt idx="3">
                  <c:v>45-54</c:v>
                </c:pt>
                <c:pt idx="4">
                  <c:v>55+</c:v>
                </c:pt>
              </c:strCache>
            </c:strRef>
          </c:cat>
          <c:val>
            <c:numRef>
              <c:f>'[AR Tables and graphs 2023 clean.xlsx]agesex (2)'!$G$44:$G$48</c:f>
              <c:numCache>
                <c:formatCode>0.00</c:formatCode>
                <c:ptCount val="5"/>
                <c:pt idx="0">
                  <c:v>4.8141855552304724</c:v>
                </c:pt>
                <c:pt idx="1">
                  <c:v>4.7069337565658822</c:v>
                </c:pt>
                <c:pt idx="2">
                  <c:v>2.4576212642369302</c:v>
                </c:pt>
                <c:pt idx="3">
                  <c:v>16.681803038166787</c:v>
                </c:pt>
                <c:pt idx="4">
                  <c:v>14.654135955195875</c:v>
                </c:pt>
              </c:numCache>
            </c:numRef>
          </c:val>
          <c:extLst>
            <c:ext xmlns:c16="http://schemas.microsoft.com/office/drawing/2014/chart" uri="{C3380CC4-5D6E-409C-BE32-E72D297353CC}">
              <c16:uniqueId val="{00000001-1771-4E6B-B07A-A7B1FC3325D7}"/>
            </c:ext>
          </c:extLst>
        </c:ser>
        <c:dLbls>
          <c:showLegendKey val="0"/>
          <c:showVal val="0"/>
          <c:showCatName val="0"/>
          <c:showSerName val="0"/>
          <c:showPercent val="0"/>
          <c:showBubbleSize val="0"/>
        </c:dLbls>
        <c:gapWidth val="11"/>
        <c:overlap val="100"/>
        <c:axId val="1584622240"/>
        <c:axId val="1584622720"/>
      </c:barChart>
      <c:catAx>
        <c:axId val="1584622240"/>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84622720"/>
        <c:crosses val="autoZero"/>
        <c:auto val="1"/>
        <c:lblAlgn val="ctr"/>
        <c:lblOffset val="100"/>
        <c:noMultiLvlLbl val="0"/>
      </c:catAx>
      <c:valAx>
        <c:axId val="158462272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a:t>
                </a:r>
                <a:r>
                  <a:rPr lang="en-GB" baseline="0"/>
                  <a:t> per 100,000 first-time donations </a:t>
                </a: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84622240"/>
        <c:crosses val="autoZero"/>
        <c:crossBetween val="between"/>
      </c:valAx>
      <c:spPr>
        <a:noFill/>
        <a:ln>
          <a:noFill/>
        </a:ln>
        <a:effectLst/>
      </c:spPr>
    </c:plotArea>
    <c:legend>
      <c:legendPos val="r"/>
      <c:layout>
        <c:manualLayout>
          <c:xMode val="edge"/>
          <c:yMode val="edge"/>
          <c:x val="0.73805672402701272"/>
          <c:y val="7.6682507988774891E-3"/>
          <c:w val="0.21465845860176569"/>
          <c:h val="6.99018611097784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267564929835033E-2"/>
          <c:y val="0.13751145176842974"/>
          <c:w val="0.87158513128097259"/>
          <c:h val="0.69287845876491139"/>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(2)'!$F$53:$F$57</c:f>
              <c:strCache>
                <c:ptCount val="5"/>
                <c:pt idx="0">
                  <c:v>17-24</c:v>
                </c:pt>
                <c:pt idx="1">
                  <c:v>25-34</c:v>
                </c:pt>
                <c:pt idx="2">
                  <c:v>35-44</c:v>
                </c:pt>
                <c:pt idx="3">
                  <c:v>45-54</c:v>
                </c:pt>
                <c:pt idx="4">
                  <c:v>55+</c:v>
                </c:pt>
              </c:strCache>
            </c:strRef>
          </c:cat>
          <c:val>
            <c:numRef>
              <c:f>'[AR Tables and graphs 2023 clean.xlsx]agesex (2)'!$I$53:$I$57</c:f>
              <c:numCache>
                <c:formatCode>General</c:formatCode>
                <c:ptCount val="5"/>
                <c:pt idx="0">
                  <c:v>-27.68</c:v>
                </c:pt>
                <c:pt idx="1">
                  <c:v>-120.7</c:v>
                </c:pt>
                <c:pt idx="2">
                  <c:v>-162.96</c:v>
                </c:pt>
                <c:pt idx="3">
                  <c:v>-109</c:v>
                </c:pt>
                <c:pt idx="4">
                  <c:v>-111.58</c:v>
                </c:pt>
              </c:numCache>
            </c:numRef>
          </c:val>
          <c:extLst>
            <c:ext xmlns:c16="http://schemas.microsoft.com/office/drawing/2014/chart" uri="{C3380CC4-5D6E-409C-BE32-E72D297353CC}">
              <c16:uniqueId val="{00000000-85D7-4792-90BA-7C526E71E7BD}"/>
            </c:ext>
          </c:extLst>
        </c:ser>
        <c:ser>
          <c:idx val="0"/>
          <c:order val="1"/>
          <c:tx>
            <c:v>Female</c:v>
          </c:tx>
          <c:spPr>
            <a:solidFill>
              <a:schemeClr val="tx1"/>
            </a:solidFill>
            <a:ln>
              <a:noFill/>
            </a:ln>
            <a:effectLst/>
          </c:spPr>
          <c:invertIfNegative val="0"/>
          <c:cat>
            <c:strRef>
              <c:f>'[AR Tables and graphs 2023 clean.xlsx]agesex (2)'!$F$53:$F$57</c:f>
              <c:strCache>
                <c:ptCount val="5"/>
                <c:pt idx="0">
                  <c:v>17-24</c:v>
                </c:pt>
                <c:pt idx="1">
                  <c:v>25-34</c:v>
                </c:pt>
                <c:pt idx="2">
                  <c:v>35-44</c:v>
                </c:pt>
                <c:pt idx="3">
                  <c:v>45-54</c:v>
                </c:pt>
                <c:pt idx="4">
                  <c:v>55+</c:v>
                </c:pt>
              </c:strCache>
            </c:strRef>
          </c:cat>
          <c:val>
            <c:numRef>
              <c:f>'[AR Tables and graphs 2023 clean.xlsx]agesex (2)'!$G$53:$G$57</c:f>
              <c:numCache>
                <c:formatCode>0.00</c:formatCode>
                <c:ptCount val="5"/>
                <c:pt idx="0">
                  <c:v>11.554045332553132</c:v>
                </c:pt>
                <c:pt idx="1">
                  <c:v>18.827735026263529</c:v>
                </c:pt>
                <c:pt idx="2">
                  <c:v>19.660970113895441</c:v>
                </c:pt>
                <c:pt idx="3">
                  <c:v>33.363606076333575</c:v>
                </c:pt>
                <c:pt idx="4">
                  <c:v>32.239099101430924</c:v>
                </c:pt>
              </c:numCache>
            </c:numRef>
          </c:val>
          <c:extLst>
            <c:ext xmlns:c16="http://schemas.microsoft.com/office/drawing/2014/chart" uri="{C3380CC4-5D6E-409C-BE32-E72D297353CC}">
              <c16:uniqueId val="{00000001-85D7-4792-90BA-7C526E71E7BD}"/>
            </c:ext>
          </c:extLst>
        </c:ser>
        <c:dLbls>
          <c:showLegendKey val="0"/>
          <c:showVal val="0"/>
          <c:showCatName val="0"/>
          <c:showSerName val="0"/>
          <c:showPercent val="0"/>
          <c:showBubbleSize val="0"/>
        </c:dLbls>
        <c:gapWidth val="11"/>
        <c:overlap val="100"/>
        <c:axId val="2055458944"/>
        <c:axId val="2055456064"/>
      </c:barChart>
      <c:catAx>
        <c:axId val="2055458944"/>
        <c:scaling>
          <c:orientation val="minMax"/>
        </c:scaling>
        <c:delete val="0"/>
        <c:axPos val="l"/>
        <c:numFmt formatCode="General" sourceLinked="1"/>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5456064"/>
        <c:crosses val="autoZero"/>
        <c:auto val="1"/>
        <c:lblAlgn val="ctr"/>
        <c:lblOffset val="100"/>
        <c:noMultiLvlLbl val="0"/>
      </c:catAx>
      <c:valAx>
        <c:axId val="2055456064"/>
        <c:scaling>
          <c:orientation val="minMax"/>
          <c:max val="1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 per 100,000</a:t>
                </a:r>
                <a:r>
                  <a:rPr lang="en-GB" baseline="0"/>
                  <a:t> first-time</a:t>
                </a:r>
                <a:r>
                  <a:rPr lang="en-GB"/>
                  <a:t> donations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5458944"/>
        <c:crosses val="autoZero"/>
        <c:crossBetween val="between"/>
      </c:valAx>
      <c:spPr>
        <a:noFill/>
        <a:ln>
          <a:noFill/>
        </a:ln>
        <a:effectLst/>
      </c:spPr>
    </c:plotArea>
    <c:legend>
      <c:legendPos val="r"/>
      <c:layout>
        <c:manualLayout>
          <c:xMode val="edge"/>
          <c:yMode val="edge"/>
          <c:x val="0.71709599476960684"/>
          <c:y val="1.0120534202330403E-2"/>
          <c:w val="0.26147550148289228"/>
          <c:h val="0.1625753857064620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430981800904428"/>
          <c:y val="0.1311662866044723"/>
          <c:w val="0.8161112187057199"/>
          <c:h val="0.75156755053376822"/>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(2)'!$F$59:$F$63</c:f>
              <c:strCache>
                <c:ptCount val="5"/>
                <c:pt idx="0">
                  <c:v>17-24</c:v>
                </c:pt>
                <c:pt idx="1">
                  <c:v>25-34</c:v>
                </c:pt>
                <c:pt idx="2">
                  <c:v>35-44</c:v>
                </c:pt>
                <c:pt idx="3">
                  <c:v>45-54</c:v>
                </c:pt>
                <c:pt idx="4">
                  <c:v>55+</c:v>
                </c:pt>
              </c:strCache>
            </c:strRef>
          </c:cat>
          <c:val>
            <c:numRef>
              <c:f>'[AR Tables and graphs 2023 clean.xlsx]agesex (2)'!$I$59:$I$63</c:f>
              <c:numCache>
                <c:formatCode>General</c:formatCode>
                <c:ptCount val="5"/>
                <c:pt idx="0">
                  <c:v>-10.98</c:v>
                </c:pt>
                <c:pt idx="1">
                  <c:v>-5.07</c:v>
                </c:pt>
                <c:pt idx="2">
                  <c:v>-5.03</c:v>
                </c:pt>
                <c:pt idx="3">
                  <c:v>-4.7</c:v>
                </c:pt>
                <c:pt idx="4">
                  <c:v>-2.08</c:v>
                </c:pt>
              </c:numCache>
            </c:numRef>
          </c:val>
          <c:extLst>
            <c:ext xmlns:c16="http://schemas.microsoft.com/office/drawing/2014/chart" uri="{C3380CC4-5D6E-409C-BE32-E72D297353CC}">
              <c16:uniqueId val="{00000000-A030-450C-9535-A71E51E7D663}"/>
            </c:ext>
          </c:extLst>
        </c:ser>
        <c:ser>
          <c:idx val="0"/>
          <c:order val="1"/>
          <c:tx>
            <c:v>Female</c:v>
          </c:tx>
          <c:spPr>
            <a:solidFill>
              <a:schemeClr val="tx1"/>
            </a:solidFill>
            <a:ln>
              <a:noFill/>
            </a:ln>
            <a:effectLst/>
          </c:spPr>
          <c:invertIfNegative val="0"/>
          <c:cat>
            <c:strRef>
              <c:f>'[AR Tables and graphs 2023 clean.xlsx]agesex (2)'!$F$59:$F$63</c:f>
              <c:strCache>
                <c:ptCount val="5"/>
                <c:pt idx="0">
                  <c:v>17-24</c:v>
                </c:pt>
                <c:pt idx="1">
                  <c:v>25-34</c:v>
                </c:pt>
                <c:pt idx="2">
                  <c:v>35-44</c:v>
                </c:pt>
                <c:pt idx="3">
                  <c:v>45-54</c:v>
                </c:pt>
                <c:pt idx="4">
                  <c:v>55+</c:v>
                </c:pt>
              </c:strCache>
            </c:strRef>
          </c:cat>
          <c:val>
            <c:numRef>
              <c:f>'[AR Tables and graphs 2023 clean.xlsx]agesex (2)'!$G$59:$G$63</c:f>
              <c:numCache>
                <c:formatCode>0.00</c:formatCode>
                <c:ptCount val="5"/>
                <c:pt idx="0">
                  <c:v>2.1088668358107245</c:v>
                </c:pt>
                <c:pt idx="1">
                  <c:v>1.6822070200127222</c:v>
                </c:pt>
                <c:pt idx="2">
                  <c:v>0.76812543676919909</c:v>
                </c:pt>
                <c:pt idx="3">
                  <c:v>1.1805257231670179</c:v>
                </c:pt>
                <c:pt idx="4">
                  <c:v>0.60700377835677277</c:v>
                </c:pt>
              </c:numCache>
            </c:numRef>
          </c:val>
          <c:extLst>
            <c:ext xmlns:c16="http://schemas.microsoft.com/office/drawing/2014/chart" uri="{C3380CC4-5D6E-409C-BE32-E72D297353CC}">
              <c16:uniqueId val="{00000001-A030-450C-9535-A71E51E7D663}"/>
            </c:ext>
          </c:extLst>
        </c:ser>
        <c:dLbls>
          <c:showLegendKey val="0"/>
          <c:showVal val="0"/>
          <c:showCatName val="0"/>
          <c:showSerName val="0"/>
          <c:showPercent val="0"/>
          <c:showBubbleSize val="0"/>
        </c:dLbls>
        <c:gapWidth val="11"/>
        <c:overlap val="100"/>
        <c:axId val="1584271968"/>
        <c:axId val="1584265248"/>
      </c:barChart>
      <c:catAx>
        <c:axId val="1584271968"/>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84265248"/>
        <c:crosses val="autoZero"/>
        <c:auto val="1"/>
        <c:lblAlgn val="ctr"/>
        <c:lblOffset val="100"/>
        <c:noMultiLvlLbl val="0"/>
      </c:catAx>
      <c:valAx>
        <c:axId val="158426524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a:t>
                </a:r>
                <a:r>
                  <a:rPr lang="en-GB" baseline="0"/>
                  <a:t> per 100,000 repeat donations </a:t>
                </a: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84271968"/>
        <c:crosses val="autoZero"/>
        <c:crossBetween val="between"/>
      </c:valAx>
      <c:spPr>
        <a:noFill/>
        <a:ln>
          <a:noFill/>
        </a:ln>
        <a:effectLst/>
      </c:spPr>
    </c:plotArea>
    <c:legend>
      <c:legendPos val="r"/>
      <c:layout>
        <c:manualLayout>
          <c:xMode val="edge"/>
          <c:yMode val="edge"/>
          <c:x val="0.75728740474816503"/>
          <c:y val="2.3995340364978374E-2"/>
          <c:w val="0.21085822098156978"/>
          <c:h val="0.161554451078776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888493888012034E-2"/>
          <c:y val="0.15044657162471042"/>
          <c:w val="0.83239472969707118"/>
          <c:h val="0.69758995253825296"/>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(2)'!$F$67:$F$71</c:f>
              <c:strCache>
                <c:ptCount val="5"/>
                <c:pt idx="0">
                  <c:v>17-24</c:v>
                </c:pt>
                <c:pt idx="1">
                  <c:v>25-34</c:v>
                </c:pt>
                <c:pt idx="2">
                  <c:v>35-44</c:v>
                </c:pt>
                <c:pt idx="3">
                  <c:v>45-54</c:v>
                </c:pt>
                <c:pt idx="4">
                  <c:v>55+</c:v>
                </c:pt>
              </c:strCache>
            </c:strRef>
          </c:cat>
          <c:val>
            <c:numRef>
              <c:f>'[AR Tables and graphs 2023 clean.xlsx]agesex (2)'!$H$67:$H$71</c:f>
              <c:numCache>
                <c:formatCode>General</c:formatCode>
                <c:ptCount val="5"/>
                <c:pt idx="0">
                  <c:v>-11.4</c:v>
                </c:pt>
                <c:pt idx="1">
                  <c:v>-24.34</c:v>
                </c:pt>
                <c:pt idx="2">
                  <c:v>-17.62</c:v>
                </c:pt>
                <c:pt idx="3">
                  <c:v>-16.77</c:v>
                </c:pt>
                <c:pt idx="4">
                  <c:v>-15.94</c:v>
                </c:pt>
              </c:numCache>
            </c:numRef>
          </c:val>
          <c:extLst>
            <c:ext xmlns:c16="http://schemas.microsoft.com/office/drawing/2014/chart" uri="{C3380CC4-5D6E-409C-BE32-E72D297353CC}">
              <c16:uniqueId val="{00000000-D6CC-4658-9745-F51D4E1E2279}"/>
            </c:ext>
          </c:extLst>
        </c:ser>
        <c:ser>
          <c:idx val="0"/>
          <c:order val="1"/>
          <c:tx>
            <c:v>Female</c:v>
          </c:tx>
          <c:spPr>
            <a:solidFill>
              <a:schemeClr val="tx1"/>
            </a:solidFill>
            <a:ln>
              <a:noFill/>
            </a:ln>
            <a:effectLst/>
          </c:spPr>
          <c:invertIfNegative val="0"/>
          <c:cat>
            <c:strRef>
              <c:f>'[AR Tables and graphs 2023 clean.xlsx]agesex (2)'!$F$67:$F$71</c:f>
              <c:strCache>
                <c:ptCount val="5"/>
                <c:pt idx="0">
                  <c:v>17-24</c:v>
                </c:pt>
                <c:pt idx="1">
                  <c:v>25-34</c:v>
                </c:pt>
                <c:pt idx="2">
                  <c:v>35-44</c:v>
                </c:pt>
                <c:pt idx="3">
                  <c:v>45-54</c:v>
                </c:pt>
                <c:pt idx="4">
                  <c:v>55+</c:v>
                </c:pt>
              </c:strCache>
            </c:strRef>
          </c:cat>
          <c:val>
            <c:numRef>
              <c:f>'[AR Tables and graphs 2023 clean.xlsx]agesex (2)'!$G$67:$G$71</c:f>
              <c:numCache>
                <c:formatCode>0.00</c:formatCode>
                <c:ptCount val="5"/>
                <c:pt idx="0">
                  <c:v>5.777022666276566</c:v>
                </c:pt>
                <c:pt idx="1">
                  <c:v>3.9224447971382355</c:v>
                </c:pt>
                <c:pt idx="2">
                  <c:v>3.6864318963553959</c:v>
                </c:pt>
                <c:pt idx="3">
                  <c:v>3.3363606076333574</c:v>
                </c:pt>
                <c:pt idx="4">
                  <c:v>8.7924815731175237</c:v>
                </c:pt>
              </c:numCache>
            </c:numRef>
          </c:val>
          <c:extLst>
            <c:ext xmlns:c16="http://schemas.microsoft.com/office/drawing/2014/chart" uri="{C3380CC4-5D6E-409C-BE32-E72D297353CC}">
              <c16:uniqueId val="{00000001-D6CC-4658-9745-F51D4E1E2279}"/>
            </c:ext>
          </c:extLst>
        </c:ser>
        <c:dLbls>
          <c:showLegendKey val="0"/>
          <c:showVal val="0"/>
          <c:showCatName val="0"/>
          <c:showSerName val="0"/>
          <c:showPercent val="0"/>
          <c:showBubbleSize val="0"/>
        </c:dLbls>
        <c:gapWidth val="11"/>
        <c:overlap val="100"/>
        <c:axId val="1563850576"/>
        <c:axId val="1563845776"/>
      </c:barChart>
      <c:catAx>
        <c:axId val="1563850576"/>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3845776"/>
        <c:crosses val="autoZero"/>
        <c:auto val="1"/>
        <c:lblAlgn val="ctr"/>
        <c:lblOffset val="100"/>
        <c:noMultiLvlLbl val="0"/>
      </c:catAx>
      <c:valAx>
        <c:axId val="156384577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 per 100,000 first-time donations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3850576"/>
        <c:crosses val="autoZero"/>
        <c:crossBetween val="between"/>
      </c:valAx>
      <c:spPr>
        <a:noFill/>
        <a:ln>
          <a:noFill/>
        </a:ln>
        <a:effectLst/>
      </c:spPr>
    </c:plotArea>
    <c:legend>
      <c:legendPos val="r"/>
      <c:layout>
        <c:manualLayout>
          <c:xMode val="edge"/>
          <c:yMode val="edge"/>
          <c:x val="0.68372625394959441"/>
          <c:y val="3.2543251908568764E-2"/>
          <c:w val="0.29732762761777176"/>
          <c:h val="0.12694018327235509"/>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835997225039148E-2"/>
          <c:y val="0.1887858331716053"/>
          <c:w val="0.87484218264081859"/>
          <c:h val="0.6903626435330058"/>
        </c:manualLayout>
      </c:layout>
      <c:barChart>
        <c:barDir val="bar"/>
        <c:grouping val="stacked"/>
        <c:varyColors val="0"/>
        <c:ser>
          <c:idx val="1"/>
          <c:order val="0"/>
          <c:tx>
            <c:v>Male</c:v>
          </c:tx>
          <c:spPr>
            <a:solidFill>
              <a:srgbClr val="05BEFF"/>
            </a:solidFill>
            <a:ln>
              <a:noFill/>
            </a:ln>
            <a:effectLst/>
          </c:spPr>
          <c:invertIfNegative val="0"/>
          <c:cat>
            <c:strRef>
              <c:f>'[AR Tables and graphs 2023 clean.xlsx]agesex (2)'!$F$73:$F$77</c:f>
              <c:strCache>
                <c:ptCount val="5"/>
                <c:pt idx="0">
                  <c:v>17-24</c:v>
                </c:pt>
                <c:pt idx="1">
                  <c:v>25-34</c:v>
                </c:pt>
                <c:pt idx="2">
                  <c:v>35-44</c:v>
                </c:pt>
                <c:pt idx="3">
                  <c:v>45-54</c:v>
                </c:pt>
                <c:pt idx="4">
                  <c:v>55+</c:v>
                </c:pt>
              </c:strCache>
            </c:strRef>
          </c:cat>
          <c:val>
            <c:numRef>
              <c:f>'[AR Tables and graphs 2023 clean.xlsx]agesex (2)'!$H$73:$H$77</c:f>
              <c:numCache>
                <c:formatCode>General</c:formatCode>
                <c:ptCount val="5"/>
                <c:pt idx="0">
                  <c:v>-8.3699999999999992</c:v>
                </c:pt>
                <c:pt idx="1">
                  <c:v>-2.98</c:v>
                </c:pt>
                <c:pt idx="2">
                  <c:v>-3.55</c:v>
                </c:pt>
                <c:pt idx="3">
                  <c:v>-2.23</c:v>
                </c:pt>
                <c:pt idx="4">
                  <c:v>-1.26</c:v>
                </c:pt>
              </c:numCache>
            </c:numRef>
          </c:val>
          <c:extLst>
            <c:ext xmlns:c16="http://schemas.microsoft.com/office/drawing/2014/chart" uri="{C3380CC4-5D6E-409C-BE32-E72D297353CC}">
              <c16:uniqueId val="{00000000-6E0C-4DDD-9B19-26C75D050789}"/>
            </c:ext>
          </c:extLst>
        </c:ser>
        <c:ser>
          <c:idx val="0"/>
          <c:order val="1"/>
          <c:tx>
            <c:v>Female</c:v>
          </c:tx>
          <c:spPr>
            <a:solidFill>
              <a:schemeClr val="tx1"/>
            </a:solidFill>
            <a:ln>
              <a:noFill/>
            </a:ln>
            <a:effectLst/>
          </c:spPr>
          <c:invertIfNegative val="0"/>
          <c:cat>
            <c:strRef>
              <c:f>'[AR Tables and graphs 2023 clean.xlsx]agesex (2)'!$F$73:$F$77</c:f>
              <c:strCache>
                <c:ptCount val="5"/>
                <c:pt idx="0">
                  <c:v>17-24</c:v>
                </c:pt>
                <c:pt idx="1">
                  <c:v>25-34</c:v>
                </c:pt>
                <c:pt idx="2">
                  <c:v>35-44</c:v>
                </c:pt>
                <c:pt idx="3">
                  <c:v>45-54</c:v>
                </c:pt>
                <c:pt idx="4">
                  <c:v>55+</c:v>
                </c:pt>
              </c:strCache>
            </c:strRef>
          </c:cat>
          <c:val>
            <c:numRef>
              <c:f>'[AR Tables and graphs 2023 clean.xlsx]agesex (2)'!$G$73:$G$77</c:f>
              <c:numCache>
                <c:formatCode>0.00</c:formatCode>
                <c:ptCount val="5"/>
                <c:pt idx="0">
                  <c:v>1.205066763320414</c:v>
                </c:pt>
                <c:pt idx="1">
                  <c:v>1.3667932037603365</c:v>
                </c:pt>
                <c:pt idx="2">
                  <c:v>0.43892882101097086</c:v>
                </c:pt>
                <c:pt idx="3">
                  <c:v>0.88539429237526346</c:v>
                </c:pt>
                <c:pt idx="4">
                  <c:v>0.45525283376757958</c:v>
                </c:pt>
              </c:numCache>
            </c:numRef>
          </c:val>
          <c:extLst>
            <c:ext xmlns:c16="http://schemas.microsoft.com/office/drawing/2014/chart" uri="{C3380CC4-5D6E-409C-BE32-E72D297353CC}">
              <c16:uniqueId val="{00000001-6E0C-4DDD-9B19-26C75D050789}"/>
            </c:ext>
          </c:extLst>
        </c:ser>
        <c:dLbls>
          <c:showLegendKey val="0"/>
          <c:showVal val="0"/>
          <c:showCatName val="0"/>
          <c:showSerName val="0"/>
          <c:showPercent val="0"/>
          <c:showBubbleSize val="0"/>
        </c:dLbls>
        <c:gapWidth val="11"/>
        <c:overlap val="100"/>
        <c:axId val="1593896496"/>
        <c:axId val="1593898416"/>
      </c:barChart>
      <c:catAx>
        <c:axId val="1593896496"/>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3898416"/>
        <c:crosses val="autoZero"/>
        <c:auto val="1"/>
        <c:lblAlgn val="ctr"/>
        <c:lblOffset val="100"/>
        <c:noMultiLvlLbl val="0"/>
      </c:catAx>
      <c:valAx>
        <c:axId val="1593898416"/>
        <c:scaling>
          <c:orientation val="minMax"/>
          <c:max val="2"/>
          <c:min val="-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Rate per 100,000</a:t>
                </a:r>
                <a:r>
                  <a:rPr lang="en-GB" baseline="0"/>
                  <a:t> repeat donations</a:t>
                </a: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3896496"/>
        <c:crosses val="autoZero"/>
        <c:crossBetween val="between"/>
      </c:valAx>
      <c:spPr>
        <a:noFill/>
        <a:ln>
          <a:noFill/>
        </a:ln>
        <a:effectLst/>
      </c:spPr>
    </c:plotArea>
    <c:legend>
      <c:legendPos val="r"/>
      <c:layout>
        <c:manualLayout>
          <c:xMode val="edge"/>
          <c:yMode val="edge"/>
          <c:x val="0.72706257378517714"/>
          <c:y val="7.3761859844449121E-2"/>
          <c:w val="0.20466450856352991"/>
          <c:h val="0.14393037917436569"/>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3606490781440478E-2"/>
          <c:y val="2.6706015203191776E-2"/>
          <c:w val="0.95474754577367982"/>
          <c:h val="0.83333444024277581"/>
        </c:manualLayout>
      </c:layout>
      <c:barChart>
        <c:barDir val="col"/>
        <c:grouping val="stacked"/>
        <c:varyColors val="0"/>
        <c:ser>
          <c:idx val="0"/>
          <c:order val="0"/>
          <c:tx>
            <c:strRef>
              <c:f>'[Seroconverters 2024.xlsx]Seroconverters UK'!$A$2</c:f>
              <c:strCache>
                <c:ptCount val="1"/>
                <c:pt idx="0">
                  <c:v>HBV</c:v>
                </c:pt>
              </c:strCache>
            </c:strRef>
          </c:tx>
          <c:spPr>
            <a:solidFill>
              <a:schemeClr val="bg2">
                <a:lumMod val="75000"/>
              </a:schemeClr>
            </a:solidFill>
            <a:ln>
              <a:noFill/>
            </a:ln>
            <a:effectLst/>
          </c:spPr>
          <c:invertIfNegative val="0"/>
          <c:cat>
            <c:strRef>
              <c:f>'[Seroconverters 2024.xlsx]Seroconverters UK'!$B$1:$AC$1</c:f>
              <c:strCach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strCache>
            </c:strRef>
          </c:cat>
          <c:val>
            <c:numRef>
              <c:f>'[Seroconverters 2024.xlsx]Seroconverters UK'!$B$2:$AC$2</c:f>
              <c:numCache>
                <c:formatCode>General</c:formatCode>
                <c:ptCount val="28"/>
                <c:pt idx="0">
                  <c:v>4</c:v>
                </c:pt>
                <c:pt idx="1">
                  <c:v>10</c:v>
                </c:pt>
                <c:pt idx="2">
                  <c:v>7</c:v>
                </c:pt>
                <c:pt idx="3">
                  <c:v>6</c:v>
                </c:pt>
                <c:pt idx="4">
                  <c:v>4</c:v>
                </c:pt>
                <c:pt idx="5">
                  <c:v>4</c:v>
                </c:pt>
                <c:pt idx="6">
                  <c:v>8</c:v>
                </c:pt>
                <c:pt idx="7">
                  <c:v>6</c:v>
                </c:pt>
                <c:pt idx="8">
                  <c:v>7</c:v>
                </c:pt>
                <c:pt idx="9">
                  <c:v>6</c:v>
                </c:pt>
                <c:pt idx="10">
                  <c:v>2</c:v>
                </c:pt>
                <c:pt idx="11">
                  <c:v>3</c:v>
                </c:pt>
                <c:pt idx="12">
                  <c:v>1</c:v>
                </c:pt>
                <c:pt idx="13">
                  <c:v>5</c:v>
                </c:pt>
                <c:pt idx="14">
                  <c:v>4</c:v>
                </c:pt>
                <c:pt idx="15">
                  <c:v>3</c:v>
                </c:pt>
                <c:pt idx="16">
                  <c:v>3</c:v>
                </c:pt>
                <c:pt idx="17">
                  <c:v>2</c:v>
                </c:pt>
                <c:pt idx="18">
                  <c:v>3</c:v>
                </c:pt>
                <c:pt idx="19">
                  <c:v>2</c:v>
                </c:pt>
                <c:pt idx="20">
                  <c:v>1</c:v>
                </c:pt>
                <c:pt idx="21">
                  <c:v>3</c:v>
                </c:pt>
                <c:pt idx="22">
                  <c:v>7</c:v>
                </c:pt>
                <c:pt idx="24">
                  <c:v>1</c:v>
                </c:pt>
                <c:pt idx="25">
                  <c:v>2</c:v>
                </c:pt>
                <c:pt idx="26">
                  <c:v>2</c:v>
                </c:pt>
                <c:pt idx="27">
                  <c:v>3</c:v>
                </c:pt>
              </c:numCache>
            </c:numRef>
          </c:val>
          <c:extLst>
            <c:ext xmlns:c16="http://schemas.microsoft.com/office/drawing/2014/chart" uri="{C3380CC4-5D6E-409C-BE32-E72D297353CC}">
              <c16:uniqueId val="{00000000-30D6-49BD-94E5-1B2F72B511B9}"/>
            </c:ext>
          </c:extLst>
        </c:ser>
        <c:ser>
          <c:idx val="1"/>
          <c:order val="1"/>
          <c:tx>
            <c:strRef>
              <c:f>'[Seroconverters 2024.xlsx]Seroconverters UK'!$A$3</c:f>
              <c:strCache>
                <c:ptCount val="1"/>
                <c:pt idx="0">
                  <c:v>HCV</c:v>
                </c:pt>
              </c:strCache>
            </c:strRef>
          </c:tx>
          <c:spPr>
            <a:solidFill>
              <a:srgbClr val="00B0F0"/>
            </a:solidFill>
            <a:ln>
              <a:noFill/>
            </a:ln>
            <a:effectLst/>
          </c:spPr>
          <c:invertIfNegative val="0"/>
          <c:cat>
            <c:strRef>
              <c:f>'[Seroconverters 2024.xlsx]Seroconverters UK'!$B$1:$AC$1</c:f>
              <c:strCach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strCache>
            </c:strRef>
          </c:cat>
          <c:val>
            <c:numRef>
              <c:f>'[Seroconverters 2024.xlsx]Seroconverters UK'!$B$3:$AC$3</c:f>
              <c:numCache>
                <c:formatCode>General</c:formatCode>
                <c:ptCount val="28"/>
                <c:pt idx="0">
                  <c:v>2</c:v>
                </c:pt>
                <c:pt idx="1">
                  <c:v>3</c:v>
                </c:pt>
                <c:pt idx="2">
                  <c:v>1</c:v>
                </c:pt>
                <c:pt idx="3">
                  <c:v>2</c:v>
                </c:pt>
                <c:pt idx="4">
                  <c:v>1</c:v>
                </c:pt>
                <c:pt idx="5">
                  <c:v>2</c:v>
                </c:pt>
                <c:pt idx="6">
                  <c:v>4</c:v>
                </c:pt>
                <c:pt idx="7">
                  <c:v>4</c:v>
                </c:pt>
                <c:pt idx="8">
                  <c:v>1</c:v>
                </c:pt>
                <c:pt idx="9">
                  <c:v>2</c:v>
                </c:pt>
                <c:pt idx="10">
                  <c:v>3</c:v>
                </c:pt>
                <c:pt idx="11">
                  <c:v>1</c:v>
                </c:pt>
                <c:pt idx="13">
                  <c:v>1</c:v>
                </c:pt>
                <c:pt idx="14">
                  <c:v>2</c:v>
                </c:pt>
                <c:pt idx="15">
                  <c:v>2</c:v>
                </c:pt>
                <c:pt idx="16">
                  <c:v>2</c:v>
                </c:pt>
                <c:pt idx="17">
                  <c:v>3</c:v>
                </c:pt>
                <c:pt idx="18">
                  <c:v>2</c:v>
                </c:pt>
                <c:pt idx="22">
                  <c:v>1</c:v>
                </c:pt>
                <c:pt idx="24">
                  <c:v>2</c:v>
                </c:pt>
              </c:numCache>
            </c:numRef>
          </c:val>
          <c:extLst>
            <c:ext xmlns:c16="http://schemas.microsoft.com/office/drawing/2014/chart" uri="{C3380CC4-5D6E-409C-BE32-E72D297353CC}">
              <c16:uniqueId val="{00000001-30D6-49BD-94E5-1B2F72B511B9}"/>
            </c:ext>
          </c:extLst>
        </c:ser>
        <c:ser>
          <c:idx val="2"/>
          <c:order val="2"/>
          <c:tx>
            <c:strRef>
              <c:f>'[Seroconverters 2024.xlsx]Seroconverters UK'!$A$4</c:f>
              <c:strCache>
                <c:ptCount val="1"/>
                <c:pt idx="0">
                  <c:v>HIV</c:v>
                </c:pt>
              </c:strCache>
            </c:strRef>
          </c:tx>
          <c:spPr>
            <a:solidFill>
              <a:schemeClr val="tx1"/>
            </a:solidFill>
            <a:ln>
              <a:noFill/>
            </a:ln>
            <a:effectLst/>
          </c:spPr>
          <c:invertIfNegative val="0"/>
          <c:cat>
            <c:strRef>
              <c:f>'[Seroconverters 2024.xlsx]Seroconverters UK'!$B$1:$AC$1</c:f>
              <c:strCach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strCache>
            </c:strRef>
          </c:cat>
          <c:val>
            <c:numRef>
              <c:f>'[Seroconverters 2024.xlsx]Seroconverters UK'!$B$4:$AC$4</c:f>
              <c:numCache>
                <c:formatCode>General</c:formatCode>
                <c:ptCount val="28"/>
                <c:pt idx="0">
                  <c:v>3</c:v>
                </c:pt>
                <c:pt idx="1">
                  <c:v>4</c:v>
                </c:pt>
                <c:pt idx="2">
                  <c:v>1</c:v>
                </c:pt>
                <c:pt idx="3">
                  <c:v>3</c:v>
                </c:pt>
                <c:pt idx="4">
                  <c:v>3</c:v>
                </c:pt>
                <c:pt idx="5">
                  <c:v>2</c:v>
                </c:pt>
                <c:pt idx="6">
                  <c:v>6</c:v>
                </c:pt>
                <c:pt idx="7">
                  <c:v>14</c:v>
                </c:pt>
                <c:pt idx="8">
                  <c:v>7</c:v>
                </c:pt>
                <c:pt idx="9">
                  <c:v>5</c:v>
                </c:pt>
                <c:pt idx="10">
                  <c:v>10</c:v>
                </c:pt>
                <c:pt idx="11">
                  <c:v>8</c:v>
                </c:pt>
                <c:pt idx="12">
                  <c:v>8</c:v>
                </c:pt>
                <c:pt idx="13">
                  <c:v>7</c:v>
                </c:pt>
                <c:pt idx="14">
                  <c:v>4</c:v>
                </c:pt>
                <c:pt idx="15">
                  <c:v>10</c:v>
                </c:pt>
                <c:pt idx="16">
                  <c:v>4</c:v>
                </c:pt>
                <c:pt idx="17">
                  <c:v>7</c:v>
                </c:pt>
                <c:pt idx="18">
                  <c:v>6</c:v>
                </c:pt>
                <c:pt idx="19">
                  <c:v>4</c:v>
                </c:pt>
                <c:pt idx="20">
                  <c:v>1</c:v>
                </c:pt>
                <c:pt idx="21">
                  <c:v>1</c:v>
                </c:pt>
                <c:pt idx="22">
                  <c:v>1</c:v>
                </c:pt>
                <c:pt idx="23">
                  <c:v>2</c:v>
                </c:pt>
                <c:pt idx="25">
                  <c:v>1</c:v>
                </c:pt>
                <c:pt idx="26">
                  <c:v>2</c:v>
                </c:pt>
                <c:pt idx="27">
                  <c:v>2</c:v>
                </c:pt>
              </c:numCache>
            </c:numRef>
          </c:val>
          <c:extLst>
            <c:ext xmlns:c16="http://schemas.microsoft.com/office/drawing/2014/chart" uri="{C3380CC4-5D6E-409C-BE32-E72D297353CC}">
              <c16:uniqueId val="{00000002-30D6-49BD-94E5-1B2F72B511B9}"/>
            </c:ext>
          </c:extLst>
        </c:ser>
        <c:dLbls>
          <c:showLegendKey val="0"/>
          <c:showVal val="0"/>
          <c:showCatName val="0"/>
          <c:showSerName val="0"/>
          <c:showPercent val="0"/>
          <c:showBubbleSize val="0"/>
        </c:dLbls>
        <c:gapWidth val="40"/>
        <c:overlap val="100"/>
        <c:axId val="844588015"/>
        <c:axId val="844592175"/>
      </c:barChart>
      <c:catAx>
        <c:axId val="844588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844592175"/>
        <c:crosses val="autoZero"/>
        <c:auto val="1"/>
        <c:lblAlgn val="ctr"/>
        <c:lblOffset val="100"/>
        <c:noMultiLvlLbl val="0"/>
      </c:catAx>
      <c:valAx>
        <c:axId val="8445921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445880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'[Compliance 2024.xlsx]Compliance (2)'!$A$2</c:f>
              <c:strCache>
                <c:ptCount val="1"/>
                <c:pt idx="0">
                  <c:v>Not eligible</c:v>
                </c:pt>
              </c:strCache>
            </c:strRef>
          </c:tx>
          <c:spPr>
            <a:solidFill>
              <a:schemeClr val="tx1"/>
            </a:solidFill>
            <a:ln>
              <a:noFill/>
            </a:ln>
            <a:effectLst/>
          </c:spPr>
          <c:invertIfNegative val="0"/>
          <c:cat>
            <c:strRef>
              <c:f>'[Compliance 2024.xlsx]Compliance (2)'!$B$1:$AC$1</c:f>
              <c:strCach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strCache>
            </c:strRef>
          </c:cat>
          <c:val>
            <c:numRef>
              <c:f>'[Compliance 2024.xlsx]Compliance (2)'!$B$2:$AC$2</c:f>
              <c:numCache>
                <c:formatCode>General</c:formatCode>
                <c:ptCount val="28"/>
                <c:pt idx="0">
                  <c:v>88</c:v>
                </c:pt>
                <c:pt idx="1">
                  <c:v>76</c:v>
                </c:pt>
                <c:pt idx="2">
                  <c:v>87</c:v>
                </c:pt>
                <c:pt idx="3">
                  <c:v>78</c:v>
                </c:pt>
                <c:pt idx="4">
                  <c:v>74</c:v>
                </c:pt>
                <c:pt idx="5">
                  <c:v>54</c:v>
                </c:pt>
                <c:pt idx="6">
                  <c:v>68</c:v>
                </c:pt>
                <c:pt idx="7">
                  <c:v>73</c:v>
                </c:pt>
                <c:pt idx="8">
                  <c:v>51</c:v>
                </c:pt>
                <c:pt idx="9">
                  <c:v>38</c:v>
                </c:pt>
                <c:pt idx="10">
                  <c:v>32</c:v>
                </c:pt>
                <c:pt idx="11">
                  <c:v>41</c:v>
                </c:pt>
                <c:pt idx="12">
                  <c:v>40</c:v>
                </c:pt>
                <c:pt idx="13">
                  <c:v>33</c:v>
                </c:pt>
                <c:pt idx="14">
                  <c:v>41</c:v>
                </c:pt>
                <c:pt idx="15">
                  <c:v>32</c:v>
                </c:pt>
                <c:pt idx="16">
                  <c:v>34</c:v>
                </c:pt>
                <c:pt idx="17">
                  <c:v>20</c:v>
                </c:pt>
                <c:pt idx="18">
                  <c:v>11</c:v>
                </c:pt>
                <c:pt idx="19">
                  <c:v>18</c:v>
                </c:pt>
                <c:pt idx="20">
                  <c:v>21</c:v>
                </c:pt>
                <c:pt idx="21">
                  <c:v>32</c:v>
                </c:pt>
                <c:pt idx="22">
                  <c:v>30</c:v>
                </c:pt>
                <c:pt idx="23">
                  <c:v>32</c:v>
                </c:pt>
                <c:pt idx="24">
                  <c:v>41</c:v>
                </c:pt>
                <c:pt idx="25">
                  <c:v>54</c:v>
                </c:pt>
                <c:pt idx="26">
                  <c:v>54</c:v>
                </c:pt>
                <c:pt idx="27">
                  <c:v>63</c:v>
                </c:pt>
              </c:numCache>
            </c:numRef>
          </c:val>
          <c:extLst>
            <c:ext xmlns:c16="http://schemas.microsoft.com/office/drawing/2014/chart" uri="{C3380CC4-5D6E-409C-BE32-E72D297353CC}">
              <c16:uniqueId val="{00000000-D9DB-49D7-B67A-2DD98ED024C9}"/>
            </c:ext>
          </c:extLst>
        </c:ser>
        <c:ser>
          <c:idx val="2"/>
          <c:order val="2"/>
          <c:tx>
            <c:strRef>
              <c:f>'[Compliance 2024.xlsx]Compliance (2)'!$A$4</c:f>
              <c:strCache>
                <c:ptCount val="1"/>
                <c:pt idx="0">
                  <c:v>Eligible</c:v>
                </c:pt>
              </c:strCache>
            </c:strRef>
          </c:tx>
          <c:spPr>
            <a:solidFill>
              <a:srgbClr val="00B0F0"/>
            </a:solidFill>
            <a:ln>
              <a:noFill/>
            </a:ln>
            <a:effectLst/>
          </c:spPr>
          <c:invertIfNegative val="0"/>
          <c:cat>
            <c:strRef>
              <c:f>'[Compliance 2024.xlsx]Compliance (2)'!$B$1:$AC$1</c:f>
              <c:strCach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strCache>
            </c:strRef>
          </c:cat>
          <c:val>
            <c:numRef>
              <c:f>'[Compliance 2024.xlsx]Compliance (2)'!$B$4:$AC$4</c:f>
              <c:numCache>
                <c:formatCode>General</c:formatCode>
                <c:ptCount val="28"/>
                <c:pt idx="0">
                  <c:v>392</c:v>
                </c:pt>
                <c:pt idx="1">
                  <c:v>409</c:v>
                </c:pt>
                <c:pt idx="2">
                  <c:v>390</c:v>
                </c:pt>
                <c:pt idx="3">
                  <c:v>343</c:v>
                </c:pt>
                <c:pt idx="4">
                  <c:v>303</c:v>
                </c:pt>
                <c:pt idx="5">
                  <c:v>276</c:v>
                </c:pt>
                <c:pt idx="6">
                  <c:v>331</c:v>
                </c:pt>
                <c:pt idx="7">
                  <c:v>312</c:v>
                </c:pt>
                <c:pt idx="8">
                  <c:v>314</c:v>
                </c:pt>
                <c:pt idx="9">
                  <c:v>293</c:v>
                </c:pt>
                <c:pt idx="10">
                  <c:v>263</c:v>
                </c:pt>
                <c:pt idx="11">
                  <c:v>234</c:v>
                </c:pt>
                <c:pt idx="12">
                  <c:v>270</c:v>
                </c:pt>
                <c:pt idx="13">
                  <c:v>297</c:v>
                </c:pt>
                <c:pt idx="14">
                  <c:v>242</c:v>
                </c:pt>
                <c:pt idx="15">
                  <c:v>257</c:v>
                </c:pt>
                <c:pt idx="16">
                  <c:v>207</c:v>
                </c:pt>
                <c:pt idx="17">
                  <c:v>208</c:v>
                </c:pt>
                <c:pt idx="18">
                  <c:v>199</c:v>
                </c:pt>
                <c:pt idx="19">
                  <c:v>181</c:v>
                </c:pt>
                <c:pt idx="20">
                  <c:v>176</c:v>
                </c:pt>
                <c:pt idx="21">
                  <c:v>144</c:v>
                </c:pt>
                <c:pt idx="22">
                  <c:v>149</c:v>
                </c:pt>
                <c:pt idx="23">
                  <c:v>174</c:v>
                </c:pt>
                <c:pt idx="24">
                  <c:v>133</c:v>
                </c:pt>
                <c:pt idx="25">
                  <c:v>226</c:v>
                </c:pt>
                <c:pt idx="26">
                  <c:v>217</c:v>
                </c:pt>
                <c:pt idx="27">
                  <c:v>224</c:v>
                </c:pt>
              </c:numCache>
            </c:numRef>
          </c:val>
          <c:extLst>
            <c:ext xmlns:c16="http://schemas.microsoft.com/office/drawing/2014/chart" uri="{C3380CC4-5D6E-409C-BE32-E72D297353CC}">
              <c16:uniqueId val="{00000001-D9DB-49D7-B67A-2DD98ED024C9}"/>
            </c:ext>
          </c:extLst>
        </c:ser>
        <c:dLbls>
          <c:showLegendKey val="0"/>
          <c:showVal val="0"/>
          <c:showCatName val="0"/>
          <c:showSerName val="0"/>
          <c:showPercent val="0"/>
          <c:showBubbleSize val="0"/>
        </c:dLbls>
        <c:gapWidth val="150"/>
        <c:overlap val="100"/>
        <c:axId val="1813054159"/>
        <c:axId val="1813054575"/>
        <c:extLst>
          <c:ext xmlns:c15="http://schemas.microsoft.com/office/drawing/2012/chart" uri="{02D57815-91ED-43cb-92C2-25804820EDAC}">
            <c15:filteredBarSeries>
              <c15:ser>
                <c:idx val="1"/>
                <c:order val="1"/>
                <c:tx>
                  <c:strRef>
                    <c:extLst>
                      <c:ext uri="{02D57815-91ED-43cb-92C2-25804820EDAC}">
                        <c15:formulaRef>
                          <c15:sqref>'[Compliance 2024.xlsx]Compliance (2)'!$A$3</c15:sqref>
                        </c15:formulaRef>
                      </c:ext>
                    </c:extLst>
                    <c:strCache>
                      <c:ptCount val="1"/>
                      <c:pt idx="0">
                        <c:v>Total</c:v>
                      </c:pt>
                    </c:strCache>
                  </c:strRef>
                </c:tx>
                <c:spPr>
                  <a:solidFill>
                    <a:schemeClr val="accent2"/>
                  </a:solidFill>
                  <a:ln>
                    <a:noFill/>
                  </a:ln>
                  <a:effectLst/>
                </c:spPr>
                <c:invertIfNegative val="0"/>
                <c:cat>
                  <c:strRef>
                    <c:extLst>
                      <c:ext uri="{02D57815-91ED-43cb-92C2-25804820EDAC}">
                        <c15:formulaRef>
                          <c15:sqref>'[Compliance 2024.xlsx]Compliance (2)'!$B$1:$AC$1</c15:sqref>
                        </c15:formulaRef>
                      </c:ext>
                    </c:extLst>
                    <c:strCach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strCache>
                  </c:strRef>
                </c:cat>
                <c:val>
                  <c:numRef>
                    <c:extLst>
                      <c:ext uri="{02D57815-91ED-43cb-92C2-25804820EDAC}">
                        <c15:formulaRef>
                          <c15:sqref>'[Compliance 2024.xlsx]Compliance (2)'!$B$3:$AC$3</c15:sqref>
                        </c15:formulaRef>
                      </c:ext>
                    </c:extLst>
                    <c:numCache>
                      <c:formatCode>General</c:formatCode>
                      <c:ptCount val="28"/>
                      <c:pt idx="0">
                        <c:v>480</c:v>
                      </c:pt>
                      <c:pt idx="1">
                        <c:v>485</c:v>
                      </c:pt>
                      <c:pt idx="2">
                        <c:v>477</c:v>
                      </c:pt>
                      <c:pt idx="3">
                        <c:v>421</c:v>
                      </c:pt>
                      <c:pt idx="4">
                        <c:v>377</c:v>
                      </c:pt>
                      <c:pt idx="5">
                        <c:v>330</c:v>
                      </c:pt>
                      <c:pt idx="6">
                        <c:v>399</c:v>
                      </c:pt>
                      <c:pt idx="7">
                        <c:v>385</c:v>
                      </c:pt>
                      <c:pt idx="8">
                        <c:v>365</c:v>
                      </c:pt>
                      <c:pt idx="9">
                        <c:v>331</c:v>
                      </c:pt>
                      <c:pt idx="10">
                        <c:v>295</c:v>
                      </c:pt>
                      <c:pt idx="11">
                        <c:v>275</c:v>
                      </c:pt>
                      <c:pt idx="12">
                        <c:v>310</c:v>
                      </c:pt>
                      <c:pt idx="13">
                        <c:v>330</c:v>
                      </c:pt>
                      <c:pt idx="14">
                        <c:v>283</c:v>
                      </c:pt>
                      <c:pt idx="15">
                        <c:v>289</c:v>
                      </c:pt>
                      <c:pt idx="16">
                        <c:v>241</c:v>
                      </c:pt>
                      <c:pt idx="17">
                        <c:v>228</c:v>
                      </c:pt>
                      <c:pt idx="18">
                        <c:v>210</c:v>
                      </c:pt>
                      <c:pt idx="19">
                        <c:v>199</c:v>
                      </c:pt>
                      <c:pt idx="20">
                        <c:v>197</c:v>
                      </c:pt>
                      <c:pt idx="21">
                        <c:v>176</c:v>
                      </c:pt>
                      <c:pt idx="22">
                        <c:v>179</c:v>
                      </c:pt>
                      <c:pt idx="23">
                        <c:v>206</c:v>
                      </c:pt>
                      <c:pt idx="24">
                        <c:v>174</c:v>
                      </c:pt>
                      <c:pt idx="25">
                        <c:v>280</c:v>
                      </c:pt>
                      <c:pt idx="26">
                        <c:v>271</c:v>
                      </c:pt>
                      <c:pt idx="27">
                        <c:v>287</c:v>
                      </c:pt>
                    </c:numCache>
                  </c:numRef>
                </c:val>
                <c:extLst>
                  <c:ext xmlns:c16="http://schemas.microsoft.com/office/drawing/2014/chart" uri="{C3380CC4-5D6E-409C-BE32-E72D297353CC}">
                    <c16:uniqueId val="{00000003-D9DB-49D7-B67A-2DD98ED024C9}"/>
                  </c:ext>
                </c:extLst>
              </c15:ser>
            </c15:filteredBarSeries>
          </c:ext>
        </c:extLst>
      </c:barChart>
      <c:lineChart>
        <c:grouping val="standard"/>
        <c:varyColors val="0"/>
        <c:ser>
          <c:idx val="3"/>
          <c:order val="3"/>
          <c:tx>
            <c:strRef>
              <c:f>'[Compliance 2024.xlsx]Compliance (2)'!$A$5</c:f>
              <c:strCache>
                <c:ptCount val="1"/>
                <c:pt idx="0">
                  <c:v>% of cases later reporting deferrable history </c:v>
                </c:pt>
              </c:strCache>
            </c:strRef>
          </c:tx>
          <c:spPr>
            <a:ln w="28575" cap="rnd">
              <a:solidFill>
                <a:schemeClr val="tx1"/>
              </a:solidFill>
              <a:round/>
            </a:ln>
            <a:effectLst/>
          </c:spPr>
          <c:marker>
            <c:symbol val="none"/>
          </c:marker>
          <c:cat>
            <c:strRef>
              <c:f>'[Compliance 2024.xlsx]Compliance (2)'!$B$1:$AC$1</c:f>
              <c:strCach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strCache>
            </c:strRef>
          </c:cat>
          <c:val>
            <c:numRef>
              <c:f>'[Compliance 2024.xlsx]Compliance (2)'!$B$5:$AC$5</c:f>
              <c:numCache>
                <c:formatCode>0%</c:formatCode>
                <c:ptCount val="28"/>
                <c:pt idx="0">
                  <c:v>0.18333333333333332</c:v>
                </c:pt>
                <c:pt idx="1">
                  <c:v>0.15670103092783505</c:v>
                </c:pt>
                <c:pt idx="2">
                  <c:v>0.18238993710691823</c:v>
                </c:pt>
                <c:pt idx="3">
                  <c:v>0.18527315914489312</c:v>
                </c:pt>
                <c:pt idx="4">
                  <c:v>0.19628647214854111</c:v>
                </c:pt>
                <c:pt idx="5">
                  <c:v>0.16363636363636364</c:v>
                </c:pt>
                <c:pt idx="6">
                  <c:v>0.17042606516290726</c:v>
                </c:pt>
                <c:pt idx="7">
                  <c:v>0.18961038961038962</c:v>
                </c:pt>
                <c:pt idx="8">
                  <c:v>0.13972602739726028</c:v>
                </c:pt>
                <c:pt idx="9">
                  <c:v>0.11480362537764351</c:v>
                </c:pt>
                <c:pt idx="10">
                  <c:v>0.10847457627118644</c:v>
                </c:pt>
                <c:pt idx="11">
                  <c:v>0.14909090909090908</c:v>
                </c:pt>
                <c:pt idx="12">
                  <c:v>0.12903225806451613</c:v>
                </c:pt>
                <c:pt idx="13">
                  <c:v>0.1</c:v>
                </c:pt>
                <c:pt idx="14">
                  <c:v>0.14487632508833923</c:v>
                </c:pt>
                <c:pt idx="15">
                  <c:v>0.11072664359861592</c:v>
                </c:pt>
                <c:pt idx="16">
                  <c:v>0.14107883817427386</c:v>
                </c:pt>
                <c:pt idx="17">
                  <c:v>8.771929824561403E-2</c:v>
                </c:pt>
                <c:pt idx="18">
                  <c:v>5.2380952380952382E-2</c:v>
                </c:pt>
                <c:pt idx="19">
                  <c:v>9.0452261306532666E-2</c:v>
                </c:pt>
                <c:pt idx="20">
                  <c:v>0.1065989847715736</c:v>
                </c:pt>
                <c:pt idx="21">
                  <c:v>0.18181818181818182</c:v>
                </c:pt>
                <c:pt idx="22">
                  <c:v>0.16759776536312848</c:v>
                </c:pt>
                <c:pt idx="23">
                  <c:v>0.1553398058252427</c:v>
                </c:pt>
                <c:pt idx="24">
                  <c:v>0.23563218390804597</c:v>
                </c:pt>
                <c:pt idx="25">
                  <c:v>0.19285714285714287</c:v>
                </c:pt>
                <c:pt idx="26">
                  <c:v>0.19926199261992619</c:v>
                </c:pt>
                <c:pt idx="27">
                  <c:v>0.21951219512195122</c:v>
                </c:pt>
              </c:numCache>
            </c:numRef>
          </c:val>
          <c:smooth val="0"/>
          <c:extLst>
            <c:ext xmlns:c16="http://schemas.microsoft.com/office/drawing/2014/chart" uri="{C3380CC4-5D6E-409C-BE32-E72D297353CC}">
              <c16:uniqueId val="{00000002-D9DB-49D7-B67A-2DD98ED024C9}"/>
            </c:ext>
          </c:extLst>
        </c:ser>
        <c:dLbls>
          <c:showLegendKey val="0"/>
          <c:showVal val="0"/>
          <c:showCatName val="0"/>
          <c:showSerName val="0"/>
          <c:showPercent val="0"/>
          <c:showBubbleSize val="0"/>
        </c:dLbls>
        <c:marker val="1"/>
        <c:smooth val="0"/>
        <c:axId val="1748215439"/>
        <c:axId val="1748219599"/>
      </c:lineChart>
      <c:catAx>
        <c:axId val="1813054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13054575"/>
        <c:crosses val="autoZero"/>
        <c:auto val="1"/>
        <c:lblAlgn val="ctr"/>
        <c:lblOffset val="100"/>
        <c:noMultiLvlLbl val="0"/>
      </c:catAx>
      <c:valAx>
        <c:axId val="1813054575"/>
        <c:scaling>
          <c:orientation val="minMax"/>
          <c:max val="5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3054159"/>
        <c:crosses val="autoZero"/>
        <c:crossBetween val="between"/>
      </c:valAx>
      <c:valAx>
        <c:axId val="1748219599"/>
        <c:scaling>
          <c:orientation val="minMax"/>
          <c:max val="1"/>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8215439"/>
        <c:crosses val="max"/>
        <c:crossBetween val="between"/>
      </c:valAx>
      <c:catAx>
        <c:axId val="1748215439"/>
        <c:scaling>
          <c:orientation val="minMax"/>
        </c:scaling>
        <c:delete val="1"/>
        <c:axPos val="b"/>
        <c:numFmt formatCode="General" sourceLinked="1"/>
        <c:majorTickMark val="out"/>
        <c:minorTickMark val="none"/>
        <c:tickLblPos val="nextTo"/>
        <c:crossAx val="174821959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7197902389132147E-2"/>
          <c:y val="0.15272914477552149"/>
          <c:w val="0.83599876476394852"/>
          <c:h val="0.66333598399582705"/>
        </c:manualLayout>
      </c:layout>
      <c:barChart>
        <c:barDir val="col"/>
        <c:grouping val="stacked"/>
        <c:varyColors val="0"/>
        <c:ser>
          <c:idx val="1"/>
          <c:order val="1"/>
          <c:tx>
            <c:strRef>
              <c:f>'[AR Tables and graphs 2023 clean.xlsx]HEV 2024'!$B$69</c:f>
              <c:strCache>
                <c:ptCount val="1"/>
                <c:pt idx="0">
                  <c:v>Number of HEV positive </c:v>
                </c:pt>
              </c:strCache>
            </c:strRef>
          </c:tx>
          <c:spPr>
            <a:solidFill>
              <a:srgbClr val="05BEFF"/>
            </a:solidFill>
            <a:ln>
              <a:noFill/>
            </a:ln>
            <a:effectLst/>
          </c:spPr>
          <c:invertIfNegative val="0"/>
          <c:cat>
            <c:numRef>
              <c:f>'[AR Tables and graphs 2023 clean.xlsx]HEV 2024'!$C$67:$I$67</c:f>
              <c:numCache>
                <c:formatCode>General</c:formatCode>
                <c:ptCount val="7"/>
                <c:pt idx="0">
                  <c:v>2017</c:v>
                </c:pt>
                <c:pt idx="1">
                  <c:v>2018</c:v>
                </c:pt>
                <c:pt idx="2">
                  <c:v>2019</c:v>
                </c:pt>
                <c:pt idx="3">
                  <c:v>2020</c:v>
                </c:pt>
                <c:pt idx="4">
                  <c:v>2021</c:v>
                </c:pt>
                <c:pt idx="5">
                  <c:v>2022</c:v>
                </c:pt>
                <c:pt idx="6">
                  <c:v>2023</c:v>
                </c:pt>
              </c:numCache>
            </c:numRef>
          </c:cat>
          <c:val>
            <c:numRef>
              <c:f>'[AR Tables and graphs 2023 clean.xlsx]HEV 2024'!$C$69:$I$69</c:f>
              <c:numCache>
                <c:formatCode>General</c:formatCode>
                <c:ptCount val="7"/>
                <c:pt idx="0">
                  <c:v>334</c:v>
                </c:pt>
                <c:pt idx="1">
                  <c:v>422</c:v>
                </c:pt>
                <c:pt idx="2">
                  <c:v>552</c:v>
                </c:pt>
                <c:pt idx="3">
                  <c:v>458</c:v>
                </c:pt>
                <c:pt idx="4">
                  <c:v>398</c:v>
                </c:pt>
                <c:pt idx="5">
                  <c:v>368</c:v>
                </c:pt>
                <c:pt idx="6">
                  <c:v>398</c:v>
                </c:pt>
              </c:numCache>
            </c:numRef>
          </c:val>
          <c:extLst>
            <c:ext xmlns:c16="http://schemas.microsoft.com/office/drawing/2014/chart" uri="{C3380CC4-5D6E-409C-BE32-E72D297353CC}">
              <c16:uniqueId val="{00000000-A5F6-4C8F-BD27-6793BAD625C7}"/>
            </c:ext>
          </c:extLst>
        </c:ser>
        <c:dLbls>
          <c:showLegendKey val="0"/>
          <c:showVal val="0"/>
          <c:showCatName val="0"/>
          <c:showSerName val="0"/>
          <c:showPercent val="0"/>
          <c:showBubbleSize val="0"/>
        </c:dLbls>
        <c:gapWidth val="219"/>
        <c:overlap val="100"/>
        <c:axId val="547779240"/>
        <c:axId val="547776944"/>
        <c:extLst>
          <c:ext xmlns:c15="http://schemas.microsoft.com/office/drawing/2012/chart" uri="{02D57815-91ED-43cb-92C2-25804820EDAC}">
            <c15:filteredBarSeries>
              <c15:ser>
                <c:idx val="0"/>
                <c:order val="0"/>
                <c:tx>
                  <c:strRef>
                    <c:extLst>
                      <c:ext uri="{02D57815-91ED-43cb-92C2-25804820EDAC}">
                        <c15:formulaRef>
                          <c15:sqref>'[AR Tables and graphs 2023 clean.xlsx]HEV 2024'!$B$68</c15:sqref>
                        </c15:formulaRef>
                      </c:ext>
                    </c:extLst>
                    <c:strCache>
                      <c:ptCount val="1"/>
                      <c:pt idx="0">
                        <c:v>UK total tested</c:v>
                      </c:pt>
                    </c:strCache>
                  </c:strRef>
                </c:tx>
                <c:spPr>
                  <a:solidFill>
                    <a:schemeClr val="accent1"/>
                  </a:solidFill>
                  <a:ln>
                    <a:noFill/>
                  </a:ln>
                  <a:effectLst/>
                </c:spPr>
                <c:invertIfNegative val="0"/>
                <c:cat>
                  <c:numRef>
                    <c:extLst>
                      <c:ext uri="{02D57815-91ED-43cb-92C2-25804820EDAC}">
                        <c15:formulaRef>
                          <c15:sqref>'[AR Tables and graphs 2023 clean.xlsx]HEV 2024'!$C$67:$I$67</c15:sqref>
                        </c15:formulaRef>
                      </c:ext>
                    </c:extLst>
                    <c:numCache>
                      <c:formatCode>General</c:formatCode>
                      <c:ptCount val="7"/>
                      <c:pt idx="0">
                        <c:v>2017</c:v>
                      </c:pt>
                      <c:pt idx="1">
                        <c:v>2018</c:v>
                      </c:pt>
                      <c:pt idx="2">
                        <c:v>2019</c:v>
                      </c:pt>
                      <c:pt idx="3">
                        <c:v>2020</c:v>
                      </c:pt>
                      <c:pt idx="4">
                        <c:v>2021</c:v>
                      </c:pt>
                      <c:pt idx="5">
                        <c:v>2022</c:v>
                      </c:pt>
                      <c:pt idx="6">
                        <c:v>2023</c:v>
                      </c:pt>
                    </c:numCache>
                  </c:numRef>
                </c:cat>
                <c:val>
                  <c:numRef>
                    <c:extLst>
                      <c:ext uri="{02D57815-91ED-43cb-92C2-25804820EDAC}">
                        <c15:formulaRef>
                          <c15:sqref>'[AR Tables and graphs 2023 clean.xlsx]HEV 2024'!$C$68:$I$68</c15:sqref>
                        </c15:formulaRef>
                      </c:ext>
                    </c:extLst>
                    <c:numCache>
                      <c:formatCode>General</c:formatCode>
                      <c:ptCount val="7"/>
                      <c:pt idx="0">
                        <c:v>1598001</c:v>
                      </c:pt>
                      <c:pt idx="1">
                        <c:v>1872399</c:v>
                      </c:pt>
                      <c:pt idx="2">
                        <c:v>1813906</c:v>
                      </c:pt>
                      <c:pt idx="3">
                        <c:v>1731058</c:v>
                      </c:pt>
                      <c:pt idx="4">
                        <c:v>1756420</c:v>
                      </c:pt>
                      <c:pt idx="5">
                        <c:v>1755106</c:v>
                      </c:pt>
                      <c:pt idx="6">
                        <c:v>1785376</c:v>
                      </c:pt>
                    </c:numCache>
                  </c:numRef>
                </c:val>
                <c:extLst>
                  <c:ext xmlns:c16="http://schemas.microsoft.com/office/drawing/2014/chart" uri="{C3380CC4-5D6E-409C-BE32-E72D297353CC}">
                    <c16:uniqueId val="{00000002-A5F6-4C8F-BD27-6793BAD625C7}"/>
                  </c:ext>
                </c:extLst>
              </c15:ser>
            </c15:filteredBarSeries>
          </c:ext>
        </c:extLst>
      </c:barChart>
      <c:lineChart>
        <c:grouping val="standard"/>
        <c:varyColors val="0"/>
        <c:ser>
          <c:idx val="2"/>
          <c:order val="2"/>
          <c:tx>
            <c:strRef>
              <c:f>'[AR Tables and graphs 2023 clean.xlsx]HEV 2024'!$B$70</c:f>
              <c:strCache>
                <c:ptCount val="1"/>
                <c:pt idx="0">
                  <c:v>Rate per 1000</c:v>
                </c:pt>
              </c:strCache>
            </c:strRef>
          </c:tx>
          <c:spPr>
            <a:ln w="28575" cap="rnd">
              <a:solidFill>
                <a:schemeClr val="tx1"/>
              </a:solidFill>
              <a:round/>
            </a:ln>
            <a:effectLst/>
          </c:spPr>
          <c:marker>
            <c:symbol val="none"/>
          </c:marker>
          <c:dLbls>
            <c:dLbl>
              <c:idx val="1"/>
              <c:layout>
                <c:manualLayout>
                  <c:x val="-2.3501554231767145E-2"/>
                  <c:y val="-7.50057394750413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B1B-4995-9378-5D513C60C3F8}"/>
                </c:ext>
              </c:extLst>
            </c:dLbl>
            <c:dLbl>
              <c:idx val="2"/>
              <c:layout>
                <c:manualLayout>
                  <c:x val="-2.3501554231767145E-2"/>
                  <c:y val="-7.50057394750413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B1B-4995-9378-5D513C60C3F8}"/>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'[AR Tables and graphs 2023 clean.xlsx]HEV 2024'!$C$67:$I$67</c:f>
              <c:numCache>
                <c:formatCode>General</c:formatCode>
                <c:ptCount val="7"/>
                <c:pt idx="0">
                  <c:v>2017</c:v>
                </c:pt>
                <c:pt idx="1">
                  <c:v>2018</c:v>
                </c:pt>
                <c:pt idx="2">
                  <c:v>2019</c:v>
                </c:pt>
                <c:pt idx="3">
                  <c:v>2020</c:v>
                </c:pt>
                <c:pt idx="4">
                  <c:v>2021</c:v>
                </c:pt>
                <c:pt idx="5">
                  <c:v>2022</c:v>
                </c:pt>
                <c:pt idx="6">
                  <c:v>2023</c:v>
                </c:pt>
              </c:numCache>
            </c:numRef>
          </c:cat>
          <c:val>
            <c:numRef>
              <c:f>'[AR Tables and graphs 2023 clean.xlsx]HEV 2024'!$C$70:$I$70</c:f>
              <c:numCache>
                <c:formatCode>0.00</c:formatCode>
                <c:ptCount val="7"/>
                <c:pt idx="0">
                  <c:v>0.20901113328464749</c:v>
                </c:pt>
                <c:pt idx="1">
                  <c:v>0.22537931284945142</c:v>
                </c:pt>
                <c:pt idx="2">
                  <c:v>0.30431565913558917</c:v>
                </c:pt>
                <c:pt idx="3">
                  <c:v>0.26457807883964601</c:v>
                </c:pt>
                <c:pt idx="4">
                  <c:v>0.2265972831099623</c:v>
                </c:pt>
                <c:pt idx="5">
                  <c:v>0.20967394561923897</c:v>
                </c:pt>
                <c:pt idx="6">
                  <c:v>0.22292223038732459</c:v>
                </c:pt>
              </c:numCache>
            </c:numRef>
          </c:val>
          <c:smooth val="0"/>
          <c:extLst>
            <c:ext xmlns:c16="http://schemas.microsoft.com/office/drawing/2014/chart" uri="{C3380CC4-5D6E-409C-BE32-E72D297353CC}">
              <c16:uniqueId val="{00000001-A5F6-4C8F-BD27-6793BAD625C7}"/>
            </c:ext>
          </c:extLst>
        </c:ser>
        <c:dLbls>
          <c:showLegendKey val="0"/>
          <c:showVal val="0"/>
          <c:showCatName val="0"/>
          <c:showSerName val="0"/>
          <c:showPercent val="0"/>
          <c:showBubbleSize val="0"/>
        </c:dLbls>
        <c:marker val="1"/>
        <c:smooth val="0"/>
        <c:axId val="547796952"/>
        <c:axId val="547787440"/>
      </c:lineChart>
      <c:catAx>
        <c:axId val="54777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547776944"/>
        <c:crosses val="autoZero"/>
        <c:auto val="1"/>
        <c:lblAlgn val="ctr"/>
        <c:lblOffset val="100"/>
        <c:noMultiLvlLbl val="0"/>
      </c:catAx>
      <c:valAx>
        <c:axId val="54777694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547779240"/>
        <c:crosses val="autoZero"/>
        <c:crossBetween val="between"/>
      </c:valAx>
      <c:valAx>
        <c:axId val="547787440"/>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547796952"/>
        <c:crosses val="max"/>
        <c:crossBetween val="between"/>
      </c:valAx>
      <c:catAx>
        <c:axId val="547796952"/>
        <c:scaling>
          <c:orientation val="minMax"/>
        </c:scaling>
        <c:delete val="1"/>
        <c:axPos val="b"/>
        <c:numFmt formatCode="General" sourceLinked="1"/>
        <c:majorTickMark val="out"/>
        <c:minorTickMark val="none"/>
        <c:tickLblPos val="nextTo"/>
        <c:crossAx val="547787440"/>
        <c:crosses val="autoZero"/>
        <c:auto val="1"/>
        <c:lblAlgn val="ctr"/>
        <c:lblOffset val="100"/>
        <c:noMultiLvlLbl val="0"/>
      </c:catAx>
      <c:spPr>
        <a:noFill/>
        <a:ln>
          <a:noFill/>
        </a:ln>
        <a:effectLst/>
      </c:spPr>
    </c:plotArea>
    <c:legend>
      <c:legendPos val="r"/>
      <c:layout>
        <c:manualLayout>
          <c:xMode val="edge"/>
          <c:yMode val="edge"/>
          <c:x val="0.23946970151606223"/>
          <c:y val="0.89695619137619476"/>
          <c:w val="0.48275255867883876"/>
          <c:h val="7.3455931794639315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9525" cap="flat" cmpd="sng" algn="ctr">
      <a:noFill/>
      <a:round/>
    </a:ln>
    <a:effectLst/>
  </c:spPr>
  <c:txPr>
    <a:bodyPr/>
    <a:lstStyle/>
    <a:p>
      <a:pPr>
        <a:defRPr sz="1200">
          <a:solidFill>
            <a:schemeClr val="tx2"/>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'[AR Tables and graphs 2023 clean.xlsx]Bacterial screen trends IR CP'!$B$2</c:f>
              <c:strCache>
                <c:ptCount val="1"/>
                <c:pt idx="0">
                  <c:v>Number tested</c:v>
                </c:pt>
              </c:strCache>
            </c:strRef>
          </c:tx>
          <c:spPr>
            <a:solidFill>
              <a:srgbClr val="05BEFF"/>
            </a:solidFill>
            <a:ln>
              <a:solidFill>
                <a:srgbClr val="00B0F0"/>
              </a:solidFill>
            </a:ln>
            <a:effectLst/>
          </c:spPr>
          <c:invertIfNegative val="0"/>
          <c:cat>
            <c:numRef>
              <c:f>'[AR Tables and graphs 2023 clean.xlsx]Bacterial screen trends IR CP'!$A$3:$A$16</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'[AR Tables and graphs 2023 clean.xlsx]Bacterial screen trends IR CP'!$B$3:$B$16</c:f>
              <c:numCache>
                <c:formatCode>General</c:formatCode>
                <c:ptCount val="14"/>
                <c:pt idx="0">
                  <c:v>160164</c:v>
                </c:pt>
                <c:pt idx="1">
                  <c:v>252595</c:v>
                </c:pt>
                <c:pt idx="2">
                  <c:v>247314</c:v>
                </c:pt>
                <c:pt idx="3">
                  <c:v>227961</c:v>
                </c:pt>
                <c:pt idx="4">
                  <c:v>199239</c:v>
                </c:pt>
                <c:pt idx="5">
                  <c:v>186603</c:v>
                </c:pt>
                <c:pt idx="6">
                  <c:v>163358</c:v>
                </c:pt>
                <c:pt idx="7">
                  <c:v>154707</c:v>
                </c:pt>
                <c:pt idx="8">
                  <c:v>150602</c:v>
                </c:pt>
                <c:pt idx="9">
                  <c:v>147548</c:v>
                </c:pt>
                <c:pt idx="10">
                  <c:v>146313</c:v>
                </c:pt>
                <c:pt idx="11">
                  <c:v>139755</c:v>
                </c:pt>
                <c:pt idx="12">
                  <c:v>140273</c:v>
                </c:pt>
              </c:numCache>
            </c:numRef>
          </c:val>
          <c:extLst>
            <c:ext xmlns:c16="http://schemas.microsoft.com/office/drawing/2014/chart" uri="{C3380CC4-5D6E-409C-BE32-E72D297353CC}">
              <c16:uniqueId val="{00000000-5568-4A2D-B4DB-D28BD01A41A0}"/>
            </c:ext>
          </c:extLst>
        </c:ser>
        <c:dLbls>
          <c:showLegendKey val="0"/>
          <c:showVal val="0"/>
          <c:showCatName val="0"/>
          <c:showSerName val="0"/>
          <c:showPercent val="0"/>
          <c:showBubbleSize val="0"/>
        </c:dLbls>
        <c:gapWidth val="219"/>
        <c:overlap val="-27"/>
        <c:axId val="318304975"/>
        <c:axId val="318307855"/>
      </c:barChart>
      <c:lineChart>
        <c:grouping val="standard"/>
        <c:varyColors val="0"/>
        <c:ser>
          <c:idx val="1"/>
          <c:order val="1"/>
          <c:tx>
            <c:strRef>
              <c:f>'[AR Tables and graphs 2023 clean.xlsx]Bacterial screen trends IR CP'!$C$2</c:f>
              <c:strCache>
                <c:ptCount val="1"/>
                <c:pt idx="0">
                  <c:v>% Initial reactive rate </c:v>
                </c:pt>
              </c:strCache>
            </c:strRef>
          </c:tx>
          <c:spPr>
            <a:ln w="31750" cap="rnd">
              <a:solidFill>
                <a:sysClr val="windowText" lastClr="000000"/>
              </a:solidFill>
              <a:prstDash val="dash"/>
              <a:round/>
            </a:ln>
            <a:effectLst/>
          </c:spPr>
          <c:marker>
            <c:symbol val="none"/>
          </c:marker>
          <c:cat>
            <c:numRef>
              <c:f>'[AR Tables and graphs 2023 clean.xlsx]Bacterial screen trends IR CP'!$A$3:$A$16</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'[AR Tables and graphs 2023 clean.xlsx]Bacterial screen trends IR CP'!$C$3:$C$16</c:f>
              <c:numCache>
                <c:formatCode>0.0%</c:formatCode>
                <c:ptCount val="14"/>
                <c:pt idx="0">
                  <c:v>6.9928323468444846E-3</c:v>
                </c:pt>
                <c:pt idx="1">
                  <c:v>4.1885231299115186E-3</c:v>
                </c:pt>
                <c:pt idx="2">
                  <c:v>3.7159238862336948E-3</c:v>
                </c:pt>
                <c:pt idx="3">
                  <c:v>2.9610328082435152E-3</c:v>
                </c:pt>
                <c:pt idx="4">
                  <c:v>1.9373716993158971E-3</c:v>
                </c:pt>
                <c:pt idx="5">
                  <c:v>1.5541014881861493E-3</c:v>
                </c:pt>
                <c:pt idx="6">
                  <c:v>2.1853842480931453E-3</c:v>
                </c:pt>
                <c:pt idx="7">
                  <c:v>2.1266006063074068E-3</c:v>
                </c:pt>
                <c:pt idx="8">
                  <c:v>1.6865645874556778E-3</c:v>
                </c:pt>
                <c:pt idx="9">
                  <c:v>1.4910402038658605E-3</c:v>
                </c:pt>
                <c:pt idx="10">
                  <c:v>1.1960659681641412E-3</c:v>
                </c:pt>
                <c:pt idx="11">
                  <c:v>1.6242710457586491E-3</c:v>
                </c:pt>
                <c:pt idx="12">
                  <c:v>1.6325308505557021E-3</c:v>
                </c:pt>
              </c:numCache>
            </c:numRef>
          </c:val>
          <c:smooth val="0"/>
          <c:extLst>
            <c:ext xmlns:c16="http://schemas.microsoft.com/office/drawing/2014/chart" uri="{C3380CC4-5D6E-409C-BE32-E72D297353CC}">
              <c16:uniqueId val="{00000001-5568-4A2D-B4DB-D28BD01A41A0}"/>
            </c:ext>
          </c:extLst>
        </c:ser>
        <c:ser>
          <c:idx val="2"/>
          <c:order val="2"/>
          <c:tx>
            <c:strRef>
              <c:f>'[AR Tables and graphs 2023 clean.xlsx]Bacterial screen trends IR CP'!$D$2</c:f>
              <c:strCache>
                <c:ptCount val="1"/>
                <c:pt idx="0">
                  <c:v>% Confirmed positive rate</c:v>
                </c:pt>
              </c:strCache>
            </c:strRef>
          </c:tx>
          <c:spPr>
            <a:ln w="31750" cap="rnd">
              <a:solidFill>
                <a:srgbClr val="A5A5A5">
                  <a:lumMod val="75000"/>
                </a:srgbClr>
              </a:solidFill>
              <a:round/>
            </a:ln>
            <a:effectLst/>
          </c:spPr>
          <c:marker>
            <c:symbol val="none"/>
          </c:marker>
          <c:cat>
            <c:numRef>
              <c:f>'[AR Tables and graphs 2023 clean.xlsx]Bacterial screen trends IR CP'!$A$3:$A$16</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'[AR Tables and graphs 2023 clean.xlsx]Bacterial screen trends IR CP'!$D$3:$D$16</c:f>
              <c:numCache>
                <c:formatCode>0.00%</c:formatCode>
                <c:ptCount val="14"/>
                <c:pt idx="0">
                  <c:v>1.6857720836142953E-4</c:v>
                </c:pt>
                <c:pt idx="1">
                  <c:v>1.5043844890041369E-4</c:v>
                </c:pt>
                <c:pt idx="2">
                  <c:v>2.2643279393807063E-4</c:v>
                </c:pt>
                <c:pt idx="3">
                  <c:v>2.8952320791714371E-4</c:v>
                </c:pt>
                <c:pt idx="4">
                  <c:v>2.2084029733134578E-4</c:v>
                </c:pt>
                <c:pt idx="5">
                  <c:v>2.7330750309480554E-4</c:v>
                </c:pt>
                <c:pt idx="6">
                  <c:v>2.8771165170974179E-4</c:v>
                </c:pt>
                <c:pt idx="7">
                  <c:v>2.5855326520454795E-4</c:v>
                </c:pt>
                <c:pt idx="8">
                  <c:v>2.5896070437311591E-4</c:v>
                </c:pt>
                <c:pt idx="9">
                  <c:v>2.5076585246834929E-4</c:v>
                </c:pt>
                <c:pt idx="10">
                  <c:v>2.5971718165849924E-4</c:v>
                </c:pt>
                <c:pt idx="11">
                  <c:v>2.4328288791098708E-4</c:v>
                </c:pt>
                <c:pt idx="12">
                  <c:v>2.566424044541715E-4</c:v>
                </c:pt>
              </c:numCache>
            </c:numRef>
          </c:val>
          <c:smooth val="0"/>
          <c:extLst>
            <c:ext xmlns:c16="http://schemas.microsoft.com/office/drawing/2014/chart" uri="{C3380CC4-5D6E-409C-BE32-E72D297353CC}">
              <c16:uniqueId val="{00000002-5568-4A2D-B4DB-D28BD01A41A0}"/>
            </c:ext>
          </c:extLst>
        </c:ser>
        <c:dLbls>
          <c:showLegendKey val="0"/>
          <c:showVal val="0"/>
          <c:showCatName val="0"/>
          <c:showSerName val="0"/>
          <c:showPercent val="0"/>
          <c:showBubbleSize val="0"/>
        </c:dLbls>
        <c:marker val="1"/>
        <c:smooth val="0"/>
        <c:axId val="397541439"/>
        <c:axId val="175562879"/>
      </c:lineChart>
      <c:catAx>
        <c:axId val="397541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5562879"/>
        <c:crosses val="autoZero"/>
        <c:auto val="1"/>
        <c:lblAlgn val="ctr"/>
        <c:lblOffset val="100"/>
        <c:noMultiLvlLbl val="0"/>
      </c:catAx>
      <c:valAx>
        <c:axId val="17556287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397541439"/>
        <c:crosses val="autoZero"/>
        <c:crossBetween val="between"/>
      </c:valAx>
      <c:valAx>
        <c:axId val="318307855"/>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318304975"/>
        <c:crosses val="max"/>
        <c:crossBetween val="between"/>
      </c:valAx>
      <c:catAx>
        <c:axId val="318304975"/>
        <c:scaling>
          <c:orientation val="minMax"/>
        </c:scaling>
        <c:delete val="1"/>
        <c:axPos val="b"/>
        <c:numFmt formatCode="General" sourceLinked="1"/>
        <c:majorTickMark val="out"/>
        <c:minorTickMark val="none"/>
        <c:tickLblPos val="nextTo"/>
        <c:crossAx val="31830785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'[AR Tables and graphs 2023 clean.xlsx]Bacterial screen trends IR CP'!$L$2</c:f>
              <c:strCache>
                <c:ptCount val="1"/>
                <c:pt idx="0">
                  <c:v>Number tested</c:v>
                </c:pt>
              </c:strCache>
            </c:strRef>
          </c:tx>
          <c:spPr>
            <a:solidFill>
              <a:srgbClr val="05BEFF"/>
            </a:solidFill>
            <a:ln>
              <a:noFill/>
            </a:ln>
            <a:effectLst/>
          </c:spPr>
          <c:invertIfNegative val="0"/>
          <c:cat>
            <c:numRef>
              <c:f>'[AR Tables and graphs 2023 clean.xlsx]Bacterial screen trends IR CP'!$K$3:$K$16</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'[AR Tables and graphs 2023 clean.xlsx]Bacterial screen trends IR CP'!$L$3:$L$16</c:f>
              <c:numCache>
                <c:formatCode>General</c:formatCode>
                <c:ptCount val="14"/>
                <c:pt idx="0">
                  <c:v>34429</c:v>
                </c:pt>
                <c:pt idx="1">
                  <c:v>48022</c:v>
                </c:pt>
                <c:pt idx="2">
                  <c:v>63963</c:v>
                </c:pt>
                <c:pt idx="3">
                  <c:v>87022</c:v>
                </c:pt>
                <c:pt idx="4">
                  <c:v>120967</c:v>
                </c:pt>
                <c:pt idx="5">
                  <c:v>132915</c:v>
                </c:pt>
                <c:pt idx="6">
                  <c:v>152243</c:v>
                </c:pt>
                <c:pt idx="7">
                  <c:v>157766</c:v>
                </c:pt>
                <c:pt idx="8">
                  <c:v>150747</c:v>
                </c:pt>
                <c:pt idx="9">
                  <c:v>131748</c:v>
                </c:pt>
                <c:pt idx="10">
                  <c:v>148577</c:v>
                </c:pt>
                <c:pt idx="11">
                  <c:v>159042</c:v>
                </c:pt>
                <c:pt idx="12">
                  <c:v>166109</c:v>
                </c:pt>
              </c:numCache>
            </c:numRef>
          </c:val>
          <c:extLst>
            <c:ext xmlns:c16="http://schemas.microsoft.com/office/drawing/2014/chart" uri="{C3380CC4-5D6E-409C-BE32-E72D297353CC}">
              <c16:uniqueId val="{00000000-4557-42CE-B356-87B5F6DA5080}"/>
            </c:ext>
          </c:extLst>
        </c:ser>
        <c:dLbls>
          <c:showLegendKey val="0"/>
          <c:showVal val="0"/>
          <c:showCatName val="0"/>
          <c:showSerName val="0"/>
          <c:showPercent val="0"/>
          <c:showBubbleSize val="0"/>
        </c:dLbls>
        <c:gapWidth val="219"/>
        <c:overlap val="-27"/>
        <c:axId val="935995135"/>
        <c:axId val="935989375"/>
      </c:barChart>
      <c:lineChart>
        <c:grouping val="standard"/>
        <c:varyColors val="0"/>
        <c:ser>
          <c:idx val="1"/>
          <c:order val="1"/>
          <c:tx>
            <c:strRef>
              <c:f>'[AR Tables and graphs 2023 clean.xlsx]Bacterial screen trends IR CP'!$M$2</c:f>
              <c:strCache>
                <c:ptCount val="1"/>
                <c:pt idx="0">
                  <c:v>% Initial reactive rate</c:v>
                </c:pt>
              </c:strCache>
            </c:strRef>
          </c:tx>
          <c:spPr>
            <a:ln w="31750" cap="rnd">
              <a:solidFill>
                <a:sysClr val="windowText" lastClr="000000"/>
              </a:solidFill>
              <a:prstDash val="dash"/>
              <a:round/>
            </a:ln>
            <a:effectLst/>
          </c:spPr>
          <c:marker>
            <c:symbol val="none"/>
          </c:marker>
          <c:cat>
            <c:numRef>
              <c:f>'[AR Tables and graphs 2023 clean.xlsx]Bacterial screen trends IR CP'!$K$3:$K$16</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'[AR Tables and graphs 2023 clean.xlsx]Bacterial screen trends IR CP'!$M$3:$M$16</c:f>
              <c:numCache>
                <c:formatCode>0.0%</c:formatCode>
                <c:ptCount val="14"/>
                <c:pt idx="0">
                  <c:v>4.2696563943187427E-3</c:v>
                </c:pt>
                <c:pt idx="1">
                  <c:v>2.852859106242972E-3</c:v>
                </c:pt>
                <c:pt idx="2">
                  <c:v>3.2362459546925568E-3</c:v>
                </c:pt>
                <c:pt idx="3">
                  <c:v>2.8728367539242951E-3</c:v>
                </c:pt>
                <c:pt idx="4">
                  <c:v>2.4386816239139598E-3</c:v>
                </c:pt>
                <c:pt idx="5">
                  <c:v>2.0990858819546327E-3</c:v>
                </c:pt>
                <c:pt idx="6">
                  <c:v>2.7718844216154436E-3</c:v>
                </c:pt>
                <c:pt idx="7">
                  <c:v>2.5861085404966849E-3</c:v>
                </c:pt>
                <c:pt idx="8">
                  <c:v>2.9187977206843255E-3</c:v>
                </c:pt>
                <c:pt idx="9">
                  <c:v>2.8463430184898441E-3</c:v>
                </c:pt>
                <c:pt idx="10">
                  <c:v>2.4364470947724074E-3</c:v>
                </c:pt>
                <c:pt idx="11">
                  <c:v>2.8860301052552155E-3</c:v>
                </c:pt>
                <c:pt idx="12">
                  <c:v>3.8649320626817332E-3</c:v>
                </c:pt>
              </c:numCache>
            </c:numRef>
          </c:val>
          <c:smooth val="0"/>
          <c:extLst>
            <c:ext xmlns:c16="http://schemas.microsoft.com/office/drawing/2014/chart" uri="{C3380CC4-5D6E-409C-BE32-E72D297353CC}">
              <c16:uniqueId val="{00000001-4557-42CE-B356-87B5F6DA5080}"/>
            </c:ext>
          </c:extLst>
        </c:ser>
        <c:ser>
          <c:idx val="2"/>
          <c:order val="2"/>
          <c:tx>
            <c:strRef>
              <c:f>'[AR Tables and graphs 2023 clean.xlsx]Bacterial screen trends IR CP'!$N$2</c:f>
              <c:strCache>
                <c:ptCount val="1"/>
                <c:pt idx="0">
                  <c:v>% Confirmed positive rate </c:v>
                </c:pt>
              </c:strCache>
            </c:strRef>
          </c:tx>
          <c:spPr>
            <a:ln w="31750" cap="rnd">
              <a:solidFill>
                <a:srgbClr val="A5A5A5">
                  <a:lumMod val="75000"/>
                </a:srgbClr>
              </a:solidFill>
              <a:round/>
            </a:ln>
            <a:effectLst/>
          </c:spPr>
          <c:marker>
            <c:symbol val="none"/>
          </c:marker>
          <c:cat>
            <c:numRef>
              <c:f>'[AR Tables and graphs 2023 clean.xlsx]Bacterial screen trends IR CP'!$K$3:$K$16</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'[AR Tables and graphs 2023 clean.xlsx]Bacterial screen trends IR CP'!$N$3:$N$16</c:f>
              <c:numCache>
                <c:formatCode>0.0%</c:formatCode>
                <c:ptCount val="14"/>
                <c:pt idx="0">
                  <c:v>6.0995091347410609E-4</c:v>
                </c:pt>
                <c:pt idx="1">
                  <c:v>6.4553746199658493E-4</c:v>
                </c:pt>
                <c:pt idx="2">
                  <c:v>6.2536153713865826E-4</c:v>
                </c:pt>
                <c:pt idx="3">
                  <c:v>7.3544620900461955E-4</c:v>
                </c:pt>
                <c:pt idx="4">
                  <c:v>7.3573784585878794E-4</c:v>
                </c:pt>
                <c:pt idx="5">
                  <c:v>6.5455366211488548E-4</c:v>
                </c:pt>
                <c:pt idx="6">
                  <c:v>7.685082401161301E-4</c:v>
                </c:pt>
                <c:pt idx="7">
                  <c:v>6.9723514572214544E-4</c:v>
                </c:pt>
                <c:pt idx="8">
                  <c:v>9.2207473448891191E-4</c:v>
                </c:pt>
                <c:pt idx="9">
                  <c:v>9.8673224640981262E-4</c:v>
                </c:pt>
                <c:pt idx="10">
                  <c:v>8.615061550576469E-4</c:v>
                </c:pt>
                <c:pt idx="11">
                  <c:v>1.0060235661020359E-3</c:v>
                </c:pt>
                <c:pt idx="12">
                  <c:v>1.0174042345688673E-3</c:v>
                </c:pt>
              </c:numCache>
            </c:numRef>
          </c:val>
          <c:smooth val="0"/>
          <c:extLst>
            <c:ext xmlns:c16="http://schemas.microsoft.com/office/drawing/2014/chart" uri="{C3380CC4-5D6E-409C-BE32-E72D297353CC}">
              <c16:uniqueId val="{00000002-4557-42CE-B356-87B5F6DA5080}"/>
            </c:ext>
          </c:extLst>
        </c:ser>
        <c:dLbls>
          <c:showLegendKey val="0"/>
          <c:showVal val="0"/>
          <c:showCatName val="0"/>
          <c:showSerName val="0"/>
          <c:showPercent val="0"/>
          <c:showBubbleSize val="0"/>
        </c:dLbls>
        <c:marker val="1"/>
        <c:smooth val="0"/>
        <c:axId val="1029447631"/>
        <c:axId val="1029447151"/>
      </c:lineChart>
      <c:catAx>
        <c:axId val="10294476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29447151"/>
        <c:crosses val="autoZero"/>
        <c:auto val="1"/>
        <c:lblAlgn val="ctr"/>
        <c:lblOffset val="100"/>
        <c:noMultiLvlLbl val="0"/>
      </c:catAx>
      <c:valAx>
        <c:axId val="102944715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29447631"/>
        <c:crosses val="autoZero"/>
        <c:crossBetween val="between"/>
      </c:valAx>
      <c:valAx>
        <c:axId val="935989375"/>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35995135"/>
        <c:crosses val="max"/>
        <c:crossBetween val="between"/>
      </c:valAx>
      <c:catAx>
        <c:axId val="935995135"/>
        <c:scaling>
          <c:orientation val="minMax"/>
        </c:scaling>
        <c:delete val="1"/>
        <c:axPos val="b"/>
        <c:numFmt formatCode="General" sourceLinked="1"/>
        <c:majorTickMark val="out"/>
        <c:minorTickMark val="none"/>
        <c:tickLblPos val="nextTo"/>
        <c:crossAx val="93598937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6095436609758455E-2"/>
          <c:y val="2.7110289587184228E-2"/>
          <c:w val="0.96293452924301104"/>
          <c:h val="0.73101333682642722"/>
        </c:manualLayout>
      </c:layout>
      <c:barChart>
        <c:barDir val="col"/>
        <c:grouping val="stacked"/>
        <c:varyColors val="0"/>
        <c:ser>
          <c:idx val="0"/>
          <c:order val="0"/>
          <c:tx>
            <c:strRef>
              <c:f>'Confirmed and probable TTIs'!$B$4</c:f>
              <c:strCache>
                <c:ptCount val="1"/>
                <c:pt idx="0">
                  <c:v>Confirmed bacteria</c:v>
                </c:pt>
              </c:strCache>
            </c:strRef>
          </c:tx>
          <c:spPr>
            <a:solidFill>
              <a:schemeClr val="accent1"/>
            </a:solidFill>
            <a:ln>
              <a:solidFill>
                <a:schemeClr val="accent1"/>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TTIs'!$B$5:$B$32</c:f>
              <c:numCache>
                <c:formatCode>General</c:formatCode>
                <c:ptCount val="28"/>
                <c:pt idx="0">
                  <c:v>1</c:v>
                </c:pt>
                <c:pt idx="1">
                  <c:v>3</c:v>
                </c:pt>
                <c:pt idx="2">
                  <c:v>3</c:v>
                </c:pt>
                <c:pt idx="3">
                  <c:v>4</c:v>
                </c:pt>
                <c:pt idx="4">
                  <c:v>6</c:v>
                </c:pt>
                <c:pt idx="5">
                  <c:v>5</c:v>
                </c:pt>
                <c:pt idx="6">
                  <c:v>1</c:v>
                </c:pt>
                <c:pt idx="7">
                  <c:v>2</c:v>
                </c:pt>
                <c:pt idx="8">
                  <c:v>0</c:v>
                </c:pt>
                <c:pt idx="9">
                  <c:v>1</c:v>
                </c:pt>
                <c:pt idx="10">
                  <c:v>2</c:v>
                </c:pt>
                <c:pt idx="11">
                  <c:v>2</c:v>
                </c:pt>
                <c:pt idx="12">
                  <c:v>4</c:v>
                </c:pt>
                <c:pt idx="13">
                  <c:v>2</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numCache>
              <c:extLst/>
            </c:numRef>
          </c:val>
          <c:extLst>
            <c:ext xmlns:c16="http://schemas.microsoft.com/office/drawing/2014/chart" uri="{C3380CC4-5D6E-409C-BE32-E72D297353CC}">
              <c16:uniqueId val="{00000000-142F-42CE-AD99-F659FCE9C5BD}"/>
            </c:ext>
          </c:extLst>
        </c:ser>
        <c:ser>
          <c:idx val="1"/>
          <c:order val="1"/>
          <c:tx>
            <c:strRef>
              <c:f>'Confirmed and probable TTIs'!$C$4</c:f>
              <c:strCache>
                <c:ptCount val="1"/>
                <c:pt idx="0">
                  <c:v>Probable bacteria</c:v>
                </c:pt>
              </c:strCache>
            </c:strRef>
          </c:tx>
          <c:spPr>
            <a:pattFill prst="wdUpDiag">
              <a:fgClr>
                <a:schemeClr val="accent1"/>
              </a:fgClr>
              <a:bgClr>
                <a:schemeClr val="bg1"/>
              </a:bgClr>
            </a:pattFill>
            <a:ln>
              <a:solidFill>
                <a:schemeClr val="accent1"/>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TTIs'!$C$5:$C$32</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numCache>
              <c:extLst/>
            </c:numRef>
          </c:val>
          <c:extLst>
            <c:ext xmlns:c16="http://schemas.microsoft.com/office/drawing/2014/chart" uri="{C3380CC4-5D6E-409C-BE32-E72D297353CC}">
              <c16:uniqueId val="{00000001-142F-42CE-AD99-F659FCE9C5BD}"/>
            </c:ext>
          </c:extLst>
        </c:ser>
        <c:ser>
          <c:idx val="2"/>
          <c:order val="2"/>
          <c:tx>
            <c:strRef>
              <c:f>'Confirmed and probable TTIs'!$D$4</c:f>
              <c:strCache>
                <c:ptCount val="1"/>
                <c:pt idx="0">
                  <c:v>Confirmed HAV</c:v>
                </c:pt>
              </c:strCache>
            </c:strRef>
          </c:tx>
          <c:spPr>
            <a:pattFill prst="solidDmnd">
              <a:fgClr>
                <a:schemeClr val="accent1">
                  <a:lumMod val="75000"/>
                </a:schemeClr>
              </a:fgClr>
              <a:bgClr>
                <a:schemeClr val="bg1"/>
              </a:bgClr>
            </a:pattFill>
            <a:ln>
              <a:no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TTIs'!$D$5:$D$32</c:f>
              <c:numCache>
                <c:formatCode>General</c:formatCode>
                <c:ptCount val="28"/>
                <c:pt idx="0">
                  <c:v>1</c:v>
                </c:pt>
                <c:pt idx="1">
                  <c:v>0</c:v>
                </c:pt>
                <c:pt idx="2">
                  <c:v>0</c:v>
                </c:pt>
                <c:pt idx="3">
                  <c:v>0</c:v>
                </c:pt>
                <c:pt idx="4">
                  <c:v>1</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1</c:v>
                </c:pt>
              </c:numCache>
              <c:extLst/>
            </c:numRef>
          </c:val>
          <c:extLst>
            <c:ext xmlns:c16="http://schemas.microsoft.com/office/drawing/2014/chart" uri="{C3380CC4-5D6E-409C-BE32-E72D297353CC}">
              <c16:uniqueId val="{00000002-142F-42CE-AD99-F659FCE9C5BD}"/>
            </c:ext>
          </c:extLst>
        </c:ser>
        <c:ser>
          <c:idx val="3"/>
          <c:order val="3"/>
          <c:tx>
            <c:strRef>
              <c:f>'Confirmed and probable TTIs'!$E$4</c:f>
              <c:strCache>
                <c:ptCount val="1"/>
                <c:pt idx="0">
                  <c:v>Confirmed HBV</c:v>
                </c:pt>
              </c:strCache>
            </c:strRef>
          </c:tx>
          <c:spPr>
            <a:solidFill>
              <a:srgbClr val="BFBFBF"/>
            </a:solidFill>
            <a:ln>
              <a:solidFill>
                <a:srgbClr val="BFBFBF"/>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TTIs'!$E$5:$E$32</c:f>
              <c:numCache>
                <c:formatCode>General</c:formatCode>
                <c:ptCount val="28"/>
                <c:pt idx="0">
                  <c:v>1</c:v>
                </c:pt>
                <c:pt idx="1">
                  <c:v>1</c:v>
                </c:pt>
                <c:pt idx="2">
                  <c:v>1</c:v>
                </c:pt>
                <c:pt idx="3">
                  <c:v>2</c:v>
                </c:pt>
                <c:pt idx="4">
                  <c:v>1</c:v>
                </c:pt>
                <c:pt idx="5">
                  <c:v>0</c:v>
                </c:pt>
                <c:pt idx="6">
                  <c:v>1</c:v>
                </c:pt>
                <c:pt idx="7">
                  <c:v>1</c:v>
                </c:pt>
                <c:pt idx="8">
                  <c:v>0</c:v>
                </c:pt>
                <c:pt idx="9">
                  <c:v>1</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1</c:v>
                </c:pt>
                <c:pt idx="26">
                  <c:v>0</c:v>
                </c:pt>
                <c:pt idx="27">
                  <c:v>0</c:v>
                </c:pt>
              </c:numCache>
              <c:extLst/>
            </c:numRef>
          </c:val>
          <c:extLst>
            <c:ext xmlns:c16="http://schemas.microsoft.com/office/drawing/2014/chart" uri="{C3380CC4-5D6E-409C-BE32-E72D297353CC}">
              <c16:uniqueId val="{00000003-142F-42CE-AD99-F659FCE9C5BD}"/>
            </c:ext>
          </c:extLst>
        </c:ser>
        <c:ser>
          <c:idx val="4"/>
          <c:order val="4"/>
          <c:tx>
            <c:strRef>
              <c:f>'Confirmed and probable TTIs'!$F$4</c:f>
              <c:strCache>
                <c:ptCount val="1"/>
                <c:pt idx="0">
                  <c:v>Probable HBV</c:v>
                </c:pt>
              </c:strCache>
            </c:strRef>
          </c:tx>
          <c:spPr>
            <a:pattFill prst="wdUpDiag">
              <a:fgClr>
                <a:srgbClr val="BFBFBF"/>
              </a:fgClr>
              <a:bgClr>
                <a:schemeClr val="bg1"/>
              </a:bgClr>
            </a:pattFill>
            <a:ln>
              <a:solidFill>
                <a:srgbClr val="BFBFBF"/>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TTIs'!$F$5:$F$32</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1</c:v>
                </c:pt>
                <c:pt idx="20">
                  <c:v>0</c:v>
                </c:pt>
                <c:pt idx="21">
                  <c:v>1</c:v>
                </c:pt>
                <c:pt idx="22">
                  <c:v>0</c:v>
                </c:pt>
                <c:pt idx="23">
                  <c:v>1</c:v>
                </c:pt>
                <c:pt idx="24">
                  <c:v>0</c:v>
                </c:pt>
                <c:pt idx="25">
                  <c:v>0</c:v>
                </c:pt>
                <c:pt idx="26">
                  <c:v>1</c:v>
                </c:pt>
                <c:pt idx="27">
                  <c:v>0</c:v>
                </c:pt>
              </c:numCache>
              <c:extLst/>
            </c:numRef>
          </c:val>
          <c:extLst>
            <c:ext xmlns:c16="http://schemas.microsoft.com/office/drawing/2014/chart" uri="{C3380CC4-5D6E-409C-BE32-E72D297353CC}">
              <c16:uniqueId val="{00000004-142F-42CE-AD99-F659FCE9C5BD}"/>
            </c:ext>
          </c:extLst>
        </c:ser>
        <c:ser>
          <c:idx val="5"/>
          <c:order val="5"/>
          <c:tx>
            <c:strRef>
              <c:f>'Confirmed and probable TTIs'!$G$4</c:f>
              <c:strCache>
                <c:ptCount val="1"/>
                <c:pt idx="0">
                  <c:v>Confirmed HCV</c:v>
                </c:pt>
              </c:strCache>
            </c:strRef>
          </c:tx>
          <c:spPr>
            <a:solidFill>
              <a:srgbClr val="05BEFF"/>
            </a:solidFill>
            <a:ln>
              <a:solidFill>
                <a:srgbClr val="05BEFF"/>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TTIs'!$G$5:$G$32</c:f>
              <c:numCache>
                <c:formatCode>General</c:formatCode>
                <c:ptCount val="28"/>
                <c:pt idx="0">
                  <c:v>1</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extLst/>
            </c:numRef>
          </c:val>
          <c:extLst>
            <c:ext xmlns:c16="http://schemas.microsoft.com/office/drawing/2014/chart" uri="{C3380CC4-5D6E-409C-BE32-E72D297353CC}">
              <c16:uniqueId val="{00000005-142F-42CE-AD99-F659FCE9C5BD}"/>
            </c:ext>
          </c:extLst>
        </c:ser>
        <c:ser>
          <c:idx val="6"/>
          <c:order val="6"/>
          <c:tx>
            <c:strRef>
              <c:f>'Confirmed and probable TTIs'!$H$4</c:f>
              <c:strCache>
                <c:ptCount val="1"/>
                <c:pt idx="0">
                  <c:v>Confirmed HEV</c:v>
                </c:pt>
              </c:strCache>
            </c:strRef>
          </c:tx>
          <c:spPr>
            <a:solidFill>
              <a:schemeClr val="accent1">
                <a:lumMod val="40000"/>
                <a:lumOff val="60000"/>
              </a:schemeClr>
            </a:solidFill>
            <a:ln>
              <a:solidFill>
                <a:schemeClr val="accent1">
                  <a:lumMod val="40000"/>
                  <a:lumOff val="60000"/>
                </a:schemeClr>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TTIs'!$H$5:$H$32</c:f>
              <c:numCache>
                <c:formatCode>General</c:formatCode>
                <c:ptCount val="28"/>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1</c:v>
                </c:pt>
                <c:pt idx="16">
                  <c:v>2</c:v>
                </c:pt>
                <c:pt idx="17">
                  <c:v>0</c:v>
                </c:pt>
                <c:pt idx="18">
                  <c:v>1</c:v>
                </c:pt>
                <c:pt idx="19">
                  <c:v>5</c:v>
                </c:pt>
                <c:pt idx="20">
                  <c:v>0</c:v>
                </c:pt>
                <c:pt idx="21">
                  <c:v>0</c:v>
                </c:pt>
                <c:pt idx="22">
                  <c:v>1</c:v>
                </c:pt>
                <c:pt idx="23">
                  <c:v>1</c:v>
                </c:pt>
                <c:pt idx="24">
                  <c:v>0</c:v>
                </c:pt>
                <c:pt idx="25">
                  <c:v>0</c:v>
                </c:pt>
                <c:pt idx="26">
                  <c:v>0</c:v>
                </c:pt>
                <c:pt idx="27">
                  <c:v>0</c:v>
                </c:pt>
              </c:numCache>
              <c:extLst/>
            </c:numRef>
          </c:val>
          <c:extLst>
            <c:ext xmlns:c16="http://schemas.microsoft.com/office/drawing/2014/chart" uri="{C3380CC4-5D6E-409C-BE32-E72D297353CC}">
              <c16:uniqueId val="{00000006-142F-42CE-AD99-F659FCE9C5BD}"/>
            </c:ext>
          </c:extLst>
        </c:ser>
        <c:ser>
          <c:idx val="7"/>
          <c:order val="7"/>
          <c:tx>
            <c:strRef>
              <c:f>'Confirmed and probable TTIs'!$I$4</c:f>
              <c:strCache>
                <c:ptCount val="1"/>
                <c:pt idx="0">
                  <c:v>Probable HEV</c:v>
                </c:pt>
              </c:strCache>
            </c:strRef>
          </c:tx>
          <c:spPr>
            <a:pattFill prst="diagBrick">
              <a:fgClr>
                <a:schemeClr val="accent1">
                  <a:lumMod val="40000"/>
                  <a:lumOff val="60000"/>
                </a:schemeClr>
              </a:fgClr>
              <a:bgClr>
                <a:schemeClr val="bg1"/>
              </a:bgClr>
            </a:pattFill>
            <a:ln>
              <a:solidFill>
                <a:srgbClr val="DDEBF7"/>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TTIs'!$I$5:$I$32</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1</c:v>
                </c:pt>
                <c:pt idx="20">
                  <c:v>0</c:v>
                </c:pt>
                <c:pt idx="21">
                  <c:v>0</c:v>
                </c:pt>
                <c:pt idx="22">
                  <c:v>0</c:v>
                </c:pt>
                <c:pt idx="23">
                  <c:v>1</c:v>
                </c:pt>
                <c:pt idx="24">
                  <c:v>0</c:v>
                </c:pt>
                <c:pt idx="25">
                  <c:v>0</c:v>
                </c:pt>
                <c:pt idx="26">
                  <c:v>1</c:v>
                </c:pt>
                <c:pt idx="27">
                  <c:v>0</c:v>
                </c:pt>
              </c:numCache>
              <c:extLst/>
            </c:numRef>
          </c:val>
          <c:extLst>
            <c:ext xmlns:c16="http://schemas.microsoft.com/office/drawing/2014/chart" uri="{C3380CC4-5D6E-409C-BE32-E72D297353CC}">
              <c16:uniqueId val="{00000007-142F-42CE-AD99-F659FCE9C5BD}"/>
            </c:ext>
          </c:extLst>
        </c:ser>
        <c:ser>
          <c:idx val="8"/>
          <c:order val="8"/>
          <c:tx>
            <c:strRef>
              <c:f>'Confirmed and probable TTIs'!$J$4</c:f>
              <c:strCache>
                <c:ptCount val="1"/>
                <c:pt idx="0">
                  <c:v>Confirmed HIV</c:v>
                </c:pt>
              </c:strCache>
            </c:strRef>
          </c:tx>
          <c:spPr>
            <a:solidFill>
              <a:schemeClr val="tx1"/>
            </a:solidFill>
            <a:ln>
              <a:solidFill>
                <a:sysClr val="windowText" lastClr="000000"/>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TTIs'!$J$5:$J$32</c:f>
              <c:numCache>
                <c:formatCode>General</c:formatCode>
                <c:ptCount val="28"/>
                <c:pt idx="0">
                  <c:v>1</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extLst/>
            </c:numRef>
          </c:val>
          <c:extLst>
            <c:ext xmlns:c16="http://schemas.microsoft.com/office/drawing/2014/chart" uri="{C3380CC4-5D6E-409C-BE32-E72D297353CC}">
              <c16:uniqueId val="{00000008-142F-42CE-AD99-F659FCE9C5BD}"/>
            </c:ext>
          </c:extLst>
        </c:ser>
        <c:ser>
          <c:idx val="9"/>
          <c:order val="9"/>
          <c:tx>
            <c:strRef>
              <c:f>'Confirmed and probable TTIs'!$K$4</c:f>
              <c:strCache>
                <c:ptCount val="1"/>
                <c:pt idx="0">
                  <c:v>Confirmed malaria </c:v>
                </c:pt>
              </c:strCache>
            </c:strRef>
          </c:tx>
          <c:spPr>
            <a:pattFill prst="pct75">
              <a:fgClr>
                <a:schemeClr val="accent1">
                  <a:lumMod val="75000"/>
                </a:schemeClr>
              </a:fgClr>
              <a:bgClr>
                <a:schemeClr val="bg1"/>
              </a:bgClr>
            </a:pattFill>
            <a:ln>
              <a:solidFill>
                <a:schemeClr val="accent1">
                  <a:lumMod val="75000"/>
                </a:schemeClr>
              </a:solid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TTIs'!$K$5:$K$32</c:f>
              <c:numCache>
                <c:formatCode>General</c:formatCode>
                <c:ptCount val="28"/>
                <c:pt idx="0">
                  <c:v>0</c:v>
                </c:pt>
                <c:pt idx="1">
                  <c:v>1</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numCache>
              <c:extLst/>
            </c:numRef>
          </c:val>
          <c:extLst>
            <c:ext xmlns:c16="http://schemas.microsoft.com/office/drawing/2014/chart" uri="{C3380CC4-5D6E-409C-BE32-E72D297353CC}">
              <c16:uniqueId val="{00000009-142F-42CE-AD99-F659FCE9C5BD}"/>
            </c:ext>
          </c:extLst>
        </c:ser>
        <c:ser>
          <c:idx val="10"/>
          <c:order val="10"/>
          <c:tx>
            <c:strRef>
              <c:f>'Confirmed and probable TTIs'!$L$4</c:f>
              <c:strCache>
                <c:ptCount val="1"/>
                <c:pt idx="0">
                  <c:v>Confirmed Parvovirus (B19)</c:v>
                </c:pt>
              </c:strCache>
            </c:strRef>
          </c:tx>
          <c:spPr>
            <a:solidFill>
              <a:schemeClr val="accent5">
                <a:lumMod val="60000"/>
              </a:schemeClr>
            </a:solidFill>
            <a:ln>
              <a:noFill/>
            </a:ln>
            <a:effectLst/>
          </c:spPr>
          <c:invertIfNegative val="0"/>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TTIs'!$L$5:$L$32</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numCache>
              <c:extLst/>
            </c:numRef>
          </c:val>
          <c:extLst>
            <c:ext xmlns:c16="http://schemas.microsoft.com/office/drawing/2014/chart" uri="{C3380CC4-5D6E-409C-BE32-E72D297353CC}">
              <c16:uniqueId val="{0000000A-142F-42CE-AD99-F659FCE9C5BD}"/>
            </c:ext>
          </c:extLst>
        </c:ser>
        <c:ser>
          <c:idx val="11"/>
          <c:order val="11"/>
          <c:tx>
            <c:strRef>
              <c:f>'Confirmed and probable TTIs'!$M$4</c:f>
              <c:strCache>
                <c:ptCount val="1"/>
                <c:pt idx="0">
                  <c:v>Confirmed vCJD or prion </c:v>
                </c:pt>
              </c:strCache>
            </c:strRef>
          </c:tx>
          <c:spPr>
            <a:solidFill>
              <a:srgbClr val="0066FF"/>
            </a:solidFill>
            <a:ln>
              <a:solidFill>
                <a:schemeClr val="accent5">
                  <a:lumMod val="60000"/>
                  <a:lumOff val="40000"/>
                </a:schemeClr>
              </a:solidFill>
            </a:ln>
            <a:effectLst/>
          </c:spPr>
          <c:invertIfNegative val="0"/>
          <c:dPt>
            <c:idx val="0"/>
            <c:invertIfNegative val="0"/>
            <c:bubble3D val="0"/>
            <c:spPr>
              <a:solidFill>
                <a:srgbClr val="0066FF"/>
              </a:solidFill>
              <a:ln>
                <a:solidFill>
                  <a:srgbClr val="0066FF"/>
                </a:solidFill>
              </a:ln>
              <a:effectLst/>
            </c:spPr>
            <c:extLst>
              <c:ext xmlns:c16="http://schemas.microsoft.com/office/drawing/2014/chart" uri="{C3380CC4-5D6E-409C-BE32-E72D297353CC}">
                <c16:uniqueId val="{0000000C-142F-42CE-AD99-F659FCE9C5BD}"/>
              </c:ext>
            </c:extLst>
          </c:dPt>
          <c:dPt>
            <c:idx val="2"/>
            <c:invertIfNegative val="0"/>
            <c:bubble3D val="0"/>
            <c:spPr>
              <a:solidFill>
                <a:srgbClr val="0066FF"/>
              </a:solidFill>
              <a:ln>
                <a:solidFill>
                  <a:srgbClr val="0066FF"/>
                </a:solidFill>
              </a:ln>
              <a:effectLst/>
            </c:spPr>
            <c:extLst>
              <c:ext xmlns:c16="http://schemas.microsoft.com/office/drawing/2014/chart" uri="{C3380CC4-5D6E-409C-BE32-E72D297353CC}">
                <c16:uniqueId val="{0000000E-142F-42CE-AD99-F659FCE9C5BD}"/>
              </c:ext>
            </c:extLst>
          </c:dPt>
          <c:cat>
            <c:numRef>
              <c:f>'Confirmed and probable TTIs'!$A$5:$A$32</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'Confirmed and probable TTIs'!$M$5:$M$32</c:f>
              <c:numCache>
                <c:formatCode>General</c:formatCode>
                <c:ptCount val="28"/>
                <c:pt idx="0">
                  <c:v>1</c:v>
                </c:pt>
                <c:pt idx="1">
                  <c:v>2</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extLst/>
            </c:numRef>
          </c:val>
          <c:extLst>
            <c:ext xmlns:c16="http://schemas.microsoft.com/office/drawing/2014/chart" uri="{C3380CC4-5D6E-409C-BE32-E72D297353CC}">
              <c16:uniqueId val="{0000000F-142F-42CE-AD99-F659FCE9C5BD}"/>
            </c:ext>
          </c:extLst>
        </c:ser>
        <c:dLbls>
          <c:showLegendKey val="0"/>
          <c:showVal val="0"/>
          <c:showCatName val="0"/>
          <c:showSerName val="0"/>
          <c:showPercent val="0"/>
          <c:showBubbleSize val="0"/>
        </c:dLbls>
        <c:gapWidth val="150"/>
        <c:overlap val="100"/>
        <c:axId val="1786575200"/>
        <c:axId val="1786575680"/>
      </c:barChart>
      <c:catAx>
        <c:axId val="178657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86575680"/>
        <c:crosses val="autoZero"/>
        <c:auto val="1"/>
        <c:lblAlgn val="ctr"/>
        <c:lblOffset val="100"/>
        <c:noMultiLvlLbl val="0"/>
      </c:catAx>
      <c:valAx>
        <c:axId val="178657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6575200"/>
        <c:crosses val="autoZero"/>
        <c:crossBetween val="between"/>
      </c:valAx>
      <c:spPr>
        <a:noFill/>
        <a:ln>
          <a:noFill/>
        </a:ln>
        <a:effectLst/>
      </c:spPr>
    </c:plotArea>
    <c:legend>
      <c:legendPos val="b"/>
      <c:layout>
        <c:manualLayout>
          <c:xMode val="edge"/>
          <c:yMode val="edge"/>
          <c:x val="4.5284147751236563E-2"/>
          <c:y val="0.8781646714987098"/>
          <c:w val="0.91961727927587067"/>
          <c:h val="0.107871015933060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504199550932294E-2"/>
          <c:y val="0.12506905919868527"/>
          <c:w val="0.89019563168192584"/>
          <c:h val="0.72580091578976857"/>
        </c:manualLayout>
      </c:layout>
      <c:barChart>
        <c:barDir val="col"/>
        <c:grouping val="stacked"/>
        <c:varyColors val="0"/>
        <c:ser>
          <c:idx val="0"/>
          <c:order val="0"/>
          <c:tx>
            <c:strRef>
              <c:f>'Viral TTIs'!$B$5</c:f>
              <c:strCache>
                <c:ptCount val="1"/>
                <c:pt idx="0">
                  <c:v>Confirmed TTIs</c:v>
                </c:pt>
              </c:strCache>
            </c:strRef>
          </c:tx>
          <c:spPr>
            <a:solidFill>
              <a:srgbClr val="53D2FF"/>
            </a:solidFill>
            <a:ln>
              <a:solidFill>
                <a:srgbClr val="53D2FF"/>
              </a:solidFill>
            </a:ln>
            <a:effectLst/>
          </c:spPr>
          <c:invertIfNegative val="0"/>
          <c:cat>
            <c:numRef>
              <c:f>'Viral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'Viral TTIs'!$B$6:$B$33</c:f>
              <c:numCache>
                <c:formatCode>General</c:formatCode>
                <c:ptCount val="28"/>
                <c:pt idx="0">
                  <c:v>5</c:v>
                </c:pt>
                <c:pt idx="1">
                  <c:v>5</c:v>
                </c:pt>
                <c:pt idx="2">
                  <c:v>1</c:v>
                </c:pt>
                <c:pt idx="3">
                  <c:v>3</c:v>
                </c:pt>
                <c:pt idx="4">
                  <c:v>2</c:v>
                </c:pt>
                <c:pt idx="5">
                  <c:v>0</c:v>
                </c:pt>
                <c:pt idx="6">
                  <c:v>2</c:v>
                </c:pt>
                <c:pt idx="7">
                  <c:v>2</c:v>
                </c:pt>
                <c:pt idx="8">
                  <c:v>1</c:v>
                </c:pt>
                <c:pt idx="9">
                  <c:v>2</c:v>
                </c:pt>
                <c:pt idx="10">
                  <c:v>0</c:v>
                </c:pt>
                <c:pt idx="11">
                  <c:v>0</c:v>
                </c:pt>
                <c:pt idx="12">
                  <c:v>0</c:v>
                </c:pt>
                <c:pt idx="13">
                  <c:v>0</c:v>
                </c:pt>
                <c:pt idx="14">
                  <c:v>0</c:v>
                </c:pt>
                <c:pt idx="15">
                  <c:v>2</c:v>
                </c:pt>
                <c:pt idx="16">
                  <c:v>3</c:v>
                </c:pt>
                <c:pt idx="17">
                  <c:v>0</c:v>
                </c:pt>
                <c:pt idx="18">
                  <c:v>1</c:v>
                </c:pt>
                <c:pt idx="19">
                  <c:v>5</c:v>
                </c:pt>
                <c:pt idx="20">
                  <c:v>0</c:v>
                </c:pt>
                <c:pt idx="21">
                  <c:v>1</c:v>
                </c:pt>
                <c:pt idx="22">
                  <c:v>1</c:v>
                </c:pt>
                <c:pt idx="23">
                  <c:v>1</c:v>
                </c:pt>
                <c:pt idx="24">
                  <c:v>0</c:v>
                </c:pt>
                <c:pt idx="25">
                  <c:v>1</c:v>
                </c:pt>
                <c:pt idx="26">
                  <c:v>0</c:v>
                </c:pt>
                <c:pt idx="27">
                  <c:v>2</c:v>
                </c:pt>
              </c:numCache>
            </c:numRef>
          </c:val>
          <c:extLst>
            <c:ext xmlns:c16="http://schemas.microsoft.com/office/drawing/2014/chart" uri="{C3380CC4-5D6E-409C-BE32-E72D297353CC}">
              <c16:uniqueId val="{00000000-216F-45E1-8882-78B695B82C63}"/>
            </c:ext>
          </c:extLst>
        </c:ser>
        <c:ser>
          <c:idx val="1"/>
          <c:order val="1"/>
          <c:tx>
            <c:strRef>
              <c:f>'Viral TTIs'!$C$5</c:f>
              <c:strCache>
                <c:ptCount val="1"/>
                <c:pt idx="0">
                  <c:v>Probable TTIs</c:v>
                </c:pt>
              </c:strCache>
            </c:strRef>
          </c:tx>
          <c:spPr>
            <a:pattFill prst="wdUpDiag">
              <a:fgClr>
                <a:schemeClr val="accent1"/>
              </a:fgClr>
              <a:bgClr>
                <a:schemeClr val="bg1"/>
              </a:bgClr>
            </a:pattFill>
            <a:ln>
              <a:noFill/>
            </a:ln>
            <a:effectLst/>
          </c:spPr>
          <c:invertIfNegative val="0"/>
          <c:dPt>
            <c:idx val="17"/>
            <c:invertIfNegative val="0"/>
            <c:bubble3D val="0"/>
            <c:spPr>
              <a:pattFill prst="wdUpDiag">
                <a:fgClr>
                  <a:schemeClr val="accent1"/>
                </a:fgClr>
                <a:bgClr>
                  <a:schemeClr val="bg1"/>
                </a:bgClr>
              </a:pattFill>
              <a:ln>
                <a:solidFill>
                  <a:schemeClr val="accent1"/>
                </a:solidFill>
              </a:ln>
              <a:effectLst/>
            </c:spPr>
            <c:extLst>
              <c:ext xmlns:c16="http://schemas.microsoft.com/office/drawing/2014/chart" uri="{C3380CC4-5D6E-409C-BE32-E72D297353CC}">
                <c16:uniqueId val="{00000002-216F-45E1-8882-78B695B82C63}"/>
              </c:ext>
            </c:extLst>
          </c:dPt>
          <c:cat>
            <c:numRef>
              <c:f>'Viral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'Viral TTIs'!$C$6:$C$33</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0</c:v>
                </c:pt>
                <c:pt idx="19">
                  <c:v>2</c:v>
                </c:pt>
                <c:pt idx="20">
                  <c:v>0</c:v>
                </c:pt>
                <c:pt idx="21">
                  <c:v>1</c:v>
                </c:pt>
                <c:pt idx="22">
                  <c:v>0</c:v>
                </c:pt>
                <c:pt idx="23">
                  <c:v>2</c:v>
                </c:pt>
                <c:pt idx="24">
                  <c:v>0</c:v>
                </c:pt>
                <c:pt idx="25">
                  <c:v>0</c:v>
                </c:pt>
                <c:pt idx="26">
                  <c:v>2</c:v>
                </c:pt>
                <c:pt idx="27">
                  <c:v>0</c:v>
                </c:pt>
              </c:numCache>
            </c:numRef>
          </c:val>
          <c:extLst>
            <c:ext xmlns:c16="http://schemas.microsoft.com/office/drawing/2014/chart" uri="{C3380CC4-5D6E-409C-BE32-E72D297353CC}">
              <c16:uniqueId val="{00000003-216F-45E1-8882-78B695B82C63}"/>
            </c:ext>
          </c:extLst>
        </c:ser>
        <c:ser>
          <c:idx val="2"/>
          <c:order val="2"/>
          <c:tx>
            <c:strRef>
              <c:f>'Viral TTIs'!$D$5</c:f>
              <c:strCache>
                <c:ptCount val="1"/>
                <c:pt idx="0">
                  <c:v>Possible TTIs</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solidFill>
                <a:srgbClr val="BFBFBF"/>
              </a:solidFill>
            </a:ln>
            <a:effectLst/>
          </c:spPr>
          <c:invertIfNegative val="0"/>
          <c:cat>
            <c:numRef>
              <c:f>'Viral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'Viral TTIs'!$D$6:$D$33</c:f>
              <c:numCache>
                <c:formatCode>General</c:formatCode>
                <c:ptCount val="28"/>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2</c:v>
                </c:pt>
                <c:pt idx="18">
                  <c:v>1</c:v>
                </c:pt>
                <c:pt idx="19">
                  <c:v>0</c:v>
                </c:pt>
                <c:pt idx="20">
                  <c:v>0</c:v>
                </c:pt>
                <c:pt idx="21">
                  <c:v>0</c:v>
                </c:pt>
                <c:pt idx="22">
                  <c:v>0</c:v>
                </c:pt>
                <c:pt idx="23">
                  <c:v>0</c:v>
                </c:pt>
                <c:pt idx="24">
                  <c:v>0</c:v>
                </c:pt>
                <c:pt idx="25">
                  <c:v>0</c:v>
                </c:pt>
                <c:pt idx="26">
                  <c:v>0</c:v>
                </c:pt>
                <c:pt idx="27">
                  <c:v>0</c:v>
                </c:pt>
              </c:numCache>
            </c:numRef>
          </c:val>
          <c:extLst>
            <c:ext xmlns:c16="http://schemas.microsoft.com/office/drawing/2014/chart" uri="{C3380CC4-5D6E-409C-BE32-E72D297353CC}">
              <c16:uniqueId val="{00000004-216F-45E1-8882-78B695B82C63}"/>
            </c:ext>
          </c:extLst>
        </c:ser>
        <c:ser>
          <c:idx val="3"/>
          <c:order val="3"/>
          <c:tx>
            <c:strRef>
              <c:f>'Viral TTIs'!$E$5</c:f>
              <c:strCache>
                <c:ptCount val="1"/>
                <c:pt idx="0">
                  <c:v>Not a TTI or Indeterminate</c:v>
                </c:pt>
              </c:strCache>
            </c:strRef>
          </c:tx>
          <c:spPr>
            <a:solidFill>
              <a:sysClr val="windowText" lastClr="000000"/>
            </a:solidFill>
            <a:ln>
              <a:solidFill>
                <a:sysClr val="windowText" lastClr="000000"/>
              </a:solidFill>
            </a:ln>
            <a:effectLst/>
          </c:spPr>
          <c:invertIfNegative val="0"/>
          <c:cat>
            <c:numRef>
              <c:f>'Viral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'Viral TTIs'!$E$6:$E$33</c:f>
              <c:numCache>
                <c:formatCode>General</c:formatCode>
                <c:ptCount val="28"/>
                <c:pt idx="0">
                  <c:v>5</c:v>
                </c:pt>
                <c:pt idx="1">
                  <c:v>5</c:v>
                </c:pt>
                <c:pt idx="2">
                  <c:v>3</c:v>
                </c:pt>
                <c:pt idx="3">
                  <c:v>7</c:v>
                </c:pt>
                <c:pt idx="4">
                  <c:v>0</c:v>
                </c:pt>
                <c:pt idx="5">
                  <c:v>4</c:v>
                </c:pt>
                <c:pt idx="6">
                  <c:v>1</c:v>
                </c:pt>
                <c:pt idx="7">
                  <c:v>5</c:v>
                </c:pt>
                <c:pt idx="8">
                  <c:v>0</c:v>
                </c:pt>
                <c:pt idx="9">
                  <c:v>2</c:v>
                </c:pt>
                <c:pt idx="10">
                  <c:v>5</c:v>
                </c:pt>
                <c:pt idx="11">
                  <c:v>4</c:v>
                </c:pt>
                <c:pt idx="12">
                  <c:v>6</c:v>
                </c:pt>
                <c:pt idx="13">
                  <c:v>12</c:v>
                </c:pt>
                <c:pt idx="14">
                  <c:v>9</c:v>
                </c:pt>
                <c:pt idx="15">
                  <c:v>11</c:v>
                </c:pt>
                <c:pt idx="16">
                  <c:v>5</c:v>
                </c:pt>
                <c:pt idx="17">
                  <c:v>8</c:v>
                </c:pt>
                <c:pt idx="18">
                  <c:v>10</c:v>
                </c:pt>
                <c:pt idx="19">
                  <c:v>10</c:v>
                </c:pt>
                <c:pt idx="20">
                  <c:v>7</c:v>
                </c:pt>
                <c:pt idx="21">
                  <c:v>5</c:v>
                </c:pt>
                <c:pt idx="22">
                  <c:v>12</c:v>
                </c:pt>
                <c:pt idx="23">
                  <c:v>4</c:v>
                </c:pt>
                <c:pt idx="24">
                  <c:v>8</c:v>
                </c:pt>
                <c:pt idx="25">
                  <c:v>5</c:v>
                </c:pt>
                <c:pt idx="26">
                  <c:v>8</c:v>
                </c:pt>
                <c:pt idx="27">
                  <c:v>8</c:v>
                </c:pt>
              </c:numCache>
            </c:numRef>
          </c:val>
          <c:extLst>
            <c:ext xmlns:c16="http://schemas.microsoft.com/office/drawing/2014/chart" uri="{C3380CC4-5D6E-409C-BE32-E72D297353CC}">
              <c16:uniqueId val="{00000005-216F-45E1-8882-78B695B82C63}"/>
            </c:ext>
          </c:extLst>
        </c:ser>
        <c:dLbls>
          <c:showLegendKey val="0"/>
          <c:showVal val="0"/>
          <c:showCatName val="0"/>
          <c:showSerName val="0"/>
          <c:showPercent val="0"/>
          <c:showBubbleSize val="0"/>
        </c:dLbls>
        <c:gapWidth val="10"/>
        <c:overlap val="100"/>
        <c:axId val="531739711"/>
        <c:axId val="1945514095"/>
      </c:barChart>
      <c:catAx>
        <c:axId val="531739711"/>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2700000" spcFirstLastPara="1" vertOverflow="ellipsis" wrap="square" anchor="ctr" anchorCtr="1"/>
          <a:lstStyle/>
          <a:p>
            <a:pPr>
              <a:defRPr sz="1100" b="1"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945514095"/>
        <c:crosses val="autoZero"/>
        <c:auto val="1"/>
        <c:lblAlgn val="ctr"/>
        <c:lblOffset val="100"/>
        <c:noMultiLvlLbl val="0"/>
      </c:catAx>
      <c:valAx>
        <c:axId val="1945514095"/>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531739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870095150240166E-2"/>
          <c:y val="8.96257905476123E-2"/>
          <c:w val="0.92260856950010572"/>
          <c:h val="0.75124050155597222"/>
        </c:manualLayout>
      </c:layout>
      <c:barChart>
        <c:barDir val="col"/>
        <c:grouping val="stacked"/>
        <c:varyColors val="0"/>
        <c:ser>
          <c:idx val="0"/>
          <c:order val="0"/>
          <c:tx>
            <c:strRef>
              <c:f>'Bacterial TTIs'!$B$5</c:f>
              <c:strCache>
                <c:ptCount val="1"/>
                <c:pt idx="0">
                  <c:v>Confirmed TTIs</c:v>
                </c:pt>
              </c:strCache>
            </c:strRef>
          </c:tx>
          <c:spPr>
            <a:solidFill>
              <a:srgbClr val="53D2FF"/>
            </a:solidFill>
            <a:ln>
              <a:solidFill>
                <a:srgbClr val="53D2FF"/>
              </a:solidFill>
            </a:ln>
            <a:effectLst/>
          </c:spPr>
          <c:invertIfNegative val="0"/>
          <c:cat>
            <c:numRef>
              <c:f>'Bacterial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'Bacterial TTIs'!$B$6:$B$33</c:f>
              <c:numCache>
                <c:formatCode>General</c:formatCode>
                <c:ptCount val="28"/>
                <c:pt idx="0">
                  <c:v>1</c:v>
                </c:pt>
                <c:pt idx="1">
                  <c:v>3</c:v>
                </c:pt>
                <c:pt idx="2">
                  <c:v>3</c:v>
                </c:pt>
                <c:pt idx="3">
                  <c:v>4</c:v>
                </c:pt>
                <c:pt idx="4">
                  <c:v>6</c:v>
                </c:pt>
                <c:pt idx="5">
                  <c:v>5</c:v>
                </c:pt>
                <c:pt idx="6">
                  <c:v>1</c:v>
                </c:pt>
                <c:pt idx="7">
                  <c:v>2</c:v>
                </c:pt>
                <c:pt idx="8">
                  <c:v>0</c:v>
                </c:pt>
                <c:pt idx="9">
                  <c:v>1</c:v>
                </c:pt>
                <c:pt idx="10">
                  <c:v>2</c:v>
                </c:pt>
                <c:pt idx="11">
                  <c:v>2</c:v>
                </c:pt>
                <c:pt idx="12">
                  <c:v>4</c:v>
                </c:pt>
                <c:pt idx="13">
                  <c:v>2</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numCache>
            </c:numRef>
          </c:val>
          <c:extLst>
            <c:ext xmlns:c16="http://schemas.microsoft.com/office/drawing/2014/chart" uri="{C3380CC4-5D6E-409C-BE32-E72D297353CC}">
              <c16:uniqueId val="{00000000-703A-4DF6-8FF4-92E9EC4BA06D}"/>
            </c:ext>
          </c:extLst>
        </c:ser>
        <c:ser>
          <c:idx val="1"/>
          <c:order val="1"/>
          <c:tx>
            <c:strRef>
              <c:f>'Bacterial TTIs'!$C$5</c:f>
              <c:strCache>
                <c:ptCount val="1"/>
                <c:pt idx="0">
                  <c:v>Probable TTIs</c:v>
                </c:pt>
              </c:strCache>
            </c:strRef>
          </c:tx>
          <c:spPr>
            <a:pattFill prst="wdUpDiag">
              <a:fgClr>
                <a:schemeClr val="accent1"/>
              </a:fgClr>
              <a:bgClr>
                <a:schemeClr val="bg1"/>
              </a:bgClr>
            </a:pattFill>
            <a:ln>
              <a:noFill/>
            </a:ln>
            <a:effectLst/>
          </c:spPr>
          <c:invertIfNegative val="0"/>
          <c:cat>
            <c:numRef>
              <c:f>'Bacterial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'Bacterial TTIs'!$C$6:$C$33</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numCache>
            </c:numRef>
          </c:val>
          <c:extLst>
            <c:ext xmlns:c16="http://schemas.microsoft.com/office/drawing/2014/chart" uri="{C3380CC4-5D6E-409C-BE32-E72D297353CC}">
              <c16:uniqueId val="{00000001-703A-4DF6-8FF4-92E9EC4BA06D}"/>
            </c:ext>
          </c:extLst>
        </c:ser>
        <c:ser>
          <c:idx val="2"/>
          <c:order val="2"/>
          <c:tx>
            <c:strRef>
              <c:f>'Bacterial TTIs'!$D$5</c:f>
              <c:strCache>
                <c:ptCount val="1"/>
                <c:pt idx="0">
                  <c:v>Possible TTIs</c:v>
                </c:pt>
              </c:strCache>
            </c:strRef>
          </c:tx>
          <c:spPr>
            <a:solidFill>
              <a:srgbClr val="BFBFBF"/>
            </a:solidFill>
            <a:ln>
              <a:solidFill>
                <a:srgbClr val="BFBFBF"/>
              </a:solidFill>
            </a:ln>
            <a:effectLst/>
          </c:spPr>
          <c:invertIfNegative val="0"/>
          <c:cat>
            <c:numRef>
              <c:f>'Bacterial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'Bacterial TTIs'!$D$6:$D$33</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1</c:v>
                </c:pt>
                <c:pt idx="22">
                  <c:v>0</c:v>
                </c:pt>
                <c:pt idx="23">
                  <c:v>0</c:v>
                </c:pt>
                <c:pt idx="24">
                  <c:v>0</c:v>
                </c:pt>
                <c:pt idx="25">
                  <c:v>0</c:v>
                </c:pt>
                <c:pt idx="26">
                  <c:v>0</c:v>
                </c:pt>
                <c:pt idx="27">
                  <c:v>0</c:v>
                </c:pt>
              </c:numCache>
            </c:numRef>
          </c:val>
          <c:extLst>
            <c:ext xmlns:c16="http://schemas.microsoft.com/office/drawing/2014/chart" uri="{C3380CC4-5D6E-409C-BE32-E72D297353CC}">
              <c16:uniqueId val="{00000002-703A-4DF6-8FF4-92E9EC4BA06D}"/>
            </c:ext>
          </c:extLst>
        </c:ser>
        <c:ser>
          <c:idx val="3"/>
          <c:order val="3"/>
          <c:tx>
            <c:strRef>
              <c:f>'Bacterial TTIs'!$E$5</c:f>
              <c:strCache>
                <c:ptCount val="1"/>
                <c:pt idx="0">
                  <c:v>Near miss</c:v>
                </c:pt>
              </c:strCache>
            </c:strRef>
          </c:tx>
          <c:spPr>
            <a:pattFill prst="dkHorz">
              <a:fgClr>
                <a:srgbClr val="BFBFBF"/>
              </a:fgClr>
              <a:bgClr>
                <a:schemeClr val="bg1"/>
              </a:bgClr>
            </a:pattFill>
            <a:ln>
              <a:solidFill>
                <a:schemeClr val="bg1"/>
              </a:solidFill>
            </a:ln>
            <a:effectLst/>
          </c:spPr>
          <c:invertIfNegative val="0"/>
          <c:cat>
            <c:numRef>
              <c:f>'Bacterial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'Bacterial TTIs'!$E$6:$E$33</c:f>
              <c:numCache>
                <c:formatCode>General</c:formatCode>
                <c:ptCount val="28"/>
                <c:pt idx="0">
                  <c:v>0</c:v>
                </c:pt>
                <c:pt idx="1">
                  <c:v>0</c:v>
                </c:pt>
                <c:pt idx="2">
                  <c:v>0</c:v>
                </c:pt>
                <c:pt idx="3">
                  <c:v>1</c:v>
                </c:pt>
                <c:pt idx="4">
                  <c:v>0</c:v>
                </c:pt>
                <c:pt idx="5">
                  <c:v>0</c:v>
                </c:pt>
                <c:pt idx="6">
                  <c:v>1</c:v>
                </c:pt>
                <c:pt idx="7">
                  <c:v>0</c:v>
                </c:pt>
                <c:pt idx="8">
                  <c:v>0</c:v>
                </c:pt>
                <c:pt idx="9">
                  <c:v>0</c:v>
                </c:pt>
                <c:pt idx="10">
                  <c:v>0</c:v>
                </c:pt>
                <c:pt idx="11">
                  <c:v>1</c:v>
                </c:pt>
                <c:pt idx="12">
                  <c:v>1</c:v>
                </c:pt>
                <c:pt idx="13">
                  <c:v>1</c:v>
                </c:pt>
                <c:pt idx="14">
                  <c:v>3</c:v>
                </c:pt>
                <c:pt idx="15">
                  <c:v>0</c:v>
                </c:pt>
                <c:pt idx="16">
                  <c:v>1</c:v>
                </c:pt>
                <c:pt idx="17">
                  <c:v>1</c:v>
                </c:pt>
                <c:pt idx="18">
                  <c:v>2</c:v>
                </c:pt>
                <c:pt idx="19">
                  <c:v>0</c:v>
                </c:pt>
                <c:pt idx="20">
                  <c:v>3</c:v>
                </c:pt>
                <c:pt idx="21">
                  <c:v>0</c:v>
                </c:pt>
                <c:pt idx="22">
                  <c:v>0</c:v>
                </c:pt>
                <c:pt idx="23">
                  <c:v>0</c:v>
                </c:pt>
                <c:pt idx="24">
                  <c:v>1</c:v>
                </c:pt>
                <c:pt idx="25">
                  <c:v>0</c:v>
                </c:pt>
                <c:pt idx="26">
                  <c:v>1</c:v>
                </c:pt>
                <c:pt idx="27">
                  <c:v>0</c:v>
                </c:pt>
              </c:numCache>
            </c:numRef>
          </c:val>
          <c:extLst>
            <c:ext xmlns:c16="http://schemas.microsoft.com/office/drawing/2014/chart" uri="{C3380CC4-5D6E-409C-BE32-E72D297353CC}">
              <c16:uniqueId val="{00000003-703A-4DF6-8FF4-92E9EC4BA06D}"/>
            </c:ext>
          </c:extLst>
        </c:ser>
        <c:ser>
          <c:idx val="4"/>
          <c:order val="4"/>
          <c:tx>
            <c:strRef>
              <c:f>'Bacterial TTIs'!$F$5</c:f>
              <c:strCache>
                <c:ptCount val="1"/>
                <c:pt idx="0">
                  <c:v>Indeterminate</c:v>
                </c:pt>
              </c:strCache>
            </c:strRef>
          </c:tx>
          <c:spPr>
            <a:solidFill>
              <a:sysClr val="windowText" lastClr="000000"/>
            </a:solidFill>
            <a:ln>
              <a:solidFill>
                <a:sysClr val="windowText" lastClr="000000"/>
              </a:solidFill>
            </a:ln>
            <a:effectLst/>
          </c:spPr>
          <c:invertIfNegative val="0"/>
          <c:cat>
            <c:numRef>
              <c:f>'Bacterial TTIs'!$A$6:$A$33</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'Bacterial TTIs'!$F$6:$F$33</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3</c:v>
                </c:pt>
                <c:pt idx="15">
                  <c:v>1</c:v>
                </c:pt>
                <c:pt idx="16">
                  <c:v>2</c:v>
                </c:pt>
                <c:pt idx="17">
                  <c:v>0</c:v>
                </c:pt>
                <c:pt idx="18">
                  <c:v>0</c:v>
                </c:pt>
                <c:pt idx="19">
                  <c:v>1</c:v>
                </c:pt>
                <c:pt idx="20">
                  <c:v>2</c:v>
                </c:pt>
                <c:pt idx="21">
                  <c:v>0</c:v>
                </c:pt>
                <c:pt idx="22">
                  <c:v>1</c:v>
                </c:pt>
                <c:pt idx="23">
                  <c:v>1</c:v>
                </c:pt>
                <c:pt idx="24">
                  <c:v>0</c:v>
                </c:pt>
                <c:pt idx="25">
                  <c:v>0</c:v>
                </c:pt>
                <c:pt idx="26">
                  <c:v>0</c:v>
                </c:pt>
                <c:pt idx="27">
                  <c:v>0</c:v>
                </c:pt>
              </c:numCache>
            </c:numRef>
          </c:val>
          <c:extLst>
            <c:ext xmlns:c16="http://schemas.microsoft.com/office/drawing/2014/chart" uri="{C3380CC4-5D6E-409C-BE32-E72D297353CC}">
              <c16:uniqueId val="{00000004-703A-4DF6-8FF4-92E9EC4BA06D}"/>
            </c:ext>
          </c:extLst>
        </c:ser>
        <c:dLbls>
          <c:showLegendKey val="0"/>
          <c:showVal val="0"/>
          <c:showCatName val="0"/>
          <c:showSerName val="0"/>
          <c:showPercent val="0"/>
          <c:showBubbleSize val="0"/>
        </c:dLbls>
        <c:gapWidth val="0"/>
        <c:overlap val="100"/>
        <c:axId val="1252556671"/>
        <c:axId val="1165207535"/>
      </c:barChart>
      <c:catAx>
        <c:axId val="1252556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165207535"/>
        <c:crosses val="autoZero"/>
        <c:auto val="1"/>
        <c:lblAlgn val="ctr"/>
        <c:lblOffset val="100"/>
        <c:noMultiLvlLbl val="0"/>
      </c:catAx>
      <c:valAx>
        <c:axId val="11652075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25566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7046094798231693E-2"/>
          <c:y val="7.1137253052949226E-2"/>
          <c:w val="0.86024985166059942"/>
          <c:h val="0.77663285633457491"/>
        </c:manualLayout>
      </c:layout>
      <c:lineChart>
        <c:grouping val="standard"/>
        <c:varyColors val="0"/>
        <c:ser>
          <c:idx val="0"/>
          <c:order val="0"/>
          <c:tx>
            <c:strRef>
              <c:f>'Graph - UK sequential 3 years'!$C$2</c:f>
              <c:strCache>
                <c:ptCount val="1"/>
                <c:pt idx="0">
                  <c:v>HBV</c:v>
                </c:pt>
              </c:strCache>
            </c:strRef>
          </c:tx>
          <c:spPr>
            <a:ln w="28575" cap="rnd">
              <a:solidFill>
                <a:srgbClr val="00B0F0"/>
              </a:solidFill>
              <a:round/>
            </a:ln>
            <a:effectLst/>
          </c:spPr>
          <c:marker>
            <c:symbol val="circle"/>
            <c:size val="5"/>
            <c:spPr>
              <a:solidFill>
                <a:schemeClr val="accent1"/>
              </a:solidFill>
              <a:ln w="9525">
                <a:solidFill>
                  <a:schemeClr val="accent1"/>
                </a:solidFill>
              </a:ln>
              <a:effectLst/>
            </c:spPr>
          </c:marker>
          <c:cat>
            <c:strRef>
              <c:f>'Graph - UK sequential 3 years'!$D$1:$G$1</c:f>
              <c:strCache>
                <c:ptCount val="4"/>
                <c:pt idx="0">
                  <c:v>2012-2014</c:v>
                </c:pt>
                <c:pt idx="1">
                  <c:v>2015-2017</c:v>
                </c:pt>
                <c:pt idx="2">
                  <c:v>2018-2020</c:v>
                </c:pt>
                <c:pt idx="3">
                  <c:v>2021-2023</c:v>
                </c:pt>
              </c:strCache>
            </c:strRef>
          </c:cat>
          <c:val>
            <c:numRef>
              <c:f>'Graph - UK sequential 3 years'!$D$2:$G$2</c:f>
              <c:numCache>
                <c:formatCode>General</c:formatCode>
                <c:ptCount val="4"/>
                <c:pt idx="0">
                  <c:v>0.63</c:v>
                </c:pt>
                <c:pt idx="1">
                  <c:v>0.46</c:v>
                </c:pt>
                <c:pt idx="2">
                  <c:v>0.81</c:v>
                </c:pt>
                <c:pt idx="3">
                  <c:v>0.7</c:v>
                </c:pt>
              </c:numCache>
            </c:numRef>
          </c:val>
          <c:smooth val="0"/>
          <c:extLst>
            <c:ext xmlns:c16="http://schemas.microsoft.com/office/drawing/2014/chart" uri="{C3380CC4-5D6E-409C-BE32-E72D297353CC}">
              <c16:uniqueId val="{00000000-61A4-4CE4-9BB3-2CE3B2FB656C}"/>
            </c:ext>
          </c:extLst>
        </c:ser>
        <c:ser>
          <c:idx val="1"/>
          <c:order val="1"/>
          <c:tx>
            <c:strRef>
              <c:f>'Graph - UK sequential 3 years'!$C$3</c:f>
              <c:strCache>
                <c:ptCount val="1"/>
                <c:pt idx="0">
                  <c:v>HCV</c:v>
                </c:pt>
              </c:strCache>
            </c:strRef>
          </c:tx>
          <c:spPr>
            <a:ln w="28575" cap="rnd">
              <a:solidFill>
                <a:schemeClr val="bg1">
                  <a:lumMod val="75000"/>
                </a:schemeClr>
              </a:solidFill>
              <a:round/>
            </a:ln>
            <a:effectLst/>
          </c:spPr>
          <c:marker>
            <c:symbol val="circle"/>
            <c:size val="5"/>
            <c:spPr>
              <a:solidFill>
                <a:schemeClr val="bg1">
                  <a:lumMod val="50000"/>
                </a:schemeClr>
              </a:solidFill>
              <a:ln w="9525">
                <a:solidFill>
                  <a:schemeClr val="bg1">
                    <a:lumMod val="50000"/>
                  </a:schemeClr>
                </a:solidFill>
              </a:ln>
              <a:effectLst/>
            </c:spPr>
          </c:marker>
          <c:cat>
            <c:strRef>
              <c:f>'Graph - UK sequential 3 years'!$D$1:$G$1</c:f>
              <c:strCache>
                <c:ptCount val="4"/>
                <c:pt idx="0">
                  <c:v>2012-2014</c:v>
                </c:pt>
                <c:pt idx="1">
                  <c:v>2015-2017</c:v>
                </c:pt>
                <c:pt idx="2">
                  <c:v>2018-2020</c:v>
                </c:pt>
                <c:pt idx="3">
                  <c:v>2021-2023</c:v>
                </c:pt>
              </c:strCache>
            </c:strRef>
          </c:cat>
          <c:val>
            <c:numRef>
              <c:f>'Graph - UK sequential 3 years'!$D$3:$G$3</c:f>
              <c:numCache>
                <c:formatCode>General</c:formatCode>
                <c:ptCount val="4"/>
                <c:pt idx="0">
                  <c:v>0.04</c:v>
                </c:pt>
                <c:pt idx="1">
                  <c:v>0</c:v>
                </c:pt>
                <c:pt idx="2">
                  <c:v>0.02</c:v>
                </c:pt>
                <c:pt idx="3">
                  <c:v>0</c:v>
                </c:pt>
              </c:numCache>
            </c:numRef>
          </c:val>
          <c:smooth val="0"/>
          <c:extLst>
            <c:ext xmlns:c16="http://schemas.microsoft.com/office/drawing/2014/chart" uri="{C3380CC4-5D6E-409C-BE32-E72D297353CC}">
              <c16:uniqueId val="{00000001-61A4-4CE4-9BB3-2CE3B2FB656C}"/>
            </c:ext>
          </c:extLst>
        </c:ser>
        <c:ser>
          <c:idx val="2"/>
          <c:order val="2"/>
          <c:tx>
            <c:strRef>
              <c:f>'Graph - UK sequential 3 years'!$C$4</c:f>
              <c:strCache>
                <c:ptCount val="1"/>
                <c:pt idx="0">
                  <c:v>HIV</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'Graph - UK sequential 3 years'!$D$1:$G$1</c:f>
              <c:strCache>
                <c:ptCount val="4"/>
                <c:pt idx="0">
                  <c:v>2012-2014</c:v>
                </c:pt>
                <c:pt idx="1">
                  <c:v>2015-2017</c:v>
                </c:pt>
                <c:pt idx="2">
                  <c:v>2018-2020</c:v>
                </c:pt>
                <c:pt idx="3">
                  <c:v>2021-2023</c:v>
                </c:pt>
              </c:strCache>
            </c:strRef>
          </c:cat>
          <c:val>
            <c:numRef>
              <c:f>'Graph - UK sequential 3 years'!$D$4:$G$4</c:f>
              <c:numCache>
                <c:formatCode>General</c:formatCode>
                <c:ptCount val="4"/>
                <c:pt idx="0">
                  <c:v>0.16</c:v>
                </c:pt>
                <c:pt idx="1">
                  <c:v>5.0999999999999997E-2</c:v>
                </c:pt>
                <c:pt idx="2">
                  <c:v>0.04</c:v>
                </c:pt>
                <c:pt idx="3">
                  <c:v>0.05</c:v>
                </c:pt>
              </c:numCache>
            </c:numRef>
          </c:val>
          <c:smooth val="0"/>
          <c:extLst>
            <c:ext xmlns:c16="http://schemas.microsoft.com/office/drawing/2014/chart" uri="{C3380CC4-5D6E-409C-BE32-E72D297353CC}">
              <c16:uniqueId val="{00000002-61A4-4CE4-9BB3-2CE3B2FB656C}"/>
            </c:ext>
          </c:extLst>
        </c:ser>
        <c:dLbls>
          <c:showLegendKey val="0"/>
          <c:showVal val="0"/>
          <c:showCatName val="0"/>
          <c:showSerName val="0"/>
          <c:showPercent val="0"/>
          <c:showBubbleSize val="0"/>
        </c:dLbls>
        <c:marker val="1"/>
        <c:smooth val="0"/>
        <c:axId val="841952528"/>
        <c:axId val="841953512"/>
      </c:lineChart>
      <c:catAx>
        <c:axId val="84195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41953512"/>
        <c:crossesAt val="0"/>
        <c:auto val="1"/>
        <c:lblAlgn val="ctr"/>
        <c:lblOffset val="100"/>
        <c:noMultiLvlLbl val="0"/>
      </c:catAx>
      <c:valAx>
        <c:axId val="841953512"/>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100" b="1">
                    <a:latin typeface="Arial" panose="020B0604020202020204" pitchFamily="34" charset="0"/>
                    <a:cs typeface="Arial" panose="020B0604020202020204" pitchFamily="34" charset="0"/>
                  </a:rPr>
                  <a:t> Residual</a:t>
                </a:r>
                <a:r>
                  <a:rPr lang="en-US" sz="1100" b="1" baseline="0">
                    <a:latin typeface="Arial" panose="020B0604020202020204" pitchFamily="34" charset="0"/>
                    <a:cs typeface="Arial" panose="020B0604020202020204" pitchFamily="34" charset="0"/>
                  </a:rPr>
                  <a:t> risk </a:t>
                </a:r>
                <a:r>
                  <a:rPr lang="en-US" sz="1100" b="1">
                    <a:latin typeface="Arial" panose="020B0604020202020204" pitchFamily="34" charset="0"/>
                    <a:cs typeface="Arial" panose="020B0604020202020204" pitchFamily="34" charset="0"/>
                  </a:rPr>
                  <a:t>per million donations tested</a:t>
                </a:r>
              </a:p>
            </c:rich>
          </c:tx>
          <c:layout>
            <c:manualLayout>
              <c:xMode val="edge"/>
              <c:yMode val="edge"/>
              <c:x val="1.379682308497565E-2"/>
              <c:y val="0.16160268046583995"/>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out"/>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41952528"/>
        <c:crosses val="autoZero"/>
        <c:crossBetween val="between"/>
        <c:majorUnit val="0.2"/>
      </c:valAx>
      <c:spPr>
        <a:noFill/>
        <a:ln>
          <a:noFill/>
        </a:ln>
        <a:effectLst/>
      </c:spPr>
    </c:plotArea>
    <c:legend>
      <c:legendPos val="b"/>
      <c:layout>
        <c:manualLayout>
          <c:xMode val="edge"/>
          <c:yMode val="edge"/>
          <c:x val="0.31792810790874626"/>
          <c:y val="0.91017808710665382"/>
          <c:w val="0.34249308928420352"/>
          <c:h val="8.89283440992031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19905232896926E-2"/>
          <c:y val="5.8516153177478061E-2"/>
          <c:w val="0.91762277065190168"/>
          <c:h val="0.76144875307514459"/>
        </c:manualLayout>
      </c:layout>
      <c:barChart>
        <c:barDir val="col"/>
        <c:grouping val="clustered"/>
        <c:varyColors val="0"/>
        <c:ser>
          <c:idx val="0"/>
          <c:order val="0"/>
          <c:tx>
            <c:strRef>
              <c:f>'[AR Tables and graphs 2023 clean.xlsx]Organs reactive rates'!$A$51</c:f>
              <c:strCache>
                <c:ptCount val="1"/>
                <c:pt idx="0">
                  <c:v>Consented organ donors, n=1894</c:v>
                </c:pt>
              </c:strCache>
            </c:strRef>
          </c:tx>
          <c:spPr>
            <a:solidFill>
              <a:srgbClr val="05BEFF"/>
            </a:solidFill>
            <a:ln>
              <a:noFill/>
            </a:ln>
            <a:effectLst/>
          </c:spPr>
          <c:invertIfNegative val="0"/>
          <c:cat>
            <c:strRef>
              <c:f>'[AR Tables and graphs 2023 clean.xlsx]Organs reactive rates'!$B$50:$I$50</c:f>
              <c:strCache>
                <c:ptCount val="8"/>
                <c:pt idx="0">
                  <c:v>HBc</c:v>
                </c:pt>
                <c:pt idx="1">
                  <c:v>HBsAg</c:v>
                </c:pt>
                <c:pt idx="2">
                  <c:v>HCV</c:v>
                </c:pt>
                <c:pt idx="3">
                  <c:v>HEV</c:v>
                </c:pt>
                <c:pt idx="4">
                  <c:v>HIV</c:v>
                </c:pt>
                <c:pt idx="5">
                  <c:v>HTLV</c:v>
                </c:pt>
                <c:pt idx="6">
                  <c:v>Malaria</c:v>
                </c:pt>
                <c:pt idx="7">
                  <c:v>Syphilis</c:v>
                </c:pt>
              </c:strCache>
            </c:strRef>
          </c:cat>
          <c:val>
            <c:numRef>
              <c:f>'[AR Tables and graphs 2023 clean.xlsx]Organs reactive rates'!$B$51:$I$51</c:f>
              <c:numCache>
                <c:formatCode>0</c:formatCode>
                <c:ptCount val="8"/>
                <c:pt idx="0">
                  <c:v>22.175290390707499</c:v>
                </c:pt>
                <c:pt idx="1">
                  <c:v>0.52798310454065467</c:v>
                </c:pt>
                <c:pt idx="2">
                  <c:v>13.727560718057022</c:v>
                </c:pt>
                <c:pt idx="3">
                  <c:v>0.52798310454065467</c:v>
                </c:pt>
                <c:pt idx="4">
                  <c:v>3.1678986272439285</c:v>
                </c:pt>
                <c:pt idx="5">
                  <c:v>1.0559662090813093</c:v>
                </c:pt>
                <c:pt idx="6">
                  <c:v>3.6958817317845827</c:v>
                </c:pt>
                <c:pt idx="7">
                  <c:v>8.9757127771911289</c:v>
                </c:pt>
              </c:numCache>
            </c:numRef>
          </c:val>
          <c:extLst>
            <c:ext xmlns:c16="http://schemas.microsoft.com/office/drawing/2014/chart" uri="{C3380CC4-5D6E-409C-BE32-E72D297353CC}">
              <c16:uniqueId val="{00000000-F50D-412A-8234-AD9E95108DD5}"/>
            </c:ext>
          </c:extLst>
        </c:ser>
        <c:ser>
          <c:idx val="1"/>
          <c:order val="1"/>
          <c:tx>
            <c:strRef>
              <c:f>'[AR Tables and graphs 2023 clean.xlsx]Organs reactive rates'!$A$52</c:f>
              <c:strCache>
                <c:ptCount val="1"/>
                <c:pt idx="0">
                  <c:v>Actual organ donors, n=1511</c:v>
                </c:pt>
              </c:strCache>
            </c:strRef>
          </c:tx>
          <c:spPr>
            <a:solidFill>
              <a:schemeClr val="tx1"/>
            </a:solidFill>
            <a:ln>
              <a:noFill/>
            </a:ln>
            <a:effectLst/>
          </c:spPr>
          <c:invertIfNegative val="0"/>
          <c:cat>
            <c:strRef>
              <c:f>'[AR Tables and graphs 2023 clean.xlsx]Organs reactive rates'!$B$50:$I$50</c:f>
              <c:strCache>
                <c:ptCount val="8"/>
                <c:pt idx="0">
                  <c:v>HBc</c:v>
                </c:pt>
                <c:pt idx="1">
                  <c:v>HBsAg</c:v>
                </c:pt>
                <c:pt idx="2">
                  <c:v>HCV</c:v>
                </c:pt>
                <c:pt idx="3">
                  <c:v>HEV</c:v>
                </c:pt>
                <c:pt idx="4">
                  <c:v>HIV</c:v>
                </c:pt>
                <c:pt idx="5">
                  <c:v>HTLV</c:v>
                </c:pt>
                <c:pt idx="6">
                  <c:v>Malaria</c:v>
                </c:pt>
                <c:pt idx="7">
                  <c:v>Syphilis</c:v>
                </c:pt>
              </c:strCache>
            </c:strRef>
          </c:cat>
          <c:val>
            <c:numRef>
              <c:f>'[AR Tables and graphs 2023 clean.xlsx]Organs reactive rates'!$B$52:$I$52</c:f>
              <c:numCache>
                <c:formatCode>0</c:formatCode>
                <c:ptCount val="8"/>
                <c:pt idx="0">
                  <c:v>18.530774321641296</c:v>
                </c:pt>
                <c:pt idx="1">
                  <c:v>0.66181336863004636</c:v>
                </c:pt>
                <c:pt idx="2">
                  <c:v>11.912640635340834</c:v>
                </c:pt>
                <c:pt idx="3">
                  <c:v>0.66181336863004636</c:v>
                </c:pt>
                <c:pt idx="4">
                  <c:v>0.66181336863004636</c:v>
                </c:pt>
                <c:pt idx="5">
                  <c:v>0</c:v>
                </c:pt>
                <c:pt idx="6">
                  <c:v>3.9708802117802779</c:v>
                </c:pt>
                <c:pt idx="7">
                  <c:v>9.2653871608206479</c:v>
                </c:pt>
              </c:numCache>
            </c:numRef>
          </c:val>
          <c:extLst>
            <c:ext xmlns:c16="http://schemas.microsoft.com/office/drawing/2014/chart" uri="{C3380CC4-5D6E-409C-BE32-E72D297353CC}">
              <c16:uniqueId val="{00000001-F50D-412A-8234-AD9E95108DD5}"/>
            </c:ext>
          </c:extLst>
        </c:ser>
        <c:ser>
          <c:idx val="2"/>
          <c:order val="2"/>
          <c:tx>
            <c:strRef>
              <c:f>'[AR Tables and graphs 2023 clean.xlsx]Organs reactive rates'!$A$53</c:f>
              <c:strCache>
                <c:ptCount val="1"/>
                <c:pt idx="0">
                  <c:v>Utilised organ donors, n=1421</c:v>
                </c:pt>
              </c:strCache>
            </c:strRef>
          </c:tx>
          <c:spPr>
            <a:solidFill>
              <a:schemeClr val="accent3"/>
            </a:solidFill>
            <a:ln>
              <a:noFill/>
            </a:ln>
            <a:effectLst/>
          </c:spPr>
          <c:invertIfNegative val="0"/>
          <c:cat>
            <c:strRef>
              <c:f>'[AR Tables and graphs 2023 clean.xlsx]Organs reactive rates'!$B$50:$I$50</c:f>
              <c:strCache>
                <c:ptCount val="8"/>
                <c:pt idx="0">
                  <c:v>HBc</c:v>
                </c:pt>
                <c:pt idx="1">
                  <c:v>HBsAg</c:v>
                </c:pt>
                <c:pt idx="2">
                  <c:v>HCV</c:v>
                </c:pt>
                <c:pt idx="3">
                  <c:v>HEV</c:v>
                </c:pt>
                <c:pt idx="4">
                  <c:v>HIV</c:v>
                </c:pt>
                <c:pt idx="5">
                  <c:v>HTLV</c:v>
                </c:pt>
                <c:pt idx="6">
                  <c:v>Malaria</c:v>
                </c:pt>
                <c:pt idx="7">
                  <c:v>Syphilis</c:v>
                </c:pt>
              </c:strCache>
            </c:strRef>
          </c:cat>
          <c:val>
            <c:numRef>
              <c:f>'[AR Tables and graphs 2023 clean.xlsx]Organs reactive rates'!$B$53:$I$53</c:f>
              <c:numCache>
                <c:formatCode>0</c:formatCode>
                <c:ptCount val="8"/>
                <c:pt idx="0">
                  <c:v>19.000703729767768</c:v>
                </c:pt>
                <c:pt idx="1">
                  <c:v>0.70372976776917662</c:v>
                </c:pt>
                <c:pt idx="2">
                  <c:v>12.667135819845178</c:v>
                </c:pt>
                <c:pt idx="3">
                  <c:v>0.70372976776917662</c:v>
                </c:pt>
                <c:pt idx="4">
                  <c:v>0.70372976776917662</c:v>
                </c:pt>
                <c:pt idx="5">
                  <c:v>0</c:v>
                </c:pt>
                <c:pt idx="6">
                  <c:v>3.5186488388458832</c:v>
                </c:pt>
                <c:pt idx="7">
                  <c:v>9.8522167487684733</c:v>
                </c:pt>
              </c:numCache>
            </c:numRef>
          </c:val>
          <c:extLst>
            <c:ext xmlns:c16="http://schemas.microsoft.com/office/drawing/2014/chart" uri="{C3380CC4-5D6E-409C-BE32-E72D297353CC}">
              <c16:uniqueId val="{00000002-F50D-412A-8234-AD9E95108DD5}"/>
            </c:ext>
          </c:extLst>
        </c:ser>
        <c:dLbls>
          <c:showLegendKey val="0"/>
          <c:showVal val="0"/>
          <c:showCatName val="0"/>
          <c:showSerName val="0"/>
          <c:showPercent val="0"/>
          <c:showBubbleSize val="0"/>
        </c:dLbls>
        <c:gapWidth val="219"/>
        <c:overlap val="-27"/>
        <c:axId val="811804207"/>
        <c:axId val="811803247"/>
      </c:barChart>
      <c:catAx>
        <c:axId val="811804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811803247"/>
        <c:crosses val="autoZero"/>
        <c:auto val="1"/>
        <c:lblAlgn val="ctr"/>
        <c:lblOffset val="100"/>
        <c:noMultiLvlLbl val="0"/>
      </c:catAx>
      <c:valAx>
        <c:axId val="8118032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Rate per 1000  donations</a:t>
                </a:r>
                <a:r>
                  <a:rPr lang="en-US" sz="1100" baseline="0"/>
                  <a:t> </a:t>
                </a:r>
                <a:endParaRPr lang="en-US" sz="1100"/>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1804207"/>
        <c:crosses val="autoZero"/>
        <c:crossBetween val="between"/>
      </c:valAx>
      <c:spPr>
        <a:noFill/>
        <a:ln>
          <a:noFill/>
        </a:ln>
        <a:effectLst/>
      </c:spPr>
    </c:plotArea>
    <c:legend>
      <c:legendPos val="b"/>
      <c:layout>
        <c:manualLayout>
          <c:xMode val="edge"/>
          <c:yMode val="edge"/>
          <c:x val="7.2923834401368098E-2"/>
          <c:y val="0.89457668708577109"/>
          <c:w val="0.9"/>
          <c:h val="7.8125546806649182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0.08062</cdr:x>
      <cdr:y>0.68256</cdr:y>
    </cdr:from>
    <cdr:to>
      <cdr:x>0.10384</cdr:x>
      <cdr:y>0.71694</cdr:y>
    </cdr:to>
    <cdr:sp macro="" textlink="">
      <cdr:nvSpPr>
        <cdr:cNvPr id="2" name="TextBox 1">
          <a:extLst xmlns:a="http://schemas.openxmlformats.org/drawingml/2006/main">
            <a:ext uri="{FF2B5EF4-FFF2-40B4-BE49-F238E27FC236}">
              <a16:creationId xmlns:a16="http://schemas.microsoft.com/office/drawing/2014/main" id="{84401379-5720-07C0-5F4C-C4D5C7C8B1BE}"/>
            </a:ext>
          </a:extLst>
        </cdr:cNvPr>
        <cdr:cNvSpPr txBox="1"/>
      </cdr:nvSpPr>
      <cdr:spPr>
        <a:xfrm xmlns:a="http://schemas.openxmlformats.org/drawingml/2006/main">
          <a:off x="881592" y="4203173"/>
          <a:ext cx="254000" cy="21166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a:p>
      </cdr:txBody>
    </cdr:sp>
  </cdr:relSizeAnchor>
  <cdr:relSizeAnchor xmlns:cdr="http://schemas.openxmlformats.org/drawingml/2006/chartDrawing">
    <cdr:from>
      <cdr:x>0.08449</cdr:x>
      <cdr:y>0.68085</cdr:y>
    </cdr:from>
    <cdr:to>
      <cdr:x>0.10965</cdr:x>
      <cdr:y>0.73241</cdr:y>
    </cdr:to>
    <cdr:sp macro="" textlink="">
      <cdr:nvSpPr>
        <cdr:cNvPr id="3" name="TextBox 2">
          <a:extLst xmlns:a="http://schemas.openxmlformats.org/drawingml/2006/main">
            <a:ext uri="{FF2B5EF4-FFF2-40B4-BE49-F238E27FC236}">
              <a16:creationId xmlns:a16="http://schemas.microsoft.com/office/drawing/2014/main" id="{A734560B-AE91-700B-594C-B5894C7A4224}"/>
            </a:ext>
          </a:extLst>
        </cdr:cNvPr>
        <cdr:cNvSpPr txBox="1"/>
      </cdr:nvSpPr>
      <cdr:spPr>
        <a:xfrm xmlns:a="http://schemas.openxmlformats.org/drawingml/2006/main">
          <a:off x="923925" y="4192590"/>
          <a:ext cx="275167" cy="317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a:p>
      </cdr:txBody>
    </cdr:sp>
  </cdr:relSizeAnchor>
  <cdr:relSizeAnchor xmlns:cdr="http://schemas.openxmlformats.org/drawingml/2006/chartDrawing">
    <cdr:from>
      <cdr:x>0.10131</cdr:x>
      <cdr:y>0.44358</cdr:y>
    </cdr:from>
    <cdr:to>
      <cdr:x>0.14918</cdr:x>
      <cdr:y>0.5352</cdr:y>
    </cdr:to>
    <cdr:sp macro="" textlink="">
      <cdr:nvSpPr>
        <cdr:cNvPr id="4" name="TextBox 3">
          <a:extLst xmlns:a="http://schemas.openxmlformats.org/drawingml/2006/main">
            <a:ext uri="{FF2B5EF4-FFF2-40B4-BE49-F238E27FC236}">
              <a16:creationId xmlns:a16="http://schemas.microsoft.com/office/drawing/2014/main" id="{90E8C16C-D52D-D559-33E9-B26B64F73B24}"/>
            </a:ext>
          </a:extLst>
        </cdr:cNvPr>
        <cdr:cNvSpPr txBox="1"/>
      </cdr:nvSpPr>
      <cdr:spPr>
        <a:xfrm xmlns:a="http://schemas.openxmlformats.org/drawingml/2006/main">
          <a:off x="1107871" y="2731502"/>
          <a:ext cx="523567" cy="56418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GB" sz="800" b="1" dirty="0">
              <a:solidFill>
                <a:schemeClr val="tx1"/>
              </a:solidFill>
            </a:rPr>
            <a:t>(</a:t>
          </a:r>
          <a:r>
            <a:rPr lang="en-GB" sz="900" b="1" dirty="0">
              <a:solidFill>
                <a:schemeClr val="tx1"/>
              </a:solidFill>
            </a:rPr>
            <a:t>9</a:t>
          </a:r>
          <a:r>
            <a:rPr lang="en-GB" sz="900" b="1" baseline="0" dirty="0">
              <a:solidFill>
                <a:schemeClr val="tx1"/>
              </a:solidFill>
            </a:rPr>
            <a:t> </a:t>
          </a:r>
          <a:r>
            <a:rPr lang="en-GB" sz="900" b="1" dirty="0">
              <a:solidFill>
                <a:schemeClr val="tx1"/>
              </a:solidFill>
            </a:rPr>
            <a:t>Not TTI)</a:t>
          </a:r>
        </a:p>
      </cdr:txBody>
    </cdr:sp>
  </cdr:relSizeAnchor>
  <cdr:relSizeAnchor xmlns:cdr="http://schemas.openxmlformats.org/drawingml/2006/chartDrawing">
    <cdr:from>
      <cdr:x>0.06268</cdr:x>
      <cdr:y>0.66545</cdr:y>
    </cdr:from>
    <cdr:to>
      <cdr:x>0.11687</cdr:x>
      <cdr:y>0.74107</cdr:y>
    </cdr:to>
    <cdr:sp macro="" textlink="">
      <cdr:nvSpPr>
        <cdr:cNvPr id="5" name="TextBox 1">
          <a:extLst xmlns:a="http://schemas.openxmlformats.org/drawingml/2006/main">
            <a:ext uri="{FF2B5EF4-FFF2-40B4-BE49-F238E27FC236}">
              <a16:creationId xmlns:a16="http://schemas.microsoft.com/office/drawing/2014/main" id="{F7956F88-0F06-FFDC-68A1-B08C17AF7A30}"/>
            </a:ext>
          </a:extLst>
        </cdr:cNvPr>
        <cdr:cNvSpPr txBox="1"/>
      </cdr:nvSpPr>
      <cdr:spPr>
        <a:xfrm xmlns:a="http://schemas.openxmlformats.org/drawingml/2006/main">
          <a:off x="685829" y="4093581"/>
          <a:ext cx="593012" cy="465187"/>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1</a:t>
          </a:r>
          <a:r>
            <a:rPr lang="en-GB" sz="900" b="1" baseline="0" dirty="0">
              <a:solidFill>
                <a:schemeClr val="tx1"/>
              </a:solidFill>
            </a:rPr>
            <a:t> </a:t>
          </a:r>
          <a:r>
            <a:rPr lang="en-GB" sz="900" b="1" dirty="0">
              <a:solidFill>
                <a:schemeClr val="tx1"/>
              </a:solidFill>
            </a:rPr>
            <a:t>Not TTI)</a:t>
          </a:r>
        </a:p>
      </cdr:txBody>
    </cdr:sp>
  </cdr:relSizeAnchor>
  <cdr:relSizeAnchor xmlns:cdr="http://schemas.openxmlformats.org/drawingml/2006/chartDrawing">
    <cdr:from>
      <cdr:x>0.13186</cdr:x>
      <cdr:y>0.46409</cdr:y>
    </cdr:from>
    <cdr:to>
      <cdr:x>0.18223</cdr:x>
      <cdr:y>0.52293</cdr:y>
    </cdr:to>
    <cdr:sp macro="" textlink="">
      <cdr:nvSpPr>
        <cdr:cNvPr id="6" name="TextBox 1">
          <a:extLst xmlns:a="http://schemas.openxmlformats.org/drawingml/2006/main">
            <a:ext uri="{FF2B5EF4-FFF2-40B4-BE49-F238E27FC236}">
              <a16:creationId xmlns:a16="http://schemas.microsoft.com/office/drawing/2014/main" id="{F7956F88-0F06-FFDC-68A1-B08C17AF7A30}"/>
            </a:ext>
          </a:extLst>
        </cdr:cNvPr>
        <cdr:cNvSpPr txBox="1"/>
      </cdr:nvSpPr>
      <cdr:spPr>
        <a:xfrm xmlns:a="http://schemas.openxmlformats.org/drawingml/2006/main">
          <a:off x="1442037" y="2857818"/>
          <a:ext cx="550738" cy="362358"/>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16 Not TTI)</a:t>
          </a:r>
        </a:p>
      </cdr:txBody>
    </cdr:sp>
  </cdr:relSizeAnchor>
  <cdr:relSizeAnchor xmlns:cdr="http://schemas.openxmlformats.org/drawingml/2006/chartDrawing">
    <cdr:from>
      <cdr:x>0.16132</cdr:x>
      <cdr:y>0.24196</cdr:y>
    </cdr:from>
    <cdr:to>
      <cdr:x>0.22231</cdr:x>
      <cdr:y>0.31766</cdr:y>
    </cdr:to>
    <cdr:sp macro="" textlink="">
      <cdr:nvSpPr>
        <cdr:cNvPr id="7"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1764175" y="1489970"/>
          <a:ext cx="666992" cy="466154"/>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21 Not TTI)</a:t>
          </a:r>
        </a:p>
      </cdr:txBody>
    </cdr:sp>
  </cdr:relSizeAnchor>
  <cdr:relSizeAnchor xmlns:cdr="http://schemas.openxmlformats.org/drawingml/2006/chartDrawing">
    <cdr:from>
      <cdr:x>0.3589</cdr:x>
      <cdr:y>0.66946</cdr:y>
    </cdr:from>
    <cdr:to>
      <cdr:x>0.41411</cdr:x>
      <cdr:y>0.74509</cdr:y>
    </cdr:to>
    <cdr:sp macro="" textlink="">
      <cdr:nvSpPr>
        <cdr:cNvPr id="8"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3924814" y="4122463"/>
          <a:ext cx="603846" cy="46572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27 Not TTI)</a:t>
          </a:r>
        </a:p>
      </cdr:txBody>
    </cdr:sp>
  </cdr:relSizeAnchor>
  <cdr:relSizeAnchor xmlns:cdr="http://schemas.openxmlformats.org/drawingml/2006/chartDrawing">
    <cdr:from>
      <cdr:x>0.3286</cdr:x>
      <cdr:y>0.76574</cdr:y>
    </cdr:from>
    <cdr:to>
      <cdr:x>0.38385</cdr:x>
      <cdr:y>0.84024</cdr:y>
    </cdr:to>
    <cdr:sp macro="" textlink="">
      <cdr:nvSpPr>
        <cdr:cNvPr id="9"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3593508" y="4715378"/>
          <a:ext cx="604150" cy="458765"/>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44</a:t>
          </a:r>
          <a:r>
            <a:rPr lang="en-GB" sz="900" b="1" baseline="0" dirty="0">
              <a:solidFill>
                <a:schemeClr val="tx1"/>
              </a:solidFill>
            </a:rPr>
            <a:t> </a:t>
          </a:r>
          <a:r>
            <a:rPr lang="en-GB" sz="900" b="1" dirty="0">
              <a:solidFill>
                <a:schemeClr val="tx1"/>
              </a:solidFill>
            </a:rPr>
            <a:t>Not TTI)</a:t>
          </a:r>
        </a:p>
      </cdr:txBody>
    </cdr:sp>
  </cdr:relSizeAnchor>
  <cdr:relSizeAnchor xmlns:cdr="http://schemas.openxmlformats.org/drawingml/2006/chartDrawing">
    <cdr:from>
      <cdr:x>0.30179</cdr:x>
      <cdr:y>0.56149</cdr:y>
    </cdr:from>
    <cdr:to>
      <cdr:x>0.35215</cdr:x>
      <cdr:y>0.63711</cdr:y>
    </cdr:to>
    <cdr:sp macro="" textlink="">
      <cdr:nvSpPr>
        <cdr:cNvPr id="10"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3300289" y="3457624"/>
          <a:ext cx="550781" cy="465661"/>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45 Not TTI)</a:t>
          </a:r>
        </a:p>
      </cdr:txBody>
    </cdr:sp>
  </cdr:relSizeAnchor>
  <cdr:relSizeAnchor xmlns:cdr="http://schemas.openxmlformats.org/drawingml/2006/chartDrawing">
    <cdr:from>
      <cdr:x>0.26456</cdr:x>
      <cdr:y>0.55687</cdr:y>
    </cdr:from>
    <cdr:to>
      <cdr:x>0.31439</cdr:x>
      <cdr:y>0.63653</cdr:y>
    </cdr:to>
    <cdr:sp macro="" textlink="">
      <cdr:nvSpPr>
        <cdr:cNvPr id="11"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2893182" y="3429128"/>
          <a:ext cx="544934" cy="490540"/>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23 Not TTI)</a:t>
          </a:r>
        </a:p>
      </cdr:txBody>
    </cdr:sp>
  </cdr:relSizeAnchor>
  <cdr:relSizeAnchor xmlns:cdr="http://schemas.openxmlformats.org/drawingml/2006/chartDrawing">
    <cdr:from>
      <cdr:x>0.23346</cdr:x>
      <cdr:y>0.24354</cdr:y>
    </cdr:from>
    <cdr:to>
      <cdr:x>0.28607</cdr:x>
      <cdr:y>0.31916</cdr:y>
    </cdr:to>
    <cdr:sp macro="" textlink="">
      <cdr:nvSpPr>
        <cdr:cNvPr id="12"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2553080" y="1499715"/>
          <a:ext cx="575320" cy="465661"/>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(27</a:t>
          </a:r>
          <a:r>
            <a:rPr lang="en-GB" sz="900" b="1" baseline="0" dirty="0">
              <a:solidFill>
                <a:schemeClr val="tx1"/>
              </a:solidFill>
            </a:rPr>
            <a:t> </a:t>
          </a:r>
          <a:r>
            <a:rPr lang="en-GB" sz="900" b="1" dirty="0">
              <a:solidFill>
                <a:schemeClr val="tx1"/>
              </a:solidFill>
            </a:rPr>
            <a:t>Not TTI)</a:t>
          </a:r>
        </a:p>
      </cdr:txBody>
    </cdr:sp>
  </cdr:relSizeAnchor>
  <cdr:relSizeAnchor xmlns:cdr="http://schemas.openxmlformats.org/drawingml/2006/chartDrawing">
    <cdr:from>
      <cdr:x>0.19639</cdr:x>
      <cdr:y>0.13495</cdr:y>
    </cdr:from>
    <cdr:to>
      <cdr:x>0.2501</cdr:x>
      <cdr:y>0.21058</cdr:y>
    </cdr:to>
    <cdr:sp macro="" textlink="">
      <cdr:nvSpPr>
        <cdr:cNvPr id="13"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2147632" y="830997"/>
          <a:ext cx="587403" cy="46572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(23 Not TTI)</a:t>
          </a:r>
        </a:p>
      </cdr:txBody>
    </cdr:sp>
  </cdr:relSizeAnchor>
  <cdr:relSizeAnchor xmlns:cdr="http://schemas.openxmlformats.org/drawingml/2006/chartDrawing">
    <cdr:from>
      <cdr:x>0.62523</cdr:x>
      <cdr:y>0.66373</cdr:y>
    </cdr:from>
    <cdr:to>
      <cdr:x>0.67987</cdr:x>
      <cdr:y>0.74297</cdr:y>
    </cdr:to>
    <cdr:sp macro="" textlink="">
      <cdr:nvSpPr>
        <cdr:cNvPr id="14"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6837364" y="4087193"/>
          <a:ext cx="597565" cy="48795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(101 Not TTI)</a:t>
          </a:r>
        </a:p>
      </cdr:txBody>
    </cdr:sp>
  </cdr:relSizeAnchor>
  <cdr:relSizeAnchor xmlns:cdr="http://schemas.openxmlformats.org/drawingml/2006/chartDrawing">
    <cdr:from>
      <cdr:x>0.59333</cdr:x>
      <cdr:y>0.45728</cdr:y>
    </cdr:from>
    <cdr:to>
      <cdr:x>0.64659</cdr:x>
      <cdr:y>0.52103</cdr:y>
    </cdr:to>
    <cdr:sp macro="" textlink="">
      <cdr:nvSpPr>
        <cdr:cNvPr id="15"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6496064" y="2812999"/>
          <a:ext cx="583128" cy="392166"/>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99 Not TTI)</a:t>
          </a:r>
        </a:p>
      </cdr:txBody>
    </cdr:sp>
  </cdr:relSizeAnchor>
  <cdr:relSizeAnchor xmlns:cdr="http://schemas.openxmlformats.org/drawingml/2006/chartDrawing">
    <cdr:from>
      <cdr:x>0.55782</cdr:x>
      <cdr:y>0.66732</cdr:y>
    </cdr:from>
    <cdr:to>
      <cdr:x>0.61109</cdr:x>
      <cdr:y>0.74484</cdr:y>
    </cdr:to>
    <cdr:sp macro="" textlink="">
      <cdr:nvSpPr>
        <cdr:cNvPr id="16"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6100200" y="4109315"/>
          <a:ext cx="582561" cy="477361"/>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100 Not TTI)</a:t>
          </a:r>
        </a:p>
      </cdr:txBody>
    </cdr:sp>
  </cdr:relSizeAnchor>
  <cdr:relSizeAnchor xmlns:cdr="http://schemas.openxmlformats.org/drawingml/2006/chartDrawing">
    <cdr:from>
      <cdr:x>0.52277</cdr:x>
      <cdr:y>0.13212</cdr:y>
    </cdr:from>
    <cdr:to>
      <cdr:x>0.58666</cdr:x>
      <cdr:y>0.20774</cdr:y>
    </cdr:to>
    <cdr:sp macro="" textlink="">
      <cdr:nvSpPr>
        <cdr:cNvPr id="17"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5723482" y="812748"/>
          <a:ext cx="699543" cy="465187"/>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(89 Not TTI)</a:t>
          </a:r>
        </a:p>
      </cdr:txBody>
    </cdr:sp>
  </cdr:relSizeAnchor>
  <cdr:relSizeAnchor xmlns:cdr="http://schemas.openxmlformats.org/drawingml/2006/chartDrawing">
    <cdr:from>
      <cdr:x>0.48882</cdr:x>
      <cdr:y>0.46361</cdr:y>
    </cdr:from>
    <cdr:to>
      <cdr:x>0.54805</cdr:x>
      <cdr:y>0.53639</cdr:y>
    </cdr:to>
    <cdr:sp macro="" textlink="">
      <cdr:nvSpPr>
        <cdr:cNvPr id="18"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5345574" y="2854870"/>
          <a:ext cx="647768" cy="44817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33 Not TTI)</a:t>
          </a:r>
        </a:p>
      </cdr:txBody>
    </cdr:sp>
  </cdr:relSizeAnchor>
  <cdr:relSizeAnchor xmlns:cdr="http://schemas.openxmlformats.org/drawingml/2006/chartDrawing">
    <cdr:from>
      <cdr:x>0.46329</cdr:x>
      <cdr:y>0.24418</cdr:y>
    </cdr:from>
    <cdr:to>
      <cdr:x>0.51434</cdr:x>
      <cdr:y>0.31696</cdr:y>
    </cdr:to>
    <cdr:sp macro="" textlink="">
      <cdr:nvSpPr>
        <cdr:cNvPr id="19"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5066438" y="1503623"/>
          <a:ext cx="558271" cy="44817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16 Not TTI)</a:t>
          </a:r>
        </a:p>
      </cdr:txBody>
    </cdr:sp>
  </cdr:relSizeAnchor>
  <cdr:relSizeAnchor xmlns:cdr="http://schemas.openxmlformats.org/drawingml/2006/chartDrawing">
    <cdr:from>
      <cdr:x>0.42932</cdr:x>
      <cdr:y>0.45015</cdr:y>
    </cdr:from>
    <cdr:to>
      <cdr:x>0.47792</cdr:x>
      <cdr:y>0.52293</cdr:y>
    </cdr:to>
    <cdr:sp macro="" textlink="">
      <cdr:nvSpPr>
        <cdr:cNvPr id="20"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4694927" y="2772003"/>
          <a:ext cx="531537" cy="44817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25 Not TTI)</a:t>
          </a:r>
        </a:p>
      </cdr:txBody>
    </cdr:sp>
  </cdr:relSizeAnchor>
  <cdr:relSizeAnchor xmlns:cdr="http://schemas.openxmlformats.org/drawingml/2006/chartDrawing">
    <cdr:from>
      <cdr:x>0.39261</cdr:x>
      <cdr:y>0.55759</cdr:y>
    </cdr:from>
    <cdr:to>
      <cdr:x>0.44399</cdr:x>
      <cdr:y>0.63038</cdr:y>
    </cdr:to>
    <cdr:sp macro="" textlink="">
      <cdr:nvSpPr>
        <cdr:cNvPr id="21" name="TextBox 1">
          <a:extLst xmlns:a="http://schemas.openxmlformats.org/drawingml/2006/main">
            <a:ext uri="{FF2B5EF4-FFF2-40B4-BE49-F238E27FC236}">
              <a16:creationId xmlns:a16="http://schemas.microsoft.com/office/drawing/2014/main" id="{BB1D9AA4-8FE1-1564-5E4B-BBE6ED20C3C8}"/>
            </a:ext>
          </a:extLst>
        </cdr:cNvPr>
        <cdr:cNvSpPr txBox="1"/>
      </cdr:nvSpPr>
      <cdr:spPr>
        <a:xfrm xmlns:a="http://schemas.openxmlformats.org/drawingml/2006/main">
          <a:off x="4293523" y="3433622"/>
          <a:ext cx="561877" cy="448235"/>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50 Not TTI)</a:t>
          </a:r>
        </a:p>
      </cdr:txBody>
    </cdr:sp>
  </cdr:relSizeAnchor>
  <cdr:relSizeAnchor xmlns:cdr="http://schemas.openxmlformats.org/drawingml/2006/chartDrawing">
    <cdr:from>
      <cdr:x>0.79189</cdr:x>
      <cdr:y>0.56265</cdr:y>
    </cdr:from>
    <cdr:to>
      <cdr:x>0.84418</cdr:x>
      <cdr:y>0.64189</cdr:y>
    </cdr:to>
    <cdr:sp macro="" textlink="">
      <cdr:nvSpPr>
        <cdr:cNvPr id="22"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8659943" y="3464751"/>
          <a:ext cx="571831" cy="48795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(94 Not TTI)</a:t>
          </a:r>
        </a:p>
      </cdr:txBody>
    </cdr:sp>
  </cdr:relSizeAnchor>
  <cdr:relSizeAnchor xmlns:cdr="http://schemas.openxmlformats.org/drawingml/2006/chartDrawing">
    <cdr:from>
      <cdr:x>0.75405</cdr:x>
      <cdr:y>0.66728</cdr:y>
    </cdr:from>
    <cdr:to>
      <cdr:x>0.81002</cdr:x>
      <cdr:y>0.74651</cdr:y>
    </cdr:to>
    <cdr:sp macro="" textlink="">
      <cdr:nvSpPr>
        <cdr:cNvPr id="23"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8246091" y="4109070"/>
          <a:ext cx="612058" cy="487892"/>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(105 Not TTI)</a:t>
          </a:r>
        </a:p>
      </cdr:txBody>
    </cdr:sp>
  </cdr:relSizeAnchor>
  <cdr:relSizeAnchor xmlns:cdr="http://schemas.openxmlformats.org/drawingml/2006/chartDrawing">
    <cdr:from>
      <cdr:x>0.72455</cdr:x>
      <cdr:y>0.23805</cdr:y>
    </cdr:from>
    <cdr:to>
      <cdr:x>0.78242</cdr:x>
      <cdr:y>0.31729</cdr:y>
    </cdr:to>
    <cdr:sp macro="" textlink="">
      <cdr:nvSpPr>
        <cdr:cNvPr id="24"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7923472" y="1465906"/>
          <a:ext cx="632852" cy="48795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(101 Not TTI)</a:t>
          </a:r>
        </a:p>
      </cdr:txBody>
    </cdr:sp>
  </cdr:relSizeAnchor>
  <cdr:relSizeAnchor xmlns:cdr="http://schemas.openxmlformats.org/drawingml/2006/chartDrawing">
    <cdr:from>
      <cdr:x>0.68662</cdr:x>
      <cdr:y>0.45385</cdr:y>
    </cdr:from>
    <cdr:to>
      <cdr:x>0.73818</cdr:x>
      <cdr:y>0.53308</cdr:y>
    </cdr:to>
    <cdr:sp macro="" textlink="">
      <cdr:nvSpPr>
        <cdr:cNvPr id="25"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7508671" y="2794770"/>
          <a:ext cx="563887" cy="487891"/>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110 Not TTI)</a:t>
          </a:r>
        </a:p>
      </cdr:txBody>
    </cdr:sp>
  </cdr:relSizeAnchor>
  <cdr:relSizeAnchor xmlns:cdr="http://schemas.openxmlformats.org/drawingml/2006/chartDrawing">
    <cdr:from>
      <cdr:x>0.6581</cdr:x>
      <cdr:y>0.56052</cdr:y>
    </cdr:from>
    <cdr:to>
      <cdr:x>0.71039</cdr:x>
      <cdr:y>0.63975</cdr:y>
    </cdr:to>
    <cdr:sp macro="" textlink="">
      <cdr:nvSpPr>
        <cdr:cNvPr id="26"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7205133" y="3448050"/>
          <a:ext cx="572543" cy="487417"/>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91 Not TTI)</a:t>
          </a:r>
        </a:p>
      </cdr:txBody>
    </cdr:sp>
  </cdr:relSizeAnchor>
  <cdr:relSizeAnchor xmlns:cdr="http://schemas.openxmlformats.org/drawingml/2006/chartDrawing">
    <cdr:from>
      <cdr:x>0.92421</cdr:x>
      <cdr:y>0.66584</cdr:y>
    </cdr:from>
    <cdr:to>
      <cdr:x>0.97763</cdr:x>
      <cdr:y>0.74499</cdr:y>
    </cdr:to>
    <cdr:sp macro="" textlink="">
      <cdr:nvSpPr>
        <cdr:cNvPr id="27"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10106955" y="4100156"/>
          <a:ext cx="584193" cy="487399"/>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(113 Not TTI)</a:t>
          </a:r>
        </a:p>
      </cdr:txBody>
    </cdr:sp>
  </cdr:relSizeAnchor>
  <cdr:relSizeAnchor xmlns:cdr="http://schemas.openxmlformats.org/drawingml/2006/chartDrawing">
    <cdr:from>
      <cdr:x>0.88891</cdr:x>
      <cdr:y>0.75525</cdr:y>
    </cdr:from>
    <cdr:to>
      <cdr:x>0.94862</cdr:x>
      <cdr:y>0.83441</cdr:y>
    </cdr:to>
    <cdr:sp macro="" textlink="">
      <cdr:nvSpPr>
        <cdr:cNvPr id="28"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9720929" y="4650794"/>
          <a:ext cx="652985" cy="487461"/>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(117 Not TTI)</a:t>
          </a:r>
        </a:p>
      </cdr:txBody>
    </cdr:sp>
  </cdr:relSizeAnchor>
  <cdr:relSizeAnchor xmlns:cdr="http://schemas.openxmlformats.org/drawingml/2006/chartDrawing">
    <cdr:from>
      <cdr:x>0.86141</cdr:x>
      <cdr:y>0.66705</cdr:y>
    </cdr:from>
    <cdr:to>
      <cdr:x>0.92061</cdr:x>
      <cdr:y>0.75591</cdr:y>
    </cdr:to>
    <cdr:sp macro="" textlink="">
      <cdr:nvSpPr>
        <cdr:cNvPr id="29"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9420142" y="4107607"/>
          <a:ext cx="647374" cy="54719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129 Not TTI)</a:t>
          </a:r>
        </a:p>
      </cdr:txBody>
    </cdr:sp>
  </cdr:relSizeAnchor>
  <cdr:relSizeAnchor xmlns:cdr="http://schemas.openxmlformats.org/drawingml/2006/chartDrawing">
    <cdr:from>
      <cdr:x>0.82532</cdr:x>
      <cdr:y>0.66134</cdr:y>
    </cdr:from>
    <cdr:to>
      <cdr:x>0.88419</cdr:x>
      <cdr:y>0.74049</cdr:y>
    </cdr:to>
    <cdr:sp macro="" textlink="">
      <cdr:nvSpPr>
        <cdr:cNvPr id="30" name="TextBox 1">
          <a:extLst xmlns:a="http://schemas.openxmlformats.org/drawingml/2006/main">
            <a:ext uri="{FF2B5EF4-FFF2-40B4-BE49-F238E27FC236}">
              <a16:creationId xmlns:a16="http://schemas.microsoft.com/office/drawing/2014/main" id="{A21A82A0-7F1B-212A-5842-FAF81FBBCE8B}"/>
            </a:ext>
          </a:extLst>
        </cdr:cNvPr>
        <cdr:cNvSpPr txBox="1"/>
      </cdr:nvSpPr>
      <cdr:spPr>
        <a:xfrm xmlns:a="http://schemas.openxmlformats.org/drawingml/2006/main">
          <a:off x="9025500" y="4072476"/>
          <a:ext cx="643809" cy="487398"/>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800" b="1" dirty="0">
              <a:solidFill>
                <a:schemeClr val="tx1"/>
              </a:solidFill>
            </a:rPr>
            <a:t>(</a:t>
          </a:r>
          <a:r>
            <a:rPr lang="en-GB" sz="900" b="1" dirty="0">
              <a:solidFill>
                <a:schemeClr val="tx1"/>
              </a:solidFill>
            </a:rPr>
            <a:t>140 Not TTI)</a:t>
          </a:r>
        </a:p>
      </cdr:txBody>
    </cdr:sp>
  </cdr:relSizeAnchor>
  <cdr:relSizeAnchor xmlns:cdr="http://schemas.openxmlformats.org/drawingml/2006/chartDrawing">
    <cdr:from>
      <cdr:x>0.95095</cdr:x>
      <cdr:y>0.77554</cdr:y>
    </cdr:from>
    <cdr:to>
      <cdr:x>1</cdr:x>
      <cdr:y>0.8547</cdr:y>
    </cdr:to>
    <cdr:sp macro="" textlink="">
      <cdr:nvSpPr>
        <cdr:cNvPr id="31" name="TextBox 1">
          <a:extLst xmlns:a="http://schemas.openxmlformats.org/drawingml/2006/main">
            <a:ext uri="{FF2B5EF4-FFF2-40B4-BE49-F238E27FC236}">
              <a16:creationId xmlns:a16="http://schemas.microsoft.com/office/drawing/2014/main" id="{17DCD68C-F78A-7398-2CC1-44136BFE947F}"/>
            </a:ext>
          </a:extLst>
        </cdr:cNvPr>
        <cdr:cNvSpPr txBox="1"/>
      </cdr:nvSpPr>
      <cdr:spPr>
        <a:xfrm xmlns:a="http://schemas.openxmlformats.org/drawingml/2006/main">
          <a:off x="10399355" y="4775725"/>
          <a:ext cx="536403" cy="487461"/>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900" b="1" dirty="0">
              <a:solidFill>
                <a:schemeClr val="tx1"/>
              </a:solidFill>
            </a:rPr>
            <a:t>(94 Not TTI)</a:t>
          </a:r>
        </a:p>
      </cdr:txBody>
    </cdr:sp>
  </cdr:relSizeAnchor>
  <cdr:relSizeAnchor xmlns:cdr="http://schemas.openxmlformats.org/drawingml/2006/chartDrawing">
    <cdr:from>
      <cdr:x>0.74629</cdr:x>
      <cdr:y>0.9486</cdr:y>
    </cdr:from>
    <cdr:to>
      <cdr:x>0.95162</cdr:x>
      <cdr:y>1</cdr:y>
    </cdr:to>
    <cdr:sp macro="" textlink="">
      <cdr:nvSpPr>
        <cdr:cNvPr id="32" name="TextBox 31">
          <a:extLst xmlns:a="http://schemas.openxmlformats.org/drawingml/2006/main">
            <a:ext uri="{FF2B5EF4-FFF2-40B4-BE49-F238E27FC236}">
              <a16:creationId xmlns:a16="http://schemas.microsoft.com/office/drawing/2014/main" id="{BFC33D1C-E1F9-8E4C-DCB1-DEF07645FC0C}"/>
            </a:ext>
          </a:extLst>
        </cdr:cNvPr>
        <cdr:cNvSpPr txBox="1"/>
      </cdr:nvSpPr>
      <cdr:spPr>
        <a:xfrm xmlns:a="http://schemas.openxmlformats.org/drawingml/2006/main">
          <a:off x="8161205" y="5841392"/>
          <a:ext cx="2245523" cy="3165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050" b="1" dirty="0"/>
            <a:t>Not TTIs are shown above data bars</a:t>
          </a:r>
        </a:p>
      </cdr:txBody>
    </cdr:sp>
  </cdr:relSizeAnchor>
  <cdr:relSizeAnchor xmlns:cdr="http://schemas.openxmlformats.org/drawingml/2006/chartDrawing">
    <cdr:from>
      <cdr:x>0.74022</cdr:x>
      <cdr:y>0.96317</cdr:y>
    </cdr:from>
    <cdr:to>
      <cdr:x>0.74573</cdr:x>
      <cdr:y>0.97539</cdr:y>
    </cdr:to>
    <cdr:sp macro="" textlink="">
      <cdr:nvSpPr>
        <cdr:cNvPr id="33" name="Rectangle 32">
          <a:extLst xmlns:a="http://schemas.openxmlformats.org/drawingml/2006/main">
            <a:ext uri="{FF2B5EF4-FFF2-40B4-BE49-F238E27FC236}">
              <a16:creationId xmlns:a16="http://schemas.microsoft.com/office/drawing/2014/main" id="{2B786B78-9C9F-84CF-809F-5CB803497796}"/>
            </a:ext>
          </a:extLst>
        </cdr:cNvPr>
        <cdr:cNvSpPr/>
      </cdr:nvSpPr>
      <cdr:spPr>
        <a:xfrm xmlns:a="http://schemas.openxmlformats.org/drawingml/2006/main">
          <a:off x="8094852" y="5931098"/>
          <a:ext cx="60290" cy="75291"/>
        </a:xfrm>
        <a:prstGeom xmlns:a="http://schemas.openxmlformats.org/drawingml/2006/main" prst="rect">
          <a:avLst/>
        </a:prstGeom>
        <a:solidFill xmlns:a="http://schemas.openxmlformats.org/drawingml/2006/main">
          <a:schemeClr val="tx1"/>
        </a:solidFill>
        <a:ln xmlns:a="http://schemas.openxmlformats.org/drawingml/2006/main">
          <a:solidFill>
            <a:schemeClr val="tx1"/>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93E2B8-88C7-A7A2-2F67-78922E0FE857}"/>
              </a:ext>
            </a:extLst>
          </p:cNvPr>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3A50E09-11E3-02D7-66E1-4EF0F46FDF2E}"/>
              </a:ext>
            </a:extLst>
          </p:cNvPr>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a:defRPr sz="1200"/>
            </a:lvl1pPr>
          </a:lstStyle>
          <a:p>
            <a:fld id="{3F07D937-62A8-43B6-A3A0-042AC1D77046}" type="datetimeFigureOut">
              <a:rPr lang="en-US" smtClean="0"/>
              <a:t>12/11/2024</a:t>
            </a:fld>
            <a:endParaRPr lang="en-US"/>
          </a:p>
        </p:txBody>
      </p:sp>
      <p:sp>
        <p:nvSpPr>
          <p:cNvPr id="4" name="Footer Placeholder 3">
            <a:extLst>
              <a:ext uri="{FF2B5EF4-FFF2-40B4-BE49-F238E27FC236}">
                <a16:creationId xmlns:a16="http://schemas.microsoft.com/office/drawing/2014/main" id="{84203A2D-BB2D-46F8-8696-FEA8AA032420}"/>
              </a:ext>
            </a:extLst>
          </p:cNvPr>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C6BEF2A-644D-0C8D-4FFF-91F501219B73}"/>
              </a:ext>
            </a:extLst>
          </p:cNvPr>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79F44BE8-B851-4D36-9A0B-C5E5E8025211}" type="slidenum">
              <a:rPr lang="en-US" smtClean="0"/>
              <a:t>‹#›</a:t>
            </a:fld>
            <a:endParaRPr lang="en-US"/>
          </a:p>
        </p:txBody>
      </p:sp>
    </p:spTree>
    <p:extLst>
      <p:ext uri="{BB962C8B-B14F-4D97-AF65-F5344CB8AC3E}">
        <p14:creationId xmlns:p14="http://schemas.microsoft.com/office/powerpoint/2010/main" val="2340429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AA7A5695-E1B1-4BB5-9908-26B5D9CF95FA}" type="datetimeFigureOut">
              <a:rPr lang="en-GB" smtClean="0"/>
              <a:t>11/12/2024</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25D5E8FF-C02B-41C1-988D-9347A491EDD1}" type="slidenum">
              <a:rPr lang="en-GB" smtClean="0"/>
              <a:t>‹#›</a:t>
            </a:fld>
            <a:endParaRPr lang="en-GB"/>
          </a:p>
        </p:txBody>
      </p:sp>
    </p:spTree>
    <p:extLst>
      <p:ext uri="{BB962C8B-B14F-4D97-AF65-F5344CB8AC3E}">
        <p14:creationId xmlns:p14="http://schemas.microsoft.com/office/powerpoint/2010/main" val="148630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1</a:t>
            </a:fld>
            <a:endParaRPr lang="en-GB"/>
          </a:p>
        </p:txBody>
      </p:sp>
    </p:spTree>
    <p:extLst>
      <p:ext uri="{BB962C8B-B14F-4D97-AF65-F5344CB8AC3E}">
        <p14:creationId xmlns:p14="http://schemas.microsoft.com/office/powerpoint/2010/main" val="4185546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D5E8FF-C02B-41C1-988D-9347A491EDD1}" type="slidenum">
              <a:rPr lang="en-GB" smtClean="0"/>
              <a:t>2</a:t>
            </a:fld>
            <a:endParaRPr lang="en-GB"/>
          </a:p>
        </p:txBody>
      </p:sp>
    </p:spTree>
    <p:extLst>
      <p:ext uri="{BB962C8B-B14F-4D97-AF65-F5344CB8AC3E}">
        <p14:creationId xmlns:p14="http://schemas.microsoft.com/office/powerpoint/2010/main" val="2337911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Just under half (46%) of whole blood donors are male but male donors comprise the majority of confirmed positive HBV, HCV, HIV or syphilis cases. </a:t>
            </a:r>
          </a:p>
          <a:p>
            <a:r>
              <a:rPr lang="en-US">
                <a:cs typeface="Calibri"/>
              </a:rPr>
              <a:t>Around 20% of whole blood donors are age 25 to 34 but comprise around a third of confirmed positive HBV, HIV, HTLV  or syphilis cases.  Majority of confirmed positive HBV, HIV and syphilis cases are seen in the 25 to 34, 35 to 44 and 35 to 54 age groups. Higher percentages of HCV and HTLV are seen in donors aged 50 plus compared with HBV,  HIV or syphilis. These are mainly HCV and HTLV cases in first-time donors who had not been aware of their status.</a:t>
            </a:r>
          </a:p>
        </p:txBody>
      </p:sp>
      <p:sp>
        <p:nvSpPr>
          <p:cNvPr id="4" name="Slide Number Placeholder 3"/>
          <p:cNvSpPr>
            <a:spLocks noGrp="1"/>
          </p:cNvSpPr>
          <p:nvPr>
            <p:ph type="sldNum" sz="quarter" idx="5"/>
          </p:nvPr>
        </p:nvSpPr>
        <p:spPr/>
        <p:txBody>
          <a:bodyPr/>
          <a:lstStyle/>
          <a:p>
            <a:fld id="{25D5E8FF-C02B-41C1-988D-9347A491EDD1}" type="slidenum">
              <a:rPr lang="en-GB" smtClean="0"/>
              <a:t>3</a:t>
            </a:fld>
            <a:endParaRPr lang="en-GB"/>
          </a:p>
        </p:txBody>
      </p:sp>
    </p:spTree>
    <p:extLst>
      <p:ext uri="{BB962C8B-B14F-4D97-AF65-F5344CB8AC3E}">
        <p14:creationId xmlns:p14="http://schemas.microsoft.com/office/powerpoint/2010/main" val="1379503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H</a:t>
            </a:r>
            <a:r>
              <a:rPr lang="en-US"/>
              <a:t>BV shown are confirmed as chronic, acute or occult infection. HCV are confirmed for anti-HCV with or without HCV RNA or HCV RNA only. HIV are confirmed for anti-HIV with or without HIV RNA or HIV RNA only. HTLV are confirmed for anti-HTLV (type 1 or 2). Syphilis are confirmed for treponemal antibody (any stage, including treated).</a:t>
            </a:r>
          </a:p>
          <a:p>
            <a:endParaRPr lang="en-US">
              <a:cs typeface="Calibri"/>
            </a:endParaRPr>
          </a:p>
          <a:p>
            <a:r>
              <a:rPr lang="en-US">
                <a:cs typeface="Calibri"/>
              </a:rPr>
              <a:t>The ethnic background and area of birth for confirmed positive blood donors varies by infection reflecting where HBV, HCV and HTLV are endemic. The majority of HIV and syphilis are seen in white donors but have a higher percentage of donors where country of birth is not known. Where known, the majority of donors living with HIV or who had syphilis at some point are born in the UK.</a:t>
            </a:r>
            <a:endParaRPr lang="en-US">
              <a:ea typeface="Calibri"/>
              <a:cs typeface="Calibri"/>
            </a:endParaRPr>
          </a:p>
        </p:txBody>
      </p:sp>
      <p:sp>
        <p:nvSpPr>
          <p:cNvPr id="4" name="Slide Number Placeholder 3"/>
          <p:cNvSpPr>
            <a:spLocks noGrp="1"/>
          </p:cNvSpPr>
          <p:nvPr>
            <p:ph type="sldNum" sz="quarter" idx="5"/>
          </p:nvPr>
        </p:nvSpPr>
        <p:spPr/>
        <p:txBody>
          <a:bodyPr/>
          <a:lstStyle/>
          <a:p>
            <a:fld id="{25D5E8FF-C02B-41C1-988D-9347A491EDD1}" type="slidenum">
              <a:rPr lang="en-GB" smtClean="0"/>
              <a:t>4</a:t>
            </a:fld>
            <a:endParaRPr lang="en-GB"/>
          </a:p>
        </p:txBody>
      </p:sp>
    </p:spTree>
    <p:extLst>
      <p:ext uri="{BB962C8B-B14F-4D97-AF65-F5344CB8AC3E}">
        <p14:creationId xmlns:p14="http://schemas.microsoft.com/office/powerpoint/2010/main" val="2562245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H</a:t>
            </a:r>
            <a:r>
              <a:rPr lang="en-US"/>
              <a:t>BV shown are confirmed as chronic, acute or occult infection. HCV are confirmed for anti-HCV with or without HCV RNA or HCV RNA only. HIV are confirmed for anti-HIV with or without HIV RNA or HIV RNA only. HTLV are confirmed for anti-HTLV (type 1 or 2). Syphilis are confirmed for treponemal antibody (any stage, including treated).</a:t>
            </a:r>
          </a:p>
          <a:p>
            <a:endParaRPr lang="en-US">
              <a:cs typeface="Calibri"/>
            </a:endParaRPr>
          </a:p>
          <a:p>
            <a:r>
              <a:rPr lang="en-US">
                <a:ea typeface="Calibri" panose="020F0502020204030204"/>
                <a:cs typeface="Calibri"/>
              </a:rPr>
              <a:t>No exposure was identified for between 11% (HIV) and 31% (HCV) of positive donors and probable exposure varied by infection. Majority of HBV and HTLV cases were associated with endemic area, HCV was also linked to endemic area and also possible blood contact. Majority of HIV and syphilis was probably acquired through sexual contact a quarter of HIV cases and nearly a third of syphilis cases reporting sex between men.</a:t>
            </a:r>
          </a:p>
        </p:txBody>
      </p:sp>
      <p:sp>
        <p:nvSpPr>
          <p:cNvPr id="4" name="Slide Number Placeholder 3"/>
          <p:cNvSpPr>
            <a:spLocks noGrp="1"/>
          </p:cNvSpPr>
          <p:nvPr>
            <p:ph type="sldNum" sz="quarter" idx="5"/>
          </p:nvPr>
        </p:nvSpPr>
        <p:spPr/>
        <p:txBody>
          <a:bodyPr/>
          <a:lstStyle/>
          <a:p>
            <a:fld id="{25D5E8FF-C02B-41C1-988D-9347A491EDD1}" type="slidenum">
              <a:rPr lang="en-GB" smtClean="0"/>
              <a:t>5</a:t>
            </a:fld>
            <a:endParaRPr lang="en-GB"/>
          </a:p>
        </p:txBody>
      </p:sp>
    </p:spTree>
    <p:extLst>
      <p:ext uri="{BB962C8B-B14F-4D97-AF65-F5344CB8AC3E}">
        <p14:creationId xmlns:p14="http://schemas.microsoft.com/office/powerpoint/2010/main" val="2860896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H</a:t>
            </a:r>
            <a:r>
              <a:rPr lang="en-US"/>
              <a:t>BV shown are confirmed as chronic, acute or occult infection. HCV are confirmed for anti-HCV with or without HCV RNA or HCV RNA only. HIV are confirmed for anti-HIV with or without HIV RNA or HIV RNA only. HTLV are confirmed for anti-HTLV (type 1 or 2). Syphilis are confirmed for treponemal antibody (any stage, including treated).</a:t>
            </a:r>
          </a:p>
          <a:p>
            <a:endParaRPr lang="en-US"/>
          </a:p>
          <a:p>
            <a:r>
              <a:rPr lang="en-US">
                <a:ea typeface="Calibri" panose="020F0502020204030204"/>
                <a:cs typeface="Calibri"/>
              </a:rPr>
              <a:t>Rates of HCV in first-time donors have decreased over time from X to X per 100,000 donations. </a:t>
            </a:r>
            <a:r>
              <a:rPr lang="en-US"/>
              <a:t>Rates of HIV and HTLV in first-time donors have been low and variable on average X and X per 100,000 donations respectively. Rates of HBV in first-time donors have varied around 30 per 100,000 donations since 1996 and have shown an increase over the last few years to X per 100,000 donations in 2023. Syphilis has been increasing since 1996, rising steeply in 2021. Syphilis reflects all stages of infection including past treated infection.</a:t>
            </a:r>
            <a:endParaRPr lang="en-US">
              <a:ea typeface="Calibri"/>
              <a:cs typeface="Calibri"/>
            </a:endParaRPr>
          </a:p>
          <a:p>
            <a:endParaRPr lang="en-US">
              <a:ea typeface="Calibri"/>
              <a:cs typeface="Calibri"/>
            </a:endParaRPr>
          </a:p>
          <a:p>
            <a:endParaRPr lang="en-GB">
              <a:ea typeface="Calibri" panose="020F0502020204030204"/>
              <a:cs typeface="Calibri"/>
            </a:endParaRPr>
          </a:p>
        </p:txBody>
      </p:sp>
      <p:sp>
        <p:nvSpPr>
          <p:cNvPr id="4" name="Slide Number Placeholder 3"/>
          <p:cNvSpPr>
            <a:spLocks noGrp="1"/>
          </p:cNvSpPr>
          <p:nvPr>
            <p:ph type="sldNum" sz="quarter" idx="5"/>
          </p:nvPr>
        </p:nvSpPr>
        <p:spPr/>
        <p:txBody>
          <a:bodyPr/>
          <a:lstStyle/>
          <a:p>
            <a:fld id="{25D5E8FF-C02B-41C1-988D-9347A491EDD1}" type="slidenum">
              <a:rPr lang="en-GB" smtClean="0"/>
              <a:t>6</a:t>
            </a:fld>
            <a:endParaRPr lang="en-GB"/>
          </a:p>
        </p:txBody>
      </p:sp>
    </p:spTree>
    <p:extLst>
      <p:ext uri="{BB962C8B-B14F-4D97-AF65-F5344CB8AC3E}">
        <p14:creationId xmlns:p14="http://schemas.microsoft.com/office/powerpoint/2010/main" val="368985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H</a:t>
            </a:r>
            <a:r>
              <a:rPr lang="en-US"/>
              <a:t>BV shown are confirmed as chronic, acute or occult infection. HCV are confirmed for anti-HCV with or without HCV RNA or HCV RNA only. HIV are confirmed for anti-HIV with or without HIV RNA or HIV RNA only. HTLV are confirmed for anti-HTLV (type 1 or 2). Syphilis are confirmed for treponemal antibody (any stage, including treated).</a:t>
            </a:r>
          </a:p>
          <a:p>
            <a:endParaRPr lang="en-US"/>
          </a:p>
          <a:p>
            <a:r>
              <a:rPr lang="en-GB">
                <a:ea typeface="Calibri"/>
                <a:cs typeface="Calibri"/>
              </a:rPr>
              <a:t>Rates in repeat donors are lower than in first-time donors and are generally decreasing except for syphilis where rates have been increasing over the last decade. Rates were especially high in 2023 due to old infections being newly detected in England by a more sensitive assay.</a:t>
            </a:r>
            <a:endParaRPr lang="en-GB">
              <a:cs typeface="Calibri"/>
            </a:endParaRPr>
          </a:p>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7</a:t>
            </a:fld>
            <a:endParaRPr lang="en-GB"/>
          </a:p>
        </p:txBody>
      </p:sp>
    </p:spTree>
    <p:extLst>
      <p:ext uri="{BB962C8B-B14F-4D97-AF65-F5344CB8AC3E}">
        <p14:creationId xmlns:p14="http://schemas.microsoft.com/office/powerpoint/2010/main" val="3378797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panose="020F0502020204030204"/>
                <a:cs typeface="Calibri"/>
              </a:rPr>
              <a:t>Rates of HBV are higher in male first-time donors, particularly in the 35 to 44 age group.</a:t>
            </a:r>
          </a:p>
          <a:p>
            <a:r>
              <a:rPr lang="en-GB">
                <a:ea typeface="Calibri" panose="020F0502020204030204"/>
                <a:cs typeface="Calibri"/>
              </a:rPr>
              <a:t>In repeat donors, rates are highest in male donors aged 25 to 34 years. </a:t>
            </a:r>
          </a:p>
          <a:p>
            <a:endParaRPr lang="en-GB">
              <a:ea typeface="Calibri" panose="020F0502020204030204"/>
              <a:cs typeface="Calibri"/>
            </a:endParaRPr>
          </a:p>
        </p:txBody>
      </p:sp>
      <p:sp>
        <p:nvSpPr>
          <p:cNvPr id="4" name="Slide Number Placeholder 3"/>
          <p:cNvSpPr>
            <a:spLocks noGrp="1"/>
          </p:cNvSpPr>
          <p:nvPr>
            <p:ph type="sldNum" sz="quarter" idx="5"/>
          </p:nvPr>
        </p:nvSpPr>
        <p:spPr/>
        <p:txBody>
          <a:bodyPr/>
          <a:lstStyle/>
          <a:p>
            <a:fld id="{25D5E8FF-C02B-41C1-988D-9347A491EDD1}" type="slidenum">
              <a:rPr lang="en-GB" smtClean="0"/>
              <a:t>8</a:t>
            </a:fld>
            <a:endParaRPr lang="en-GB"/>
          </a:p>
        </p:txBody>
      </p:sp>
    </p:spTree>
    <p:extLst>
      <p:ext uri="{BB962C8B-B14F-4D97-AF65-F5344CB8AC3E}">
        <p14:creationId xmlns:p14="http://schemas.microsoft.com/office/powerpoint/2010/main" val="3828209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Rates of HCV are higher in male first-time donors, increasing with age group.</a:t>
            </a:r>
            <a:endParaRPr lang="en-US"/>
          </a:p>
          <a:p>
            <a:r>
              <a:rPr lang="en-GB"/>
              <a:t>In repeat donors, rates are highest in male donors aged 17 to 24 years. </a:t>
            </a:r>
            <a:endParaRPr lang="en-US"/>
          </a:p>
          <a:p>
            <a:endParaRPr lang="en-GB" b="1">
              <a:ea typeface="Calibri"/>
              <a:cs typeface="Calibri"/>
            </a:endParaRPr>
          </a:p>
        </p:txBody>
      </p:sp>
      <p:sp>
        <p:nvSpPr>
          <p:cNvPr id="4" name="Slide Number Placeholder 3"/>
          <p:cNvSpPr>
            <a:spLocks noGrp="1"/>
          </p:cNvSpPr>
          <p:nvPr>
            <p:ph type="sldNum" sz="quarter" idx="5"/>
          </p:nvPr>
        </p:nvSpPr>
        <p:spPr/>
        <p:txBody>
          <a:bodyPr/>
          <a:lstStyle/>
          <a:p>
            <a:fld id="{25D5E8FF-C02B-41C1-988D-9347A491EDD1}" type="slidenum">
              <a:rPr lang="en-GB" smtClean="0"/>
              <a:t>9</a:t>
            </a:fld>
            <a:endParaRPr lang="en-GB"/>
          </a:p>
        </p:txBody>
      </p:sp>
    </p:spTree>
    <p:extLst>
      <p:ext uri="{BB962C8B-B14F-4D97-AF65-F5344CB8AC3E}">
        <p14:creationId xmlns:p14="http://schemas.microsoft.com/office/powerpoint/2010/main" val="4194078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Rates of HIV are higher in male first-time donors, lowest in the 17 to 24 year olds.</a:t>
            </a:r>
            <a:endParaRPr lang="en-US"/>
          </a:p>
          <a:p>
            <a:r>
              <a:rPr lang="en-GB"/>
              <a:t>In repeat donors, rates are highest in male donors aged 17 to 24 years. </a:t>
            </a:r>
            <a:endParaRPr lang="en-US">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25D5E8FF-C02B-41C1-988D-9347A491EDD1}" type="slidenum">
              <a:rPr lang="en-GB" smtClean="0"/>
              <a:t>10</a:t>
            </a:fld>
            <a:endParaRPr lang="en-GB"/>
          </a:p>
        </p:txBody>
      </p:sp>
    </p:spTree>
    <p:extLst>
      <p:ext uri="{BB962C8B-B14F-4D97-AF65-F5344CB8AC3E}">
        <p14:creationId xmlns:p14="http://schemas.microsoft.com/office/powerpoint/2010/main" val="2642666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Arial" panose="020B0604020202020204" pitchFamily="34" charset="0"/>
                <a:cs typeface="Arial" panose="020B0604020202020204" pitchFamily="34" charset="0"/>
              </a:rPr>
              <a:t>Rates of HTLV are higher in male first-time donors compared with female first-time donors, in the 25 to 34 year, 35 to 44 year and 55 plus categories.</a:t>
            </a:r>
            <a:endParaRPr lang="en-US" sz="1200">
              <a:latin typeface="Arial" panose="020B0604020202020204" pitchFamily="34" charset="0"/>
              <a:cs typeface="Arial" panose="020B0604020202020204" pitchFamily="34" charset="0"/>
            </a:endParaRPr>
          </a:p>
          <a:p>
            <a:endParaRPr lang="en-US" b="1">
              <a:ea typeface="Calibri"/>
              <a:cs typeface="Calibri"/>
            </a:endParaRPr>
          </a:p>
          <a:p>
            <a:endParaRPr lang="en-US" b="1">
              <a:ea typeface="Calibri"/>
              <a:cs typeface="Calibri"/>
            </a:endParaRPr>
          </a:p>
        </p:txBody>
      </p:sp>
      <p:sp>
        <p:nvSpPr>
          <p:cNvPr id="4" name="Slide Number Placeholder 3"/>
          <p:cNvSpPr>
            <a:spLocks noGrp="1"/>
          </p:cNvSpPr>
          <p:nvPr>
            <p:ph type="sldNum" sz="quarter" idx="5"/>
          </p:nvPr>
        </p:nvSpPr>
        <p:spPr/>
        <p:txBody>
          <a:bodyPr/>
          <a:lstStyle/>
          <a:p>
            <a:fld id="{25D5E8FF-C02B-41C1-988D-9347A491EDD1}" type="slidenum">
              <a:rPr lang="en-GB" smtClean="0"/>
              <a:t>11</a:t>
            </a:fld>
            <a:endParaRPr lang="en-GB"/>
          </a:p>
        </p:txBody>
      </p:sp>
    </p:spTree>
    <p:extLst>
      <p:ext uri="{BB962C8B-B14F-4D97-AF65-F5344CB8AC3E}">
        <p14:creationId xmlns:p14="http://schemas.microsoft.com/office/powerpoint/2010/main" val="4137730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Rates of syphilis are higher in male first-time donors, lowest in the 17 to 24 years old age group.</a:t>
            </a:r>
            <a:endParaRPr lang="en-US"/>
          </a:p>
          <a:p>
            <a:r>
              <a:rPr lang="en-GB"/>
              <a:t>In repeat donors, rates are highest in male donors aged 17 to 24 years. </a:t>
            </a:r>
            <a:endParaRPr lang="en-US"/>
          </a:p>
          <a:p>
            <a:endParaRPr lang="en-GB">
              <a:ea typeface="Calibri"/>
              <a:cs typeface="Calibri"/>
            </a:endParaRPr>
          </a:p>
        </p:txBody>
      </p:sp>
      <p:sp>
        <p:nvSpPr>
          <p:cNvPr id="4" name="Slide Number Placeholder 3"/>
          <p:cNvSpPr>
            <a:spLocks noGrp="1"/>
          </p:cNvSpPr>
          <p:nvPr>
            <p:ph type="sldNum" sz="quarter" idx="5"/>
          </p:nvPr>
        </p:nvSpPr>
        <p:spPr/>
        <p:txBody>
          <a:bodyPr/>
          <a:lstStyle/>
          <a:p>
            <a:fld id="{25D5E8FF-C02B-41C1-988D-9347A491EDD1}" type="slidenum">
              <a:rPr lang="en-GB" smtClean="0"/>
              <a:t>12</a:t>
            </a:fld>
            <a:endParaRPr lang="en-GB"/>
          </a:p>
        </p:txBody>
      </p:sp>
    </p:spTree>
    <p:extLst>
      <p:ext uri="{BB962C8B-B14F-4D97-AF65-F5344CB8AC3E}">
        <p14:creationId xmlns:p14="http://schemas.microsoft.com/office/powerpoint/2010/main" val="355310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Rates of syphilis are higher in male first-time donors, lowest in the 17 to 24 year olds.</a:t>
            </a:r>
            <a:endParaRPr lang="en-US"/>
          </a:p>
          <a:p>
            <a:r>
              <a:rPr lang="en-GB"/>
              <a:t>In repeat donors, rates are highest in male donors aged 17 to 24 years. </a:t>
            </a:r>
            <a:endParaRPr lang="en-US"/>
          </a:p>
          <a:p>
            <a:endParaRPr lang="en-GB">
              <a:ea typeface="Calibri"/>
              <a:cs typeface="Calibri"/>
            </a:endParaRPr>
          </a:p>
        </p:txBody>
      </p:sp>
      <p:sp>
        <p:nvSpPr>
          <p:cNvPr id="4" name="Slide Number Placeholder 3"/>
          <p:cNvSpPr>
            <a:spLocks noGrp="1"/>
          </p:cNvSpPr>
          <p:nvPr>
            <p:ph type="sldNum" sz="quarter" idx="5"/>
          </p:nvPr>
        </p:nvSpPr>
        <p:spPr/>
        <p:txBody>
          <a:bodyPr/>
          <a:lstStyle/>
          <a:p>
            <a:fld id="{25D5E8FF-C02B-41C1-988D-9347A491EDD1}" type="slidenum">
              <a:rPr lang="en-GB" smtClean="0"/>
              <a:t>13</a:t>
            </a:fld>
            <a:endParaRPr lang="en-GB"/>
          </a:p>
        </p:txBody>
      </p:sp>
    </p:spTree>
    <p:extLst>
      <p:ext uri="{BB962C8B-B14F-4D97-AF65-F5344CB8AC3E}">
        <p14:creationId xmlns:p14="http://schemas.microsoft.com/office/powerpoint/2010/main" val="846886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H</a:t>
            </a:r>
            <a:r>
              <a:rPr lang="en-US"/>
              <a:t>BV shown are confirmed as chronic, acute or occult infection. HCV are confirmed for anti-HCV with or without HCV RNA or HCV RNA only. HIV are confirmed for anti-HIV with or without HIV RNA or HIV RNA only.</a:t>
            </a:r>
          </a:p>
          <a:p>
            <a:endParaRPr lang="en-GB"/>
          </a:p>
          <a:p>
            <a:r>
              <a:rPr lang="en-GB"/>
              <a:t>The number of seroconverters detected and removed from the blood supply along with the window period of the assay are used to help estimate the residual risk of non-detection. </a:t>
            </a:r>
            <a:endParaRPr lang="en-GB">
              <a:ea typeface="Calibri"/>
              <a:cs typeface="Calibri"/>
            </a:endParaRPr>
          </a:p>
          <a:p>
            <a:r>
              <a:rPr lang="en-GB"/>
              <a:t>Since the numbers are small compared with the total numbers of donations made a rolling 3 years of data are used in the residual risk estimates. </a:t>
            </a:r>
          </a:p>
          <a:p>
            <a:endParaRPr lang="en-GB"/>
          </a:p>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14</a:t>
            </a:fld>
            <a:endParaRPr lang="en-GB"/>
          </a:p>
        </p:txBody>
      </p:sp>
    </p:spTree>
    <p:extLst>
      <p:ext uri="{BB962C8B-B14F-4D97-AF65-F5344CB8AC3E}">
        <p14:creationId xmlns:p14="http://schemas.microsoft.com/office/powerpoint/2010/main" val="2633982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000000"/>
                </a:solidFill>
                <a:effectLst/>
                <a:latin typeface="Arial" panose="020B0604020202020204" pitchFamily="34" charset="0"/>
              </a:rPr>
              <a:t>In 1996 most donors who were not eligible later reported injecting drug use (70/88) with 7 reporting sex between men.</a:t>
            </a:r>
            <a:r>
              <a:rPr lang="en-GB" dirty="0"/>
              <a:t> </a:t>
            </a:r>
          </a:p>
          <a:p>
            <a:r>
              <a:rPr lang="en-GB" sz="1800" b="0" i="0" u="none" strike="noStrike" dirty="0">
                <a:solidFill>
                  <a:srgbClr val="000000"/>
                </a:solidFill>
                <a:effectLst/>
                <a:latin typeface="Arial" panose="020B0604020202020204" pitchFamily="34" charset="0"/>
              </a:rPr>
              <a:t>In 2023 most donors who were not eligible later reported a history of syphilis treatment (47/63) with 7 reporting anal sex with new or multiple partners.</a:t>
            </a:r>
            <a:r>
              <a:rPr lang="en-GB" dirty="0"/>
              <a:t> </a:t>
            </a:r>
          </a:p>
        </p:txBody>
      </p:sp>
      <p:sp>
        <p:nvSpPr>
          <p:cNvPr id="4" name="Slide Number Placeholder 3"/>
          <p:cNvSpPr>
            <a:spLocks noGrp="1"/>
          </p:cNvSpPr>
          <p:nvPr>
            <p:ph type="sldNum" sz="quarter" idx="5"/>
          </p:nvPr>
        </p:nvSpPr>
        <p:spPr/>
        <p:txBody>
          <a:bodyPr/>
          <a:lstStyle/>
          <a:p>
            <a:fld id="{25D5E8FF-C02B-41C1-988D-9347A491EDD1}" type="slidenum">
              <a:rPr lang="en-GB" smtClean="0"/>
              <a:t>15</a:t>
            </a:fld>
            <a:endParaRPr lang="en-GB"/>
          </a:p>
        </p:txBody>
      </p:sp>
    </p:spTree>
    <p:extLst>
      <p:ext uri="{BB962C8B-B14F-4D97-AF65-F5344CB8AC3E}">
        <p14:creationId xmlns:p14="http://schemas.microsoft.com/office/powerpoint/2010/main" val="4167602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HEV testing was introduced in 2016 in sufficient donation numbers to supply selected patients, then rolled out universally from April 2017. </a:t>
            </a:r>
          </a:p>
          <a:p>
            <a:r>
              <a:rPr lang="en-GB">
                <a:ea typeface="Calibri"/>
                <a:cs typeface="Calibri"/>
              </a:rPr>
              <a:t>Over 300 HEV RNA positive donations are detected and removed from the blood supply each year with highest rates seen in 2019 at 0.3 per 1000 donations.</a:t>
            </a:r>
          </a:p>
          <a:p>
            <a:r>
              <a:rPr lang="en-GB">
                <a:ea typeface="Calibri"/>
                <a:cs typeface="Calibri"/>
              </a:rPr>
              <a:t>Note that Wales blood service do not confirm RNA reactive donations. </a:t>
            </a:r>
          </a:p>
        </p:txBody>
      </p:sp>
      <p:sp>
        <p:nvSpPr>
          <p:cNvPr id="4" name="Slide Number Placeholder 3"/>
          <p:cNvSpPr>
            <a:spLocks noGrp="1"/>
          </p:cNvSpPr>
          <p:nvPr>
            <p:ph type="sldNum" sz="quarter" idx="5"/>
          </p:nvPr>
        </p:nvSpPr>
        <p:spPr/>
        <p:txBody>
          <a:bodyPr/>
          <a:lstStyle/>
          <a:p>
            <a:fld id="{25D5E8FF-C02B-41C1-988D-9347A491EDD1}" type="slidenum">
              <a:rPr lang="en-GB" smtClean="0"/>
              <a:t>16</a:t>
            </a:fld>
            <a:endParaRPr lang="en-GB"/>
          </a:p>
        </p:txBody>
      </p:sp>
    </p:spTree>
    <p:extLst>
      <p:ext uri="{BB962C8B-B14F-4D97-AF65-F5344CB8AC3E}">
        <p14:creationId xmlns:p14="http://schemas.microsoft.com/office/powerpoint/2010/main" val="2580253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17</a:t>
            </a:fld>
            <a:endParaRPr lang="en-GB"/>
          </a:p>
        </p:txBody>
      </p:sp>
    </p:spTree>
    <p:extLst>
      <p:ext uri="{BB962C8B-B14F-4D97-AF65-F5344CB8AC3E}">
        <p14:creationId xmlns:p14="http://schemas.microsoft.com/office/powerpoint/2010/main" val="2833323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18</a:t>
            </a:fld>
            <a:endParaRPr lang="en-GB"/>
          </a:p>
        </p:txBody>
      </p:sp>
    </p:spTree>
    <p:extLst>
      <p:ext uri="{BB962C8B-B14F-4D97-AF65-F5344CB8AC3E}">
        <p14:creationId xmlns:p14="http://schemas.microsoft.com/office/powerpoint/2010/main" val="3798061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19</a:t>
            </a:fld>
            <a:endParaRPr lang="en-GB"/>
          </a:p>
        </p:txBody>
      </p:sp>
    </p:spTree>
    <p:extLst>
      <p:ext uri="{BB962C8B-B14F-4D97-AF65-F5344CB8AC3E}">
        <p14:creationId xmlns:p14="http://schemas.microsoft.com/office/powerpoint/2010/main" val="536520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20</a:t>
            </a:fld>
            <a:endParaRPr lang="en-GB"/>
          </a:p>
        </p:txBody>
      </p:sp>
    </p:spTree>
    <p:extLst>
      <p:ext uri="{BB962C8B-B14F-4D97-AF65-F5344CB8AC3E}">
        <p14:creationId xmlns:p14="http://schemas.microsoft.com/office/powerpoint/2010/main" val="1689155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22</a:t>
            </a:fld>
            <a:endParaRPr lang="en-GB"/>
          </a:p>
        </p:txBody>
      </p:sp>
    </p:spTree>
    <p:extLst>
      <p:ext uri="{BB962C8B-B14F-4D97-AF65-F5344CB8AC3E}">
        <p14:creationId xmlns:p14="http://schemas.microsoft.com/office/powerpoint/2010/main" val="1049259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23</a:t>
            </a:fld>
            <a:endParaRPr lang="en-GB"/>
          </a:p>
        </p:txBody>
      </p:sp>
    </p:spTree>
    <p:extLst>
      <p:ext uri="{BB962C8B-B14F-4D97-AF65-F5344CB8AC3E}">
        <p14:creationId xmlns:p14="http://schemas.microsoft.com/office/powerpoint/2010/main" val="1373806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24</a:t>
            </a:fld>
            <a:endParaRPr lang="en-GB"/>
          </a:p>
        </p:txBody>
      </p:sp>
    </p:spTree>
    <p:extLst>
      <p:ext uri="{BB962C8B-B14F-4D97-AF65-F5344CB8AC3E}">
        <p14:creationId xmlns:p14="http://schemas.microsoft.com/office/powerpoint/2010/main" val="68619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26</a:t>
            </a:fld>
            <a:endParaRPr lang="en-GB"/>
          </a:p>
        </p:txBody>
      </p:sp>
    </p:spTree>
    <p:extLst>
      <p:ext uri="{BB962C8B-B14F-4D97-AF65-F5344CB8AC3E}">
        <p14:creationId xmlns:p14="http://schemas.microsoft.com/office/powerpoint/2010/main" val="19298533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estimated residual risk that a donation made in the infectious window period is not detected on testing: </a:t>
            </a:r>
          </a:p>
          <a:p>
            <a:r>
              <a:rPr lang="en-US"/>
              <a:t>Risks specific for HBV, HCV and HIV in the UK, estimated for 3-year periods 2012-2014 to 2021-2023.</a:t>
            </a:r>
          </a:p>
        </p:txBody>
      </p:sp>
      <p:sp>
        <p:nvSpPr>
          <p:cNvPr id="4" name="Slide Number Placeholder 3"/>
          <p:cNvSpPr>
            <a:spLocks noGrp="1"/>
          </p:cNvSpPr>
          <p:nvPr>
            <p:ph type="sldNum" sz="quarter" idx="5"/>
          </p:nvPr>
        </p:nvSpPr>
        <p:spPr/>
        <p:txBody>
          <a:bodyPr/>
          <a:lstStyle/>
          <a:p>
            <a:fld id="{25D5E8FF-C02B-41C1-988D-9347A491EDD1}" type="slidenum">
              <a:rPr lang="en-GB" smtClean="0"/>
              <a:t>27</a:t>
            </a:fld>
            <a:endParaRPr lang="en-GB"/>
          </a:p>
        </p:txBody>
      </p:sp>
    </p:spTree>
    <p:extLst>
      <p:ext uri="{BB962C8B-B14F-4D97-AF65-F5344CB8AC3E}">
        <p14:creationId xmlns:p14="http://schemas.microsoft.com/office/powerpoint/2010/main" val="161065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28</a:t>
            </a:fld>
            <a:endParaRPr lang="en-GB"/>
          </a:p>
        </p:txBody>
      </p:sp>
    </p:spTree>
    <p:extLst>
      <p:ext uri="{BB962C8B-B14F-4D97-AF65-F5344CB8AC3E}">
        <p14:creationId xmlns:p14="http://schemas.microsoft.com/office/powerpoint/2010/main" val="3138594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ea typeface="Calibri"/>
                <a:cs typeface="Calibri"/>
              </a:rPr>
              <a:t>Surveillance to look for any evidence of CJD transfusion-transmission has continued since 1997 to the present. Zero variant CJD cases have been identified in the UK in the last 5 years. The most recent variant CJD case was identified in 2016 and was not found to be a blood donor. Evidence of variant CJD transfusion-transmission was identified in 4 recipients, 3 clinical and 1 pre-clinical, all transfused before leucodepletion was introduced in 1999. Sporadic CJD cases continue to be identified, and the donor records checked. Before 2020 sporadic cases were checked if the family reported a donation history. Since audit identified that a small number of donors were identified in cases where donor history was not reported and protocol was changed from 2020 to check all sporadic cases for a donor record. In the last 5 years 659 sporadic CJD cases were sent by the National CJDRSU for blood service check and 106 were found to be a blood donor with 984 components issued and 441 recipients identified. The number of recipients is subject to change as hospitals continue to return forms. To date, there is no evidence for sporadic CJD transfusion-transmission. </a:t>
            </a:r>
          </a:p>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29</a:t>
            </a:fld>
            <a:endParaRPr lang="en-GB"/>
          </a:p>
        </p:txBody>
      </p:sp>
    </p:spTree>
    <p:extLst>
      <p:ext uri="{BB962C8B-B14F-4D97-AF65-F5344CB8AC3E}">
        <p14:creationId xmlns:p14="http://schemas.microsoft.com/office/powerpoint/2010/main" val="12844348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D5E8FF-C02B-41C1-988D-9347A491EDD1}" type="slidenum">
              <a:rPr lang="en-GB" smtClean="0"/>
              <a:t>30</a:t>
            </a:fld>
            <a:endParaRPr lang="en-GB"/>
          </a:p>
        </p:txBody>
      </p:sp>
    </p:spTree>
    <p:extLst>
      <p:ext uri="{BB962C8B-B14F-4D97-AF65-F5344CB8AC3E}">
        <p14:creationId xmlns:p14="http://schemas.microsoft.com/office/powerpoint/2010/main" val="202824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5D5E8FF-C02B-41C1-988D-9347A491EDD1}" type="slidenum">
              <a:rPr lang="en-GB" smtClean="0"/>
              <a:t>31</a:t>
            </a:fld>
            <a:endParaRPr lang="en-GB"/>
          </a:p>
        </p:txBody>
      </p:sp>
    </p:spTree>
    <p:extLst>
      <p:ext uri="{BB962C8B-B14F-4D97-AF65-F5344CB8AC3E}">
        <p14:creationId xmlns:p14="http://schemas.microsoft.com/office/powerpoint/2010/main" val="816006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F77AF-1C39-BFC4-6979-1E9BF1E5D0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64C1A3-8748-B2FC-7E61-0AF8D5FE18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661C143-03F7-2128-65C3-9FDF6520E429}"/>
              </a:ext>
            </a:extLst>
          </p:cNvPr>
          <p:cNvSpPr>
            <a:spLocks noGrp="1"/>
          </p:cNvSpPr>
          <p:nvPr>
            <p:ph type="dt" sz="half" idx="10"/>
          </p:nvPr>
        </p:nvSpPr>
        <p:spPr/>
        <p:txBody>
          <a:bodyPr/>
          <a:lstStyle/>
          <a:p>
            <a:fld id="{A07F4A76-D610-4255-9EC1-C755EC3A97E8}" type="datetime1">
              <a:rPr lang="en-GB" smtClean="0"/>
              <a:t>11/12/2024</a:t>
            </a:fld>
            <a:endParaRPr lang="en-GB"/>
          </a:p>
        </p:txBody>
      </p:sp>
      <p:sp>
        <p:nvSpPr>
          <p:cNvPr id="5" name="Footer Placeholder 4">
            <a:extLst>
              <a:ext uri="{FF2B5EF4-FFF2-40B4-BE49-F238E27FC236}">
                <a16:creationId xmlns:a16="http://schemas.microsoft.com/office/drawing/2014/main" id="{1167DAD9-74EC-8DEF-88D6-189BE8C23A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810F34-836B-258E-6ABE-7E959163AD11}"/>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60461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29C4E-EA29-E638-5619-D8F724BF403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B638A2-1BB7-C2D2-9052-D84693B8BE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D1BB89-AA26-84E7-9D28-1186C266A075}"/>
              </a:ext>
            </a:extLst>
          </p:cNvPr>
          <p:cNvSpPr>
            <a:spLocks noGrp="1"/>
          </p:cNvSpPr>
          <p:nvPr>
            <p:ph type="dt" sz="half" idx="10"/>
          </p:nvPr>
        </p:nvSpPr>
        <p:spPr/>
        <p:txBody>
          <a:bodyPr/>
          <a:lstStyle/>
          <a:p>
            <a:fld id="{DDCFBE8F-66FD-468A-BCAA-AC9018AFEC8D}" type="datetime1">
              <a:rPr lang="en-GB" smtClean="0"/>
              <a:t>11/12/2024</a:t>
            </a:fld>
            <a:endParaRPr lang="en-GB"/>
          </a:p>
        </p:txBody>
      </p:sp>
      <p:sp>
        <p:nvSpPr>
          <p:cNvPr id="5" name="Footer Placeholder 4">
            <a:extLst>
              <a:ext uri="{FF2B5EF4-FFF2-40B4-BE49-F238E27FC236}">
                <a16:creationId xmlns:a16="http://schemas.microsoft.com/office/drawing/2014/main" id="{DFEA1125-04CA-125D-F29D-93C356983D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03CE58-EBC4-C5F2-F234-1C21E636B09D}"/>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1019399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64706-66CC-D1ED-B96A-4D13824194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261357C-2D6C-4B72-FC20-9CBE3EA528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6B91E3-4072-3B02-B3BE-A90A081C1263}"/>
              </a:ext>
            </a:extLst>
          </p:cNvPr>
          <p:cNvSpPr>
            <a:spLocks noGrp="1"/>
          </p:cNvSpPr>
          <p:nvPr>
            <p:ph type="dt" sz="half" idx="10"/>
          </p:nvPr>
        </p:nvSpPr>
        <p:spPr/>
        <p:txBody>
          <a:bodyPr/>
          <a:lstStyle/>
          <a:p>
            <a:fld id="{18E501E2-8DB0-4FD9-BB1B-8F36B5B7760A}" type="datetime1">
              <a:rPr lang="en-GB" smtClean="0"/>
              <a:t>11/12/2024</a:t>
            </a:fld>
            <a:endParaRPr lang="en-GB"/>
          </a:p>
        </p:txBody>
      </p:sp>
      <p:sp>
        <p:nvSpPr>
          <p:cNvPr id="5" name="Footer Placeholder 4">
            <a:extLst>
              <a:ext uri="{FF2B5EF4-FFF2-40B4-BE49-F238E27FC236}">
                <a16:creationId xmlns:a16="http://schemas.microsoft.com/office/drawing/2014/main" id="{A9EE4FFA-9947-58D0-C85A-9D1ACCBC00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7AF59C-B891-8B0D-5C33-AF7BC2E2C263}"/>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326387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FF38-0858-EC05-33C4-9441914FCF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0B9366-4C58-F48A-9959-B61FF015D8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48065F4-1A24-1CAE-44A0-AA432D689F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849E8DD-A0F2-7BC3-6B76-85D2B9CF99C2}"/>
              </a:ext>
            </a:extLst>
          </p:cNvPr>
          <p:cNvSpPr>
            <a:spLocks noGrp="1"/>
          </p:cNvSpPr>
          <p:nvPr>
            <p:ph type="dt" sz="half" idx="10"/>
          </p:nvPr>
        </p:nvSpPr>
        <p:spPr/>
        <p:txBody>
          <a:bodyPr/>
          <a:lstStyle/>
          <a:p>
            <a:fld id="{8BEC0B7D-764F-49F8-9411-1013482F7F12}" type="datetime1">
              <a:rPr lang="en-GB" smtClean="0"/>
              <a:t>11/12/2024</a:t>
            </a:fld>
            <a:endParaRPr lang="en-GB"/>
          </a:p>
        </p:txBody>
      </p:sp>
      <p:sp>
        <p:nvSpPr>
          <p:cNvPr id="6" name="Footer Placeholder 5">
            <a:extLst>
              <a:ext uri="{FF2B5EF4-FFF2-40B4-BE49-F238E27FC236}">
                <a16:creationId xmlns:a16="http://schemas.microsoft.com/office/drawing/2014/main" id="{55546245-625F-8F3A-3E38-0090058EB2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FEF5F3-B527-C3A2-ABBD-A5E763350F0C}"/>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2627129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C6045-9024-8E13-7540-27898EF9821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180CB60-C23F-0618-597C-78D7AAB14A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C96F58-36A3-E26A-F9F3-1A4A541158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4A3627B-D8CB-6806-63CC-E9DD4C96FB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71ADE4-7808-A8FF-5118-94BA26684A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586171E-73B3-A1BB-90E1-C1E6DF6004B1}"/>
              </a:ext>
            </a:extLst>
          </p:cNvPr>
          <p:cNvSpPr>
            <a:spLocks noGrp="1"/>
          </p:cNvSpPr>
          <p:nvPr>
            <p:ph type="dt" sz="half" idx="10"/>
          </p:nvPr>
        </p:nvSpPr>
        <p:spPr/>
        <p:txBody>
          <a:bodyPr/>
          <a:lstStyle/>
          <a:p>
            <a:fld id="{0334AD7B-BF86-41B0-9CED-E3DC7333655B}" type="datetime1">
              <a:rPr lang="en-GB" smtClean="0"/>
              <a:t>11/12/2024</a:t>
            </a:fld>
            <a:endParaRPr lang="en-GB"/>
          </a:p>
        </p:txBody>
      </p:sp>
      <p:sp>
        <p:nvSpPr>
          <p:cNvPr id="8" name="Footer Placeholder 7">
            <a:extLst>
              <a:ext uri="{FF2B5EF4-FFF2-40B4-BE49-F238E27FC236}">
                <a16:creationId xmlns:a16="http://schemas.microsoft.com/office/drawing/2014/main" id="{64B18D7C-95F2-B918-A3A2-6DC2ECAADE7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36CAD92-EFB2-3DC9-93CD-9BAC28F474CD}"/>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315609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3837D-A59C-03EF-4D1B-57E19318A2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A36EA94-63FE-A43F-3043-FE7F8150CF78}"/>
              </a:ext>
            </a:extLst>
          </p:cNvPr>
          <p:cNvSpPr>
            <a:spLocks noGrp="1"/>
          </p:cNvSpPr>
          <p:nvPr>
            <p:ph type="dt" sz="half" idx="10"/>
          </p:nvPr>
        </p:nvSpPr>
        <p:spPr/>
        <p:txBody>
          <a:bodyPr/>
          <a:lstStyle/>
          <a:p>
            <a:fld id="{983D4550-EE42-401E-9DAE-B6CE54180754}" type="datetime1">
              <a:rPr lang="en-GB" smtClean="0"/>
              <a:t>11/12/2024</a:t>
            </a:fld>
            <a:endParaRPr lang="en-GB"/>
          </a:p>
        </p:txBody>
      </p:sp>
      <p:sp>
        <p:nvSpPr>
          <p:cNvPr id="4" name="Footer Placeholder 3">
            <a:extLst>
              <a:ext uri="{FF2B5EF4-FFF2-40B4-BE49-F238E27FC236}">
                <a16:creationId xmlns:a16="http://schemas.microsoft.com/office/drawing/2014/main" id="{F7AF0DEF-EE8A-15A7-3BE9-D2995ED593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4D86011-2004-6C13-6E46-614C078D8541}"/>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1085809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1B91E2-454A-8988-39D1-6DCA919F29D1}"/>
              </a:ext>
            </a:extLst>
          </p:cNvPr>
          <p:cNvSpPr>
            <a:spLocks noGrp="1"/>
          </p:cNvSpPr>
          <p:nvPr>
            <p:ph type="dt" sz="half" idx="10"/>
          </p:nvPr>
        </p:nvSpPr>
        <p:spPr/>
        <p:txBody>
          <a:bodyPr/>
          <a:lstStyle/>
          <a:p>
            <a:fld id="{1CC413F4-AE43-4736-B1BA-F6581B851906}" type="datetime1">
              <a:rPr lang="en-GB" smtClean="0"/>
              <a:t>11/12/2024</a:t>
            </a:fld>
            <a:endParaRPr lang="en-GB"/>
          </a:p>
        </p:txBody>
      </p:sp>
      <p:sp>
        <p:nvSpPr>
          <p:cNvPr id="3" name="Footer Placeholder 2">
            <a:extLst>
              <a:ext uri="{FF2B5EF4-FFF2-40B4-BE49-F238E27FC236}">
                <a16:creationId xmlns:a16="http://schemas.microsoft.com/office/drawing/2014/main" id="{40B5FA07-931C-ECF9-6618-162A5A8A6B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76A8B5-2ABE-430C-C7EF-56ACE4566001}"/>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3405148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6128-9F41-0EF2-F814-80675099A6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FE555C-7276-6242-9A46-95AE0C975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D566674-FFAA-A07F-02BD-4DF3B4E922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0C6B29-13F7-4D06-2EE4-9BF59C4CAEEC}"/>
              </a:ext>
            </a:extLst>
          </p:cNvPr>
          <p:cNvSpPr>
            <a:spLocks noGrp="1"/>
          </p:cNvSpPr>
          <p:nvPr>
            <p:ph type="dt" sz="half" idx="10"/>
          </p:nvPr>
        </p:nvSpPr>
        <p:spPr/>
        <p:txBody>
          <a:bodyPr/>
          <a:lstStyle/>
          <a:p>
            <a:fld id="{7BA2FCBD-CFB7-470A-9EDA-0034BD53386F}" type="datetime1">
              <a:rPr lang="en-GB" smtClean="0"/>
              <a:t>11/12/2024</a:t>
            </a:fld>
            <a:endParaRPr lang="en-GB"/>
          </a:p>
        </p:txBody>
      </p:sp>
      <p:sp>
        <p:nvSpPr>
          <p:cNvPr id="6" name="Footer Placeholder 5">
            <a:extLst>
              <a:ext uri="{FF2B5EF4-FFF2-40B4-BE49-F238E27FC236}">
                <a16:creationId xmlns:a16="http://schemas.microsoft.com/office/drawing/2014/main" id="{F95B53EE-029E-5B5B-DFD9-6707220845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58549F-21D3-074E-7CFC-69718A4F77A0}"/>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862738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2DD5-9B51-F3A3-4F98-2E83ACECE5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7B8AC55-1FCD-4AC3-2384-95AE5077C9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56DC0F-3D5D-D683-0C74-D134362101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39DF1E-2E5C-65E2-2C7E-6D0869356B0E}"/>
              </a:ext>
            </a:extLst>
          </p:cNvPr>
          <p:cNvSpPr>
            <a:spLocks noGrp="1"/>
          </p:cNvSpPr>
          <p:nvPr>
            <p:ph type="dt" sz="half" idx="10"/>
          </p:nvPr>
        </p:nvSpPr>
        <p:spPr/>
        <p:txBody>
          <a:bodyPr/>
          <a:lstStyle/>
          <a:p>
            <a:fld id="{A00B5F21-52F4-4DB8-9DA4-229CDD3D4359}" type="datetime1">
              <a:rPr lang="en-GB" smtClean="0"/>
              <a:t>11/12/2024</a:t>
            </a:fld>
            <a:endParaRPr lang="en-GB"/>
          </a:p>
        </p:txBody>
      </p:sp>
      <p:sp>
        <p:nvSpPr>
          <p:cNvPr id="6" name="Footer Placeholder 5">
            <a:extLst>
              <a:ext uri="{FF2B5EF4-FFF2-40B4-BE49-F238E27FC236}">
                <a16:creationId xmlns:a16="http://schemas.microsoft.com/office/drawing/2014/main" id="{9C8054EC-4AAF-9C54-53E5-F804B23140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2634108-229B-9B49-707A-0F12A64DCAE1}"/>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712888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62079-3DEF-77B4-3D9D-F496B13B8E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7228C3C-1D77-1D48-D076-C7B756B4DD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BFA5A6-593A-7914-C016-C1723B39FE10}"/>
              </a:ext>
            </a:extLst>
          </p:cNvPr>
          <p:cNvSpPr>
            <a:spLocks noGrp="1"/>
          </p:cNvSpPr>
          <p:nvPr>
            <p:ph type="dt" sz="half" idx="10"/>
          </p:nvPr>
        </p:nvSpPr>
        <p:spPr/>
        <p:txBody>
          <a:bodyPr/>
          <a:lstStyle/>
          <a:p>
            <a:fld id="{E533E819-7BFE-4A7F-9179-2414B484E970}" type="datetime1">
              <a:rPr lang="en-GB" smtClean="0"/>
              <a:t>11/12/2024</a:t>
            </a:fld>
            <a:endParaRPr lang="en-GB"/>
          </a:p>
        </p:txBody>
      </p:sp>
      <p:sp>
        <p:nvSpPr>
          <p:cNvPr id="5" name="Footer Placeholder 4">
            <a:extLst>
              <a:ext uri="{FF2B5EF4-FFF2-40B4-BE49-F238E27FC236}">
                <a16:creationId xmlns:a16="http://schemas.microsoft.com/office/drawing/2014/main" id="{565538AF-1ADE-8CC7-54B0-9034AD2C81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53E479-4C14-FC28-9ED0-C3957BFD0735}"/>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1055688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B99AB0-9EC2-87BA-F506-452BDE92703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2963D79-252C-E41B-CD87-26B0E0C537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60A3ED-5F2F-77B0-4193-1989FAC4A425}"/>
              </a:ext>
            </a:extLst>
          </p:cNvPr>
          <p:cNvSpPr>
            <a:spLocks noGrp="1"/>
          </p:cNvSpPr>
          <p:nvPr>
            <p:ph type="dt" sz="half" idx="10"/>
          </p:nvPr>
        </p:nvSpPr>
        <p:spPr/>
        <p:txBody>
          <a:bodyPr/>
          <a:lstStyle/>
          <a:p>
            <a:fld id="{66E7938E-1202-450A-BFAB-11DDE875586E}" type="datetime1">
              <a:rPr lang="en-GB" smtClean="0"/>
              <a:t>11/12/2024</a:t>
            </a:fld>
            <a:endParaRPr lang="en-GB"/>
          </a:p>
        </p:txBody>
      </p:sp>
      <p:sp>
        <p:nvSpPr>
          <p:cNvPr id="5" name="Footer Placeholder 4">
            <a:extLst>
              <a:ext uri="{FF2B5EF4-FFF2-40B4-BE49-F238E27FC236}">
                <a16:creationId xmlns:a16="http://schemas.microsoft.com/office/drawing/2014/main" id="{B5813B34-A160-BA11-3D43-102FC7DF66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476C1E-8CBC-7441-2299-ED7F16B94150}"/>
              </a:ext>
            </a:extLst>
          </p:cNvPr>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2951642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AA526F1F-0E71-4DF4-9007-A692392EA90B}" type="datetime1">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9ACA03-5ACC-45FE-9A28-1432C831F847}"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0907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037EE6-AC08-45A4-8BD3-DC869012018D}" type="datetime1">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1320869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8B6048-AF3B-4B1D-9387-83DFCF93202E}" type="datetime1">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9ACA03-5ACC-45FE-9A28-1432C831F847}"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175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D1D93C-3F56-4078-B2B6-0F435F5973AF}" type="datetime1">
              <a:rPr lang="en-GB" smtClean="0"/>
              <a:t>11/12/2024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814119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287671-B823-4A38-8F0C-6E0139F7CCF5}" type="datetime1">
              <a:rPr lang="en-GB" smtClean="0"/>
              <a:t>11/12/2024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1873801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B8C83D-7E83-4158-B64D-24A14C674E8C}" type="datetime1">
              <a:rPr lang="en-GB" smtClean="0"/>
              <a:t>11/12/2024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24904494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5608B00-0685-4140-A490-04C89C1F5049}" type="datetime1">
              <a:rPr lang="en-GB" smtClean="0"/>
              <a:t>11/12/2024</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677058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5CF04E8-D5E5-4A8E-896A-B5FAF716A668}" type="datetime1">
              <a:rPr lang="en-GB" smtClean="0"/>
              <a:t>11/12/2024</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A9ACA03-5ACC-45FE-9A28-1432C831F847}" type="slidenum">
              <a:rPr lang="en-GB" smtClean="0"/>
              <a:t>‹#›</a:t>
            </a:fld>
            <a:endParaRPr lang="en-GB"/>
          </a:p>
        </p:txBody>
      </p:sp>
    </p:spTree>
    <p:extLst>
      <p:ext uri="{BB962C8B-B14F-4D97-AF65-F5344CB8AC3E}">
        <p14:creationId xmlns:p14="http://schemas.microsoft.com/office/powerpoint/2010/main" val="1872458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071EAF-15A8-4A76-80C0-13F26F16FFA6}" type="datetime1">
              <a:rPr lang="en-GB" smtClean="0"/>
              <a:t>11/12/2024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3845663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492425-247C-426A-8112-9CD65A5CAF18}" type="datetime1">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1278941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21C03E-BE0F-4D2D-92CC-E842DEDA8F92}" type="datetime1">
              <a:rPr lang="en-GB" smtClean="0"/>
              <a:t>11/12/2024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9ACA03-5ACC-45FE-9A28-1432C831F847}" type="slidenum">
              <a:rPr lang="en-GB" smtClean="0"/>
              <a:t>‹#›</a:t>
            </a:fld>
            <a:endParaRPr lang="en-GB"/>
          </a:p>
        </p:txBody>
      </p:sp>
    </p:spTree>
    <p:extLst>
      <p:ext uri="{BB962C8B-B14F-4D97-AF65-F5344CB8AC3E}">
        <p14:creationId xmlns:p14="http://schemas.microsoft.com/office/powerpoint/2010/main" val="1491664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229FC0-34A3-7F8C-36DA-A164F82880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A203766-A725-BC45-1A45-AEBE2D31BA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E48728-F565-DDF2-971C-11AFB7A751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44E3F-087E-4E7F-AEA6-86C0CB37B465}" type="datetime1">
              <a:rPr lang="en-GB" smtClean="0"/>
              <a:t>11/12/2024</a:t>
            </a:fld>
            <a:endParaRPr lang="en-GB"/>
          </a:p>
        </p:txBody>
      </p:sp>
      <p:sp>
        <p:nvSpPr>
          <p:cNvPr id="5" name="Footer Placeholder 4">
            <a:extLst>
              <a:ext uri="{FF2B5EF4-FFF2-40B4-BE49-F238E27FC236}">
                <a16:creationId xmlns:a16="http://schemas.microsoft.com/office/drawing/2014/main" id="{24BF3F82-7A09-E9DA-F767-6AFE65F7AF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7B16823-2607-C4CE-ADBB-1F4718AC74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ACA03-5ACC-45FE-9A28-1432C831F847}" type="slidenum">
              <a:rPr lang="en-GB" smtClean="0"/>
              <a:t>‹#›</a:t>
            </a:fld>
            <a:endParaRPr lang="en-GB"/>
          </a:p>
        </p:txBody>
      </p:sp>
    </p:spTree>
    <p:extLst>
      <p:ext uri="{BB962C8B-B14F-4D97-AF65-F5344CB8AC3E}">
        <p14:creationId xmlns:p14="http://schemas.microsoft.com/office/powerpoint/2010/main" val="360443455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6D516A3-6F21-4767-B8FD-570DDF43F16D}" type="datetime1">
              <a:rPr lang="en-GB" smtClean="0"/>
              <a:t>11/12/2024</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A9ACA03-5ACC-45FE-9A28-1432C831F847}"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17829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hyperlink" Target="mailto:epidemiology@nhsbt.nhs.uk"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hospital.blood.co.uk/diagnostic-services/microbiology-services/epidemiology/annual-review/"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mailto:epidemiology@nhsbt.nhs.uk"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chart" Target="../charts/char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95E25F68-7ABF-706E-5633-7284666B74A2}"/>
              </a:ext>
              <a:ext uri="{C183D7F6-B498-43B3-948B-1728B52AA6E4}">
                <adec:decorative xmlns:adec="http://schemas.microsoft.com/office/drawing/2017/decorative" val="1"/>
              </a:ext>
            </a:extLst>
          </p:cNvPr>
          <p:cNvPicPr>
            <a:picLocks noChangeAspect="1" noChangeArrowheads="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430812" y="-7553"/>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66CEC600-2361-2C6E-F563-118CA7027776}"/>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0077" y="323064"/>
            <a:ext cx="2361709" cy="66598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0B387B61-D9F8-1587-D132-D7DB0CB1767D}"/>
              </a:ext>
              <a:ext uri="{C183D7F6-B498-43B3-948B-1728B52AA6E4}">
                <adec:decorative xmlns:adec="http://schemas.microsoft.com/office/drawing/2017/decorative" val="0"/>
              </a:ext>
            </a:extLst>
          </p:cNvPr>
          <p:cNvSpPr txBox="1">
            <a:spLocks noGrp="1"/>
          </p:cNvSpPr>
          <p:nvPr>
            <p:ph type="title"/>
          </p:nvPr>
        </p:nvSpPr>
        <p:spPr>
          <a:xfrm>
            <a:off x="512950" y="2482001"/>
            <a:ext cx="10481620" cy="3386955"/>
          </a:xfrm>
        </p:spPr>
        <p:txBody>
          <a:bodyPr>
            <a:normAutofit fontScale="90000"/>
          </a:bodyPr>
          <a:lstStyle/>
          <a:p>
            <a:pPr>
              <a:lnSpc>
                <a:spcPct val="100000"/>
              </a:lnSpc>
            </a:pPr>
            <a:r>
              <a:rPr lang="en-GB" sz="3100" b="1">
                <a:solidFill>
                  <a:schemeClr val="tx1"/>
                </a:solidFill>
                <a:latin typeface="Arial" panose="020B0604020202020204" pitchFamily="34" charset="0"/>
                <a:cs typeface="Arial" panose="020B0604020202020204" pitchFamily="34" charset="0"/>
              </a:rPr>
              <a:t>Safe Supplies: Close monitoring of blood donations  </a:t>
            </a:r>
            <a:br>
              <a:rPr lang="en-GB" sz="3100" b="1">
                <a:solidFill>
                  <a:schemeClr val="tx1"/>
                </a:solidFill>
                <a:latin typeface="Arial" panose="020B0604020202020204" pitchFamily="34" charset="0"/>
                <a:cs typeface="Arial" panose="020B0604020202020204" pitchFamily="34" charset="0"/>
              </a:rPr>
            </a:br>
            <a:r>
              <a:rPr lang="en-GB" sz="3100" b="1">
                <a:solidFill>
                  <a:schemeClr val="tx1"/>
                </a:solidFill>
                <a:latin typeface="Arial" panose="020B0604020202020204" pitchFamily="34" charset="0"/>
                <a:cs typeface="Arial" panose="020B0604020202020204" pitchFamily="34" charset="0"/>
              </a:rPr>
              <a:t>2024 slide set</a:t>
            </a:r>
            <a:br>
              <a:rPr lang="en-GB" sz="1900">
                <a:solidFill>
                  <a:schemeClr val="tx1"/>
                </a:solidFill>
                <a:latin typeface="Arial" panose="020B0604020202020204" pitchFamily="34" charset="0"/>
                <a:cs typeface="Arial" panose="020B0604020202020204" pitchFamily="34" charset="0"/>
              </a:rPr>
            </a:br>
            <a:br>
              <a:rPr lang="en-GB" sz="1900">
                <a:solidFill>
                  <a:schemeClr val="tx1"/>
                </a:solidFill>
                <a:latin typeface="Arial" panose="020B0604020202020204" pitchFamily="34" charset="0"/>
                <a:cs typeface="Arial" panose="020B0604020202020204" pitchFamily="34" charset="0"/>
              </a:rPr>
            </a:br>
            <a:r>
              <a:rPr lang="en-GB" sz="1600">
                <a:solidFill>
                  <a:schemeClr val="tx1"/>
                </a:solidFill>
                <a:latin typeface="Arial" panose="020B0604020202020204" pitchFamily="34" charset="0"/>
                <a:cs typeface="Arial" panose="020B0604020202020204" pitchFamily="34" charset="0"/>
              </a:rPr>
              <a:t>(Data to end of December 2023)</a:t>
            </a:r>
            <a:br>
              <a:rPr lang="en-GB" sz="1600">
                <a:solidFill>
                  <a:schemeClr val="tx1"/>
                </a:solidFill>
                <a:latin typeface="Arial" panose="020B0604020202020204" pitchFamily="34" charset="0"/>
                <a:cs typeface="Arial" panose="020B0604020202020204" pitchFamily="34" charset="0"/>
              </a:rPr>
            </a:br>
            <a:br>
              <a:rPr lang="en-GB" sz="1600">
                <a:solidFill>
                  <a:schemeClr val="tx1"/>
                </a:solidFill>
                <a:latin typeface="Arial" panose="020B0604020202020204" pitchFamily="34" charset="0"/>
                <a:cs typeface="Arial" panose="020B0604020202020204" pitchFamily="34" charset="0"/>
              </a:rPr>
            </a:br>
            <a:r>
              <a:rPr lang="en-GB" sz="1600">
                <a:solidFill>
                  <a:schemeClr val="tx1"/>
                </a:solidFill>
                <a:latin typeface="Arial" panose="020B0604020202020204" pitchFamily="34" charset="0"/>
                <a:cs typeface="Arial" panose="020B0604020202020204" pitchFamily="34" charset="0"/>
              </a:rPr>
              <a:t>Slide set to accompany:</a:t>
            </a:r>
            <a:br>
              <a:rPr lang="en-GB" sz="1600">
                <a:solidFill>
                  <a:schemeClr val="tx1"/>
                </a:solidFill>
                <a:latin typeface="Arial" panose="020B0604020202020204" pitchFamily="34" charset="0"/>
                <a:cs typeface="Arial" panose="020B0604020202020204" pitchFamily="34" charset="0"/>
              </a:rPr>
            </a:br>
            <a:r>
              <a:rPr lang="en-GB" sz="1600">
                <a:solidFill>
                  <a:schemeClr val="tx1"/>
                </a:solidFill>
                <a:latin typeface="Arial" panose="020B0604020202020204" pitchFamily="34" charset="0"/>
                <a:cs typeface="Arial" panose="020B0604020202020204" pitchFamily="34" charset="0"/>
              </a:rPr>
              <a:t>Safe supplies 2023: Close monitoring of blood donations (Published August 2024)</a:t>
            </a:r>
            <a:br>
              <a:rPr lang="en-GB" sz="1600">
                <a:solidFill>
                  <a:schemeClr val="tx1"/>
                </a:solidFill>
                <a:latin typeface="Arial" panose="020B0604020202020204" pitchFamily="34" charset="0"/>
                <a:cs typeface="Arial" panose="020B0604020202020204" pitchFamily="34" charset="0"/>
              </a:rPr>
            </a:br>
            <a:br>
              <a:rPr lang="en-GB" sz="2000">
                <a:solidFill>
                  <a:schemeClr val="tx1"/>
                </a:solidFill>
                <a:latin typeface="Arial" panose="020B0604020202020204" pitchFamily="34" charset="0"/>
                <a:cs typeface="Arial" panose="020B0604020202020204" pitchFamily="34" charset="0"/>
              </a:rPr>
            </a:br>
            <a:br>
              <a:rPr lang="en-GB" sz="2200">
                <a:solidFill>
                  <a:schemeClr val="tx1"/>
                </a:solidFill>
                <a:latin typeface="Arial" panose="020B0604020202020204" pitchFamily="34" charset="0"/>
                <a:cs typeface="Arial" panose="020B0604020202020204" pitchFamily="34" charset="0"/>
              </a:rPr>
            </a:br>
            <a:r>
              <a:rPr lang="en-GB" sz="2200" b="1">
                <a:solidFill>
                  <a:schemeClr val="tx1"/>
                </a:solidFill>
                <a:latin typeface="Arial" panose="020B0604020202020204" pitchFamily="34" charset="0"/>
                <a:cs typeface="Arial" panose="020B0604020202020204" pitchFamily="34" charset="0"/>
              </a:rPr>
              <a:t>The joint </a:t>
            </a:r>
            <a:r>
              <a:rPr lang="en-US" sz="2200" b="1">
                <a:solidFill>
                  <a:schemeClr val="tx1"/>
                </a:solidFill>
                <a:latin typeface="Arial" panose="020B0604020202020204" pitchFamily="34" charset="0"/>
                <a:cs typeface="Arial" panose="020B0604020202020204" pitchFamily="34" charset="0"/>
              </a:rPr>
              <a:t>NHSBT and UKHSA Epidemiology Unit</a:t>
            </a:r>
            <a:br>
              <a:rPr lang="en-US" sz="2200" b="1">
                <a:solidFill>
                  <a:schemeClr val="tx1"/>
                </a:solidFill>
                <a:latin typeface="Arial" panose="020B0604020202020204" pitchFamily="34" charset="0"/>
                <a:cs typeface="Arial" panose="020B0604020202020204" pitchFamily="34" charset="0"/>
              </a:rPr>
            </a:br>
            <a:r>
              <a:rPr lang="en-US" sz="2200">
                <a:solidFill>
                  <a:srgbClr val="0070C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epidemiology@nhsbt.nhs.uk</a:t>
            </a:r>
            <a:r>
              <a:rPr lang="en-US" sz="2200">
                <a:solidFill>
                  <a:srgbClr val="0070C0"/>
                </a:solidFill>
                <a:latin typeface="Arial" panose="020B0604020202020204" pitchFamily="34" charset="0"/>
                <a:cs typeface="Arial" panose="020B0604020202020204" pitchFamily="34" charset="0"/>
              </a:rPr>
              <a:t> </a:t>
            </a:r>
            <a:br>
              <a:rPr lang="en-US" sz="2000" b="1">
                <a:solidFill>
                  <a:schemeClr val="tx1"/>
                </a:solidFill>
                <a:latin typeface="Arial" panose="020B0604020202020204" pitchFamily="34" charset="0"/>
                <a:cs typeface="Arial" panose="020B0604020202020204" pitchFamily="34" charset="0"/>
              </a:rPr>
            </a:br>
            <a:br>
              <a:rPr lang="en-US" sz="1600">
                <a:solidFill>
                  <a:schemeClr val="tx1"/>
                </a:solidFill>
                <a:latin typeface="Arial" panose="020B0604020202020204" pitchFamily="34" charset="0"/>
                <a:cs typeface="Arial" panose="020B0604020202020204" pitchFamily="34" charset="0"/>
              </a:rPr>
            </a:br>
            <a:br>
              <a:rPr lang="en-GB" sz="1400">
                <a:solidFill>
                  <a:schemeClr val="tx1"/>
                </a:solidFill>
                <a:latin typeface="Arial" panose="020B0604020202020204" pitchFamily="34" charset="0"/>
                <a:cs typeface="Arial" panose="020B0604020202020204" pitchFamily="34" charset="0"/>
              </a:rPr>
            </a:br>
            <a:endParaRPr lang="en-GB" sz="1900">
              <a:solidFill>
                <a:schemeClr val="tx1"/>
              </a:solidFill>
            </a:endParaRPr>
          </a:p>
        </p:txBody>
      </p:sp>
    </p:spTree>
    <p:extLst>
      <p:ext uri="{BB962C8B-B14F-4D97-AF65-F5344CB8AC3E}">
        <p14:creationId xmlns:p14="http://schemas.microsoft.com/office/powerpoint/2010/main" val="4175449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4A0E1-60EB-49BB-66C9-AA623CB12F65}"/>
              </a:ext>
            </a:extLst>
          </p:cNvPr>
          <p:cNvSpPr>
            <a:spLocks noGrp="1"/>
          </p:cNvSpPr>
          <p:nvPr>
            <p:ph type="title"/>
          </p:nvPr>
        </p:nvSpPr>
        <p:spPr>
          <a:xfrm>
            <a:off x="601531" y="85426"/>
            <a:ext cx="10515600" cy="1325563"/>
          </a:xfrm>
        </p:spPr>
        <p:txBody>
          <a:bodyPr/>
          <a:lstStyle/>
          <a:p>
            <a:r>
              <a:rPr lang="en-US" sz="3800" b="1">
                <a:solidFill>
                  <a:schemeClr val="tx1"/>
                </a:solidFill>
                <a:latin typeface="Arial"/>
                <a:cs typeface="Arial"/>
              </a:rPr>
              <a:t>Data </a:t>
            </a:r>
            <a:r>
              <a:rPr lang="en-US" sz="3800" b="1">
                <a:latin typeface="Arial"/>
                <a:cs typeface="Arial"/>
              </a:rPr>
              <a:t>sources</a:t>
            </a:r>
            <a:endParaRPr lang="en-US" b="1">
              <a:solidFill>
                <a:schemeClr val="tx1"/>
              </a:solidFill>
            </a:endParaRPr>
          </a:p>
        </p:txBody>
      </p:sp>
      <p:sp>
        <p:nvSpPr>
          <p:cNvPr id="3" name="TextBox 2">
            <a:extLst>
              <a:ext uri="{FF2B5EF4-FFF2-40B4-BE49-F238E27FC236}">
                <a16:creationId xmlns:a16="http://schemas.microsoft.com/office/drawing/2014/main" id="{1AF02D38-C244-A01A-AEC3-FCD8EE12B2C1}"/>
              </a:ext>
            </a:extLst>
          </p:cNvPr>
          <p:cNvSpPr txBox="1"/>
          <p:nvPr/>
        </p:nvSpPr>
        <p:spPr>
          <a:xfrm>
            <a:off x="601531" y="1292655"/>
            <a:ext cx="11447034"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Arial"/>
                <a:cs typeface="Arial"/>
              </a:rPr>
              <a:t>Detailed information of the data used for the graphs is available in the Safe Supplies report and data tables available on request.</a:t>
            </a:r>
          </a:p>
          <a:p>
            <a:endParaRPr lang="en-GB" sz="2000">
              <a:latin typeface="Arial"/>
              <a:cs typeface="Arial"/>
            </a:endParaRPr>
          </a:p>
          <a:p>
            <a:r>
              <a:rPr lang="en-GB" sz="2000">
                <a:latin typeface="Arial"/>
                <a:cs typeface="Arial"/>
              </a:rPr>
              <a:t>Data is reported for UK unless otherwise stated.</a:t>
            </a:r>
          </a:p>
          <a:p>
            <a:endParaRPr lang="en-GB" sz="2000">
              <a:effectLst/>
              <a:latin typeface="Calibri" panose="020F0502020204030204" pitchFamily="34" charset="0"/>
              <a:ea typeface="Calibri" panose="020F0502020204030204" pitchFamily="34" charset="0"/>
            </a:endParaRPr>
          </a:p>
          <a:p>
            <a:r>
              <a:rPr lang="en-GB" sz="2000">
                <a:latin typeface="Arial"/>
                <a:cs typeface="Arial"/>
              </a:rPr>
              <a:t>The annual infographics can be found here: </a:t>
            </a:r>
            <a:r>
              <a:rPr lang="en-GB" sz="2000">
                <a:latin typeface="Arial"/>
                <a:cs typeface="Arial"/>
                <a:hlinkClick r:id="rId3">
                  <a:extLst>
                    <a:ext uri="{A12FA001-AC4F-418D-AE19-62706E023703}">
                      <ahyp:hlinkClr xmlns:ahyp="http://schemas.microsoft.com/office/drawing/2018/hyperlinkcolor" val="tx"/>
                    </a:ext>
                  </a:extLst>
                </a:hlinkClick>
              </a:rPr>
              <a:t>Annual review - Hospitals and Science – NHSBT</a:t>
            </a:r>
            <a:endParaRPr lang="en-GB" sz="2000">
              <a:latin typeface="Arial"/>
              <a:cs typeface="Arial"/>
            </a:endParaRPr>
          </a:p>
          <a:p>
            <a:endParaRPr lang="en-GB" sz="2000">
              <a:latin typeface="Arial"/>
              <a:cs typeface="Arial"/>
            </a:endParaRPr>
          </a:p>
          <a:p>
            <a:r>
              <a:rPr lang="en-GB" sz="2000">
                <a:latin typeface="Arial"/>
                <a:cs typeface="Arial"/>
              </a:rPr>
              <a:t>The Methods and Sources for the data can be found here: </a:t>
            </a:r>
            <a:r>
              <a:rPr lang="en-US" sz="2000">
                <a:latin typeface="Arial"/>
                <a:cs typeface="Arial"/>
                <a:hlinkClick r:id="rId3">
                  <a:extLst>
                    <a:ext uri="{A12FA001-AC4F-418D-AE19-62706E023703}">
                      <ahyp:hlinkClr xmlns:ahyp="http://schemas.microsoft.com/office/drawing/2018/hyperlinkcolor" val="tx"/>
                    </a:ext>
                  </a:extLst>
                </a:hlinkClick>
              </a:rPr>
              <a:t>Methods and Sources - Hospitals and Science – NHSBT</a:t>
            </a:r>
            <a:endParaRPr lang="en-GB" sz="2000">
              <a:latin typeface="Arial"/>
              <a:cs typeface="Arial"/>
            </a:endParaRPr>
          </a:p>
          <a:p>
            <a:endParaRPr lang="en-GB" sz="2000">
              <a:highlight>
                <a:srgbClr val="FFFF00"/>
              </a:highlight>
              <a:latin typeface="Arial"/>
              <a:cs typeface="Arial"/>
            </a:endParaRPr>
          </a:p>
          <a:p>
            <a:r>
              <a:rPr lang="en-GB" sz="2000">
                <a:latin typeface="Arial"/>
                <a:cs typeface="Arial"/>
              </a:rPr>
              <a:t>If you need further information or data please email the team at: </a:t>
            </a:r>
            <a:r>
              <a:rPr lang="en-GB" sz="2000">
                <a:latin typeface="Arial"/>
                <a:cs typeface="Arial"/>
                <a:hlinkClick r:id="rId4"/>
              </a:rPr>
              <a:t>epidemiology@nhsbt.nhs.uk</a:t>
            </a:r>
            <a:r>
              <a:rPr lang="en-GB" sz="2000">
                <a:latin typeface="Arial"/>
                <a:cs typeface="Arial"/>
              </a:rPr>
              <a:t> </a:t>
            </a:r>
          </a:p>
          <a:p>
            <a:endParaRPr lang="en-GB" sz="2000">
              <a:latin typeface="Arial"/>
              <a:cs typeface="Arial"/>
            </a:endParaRPr>
          </a:p>
          <a:p>
            <a:r>
              <a:rPr lang="en-GB" sz="2000" b="1">
                <a:latin typeface="Arial"/>
                <a:cs typeface="Arial"/>
              </a:rPr>
              <a:t>Feel free to use this information, cite as: </a:t>
            </a:r>
          </a:p>
          <a:p>
            <a:r>
              <a:rPr lang="en-US" sz="2000">
                <a:latin typeface="Arial"/>
                <a:cs typeface="Arial"/>
              </a:rPr>
              <a:t>Safe supplies 2023: Close monitoring of blood donations. Annual Review from the NHS Blood and Transplant and UK Health Security Agency Epidemiology Unit. London August 2024. Available at https://hospital.blood.co.uk/diagnostic-services/microbiology-services/epidemiology/annual-review</a:t>
            </a:r>
            <a:endParaRPr lang="en-GB" sz="2000">
              <a:latin typeface="Arial"/>
              <a:cs typeface="Arial"/>
            </a:endParaRPr>
          </a:p>
          <a:p>
            <a:endParaRPr lang="en-GB" sz="2400" b="1">
              <a:latin typeface="Arial"/>
              <a:cs typeface="Arial"/>
            </a:endParaRPr>
          </a:p>
        </p:txBody>
      </p:sp>
    </p:spTree>
    <p:extLst>
      <p:ext uri="{BB962C8B-B14F-4D97-AF65-F5344CB8AC3E}">
        <p14:creationId xmlns:p14="http://schemas.microsoft.com/office/powerpoint/2010/main" val="1195612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DA7B3-A8A9-C6F8-3450-68AFD94D3AD1}"/>
              </a:ext>
            </a:extLst>
          </p:cNvPr>
          <p:cNvSpPr txBox="1">
            <a:spLocks noGrp="1"/>
          </p:cNvSpPr>
          <p:nvPr>
            <p:ph type="title" idx="4294967295"/>
          </p:nvPr>
        </p:nvSpPr>
        <p:spPr>
          <a:xfrm>
            <a:off x="945911" y="338279"/>
            <a:ext cx="1019048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Blood donors confirmed positive for markers of infection by gender and age-group, UK 2019 to 2023 </a:t>
            </a:r>
          </a:p>
        </p:txBody>
      </p:sp>
      <p:graphicFrame>
        <p:nvGraphicFramePr>
          <p:cNvPr id="4" name="Table 3">
            <a:extLst>
              <a:ext uri="{FF2B5EF4-FFF2-40B4-BE49-F238E27FC236}">
                <a16:creationId xmlns:a16="http://schemas.microsoft.com/office/drawing/2014/main" id="{18AFA223-CEA4-ED20-E638-C8E6E32CDBD7}"/>
              </a:ext>
            </a:extLst>
          </p:cNvPr>
          <p:cNvGraphicFramePr>
            <a:graphicFrameLocks noGrp="1"/>
          </p:cNvGraphicFramePr>
          <p:nvPr>
            <p:extLst>
              <p:ext uri="{D42A27DB-BD31-4B8C-83A1-F6EECF244321}">
                <p14:modId xmlns:p14="http://schemas.microsoft.com/office/powerpoint/2010/main" val="3936773694"/>
              </p:ext>
            </p:extLst>
          </p:nvPr>
        </p:nvGraphicFramePr>
        <p:xfrm>
          <a:off x="654326" y="1282484"/>
          <a:ext cx="10883348" cy="4119265"/>
        </p:xfrm>
        <a:graphic>
          <a:graphicData uri="http://schemas.openxmlformats.org/drawingml/2006/table">
            <a:tbl>
              <a:tblPr firstRow="1" bandRow="1"/>
              <a:tblGrid>
                <a:gridCol w="2332794">
                  <a:extLst>
                    <a:ext uri="{9D8B030D-6E8A-4147-A177-3AD203B41FA5}">
                      <a16:colId xmlns:a16="http://schemas.microsoft.com/office/drawing/2014/main" val="4227575593"/>
                    </a:ext>
                  </a:extLst>
                </a:gridCol>
                <a:gridCol w="1435704">
                  <a:extLst>
                    <a:ext uri="{9D8B030D-6E8A-4147-A177-3AD203B41FA5}">
                      <a16:colId xmlns:a16="http://schemas.microsoft.com/office/drawing/2014/main" val="406685862"/>
                    </a:ext>
                  </a:extLst>
                </a:gridCol>
                <a:gridCol w="1435704">
                  <a:extLst>
                    <a:ext uri="{9D8B030D-6E8A-4147-A177-3AD203B41FA5}">
                      <a16:colId xmlns:a16="http://schemas.microsoft.com/office/drawing/2014/main" val="1622396625"/>
                    </a:ext>
                  </a:extLst>
                </a:gridCol>
                <a:gridCol w="1289568">
                  <a:extLst>
                    <a:ext uri="{9D8B030D-6E8A-4147-A177-3AD203B41FA5}">
                      <a16:colId xmlns:a16="http://schemas.microsoft.com/office/drawing/2014/main" val="2706702096"/>
                    </a:ext>
                  </a:extLst>
                </a:gridCol>
                <a:gridCol w="1289568">
                  <a:extLst>
                    <a:ext uri="{9D8B030D-6E8A-4147-A177-3AD203B41FA5}">
                      <a16:colId xmlns:a16="http://schemas.microsoft.com/office/drawing/2014/main" val="3316929171"/>
                    </a:ext>
                  </a:extLst>
                </a:gridCol>
                <a:gridCol w="1435704">
                  <a:extLst>
                    <a:ext uri="{9D8B030D-6E8A-4147-A177-3AD203B41FA5}">
                      <a16:colId xmlns:a16="http://schemas.microsoft.com/office/drawing/2014/main" val="1948146288"/>
                    </a:ext>
                  </a:extLst>
                </a:gridCol>
                <a:gridCol w="1664306">
                  <a:extLst>
                    <a:ext uri="{9D8B030D-6E8A-4147-A177-3AD203B41FA5}">
                      <a16:colId xmlns:a16="http://schemas.microsoft.com/office/drawing/2014/main" val="3309326832"/>
                    </a:ext>
                  </a:extLst>
                </a:gridCol>
              </a:tblGrid>
              <a:tr h="404573">
                <a:tc>
                  <a:txBody>
                    <a:bodyPr/>
                    <a:lstStyle/>
                    <a:p>
                      <a:pPr algn="ctr" fontAlgn="b"/>
                      <a:r>
                        <a:rPr lang="en-GB" sz="1700" b="1" i="0" u="none" strike="noStrike">
                          <a:solidFill>
                            <a:srgbClr val="000000"/>
                          </a:solidFill>
                          <a:effectLst/>
                          <a:latin typeface="Arial"/>
                        </a:rPr>
                        <a:t>UK 2019 to 2023</a:t>
                      </a:r>
                    </a:p>
                  </a:txBody>
                  <a:tcPr marL="18029" marR="18029" marT="18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HBV</a:t>
                      </a:r>
                    </a:p>
                  </a:txBody>
                  <a:tcPr marL="18029" marR="18029" marT="18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HCV</a:t>
                      </a:r>
                    </a:p>
                  </a:txBody>
                  <a:tcPr marL="18029" marR="18029" marT="18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HIV</a:t>
                      </a:r>
                    </a:p>
                  </a:txBody>
                  <a:tcPr marL="18029" marR="18029" marT="18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HTLV</a:t>
                      </a:r>
                    </a:p>
                  </a:txBody>
                  <a:tcPr marL="18029" marR="18029" marT="18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Syphilis</a:t>
                      </a:r>
                    </a:p>
                  </a:txBody>
                  <a:tcPr marL="18029" marR="18029" marT="18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Whole Blood Donors</a:t>
                      </a:r>
                    </a:p>
                  </a:txBody>
                  <a:tcPr marL="18029" marR="18029" marT="18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3553317554"/>
                  </a:ext>
                </a:extLst>
              </a:tr>
              <a:tr h="404573">
                <a:tc>
                  <a:txBody>
                    <a:bodyPr/>
                    <a:lstStyle/>
                    <a:p>
                      <a:pPr algn="l" fontAlgn="b"/>
                      <a:r>
                        <a:rPr lang="en-GB" sz="1700" b="1" i="0" u="none" strike="noStrike">
                          <a:solidFill>
                            <a:srgbClr val="000000"/>
                          </a:solidFill>
                          <a:effectLst/>
                          <a:latin typeface="Arial"/>
                        </a:rPr>
                        <a:t>Gender (n, %)</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525446909"/>
                  </a:ext>
                </a:extLst>
              </a:tr>
              <a:tr h="404573">
                <a:tc>
                  <a:txBody>
                    <a:bodyPr/>
                    <a:lstStyle/>
                    <a:p>
                      <a:pPr algn="l" fontAlgn="b"/>
                      <a:r>
                        <a:rPr lang="en-GB" sz="1700" b="0" i="0" u="none" strike="noStrike">
                          <a:solidFill>
                            <a:srgbClr val="000000"/>
                          </a:solidFill>
                          <a:effectLst/>
                          <a:latin typeface="Arial"/>
                        </a:rPr>
                        <a:t>Female</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77 (23%)</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67 (40%)</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10 (22%)</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28 (57%)</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133 (21%)</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515,620 (54%)</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9806912"/>
                  </a:ext>
                </a:extLst>
              </a:tr>
              <a:tr h="404573">
                <a:tc>
                  <a:txBody>
                    <a:bodyPr/>
                    <a:lstStyle/>
                    <a:p>
                      <a:pPr algn="l" fontAlgn="b"/>
                      <a:r>
                        <a:rPr lang="en-GB" sz="1700" b="0" i="0" u="none" strike="noStrike">
                          <a:solidFill>
                            <a:srgbClr val="000000"/>
                          </a:solidFill>
                          <a:effectLst/>
                          <a:latin typeface="Arial"/>
                        </a:rPr>
                        <a:t>Male</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258 (77%)</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101 (60%)</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36 (78%)</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21 (43%)</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494 (79%)</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700" b="0" i="0" u="none" strike="noStrike">
                          <a:solidFill>
                            <a:srgbClr val="000000"/>
                          </a:solidFill>
                          <a:effectLst/>
                          <a:latin typeface="Arial" panose="020B0604020202020204" pitchFamily="34" charset="0"/>
                          <a:cs typeface="Arial" panose="020B0604020202020204" pitchFamily="34" charset="0"/>
                        </a:rPr>
                        <a:t>433,200 (46%)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2897384"/>
                  </a:ext>
                </a:extLst>
              </a:tr>
              <a:tr h="404573">
                <a:tc>
                  <a:txBody>
                    <a:bodyPr/>
                    <a:lstStyle/>
                    <a:p>
                      <a:pPr algn="l" fontAlgn="b"/>
                      <a:r>
                        <a:rPr lang="en-GB" sz="1700" b="1" i="0" u="none" strike="noStrike">
                          <a:solidFill>
                            <a:srgbClr val="000000"/>
                          </a:solidFill>
                          <a:effectLst/>
                          <a:latin typeface="Arial"/>
                        </a:rPr>
                        <a:t>Age group (n, %)</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105239553"/>
                  </a:ext>
                </a:extLst>
              </a:tr>
              <a:tr h="404573">
                <a:tc>
                  <a:txBody>
                    <a:bodyPr/>
                    <a:lstStyle/>
                    <a:p>
                      <a:pPr algn="l" fontAlgn="b"/>
                      <a:r>
                        <a:rPr lang="en-GB" sz="1700" b="0" i="0" u="none" strike="noStrike">
                          <a:solidFill>
                            <a:srgbClr val="000000"/>
                          </a:solidFill>
                          <a:effectLst/>
                          <a:latin typeface="Arial"/>
                        </a:rPr>
                        <a:t>17-24</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27 (8%)</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14 (8%)</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 (7%)</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 (10%)</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57 (9%)</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70,477 (7%)</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8103714"/>
                  </a:ext>
                </a:extLst>
              </a:tr>
              <a:tr h="404573">
                <a:tc>
                  <a:txBody>
                    <a:bodyPr/>
                    <a:lstStyle/>
                    <a:p>
                      <a:pPr algn="l" fontAlgn="b"/>
                      <a:r>
                        <a:rPr lang="en-GB" sz="1700" b="0" i="0" u="none" strike="noStrike">
                          <a:solidFill>
                            <a:srgbClr val="000000"/>
                          </a:solidFill>
                          <a:effectLst/>
                          <a:latin typeface="Arial"/>
                        </a:rPr>
                        <a:t>25-34</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110 (33%)</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26 (15%)</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16 (35%)</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14 (29%)</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198 (32%)</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190,917 (21%)</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3180817"/>
                  </a:ext>
                </a:extLst>
              </a:tr>
              <a:tr h="404573">
                <a:tc>
                  <a:txBody>
                    <a:bodyPr/>
                    <a:lstStyle/>
                    <a:p>
                      <a:pPr algn="l" fontAlgn="b"/>
                      <a:r>
                        <a:rPr lang="en-GB" sz="1700" b="0" i="0" u="none" strike="noStrike">
                          <a:solidFill>
                            <a:srgbClr val="000000"/>
                          </a:solidFill>
                          <a:effectLst/>
                          <a:latin typeface="Arial"/>
                        </a:rPr>
                        <a:t>35-44</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110 (33%)</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50 (30%)</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13 (28%)</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6 (12%)</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168 (27%)</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194,850 (21%)</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9077158"/>
                  </a:ext>
                </a:extLst>
              </a:tr>
              <a:tr h="346492">
                <a:tc>
                  <a:txBody>
                    <a:bodyPr/>
                    <a:lstStyle/>
                    <a:p>
                      <a:pPr algn="l" fontAlgn="b"/>
                      <a:r>
                        <a:rPr lang="en-GB" sz="1700" b="0" i="0" u="none" strike="noStrike">
                          <a:solidFill>
                            <a:srgbClr val="000000"/>
                          </a:solidFill>
                          <a:effectLst/>
                          <a:latin typeface="Arial"/>
                        </a:rPr>
                        <a:t>45-54</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58 (17%)</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43 (26%)</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9 (20%)</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13 (27%)</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122 (19%)</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198,965 (21%)</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0098584"/>
                  </a:ext>
                </a:extLst>
              </a:tr>
              <a:tr h="404573">
                <a:tc>
                  <a:txBody>
                    <a:bodyPr/>
                    <a:lstStyle/>
                    <a:p>
                      <a:pPr algn="l" fontAlgn="b"/>
                      <a:r>
                        <a:rPr lang="en-GB" sz="1700" b="0" i="0" u="none" strike="noStrike">
                          <a:solidFill>
                            <a:srgbClr val="000000"/>
                          </a:solidFill>
                          <a:effectLst/>
                          <a:latin typeface="Arial"/>
                        </a:rPr>
                        <a:t>55+</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30 (9%)</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35 (21%)</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 (11%)</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11 (22%)</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82 (13%)</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293,610 (31%)</a:t>
                      </a:r>
                    </a:p>
                  </a:txBody>
                  <a:tcPr marL="18029" marR="18029" marT="180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940099"/>
                  </a:ext>
                </a:extLst>
              </a:tr>
            </a:tbl>
          </a:graphicData>
        </a:graphic>
      </p:graphicFrame>
      <p:sp>
        <p:nvSpPr>
          <p:cNvPr id="5" name="TextBox 4">
            <a:extLst>
              <a:ext uri="{FF2B5EF4-FFF2-40B4-BE49-F238E27FC236}">
                <a16:creationId xmlns:a16="http://schemas.microsoft.com/office/drawing/2014/main" id="{0725F256-AFEF-FF96-9880-C1FC8FA5A62D}"/>
              </a:ext>
            </a:extLst>
          </p:cNvPr>
          <p:cNvSpPr txBox="1"/>
          <p:nvPr/>
        </p:nvSpPr>
        <p:spPr>
          <a:xfrm>
            <a:off x="945911" y="5657947"/>
            <a:ext cx="993057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cs typeface="Calibri"/>
              </a:rPr>
              <a:t>H</a:t>
            </a:r>
            <a:r>
              <a:rPr lang="en-US" sz="1600">
                <a:cs typeface="Calibri"/>
              </a:rPr>
              <a:t>BV shown are confirmed as chronic, acute or occult infection. HCV are confirmed for anti-HCV with or without HCV RNA or HCV RNA only. HIV are confirmed for anti-HIV with or without HIV RNA or HIV RNA only. HTLV are confirmed for anti-HTLV (type 1 or 2). Syphilis are confirmed for treponemal antibody (any stage, including treated).</a:t>
            </a:r>
            <a:endParaRPr lang="en-US"/>
          </a:p>
        </p:txBody>
      </p:sp>
    </p:spTree>
    <p:extLst>
      <p:ext uri="{BB962C8B-B14F-4D97-AF65-F5344CB8AC3E}">
        <p14:creationId xmlns:p14="http://schemas.microsoft.com/office/powerpoint/2010/main" val="278519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04AF3-5CD6-9BB3-F260-5FD1E1ED8E10}"/>
              </a:ext>
            </a:extLst>
          </p:cNvPr>
          <p:cNvSpPr txBox="1">
            <a:spLocks noGrp="1"/>
          </p:cNvSpPr>
          <p:nvPr>
            <p:ph type="title" idx="4294967295"/>
          </p:nvPr>
        </p:nvSpPr>
        <p:spPr>
          <a:xfrm>
            <a:off x="587529" y="163190"/>
            <a:ext cx="1019048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Blood donors confirmed positive for markers of infection by ethnic background and area of birth, UK  2019 to 2023</a:t>
            </a: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077417BD-AC82-65F5-EE68-DBA38C1ED0D5}"/>
              </a:ext>
            </a:extLst>
          </p:cNvPr>
          <p:cNvGraphicFramePr>
            <a:graphicFrameLocks noGrp="1"/>
          </p:cNvGraphicFramePr>
          <p:nvPr>
            <p:extLst>
              <p:ext uri="{D42A27DB-BD31-4B8C-83A1-F6EECF244321}">
                <p14:modId xmlns:p14="http://schemas.microsoft.com/office/powerpoint/2010/main" val="968631610"/>
              </p:ext>
            </p:extLst>
          </p:nvPr>
        </p:nvGraphicFramePr>
        <p:xfrm>
          <a:off x="509197" y="1035437"/>
          <a:ext cx="11099707" cy="4790278"/>
        </p:xfrm>
        <a:graphic>
          <a:graphicData uri="http://schemas.openxmlformats.org/drawingml/2006/table">
            <a:tbl>
              <a:tblPr firstRow="1" bandRow="1"/>
              <a:tblGrid>
                <a:gridCol w="4033566">
                  <a:extLst>
                    <a:ext uri="{9D8B030D-6E8A-4147-A177-3AD203B41FA5}">
                      <a16:colId xmlns:a16="http://schemas.microsoft.com/office/drawing/2014/main" val="4063532462"/>
                    </a:ext>
                  </a:extLst>
                </a:gridCol>
                <a:gridCol w="1153613">
                  <a:extLst>
                    <a:ext uri="{9D8B030D-6E8A-4147-A177-3AD203B41FA5}">
                      <a16:colId xmlns:a16="http://schemas.microsoft.com/office/drawing/2014/main" val="659283086"/>
                    </a:ext>
                  </a:extLst>
                </a:gridCol>
                <a:gridCol w="1153613">
                  <a:extLst>
                    <a:ext uri="{9D8B030D-6E8A-4147-A177-3AD203B41FA5}">
                      <a16:colId xmlns:a16="http://schemas.microsoft.com/office/drawing/2014/main" val="3476378012"/>
                    </a:ext>
                  </a:extLst>
                </a:gridCol>
                <a:gridCol w="1036189">
                  <a:extLst>
                    <a:ext uri="{9D8B030D-6E8A-4147-A177-3AD203B41FA5}">
                      <a16:colId xmlns:a16="http://schemas.microsoft.com/office/drawing/2014/main" val="2527025961"/>
                    </a:ext>
                  </a:extLst>
                </a:gridCol>
                <a:gridCol w="1031680">
                  <a:extLst>
                    <a:ext uri="{9D8B030D-6E8A-4147-A177-3AD203B41FA5}">
                      <a16:colId xmlns:a16="http://schemas.microsoft.com/office/drawing/2014/main" val="716511736"/>
                    </a:ext>
                  </a:extLst>
                </a:gridCol>
                <a:gridCol w="1090846">
                  <a:extLst>
                    <a:ext uri="{9D8B030D-6E8A-4147-A177-3AD203B41FA5}">
                      <a16:colId xmlns:a16="http://schemas.microsoft.com/office/drawing/2014/main" val="1206153140"/>
                    </a:ext>
                  </a:extLst>
                </a:gridCol>
                <a:gridCol w="1600200">
                  <a:extLst>
                    <a:ext uri="{9D8B030D-6E8A-4147-A177-3AD203B41FA5}">
                      <a16:colId xmlns:a16="http://schemas.microsoft.com/office/drawing/2014/main" val="701874132"/>
                    </a:ext>
                  </a:extLst>
                </a:gridCol>
              </a:tblGrid>
              <a:tr h="266521">
                <a:tc>
                  <a:txBody>
                    <a:bodyPr/>
                    <a:lstStyle/>
                    <a:p>
                      <a:pPr algn="ctr" fontAlgn="b"/>
                      <a:r>
                        <a:rPr lang="en-GB" sz="1700" b="1" i="0" u="none" strike="noStrike">
                          <a:solidFill>
                            <a:srgbClr val="000000"/>
                          </a:solidFill>
                          <a:effectLst/>
                          <a:latin typeface="Arial"/>
                        </a:rPr>
                        <a:t>UK 2019 to 2023</a:t>
                      </a:r>
                    </a:p>
                  </a:txBody>
                  <a:tcPr marL="14735" marR="14735" marT="14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HBV</a:t>
                      </a:r>
                    </a:p>
                  </a:txBody>
                  <a:tcPr marL="14735" marR="14735" marT="14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HCV</a:t>
                      </a:r>
                    </a:p>
                  </a:txBody>
                  <a:tcPr marL="14735" marR="14735" marT="14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HIV</a:t>
                      </a:r>
                    </a:p>
                  </a:txBody>
                  <a:tcPr marL="14735" marR="14735" marT="14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HTLV</a:t>
                      </a:r>
                    </a:p>
                  </a:txBody>
                  <a:tcPr marL="14735" marR="14735" marT="14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Syphilis</a:t>
                      </a:r>
                    </a:p>
                  </a:txBody>
                  <a:tcPr marL="14735" marR="14735" marT="14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Whole Blood Donors*</a:t>
                      </a:r>
                    </a:p>
                  </a:txBody>
                  <a:tcPr marL="14735" marR="14735" marT="14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623559182"/>
                  </a:ext>
                </a:extLst>
              </a:tr>
              <a:tr h="266521">
                <a:tc>
                  <a:txBody>
                    <a:bodyPr/>
                    <a:lstStyle/>
                    <a:p>
                      <a:pPr algn="l" fontAlgn="b"/>
                      <a:r>
                        <a:rPr lang="en-GB" sz="1700" b="1" i="0" u="none" strike="noStrike">
                          <a:solidFill>
                            <a:srgbClr val="000000"/>
                          </a:solidFill>
                          <a:effectLst/>
                          <a:latin typeface="Arial"/>
                        </a:rPr>
                        <a:t>Ethnic background (n, %)</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616891092"/>
                  </a:ext>
                </a:extLst>
              </a:tr>
              <a:tr h="506411">
                <a:tc>
                  <a:txBody>
                    <a:bodyPr/>
                    <a:lstStyle/>
                    <a:p>
                      <a:pPr algn="l" fontAlgn="b"/>
                      <a:r>
                        <a:rPr lang="en-GB" sz="1700" b="0" i="0" u="none" strike="noStrike">
                          <a:solidFill>
                            <a:srgbClr val="000000"/>
                          </a:solidFill>
                          <a:effectLst/>
                          <a:latin typeface="Arial"/>
                        </a:rPr>
                        <a:t>Asian or Asian British</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99 (30%)</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30 (18%)</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 (4%)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7 (14%)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57 (9%)</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31,940 (4%)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8634326"/>
                  </a:ext>
                </a:extLst>
              </a:tr>
              <a:tr h="506411">
                <a:tc>
                  <a:txBody>
                    <a:bodyPr/>
                    <a:lstStyle/>
                    <a:p>
                      <a:pPr algn="l" fontAlgn="b"/>
                      <a:r>
                        <a:rPr lang="en-GB" sz="1700" b="0" i="0" u="none" strike="noStrike">
                          <a:solidFill>
                            <a:srgbClr val="000000"/>
                          </a:solidFill>
                          <a:effectLst/>
                          <a:latin typeface="Arial"/>
                        </a:rPr>
                        <a:t>Black, African, Caribbean or Black British</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91 (27%)</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4 (2%)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4 (9%)</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29 (59%)</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63 (10%)</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13,271 (2%)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7203137"/>
                  </a:ext>
                </a:extLst>
              </a:tr>
              <a:tr h="506411">
                <a:tc>
                  <a:txBody>
                    <a:bodyPr/>
                    <a:lstStyle/>
                    <a:p>
                      <a:pPr algn="l" fontAlgn="b"/>
                      <a:r>
                        <a:rPr lang="en-GB" sz="1700" b="0" i="0" u="none" strike="noStrike">
                          <a:solidFill>
                            <a:srgbClr val="000000"/>
                          </a:solidFill>
                          <a:effectLst/>
                          <a:latin typeface="Arial"/>
                        </a:rPr>
                        <a:t>Mixed or other</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20 (6%)</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 (3%)</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 (4%)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6 (12%)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36 (7%)</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21,501 (3%)</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0039076"/>
                  </a:ext>
                </a:extLst>
              </a:tr>
              <a:tr h="266521">
                <a:tc>
                  <a:txBody>
                    <a:bodyPr/>
                    <a:lstStyle/>
                    <a:p>
                      <a:pPr algn="l" fontAlgn="b"/>
                      <a:r>
                        <a:rPr lang="en-GB" sz="1700" b="0" i="0" u="none" strike="noStrike">
                          <a:solidFill>
                            <a:srgbClr val="000000"/>
                          </a:solidFill>
                          <a:effectLst/>
                          <a:latin typeface="Arial"/>
                        </a:rPr>
                        <a:t>White</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113 (34%)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125 (74%)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36 (78%)</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7 (14%)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457 (73%)</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717,412 (91%)</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1032820"/>
                  </a:ext>
                </a:extLst>
              </a:tr>
              <a:tr h="266521">
                <a:tc>
                  <a:txBody>
                    <a:bodyPr/>
                    <a:lstStyle/>
                    <a:p>
                      <a:pPr algn="l" fontAlgn="b"/>
                      <a:r>
                        <a:rPr lang="en-GB" sz="1700" b="0" i="0" u="none" strike="noStrike">
                          <a:solidFill>
                            <a:srgbClr val="000000"/>
                          </a:solidFill>
                          <a:effectLst/>
                          <a:latin typeface="Arial"/>
                        </a:rPr>
                        <a:t>Not known</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12 (4%)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4 (2%)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 (4%)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14 (2%)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5,855 (1%)</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4529075"/>
                  </a:ext>
                </a:extLst>
              </a:tr>
              <a:tr h="266521">
                <a:tc>
                  <a:txBody>
                    <a:bodyPr/>
                    <a:lstStyle/>
                    <a:p>
                      <a:pPr algn="l" fontAlgn="b"/>
                      <a:r>
                        <a:rPr lang="en-GB" sz="1700" b="1" i="0" u="none" strike="noStrike">
                          <a:solidFill>
                            <a:srgbClr val="000000"/>
                          </a:solidFill>
                          <a:effectLst/>
                          <a:latin typeface="Arial"/>
                        </a:rPr>
                        <a:t>Area of birth (n, %)</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endParaRPr lang="en-GB" sz="1700" b="0" i="0" u="none" strike="noStrike">
                        <a:solidFill>
                          <a:srgbClr val="000000"/>
                        </a:solidFill>
                        <a:effectLst/>
                        <a:latin typeface="Arial"/>
                      </a:endParaRP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707637305"/>
                  </a:ext>
                </a:extLst>
              </a:tr>
              <a:tr h="266521">
                <a:tc>
                  <a:txBody>
                    <a:bodyPr/>
                    <a:lstStyle/>
                    <a:p>
                      <a:pPr algn="l" fontAlgn="b"/>
                      <a:r>
                        <a:rPr lang="en-GB" sz="1700" b="0" i="0" u="none" strike="noStrike">
                          <a:solidFill>
                            <a:srgbClr val="000000"/>
                          </a:solidFill>
                          <a:effectLst/>
                          <a:latin typeface="Arial"/>
                        </a:rPr>
                        <a:t>Africa</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81 (24%)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 (2%)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 (4%)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6 (12%)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39 (6%)</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2003140"/>
                  </a:ext>
                </a:extLst>
              </a:tr>
              <a:tr h="266521">
                <a:tc>
                  <a:txBody>
                    <a:bodyPr/>
                    <a:lstStyle/>
                    <a:p>
                      <a:pPr algn="l" fontAlgn="b"/>
                      <a:r>
                        <a:rPr lang="en-GB" sz="1700" b="0" i="0" u="none" strike="noStrike">
                          <a:solidFill>
                            <a:srgbClr val="000000"/>
                          </a:solidFill>
                          <a:effectLst/>
                          <a:latin typeface="Arial"/>
                        </a:rPr>
                        <a:t>Asia</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98 (29%)</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27 (16%)</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 (7%)</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8 (16%)</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46 (7%)</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9878201"/>
                  </a:ext>
                </a:extLst>
              </a:tr>
              <a:tr h="266521">
                <a:tc>
                  <a:txBody>
                    <a:bodyPr/>
                    <a:lstStyle/>
                    <a:p>
                      <a:pPr algn="l" fontAlgn="b"/>
                      <a:r>
                        <a:rPr lang="en-GB" sz="1700" b="0" i="0" u="none" strike="noStrike">
                          <a:solidFill>
                            <a:srgbClr val="000000"/>
                          </a:solidFill>
                          <a:effectLst/>
                          <a:latin typeface="Arial"/>
                        </a:rPr>
                        <a:t>Europe</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93 (28%)</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52 (31%)</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7 (15%)</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 (4%)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57 (9%)</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6578053"/>
                  </a:ext>
                </a:extLst>
              </a:tr>
              <a:tr h="266521">
                <a:tc>
                  <a:txBody>
                    <a:bodyPr/>
                    <a:lstStyle/>
                    <a:p>
                      <a:pPr algn="l" fontAlgn="b"/>
                      <a:r>
                        <a:rPr lang="en-GB" sz="1700" b="0" i="0" u="none" strike="noStrike">
                          <a:solidFill>
                            <a:srgbClr val="000000"/>
                          </a:solidFill>
                          <a:effectLst/>
                          <a:latin typeface="Arial"/>
                        </a:rPr>
                        <a:t>UK</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36 (11%)</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59 (35%)</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20 (43%)</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25 (51%)</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326 (52%)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1193909"/>
                  </a:ext>
                </a:extLst>
              </a:tr>
              <a:tr h="266521">
                <a:tc>
                  <a:txBody>
                    <a:bodyPr/>
                    <a:lstStyle/>
                    <a:p>
                      <a:pPr algn="l" fontAlgn="b"/>
                      <a:r>
                        <a:rPr lang="en-GB" sz="1700" b="0" i="0" u="none" strike="noStrike">
                          <a:solidFill>
                            <a:srgbClr val="000000"/>
                          </a:solidFill>
                          <a:effectLst/>
                          <a:latin typeface="Arial"/>
                        </a:rPr>
                        <a:t>Other</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 (1%)</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4 (9%)</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 (10%)</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28 (4%)</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8471181"/>
                  </a:ext>
                </a:extLst>
              </a:tr>
              <a:tr h="266521">
                <a:tc>
                  <a:txBody>
                    <a:bodyPr/>
                    <a:lstStyle/>
                    <a:p>
                      <a:pPr algn="l" fontAlgn="b"/>
                      <a:r>
                        <a:rPr lang="en-GB" sz="1700" b="0" i="0" u="none" strike="noStrike">
                          <a:solidFill>
                            <a:srgbClr val="000000"/>
                          </a:solidFill>
                          <a:effectLst/>
                          <a:latin typeface="Arial"/>
                        </a:rPr>
                        <a:t>Not known</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24 (7%)</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27 (16%)</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10 (22%)</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 (6%)</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131 (21%)</a:t>
                      </a:r>
                    </a:p>
                  </a:txBody>
                  <a:tcPr marL="14735" marR="14735" marT="14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5268510"/>
                  </a:ext>
                </a:extLst>
              </a:tr>
            </a:tbl>
          </a:graphicData>
        </a:graphic>
      </p:graphicFrame>
      <p:sp>
        <p:nvSpPr>
          <p:cNvPr id="3" name="TextBox 2">
            <a:extLst>
              <a:ext uri="{FF2B5EF4-FFF2-40B4-BE49-F238E27FC236}">
                <a16:creationId xmlns:a16="http://schemas.microsoft.com/office/drawing/2014/main" id="{C0DF7E31-3E04-4C81-B1AD-A1660C60190D}"/>
              </a:ext>
            </a:extLst>
          </p:cNvPr>
          <p:cNvSpPr txBox="1"/>
          <p:nvPr/>
        </p:nvSpPr>
        <p:spPr>
          <a:xfrm>
            <a:off x="509196" y="6010275"/>
            <a:ext cx="7472753" cy="369332"/>
          </a:xfrm>
          <a:prstGeom prst="rect">
            <a:avLst/>
          </a:prstGeom>
          <a:noFill/>
        </p:spPr>
        <p:txBody>
          <a:bodyPr wrap="square" rtlCol="0">
            <a:spAutoFit/>
          </a:bodyPr>
          <a:lstStyle/>
          <a:p>
            <a:r>
              <a:rPr lang="en-GB"/>
              <a:t>* Using England whole blood donors for ethnic background comparison</a:t>
            </a:r>
          </a:p>
        </p:txBody>
      </p:sp>
    </p:spTree>
    <p:extLst>
      <p:ext uri="{BB962C8B-B14F-4D97-AF65-F5344CB8AC3E}">
        <p14:creationId xmlns:p14="http://schemas.microsoft.com/office/powerpoint/2010/main" val="1949793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C026B9-A252-C907-ECFC-17BF2FF64EC9}"/>
              </a:ext>
            </a:extLst>
          </p:cNvPr>
          <p:cNvSpPr txBox="1">
            <a:spLocks noGrp="1"/>
          </p:cNvSpPr>
          <p:nvPr>
            <p:ph type="title" idx="4294967295"/>
          </p:nvPr>
        </p:nvSpPr>
        <p:spPr>
          <a:xfrm>
            <a:off x="688972" y="267569"/>
            <a:ext cx="1019048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Blood donors confirmed positive for markers of infection by probable exposure, UK 2019 to 2023</a:t>
            </a:r>
          </a:p>
        </p:txBody>
      </p:sp>
      <p:graphicFrame>
        <p:nvGraphicFramePr>
          <p:cNvPr id="7" name="Table 6">
            <a:extLst>
              <a:ext uri="{FF2B5EF4-FFF2-40B4-BE49-F238E27FC236}">
                <a16:creationId xmlns:a16="http://schemas.microsoft.com/office/drawing/2014/main" id="{7989CB6C-1229-D95F-1AF4-EA988256E340}"/>
              </a:ext>
            </a:extLst>
          </p:cNvPr>
          <p:cNvGraphicFramePr>
            <a:graphicFrameLocks noGrp="1"/>
          </p:cNvGraphicFramePr>
          <p:nvPr>
            <p:extLst>
              <p:ext uri="{D42A27DB-BD31-4B8C-83A1-F6EECF244321}">
                <p14:modId xmlns:p14="http://schemas.microsoft.com/office/powerpoint/2010/main" val="4046508606"/>
              </p:ext>
            </p:extLst>
          </p:nvPr>
        </p:nvGraphicFramePr>
        <p:xfrm>
          <a:off x="601247" y="1044976"/>
          <a:ext cx="10989506" cy="5545455"/>
        </p:xfrm>
        <a:graphic>
          <a:graphicData uri="http://schemas.openxmlformats.org/drawingml/2006/table">
            <a:tbl>
              <a:tblPr firstRow="1"/>
              <a:tblGrid>
                <a:gridCol w="3721498">
                  <a:extLst>
                    <a:ext uri="{9D8B030D-6E8A-4147-A177-3AD203B41FA5}">
                      <a16:colId xmlns:a16="http://schemas.microsoft.com/office/drawing/2014/main" val="315508628"/>
                    </a:ext>
                  </a:extLst>
                </a:gridCol>
                <a:gridCol w="1337630">
                  <a:extLst>
                    <a:ext uri="{9D8B030D-6E8A-4147-A177-3AD203B41FA5}">
                      <a16:colId xmlns:a16="http://schemas.microsoft.com/office/drawing/2014/main" val="2492048765"/>
                    </a:ext>
                  </a:extLst>
                </a:gridCol>
                <a:gridCol w="1108934">
                  <a:extLst>
                    <a:ext uri="{9D8B030D-6E8A-4147-A177-3AD203B41FA5}">
                      <a16:colId xmlns:a16="http://schemas.microsoft.com/office/drawing/2014/main" val="1865991751"/>
                    </a:ext>
                  </a:extLst>
                </a:gridCol>
                <a:gridCol w="1205361">
                  <a:extLst>
                    <a:ext uri="{9D8B030D-6E8A-4147-A177-3AD203B41FA5}">
                      <a16:colId xmlns:a16="http://schemas.microsoft.com/office/drawing/2014/main" val="3436502735"/>
                    </a:ext>
                  </a:extLst>
                </a:gridCol>
                <a:gridCol w="1205361">
                  <a:extLst>
                    <a:ext uri="{9D8B030D-6E8A-4147-A177-3AD203B41FA5}">
                      <a16:colId xmlns:a16="http://schemas.microsoft.com/office/drawing/2014/main" val="2263598473"/>
                    </a:ext>
                  </a:extLst>
                </a:gridCol>
                <a:gridCol w="1205361">
                  <a:extLst>
                    <a:ext uri="{9D8B030D-6E8A-4147-A177-3AD203B41FA5}">
                      <a16:colId xmlns:a16="http://schemas.microsoft.com/office/drawing/2014/main" val="3705694410"/>
                    </a:ext>
                  </a:extLst>
                </a:gridCol>
                <a:gridCol w="1205361">
                  <a:extLst>
                    <a:ext uri="{9D8B030D-6E8A-4147-A177-3AD203B41FA5}">
                      <a16:colId xmlns:a16="http://schemas.microsoft.com/office/drawing/2014/main" val="929210407"/>
                    </a:ext>
                  </a:extLst>
                </a:gridCol>
              </a:tblGrid>
              <a:tr h="667857">
                <a:tc>
                  <a:txBody>
                    <a:bodyPr/>
                    <a:lstStyle/>
                    <a:p>
                      <a:pPr algn="l" fontAlgn="b"/>
                      <a:r>
                        <a:rPr lang="en-GB" sz="1700" b="1" i="0" u="none" strike="noStrike">
                          <a:solidFill>
                            <a:srgbClr val="000000"/>
                          </a:solidFill>
                          <a:effectLst/>
                          <a:latin typeface="Arial"/>
                        </a:rPr>
                        <a:t>UK 2019 to 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HBV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HCV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HIV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HTLV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Syphilis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700" b="1" i="0" u="none" strike="noStrike">
                          <a:solidFill>
                            <a:srgbClr val="000000"/>
                          </a:solidFill>
                          <a:effectLst/>
                          <a:latin typeface="Arial"/>
                        </a:rPr>
                        <a:t>Whole Blood Donors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4017022483"/>
                  </a:ext>
                </a:extLst>
              </a:tr>
              <a:tr h="228009">
                <a:tc>
                  <a:txBody>
                    <a:bodyPr/>
                    <a:lstStyle/>
                    <a:p>
                      <a:pPr algn="l" fontAlgn="b"/>
                      <a:r>
                        <a:rPr lang="en-GB" sz="1700" b="1" i="0" u="none" strike="noStrike">
                          <a:solidFill>
                            <a:srgbClr val="000000"/>
                          </a:solidFill>
                          <a:effectLst/>
                          <a:latin typeface="Arial"/>
                        </a:rPr>
                        <a:t>Probable exposure (n,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187958140"/>
                  </a:ext>
                </a:extLst>
              </a:tr>
              <a:tr h="228009">
                <a:tc>
                  <a:txBody>
                    <a:bodyPr/>
                    <a:lstStyle/>
                    <a:p>
                      <a:pPr algn="l" fontAlgn="b"/>
                      <a:r>
                        <a:rPr lang="en-GB" sz="1700" b="0" i="0" u="none" strike="noStrike">
                          <a:solidFill>
                            <a:srgbClr val="000000"/>
                          </a:solidFill>
                          <a:effectLst/>
                          <a:latin typeface="Arial"/>
                        </a:rPr>
                        <a:t>Injecting drug use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19 (11%)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9234831"/>
                  </a:ext>
                </a:extLst>
              </a:tr>
              <a:tr h="447933">
                <a:tc>
                  <a:txBody>
                    <a:bodyPr/>
                    <a:lstStyle/>
                    <a:p>
                      <a:pPr algn="l" fontAlgn="b"/>
                      <a:r>
                        <a:rPr lang="en-GB" sz="1700" b="0" i="0" u="none" strike="noStrike">
                          <a:solidFill>
                            <a:srgbClr val="000000"/>
                          </a:solidFill>
                          <a:effectLst/>
                          <a:latin typeface="Arial"/>
                        </a:rPr>
                        <a:t>Intranasal drug use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11 (7%)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p>
                      <a:pPr algn="ct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9363215"/>
                  </a:ext>
                </a:extLst>
              </a:tr>
              <a:tr h="447933">
                <a:tc>
                  <a:txBody>
                    <a:bodyPr/>
                    <a:lstStyle/>
                    <a:p>
                      <a:pPr algn="l" fontAlgn="b"/>
                      <a:r>
                        <a:rPr lang="en-GB" sz="1700" b="0" i="0" u="none" strike="noStrike">
                          <a:solidFill>
                            <a:srgbClr val="000000"/>
                          </a:solidFill>
                          <a:effectLst/>
                          <a:latin typeface="Arial"/>
                        </a:rPr>
                        <a:t>Sex between men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12 (26%)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204 (33%)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p>
                      <a:pPr algn="ct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3340401"/>
                  </a:ext>
                </a:extLst>
              </a:tr>
              <a:tr h="447933">
                <a:tc>
                  <a:txBody>
                    <a:bodyPr/>
                    <a:lstStyle/>
                    <a:p>
                      <a:pPr algn="l" fontAlgn="b"/>
                      <a:r>
                        <a:rPr lang="en-GB" sz="1700" b="0" i="0" u="none" strike="noStrike">
                          <a:solidFill>
                            <a:srgbClr val="000000"/>
                          </a:solidFill>
                          <a:effectLst/>
                          <a:latin typeface="Arial"/>
                        </a:rPr>
                        <a:t>Sex between men and women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12 (4%)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17 (10%)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26 (57%)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 (10%)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306 (49%)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p>
                      <a:pPr algn="ct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0323804"/>
                  </a:ext>
                </a:extLst>
              </a:tr>
              <a:tr h="447933">
                <a:tc>
                  <a:txBody>
                    <a:bodyPr/>
                    <a:lstStyle/>
                    <a:p>
                      <a:pPr algn="l" fontAlgn="b"/>
                      <a:r>
                        <a:rPr lang="en-GB" sz="1700" b="0" i="0" u="none" strike="noStrike">
                          <a:solidFill>
                            <a:srgbClr val="000000"/>
                          </a:solidFill>
                          <a:effectLst/>
                          <a:latin typeface="Arial"/>
                        </a:rPr>
                        <a:t>Sex between women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p>
                      <a:pPr algn="ct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8015725"/>
                  </a:ext>
                </a:extLst>
              </a:tr>
              <a:tr h="447933">
                <a:tc>
                  <a:txBody>
                    <a:bodyPr/>
                    <a:lstStyle/>
                    <a:p>
                      <a:pPr algn="l" fontAlgn="b"/>
                      <a:r>
                        <a:rPr lang="en-GB" sz="1700" b="0" i="0" u="none" strike="noStrike">
                          <a:solidFill>
                            <a:srgbClr val="000000"/>
                          </a:solidFill>
                          <a:effectLst/>
                          <a:latin typeface="Arial"/>
                        </a:rPr>
                        <a:t>Blood/tissue transfer, blood product treatment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p>
                      <a:pPr algn="ct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6061198"/>
                  </a:ext>
                </a:extLst>
              </a:tr>
              <a:tr h="447933">
                <a:tc>
                  <a:txBody>
                    <a:bodyPr/>
                    <a:lstStyle/>
                    <a:p>
                      <a:pPr algn="l" fontAlgn="b"/>
                      <a:r>
                        <a:rPr lang="en-GB" sz="1700" b="0" i="0" u="none" strike="noStrike">
                          <a:solidFill>
                            <a:srgbClr val="000000"/>
                          </a:solidFill>
                          <a:effectLst/>
                          <a:latin typeface="Arial"/>
                        </a:rPr>
                        <a:t>Blood contact possible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14 (4%)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37 (22%)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 (4%)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6 (12%)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p>
                      <a:pPr algn="ct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0275952"/>
                  </a:ext>
                </a:extLst>
              </a:tr>
              <a:tr h="447933">
                <a:tc>
                  <a:txBody>
                    <a:bodyPr/>
                    <a:lstStyle/>
                    <a:p>
                      <a:pPr algn="l" fontAlgn="b"/>
                      <a:r>
                        <a:rPr lang="en-GB" sz="1700" b="0" i="0" u="none" strike="noStrike">
                          <a:solidFill>
                            <a:srgbClr val="000000"/>
                          </a:solidFill>
                          <a:effectLst/>
                          <a:latin typeface="Arial"/>
                        </a:rPr>
                        <a:t>Infections associated with an endemic area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241 (72%)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29 (17%)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31 (63%)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6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p>
                      <a:pPr algn="ct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1912728"/>
                  </a:ext>
                </a:extLst>
              </a:tr>
              <a:tr h="447933">
                <a:tc>
                  <a:txBody>
                    <a:bodyPr/>
                    <a:lstStyle/>
                    <a:p>
                      <a:pPr algn="l" fontAlgn="b"/>
                      <a:r>
                        <a:rPr lang="en-GB" sz="1700" b="0" i="0" u="none" strike="noStrike">
                          <a:solidFill>
                            <a:srgbClr val="000000"/>
                          </a:solidFill>
                          <a:effectLst/>
                          <a:latin typeface="Arial"/>
                        </a:rPr>
                        <a:t>No exposure identified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65 (19%)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52 (31%)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5 (11%)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7 (14%)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700" b="0" i="0" u="none" strike="noStrike">
                          <a:solidFill>
                            <a:srgbClr val="000000"/>
                          </a:solidFill>
                          <a:effectLst/>
                          <a:latin typeface="Arial"/>
                        </a:rPr>
                        <a:t>109 (17%)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0" i="0" u="none" strike="noStrike">
                          <a:solidFill>
                            <a:srgbClr val="000000"/>
                          </a:solidFill>
                          <a:effectLst/>
                          <a:latin typeface="Arial"/>
                        </a:rPr>
                        <a:t>N/A</a:t>
                      </a:r>
                    </a:p>
                    <a:p>
                      <a:pPr algn="ctr" fontAlgn="b"/>
                      <a:endParaRPr lang="en-GB" sz="17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5889381"/>
                  </a:ext>
                </a:extLst>
              </a:tr>
            </a:tbl>
          </a:graphicData>
        </a:graphic>
      </p:graphicFrame>
    </p:spTree>
    <p:extLst>
      <p:ext uri="{BB962C8B-B14F-4D97-AF65-F5344CB8AC3E}">
        <p14:creationId xmlns:p14="http://schemas.microsoft.com/office/powerpoint/2010/main" val="4113069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79B11-E4EF-875D-1638-623323CD02C4}"/>
              </a:ext>
            </a:extLst>
          </p:cNvPr>
          <p:cNvSpPr txBox="1">
            <a:spLocks noGrp="1"/>
          </p:cNvSpPr>
          <p:nvPr>
            <p:ph type="title" idx="4294967295"/>
          </p:nvPr>
        </p:nvSpPr>
        <p:spPr>
          <a:xfrm>
            <a:off x="734245" y="190211"/>
            <a:ext cx="1010285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ysClr val="windowText" lastClr="000000"/>
                </a:solidFill>
                <a:effectLst/>
                <a:uLnTx/>
                <a:uFillTx/>
                <a:latin typeface="Arial"/>
                <a:ea typeface="+mn-ea"/>
                <a:cs typeface="Arial"/>
              </a:rPr>
              <a:t>Rate of markers of infection per 100,000 donations from first-time donors, UK 1996 to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4" name="Chart 3" descr="HBV shown are confirmed as chronic, acute or occult infection. HCV are confirmed for anti-HCV with or without HCV RNA or HCV RNA only. HIV are confirmed for anti-HIV with or without HIV RNA or HIV RNA only. HTLV are confirmed for anti-HTLV (type 1 or 2). Syphilis are confirmed for treponemal antibody (any stage, including treated).&#10;&#10;Rates of HCV in first-time donors have decreased over time from X to X per 100,000 donations. Rates of HIV and HTLV in first-time donors have been low and variable on average X and X per 100,000 donations respectively. Rates of HBV in first-time donors have varied around 30 per 100,000 donations since 1996 and have shown an increase over the last few years to X per 100,000 donations in 2023. Syphilis has been increasing since 1996, rising steeply in 2021. Syphilis reflects all stages of infection including past treated infection.&#10;">
            <a:extLst>
              <a:ext uri="{FF2B5EF4-FFF2-40B4-BE49-F238E27FC236}">
                <a16:creationId xmlns:a16="http://schemas.microsoft.com/office/drawing/2014/main" id="{87C09294-FA62-41BC-8A3A-0D579503D985}"/>
              </a:ext>
            </a:extLst>
          </p:cNvPr>
          <p:cNvGraphicFramePr>
            <a:graphicFrameLocks/>
          </p:cNvGraphicFramePr>
          <p:nvPr>
            <p:extLst>
              <p:ext uri="{D42A27DB-BD31-4B8C-83A1-F6EECF244321}">
                <p14:modId xmlns:p14="http://schemas.microsoft.com/office/powerpoint/2010/main" val="2063682631"/>
              </p:ext>
            </p:extLst>
          </p:nvPr>
        </p:nvGraphicFramePr>
        <p:xfrm>
          <a:off x="643467" y="957502"/>
          <a:ext cx="10905066" cy="557106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923AD489-B634-9383-A32E-D3684BBC07A7}"/>
              </a:ext>
            </a:extLst>
          </p:cNvPr>
          <p:cNvSpPr txBox="1"/>
          <p:nvPr/>
        </p:nvSpPr>
        <p:spPr>
          <a:xfrm>
            <a:off x="7705006" y="671414"/>
            <a:ext cx="2271914" cy="2246769"/>
          </a:xfrm>
          <a:prstGeom prst="rect">
            <a:avLst/>
          </a:prstGeom>
          <a:noFill/>
          <a:ln>
            <a:solidFill>
              <a:schemeClr val="tx1"/>
            </a:solidFill>
          </a:ln>
        </p:spPr>
        <p:txBody>
          <a:bodyPr wrap="square" rtlCol="0">
            <a:spAutoFit/>
          </a:bodyPr>
          <a:lstStyle/>
          <a:p>
            <a:r>
              <a:rPr lang="en-GB" sz="1000" b="1">
                <a:latin typeface="Arial" panose="020B0604020202020204" pitchFamily="34" charset="0"/>
                <a:cs typeface="Arial" panose="020B0604020202020204" pitchFamily="34" charset="0"/>
              </a:rPr>
              <a:t>1996</a:t>
            </a:r>
            <a:r>
              <a:rPr lang="en-GB" sz="1000">
                <a:latin typeface="Arial" panose="020B0604020202020204" pitchFamily="34" charset="0"/>
                <a:cs typeface="Arial" panose="020B0604020202020204" pitchFamily="34" charset="0"/>
              </a:rPr>
              <a:t> – First full year of NHSBT/UKSHA surveillance programme </a:t>
            </a:r>
          </a:p>
          <a:p>
            <a:r>
              <a:rPr lang="en-GB" sz="1000" b="1">
                <a:latin typeface="Arial" panose="020B0604020202020204" pitchFamily="34" charset="0"/>
                <a:cs typeface="Arial" panose="020B0604020202020204" pitchFamily="34" charset="0"/>
              </a:rPr>
              <a:t>1999</a:t>
            </a:r>
            <a:r>
              <a:rPr lang="en-GB" sz="1000">
                <a:latin typeface="Arial" panose="020B0604020202020204" pitchFamily="34" charset="0"/>
                <a:cs typeface="Arial" panose="020B0604020202020204" pitchFamily="34" charset="0"/>
              </a:rPr>
              <a:t> – HCV NAT screening </a:t>
            </a:r>
          </a:p>
          <a:p>
            <a:r>
              <a:rPr lang="en-GB" sz="1000" b="1">
                <a:latin typeface="Arial" panose="020B0604020202020204" pitchFamily="34" charset="0"/>
                <a:cs typeface="Arial" panose="020B0604020202020204" pitchFamily="34" charset="0"/>
              </a:rPr>
              <a:t>2002</a:t>
            </a:r>
            <a:r>
              <a:rPr lang="en-GB" sz="1000">
                <a:latin typeface="Arial" panose="020B0604020202020204" pitchFamily="34" charset="0"/>
                <a:cs typeface="Arial" panose="020B0604020202020204" pitchFamily="34" charset="0"/>
              </a:rPr>
              <a:t> – HIV NAT screen roll out </a:t>
            </a:r>
          </a:p>
          <a:p>
            <a:r>
              <a:rPr lang="en-GB" sz="1000" b="1">
                <a:latin typeface="Arial" panose="020B0604020202020204" pitchFamily="34" charset="0"/>
                <a:cs typeface="Arial" panose="020B0604020202020204" pitchFamily="34" charset="0"/>
              </a:rPr>
              <a:t>2009</a:t>
            </a:r>
            <a:r>
              <a:rPr lang="en-GB" sz="1000">
                <a:latin typeface="Arial" panose="020B0604020202020204" pitchFamily="34" charset="0"/>
                <a:cs typeface="Arial" panose="020B0604020202020204" pitchFamily="34" charset="0"/>
              </a:rPr>
              <a:t> – HBV NAT screen </a:t>
            </a:r>
          </a:p>
          <a:p>
            <a:r>
              <a:rPr lang="en-GB" sz="1000" b="1">
                <a:latin typeface="Arial" panose="020B0604020202020204" pitchFamily="34" charset="0"/>
                <a:cs typeface="Arial" panose="020B0604020202020204" pitchFamily="34" charset="0"/>
              </a:rPr>
              <a:t>2012 </a:t>
            </a:r>
            <a:r>
              <a:rPr lang="en-GB" sz="1000">
                <a:latin typeface="Arial" panose="020B0604020202020204" pitchFamily="34" charset="0"/>
                <a:cs typeface="Arial" panose="020B0604020202020204" pitchFamily="34" charset="0"/>
              </a:rPr>
              <a:t>– </a:t>
            </a:r>
            <a:r>
              <a:rPr lang="en-GB" sz="1000" b="1">
                <a:latin typeface="Arial" panose="020B0604020202020204" pitchFamily="34" charset="0"/>
                <a:cs typeface="Arial" panose="020B0604020202020204" pitchFamily="34" charset="0"/>
              </a:rPr>
              <a:t>12-month</a:t>
            </a:r>
            <a:r>
              <a:rPr lang="en-GB" sz="1000">
                <a:latin typeface="Arial" panose="020B0604020202020204" pitchFamily="34" charset="0"/>
                <a:cs typeface="Arial" panose="020B0604020202020204" pitchFamily="34" charset="0"/>
              </a:rPr>
              <a:t> GBMSM deferral (from permanent Nov 2011) </a:t>
            </a:r>
          </a:p>
          <a:p>
            <a:r>
              <a:rPr lang="en-GB" sz="1000" b="1">
                <a:latin typeface="Arial" panose="020B0604020202020204" pitchFamily="34" charset="0"/>
                <a:cs typeface="Arial" panose="020B0604020202020204" pitchFamily="34" charset="0"/>
              </a:rPr>
              <a:t>2018</a:t>
            </a:r>
            <a:r>
              <a:rPr lang="en-GB" sz="1000">
                <a:latin typeface="Arial" panose="020B0604020202020204" pitchFamily="34" charset="0"/>
                <a:cs typeface="Arial" panose="020B0604020202020204" pitchFamily="34" charset="0"/>
              </a:rPr>
              <a:t> – </a:t>
            </a:r>
            <a:r>
              <a:rPr lang="en-GB" sz="1000" b="1">
                <a:latin typeface="Arial" panose="020B0604020202020204" pitchFamily="34" charset="0"/>
                <a:cs typeface="Arial" panose="020B0604020202020204" pitchFamily="34" charset="0"/>
              </a:rPr>
              <a:t>3-month</a:t>
            </a:r>
            <a:r>
              <a:rPr lang="en-GB" sz="1000">
                <a:latin typeface="Arial" panose="020B0604020202020204" pitchFamily="34" charset="0"/>
                <a:cs typeface="Arial" panose="020B0604020202020204" pitchFamily="34" charset="0"/>
              </a:rPr>
              <a:t> GBMSM and other sexual behaviour deferrals (from 12m Nov 2017) </a:t>
            </a:r>
          </a:p>
          <a:p>
            <a:r>
              <a:rPr lang="en-GB" sz="1000" b="1">
                <a:latin typeface="Arial" panose="020B0604020202020204" pitchFamily="34" charset="0"/>
                <a:cs typeface="Arial" panose="020B0604020202020204" pitchFamily="34" charset="0"/>
              </a:rPr>
              <a:t>2021 </a:t>
            </a:r>
            <a:r>
              <a:rPr lang="en-GB" sz="1000">
                <a:latin typeface="Arial" panose="020B0604020202020204" pitchFamily="34" charset="0"/>
                <a:cs typeface="Arial" panose="020B0604020202020204" pitchFamily="34" charset="0"/>
              </a:rPr>
              <a:t>– FAIR policy from June </a:t>
            </a:r>
          </a:p>
          <a:p>
            <a:r>
              <a:rPr lang="en-GB" sz="1000" b="1">
                <a:latin typeface="Arial" panose="020B0604020202020204" pitchFamily="34" charset="0"/>
                <a:cs typeface="Arial" panose="020B0604020202020204" pitchFamily="34" charset="0"/>
              </a:rPr>
              <a:t>2023</a:t>
            </a:r>
            <a:r>
              <a:rPr lang="en-GB" sz="1000">
                <a:latin typeface="Arial" panose="020B0604020202020204" pitchFamily="34" charset="0"/>
                <a:cs typeface="Arial" panose="020B0604020202020204" pitchFamily="34" charset="0"/>
              </a:rPr>
              <a:t> – NHSBT switched from TPHA to TP EIA assay </a:t>
            </a:r>
          </a:p>
        </p:txBody>
      </p:sp>
    </p:spTree>
    <p:extLst>
      <p:ext uri="{BB962C8B-B14F-4D97-AF65-F5344CB8AC3E}">
        <p14:creationId xmlns:p14="http://schemas.microsoft.com/office/powerpoint/2010/main" val="2544030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CD00C-3925-2D8A-DC28-A8B6C4F6E2F5}"/>
              </a:ext>
            </a:extLst>
          </p:cNvPr>
          <p:cNvSpPr txBox="1">
            <a:spLocks noGrp="1"/>
          </p:cNvSpPr>
          <p:nvPr>
            <p:ph type="title" idx="4294967295"/>
          </p:nvPr>
        </p:nvSpPr>
        <p:spPr>
          <a:xfrm>
            <a:off x="833308" y="164861"/>
            <a:ext cx="1010285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ysClr val="windowText" lastClr="000000"/>
                </a:solidFill>
                <a:effectLst/>
                <a:uLnTx/>
                <a:uFillTx/>
                <a:latin typeface="Arial"/>
                <a:ea typeface="+mn-ea"/>
                <a:cs typeface="Arial"/>
              </a:rPr>
              <a:t>Rate of markers of infection per 100,000 donations from repeat donors, UK 1996 to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tx1"/>
              </a:solidFill>
              <a:effectLst/>
              <a:uLnTx/>
              <a:uFillTx/>
              <a:latin typeface="+mn-lt"/>
              <a:ea typeface="+mn-ea"/>
              <a:cs typeface="+mn-cs"/>
            </a:endParaRPr>
          </a:p>
        </p:txBody>
      </p:sp>
      <p:sp>
        <p:nvSpPr>
          <p:cNvPr id="4" name="TextBox 3">
            <a:extLst>
              <a:ext uri="{FF2B5EF4-FFF2-40B4-BE49-F238E27FC236}">
                <a16:creationId xmlns:a16="http://schemas.microsoft.com/office/drawing/2014/main" id="{87B4EEFB-5215-AFDE-36CA-A9BE271A656A}"/>
              </a:ext>
            </a:extLst>
          </p:cNvPr>
          <p:cNvSpPr txBox="1"/>
          <p:nvPr/>
        </p:nvSpPr>
        <p:spPr>
          <a:xfrm>
            <a:off x="7708871" y="730808"/>
            <a:ext cx="2271914" cy="2246769"/>
          </a:xfrm>
          <a:prstGeom prst="rect">
            <a:avLst/>
          </a:prstGeom>
          <a:noFill/>
          <a:ln>
            <a:solidFill>
              <a:schemeClr val="tx1"/>
            </a:solidFill>
          </a:ln>
        </p:spPr>
        <p:txBody>
          <a:bodyPr wrap="square" rtlCol="0">
            <a:spAutoFit/>
          </a:bodyPr>
          <a:lstStyle/>
          <a:p>
            <a:r>
              <a:rPr lang="en-GB" sz="1000" b="1">
                <a:latin typeface="Arial" panose="020B0604020202020204" pitchFamily="34" charset="0"/>
                <a:cs typeface="Arial" panose="020B0604020202020204" pitchFamily="34" charset="0"/>
              </a:rPr>
              <a:t>1996</a:t>
            </a:r>
            <a:r>
              <a:rPr lang="en-GB" sz="1000">
                <a:latin typeface="Arial" panose="020B0604020202020204" pitchFamily="34" charset="0"/>
                <a:cs typeface="Arial" panose="020B0604020202020204" pitchFamily="34" charset="0"/>
              </a:rPr>
              <a:t> – First full year of NHSBT/UKSHA surveillance programme </a:t>
            </a:r>
          </a:p>
          <a:p>
            <a:r>
              <a:rPr lang="en-GB" sz="1000" b="1">
                <a:latin typeface="Arial" panose="020B0604020202020204" pitchFamily="34" charset="0"/>
                <a:cs typeface="Arial" panose="020B0604020202020204" pitchFamily="34" charset="0"/>
              </a:rPr>
              <a:t>1999</a:t>
            </a:r>
            <a:r>
              <a:rPr lang="en-GB" sz="1000">
                <a:latin typeface="Arial" panose="020B0604020202020204" pitchFamily="34" charset="0"/>
                <a:cs typeface="Arial" panose="020B0604020202020204" pitchFamily="34" charset="0"/>
              </a:rPr>
              <a:t> – HCV NAT screening </a:t>
            </a:r>
          </a:p>
          <a:p>
            <a:r>
              <a:rPr lang="en-GB" sz="1000" b="1">
                <a:latin typeface="Arial" panose="020B0604020202020204" pitchFamily="34" charset="0"/>
                <a:cs typeface="Arial" panose="020B0604020202020204" pitchFamily="34" charset="0"/>
              </a:rPr>
              <a:t>2002</a:t>
            </a:r>
            <a:r>
              <a:rPr lang="en-GB" sz="1000">
                <a:latin typeface="Arial" panose="020B0604020202020204" pitchFamily="34" charset="0"/>
                <a:cs typeface="Arial" panose="020B0604020202020204" pitchFamily="34" charset="0"/>
              </a:rPr>
              <a:t> – HIV NAT screen roll out </a:t>
            </a:r>
          </a:p>
          <a:p>
            <a:r>
              <a:rPr lang="en-GB" sz="1000" b="1">
                <a:latin typeface="Arial" panose="020B0604020202020204" pitchFamily="34" charset="0"/>
                <a:cs typeface="Arial" panose="020B0604020202020204" pitchFamily="34" charset="0"/>
              </a:rPr>
              <a:t>2009</a:t>
            </a:r>
            <a:r>
              <a:rPr lang="en-GB" sz="1000">
                <a:latin typeface="Arial" panose="020B0604020202020204" pitchFamily="34" charset="0"/>
                <a:cs typeface="Arial" panose="020B0604020202020204" pitchFamily="34" charset="0"/>
              </a:rPr>
              <a:t> – HBV NAT screen </a:t>
            </a:r>
          </a:p>
          <a:p>
            <a:r>
              <a:rPr lang="en-GB" sz="1000" b="1">
                <a:latin typeface="Arial" panose="020B0604020202020204" pitchFamily="34" charset="0"/>
                <a:cs typeface="Arial" panose="020B0604020202020204" pitchFamily="34" charset="0"/>
              </a:rPr>
              <a:t>2012 </a:t>
            </a:r>
            <a:r>
              <a:rPr lang="en-GB" sz="1000">
                <a:latin typeface="Arial" panose="020B0604020202020204" pitchFamily="34" charset="0"/>
                <a:cs typeface="Arial" panose="020B0604020202020204" pitchFamily="34" charset="0"/>
              </a:rPr>
              <a:t>– </a:t>
            </a:r>
            <a:r>
              <a:rPr lang="en-GB" sz="1000" b="1">
                <a:latin typeface="Arial" panose="020B0604020202020204" pitchFamily="34" charset="0"/>
                <a:cs typeface="Arial" panose="020B0604020202020204" pitchFamily="34" charset="0"/>
              </a:rPr>
              <a:t>12-month</a:t>
            </a:r>
            <a:r>
              <a:rPr lang="en-GB" sz="1000">
                <a:latin typeface="Arial" panose="020B0604020202020204" pitchFamily="34" charset="0"/>
                <a:cs typeface="Arial" panose="020B0604020202020204" pitchFamily="34" charset="0"/>
              </a:rPr>
              <a:t> GBMSM deferral (from permanent Nov 2011) </a:t>
            </a:r>
          </a:p>
          <a:p>
            <a:r>
              <a:rPr lang="en-GB" sz="1000" b="1">
                <a:latin typeface="Arial" panose="020B0604020202020204" pitchFamily="34" charset="0"/>
                <a:cs typeface="Arial" panose="020B0604020202020204" pitchFamily="34" charset="0"/>
              </a:rPr>
              <a:t>2018</a:t>
            </a:r>
            <a:r>
              <a:rPr lang="en-GB" sz="1000">
                <a:latin typeface="Arial" panose="020B0604020202020204" pitchFamily="34" charset="0"/>
                <a:cs typeface="Arial" panose="020B0604020202020204" pitchFamily="34" charset="0"/>
              </a:rPr>
              <a:t> – </a:t>
            </a:r>
            <a:r>
              <a:rPr lang="en-GB" sz="1000" b="1">
                <a:latin typeface="Arial" panose="020B0604020202020204" pitchFamily="34" charset="0"/>
                <a:cs typeface="Arial" panose="020B0604020202020204" pitchFamily="34" charset="0"/>
              </a:rPr>
              <a:t>3-month</a:t>
            </a:r>
            <a:r>
              <a:rPr lang="en-GB" sz="1000">
                <a:latin typeface="Arial" panose="020B0604020202020204" pitchFamily="34" charset="0"/>
                <a:cs typeface="Arial" panose="020B0604020202020204" pitchFamily="34" charset="0"/>
              </a:rPr>
              <a:t> GBMSM and other sexual behaviour deferrals (from 12m Nov 2017) </a:t>
            </a:r>
          </a:p>
          <a:p>
            <a:r>
              <a:rPr lang="en-GB" sz="1000" b="1">
                <a:latin typeface="Arial" panose="020B0604020202020204" pitchFamily="34" charset="0"/>
                <a:cs typeface="Arial" panose="020B0604020202020204" pitchFamily="34" charset="0"/>
              </a:rPr>
              <a:t>2021 </a:t>
            </a:r>
            <a:r>
              <a:rPr lang="en-GB" sz="1000">
                <a:latin typeface="Arial" panose="020B0604020202020204" pitchFamily="34" charset="0"/>
                <a:cs typeface="Arial" panose="020B0604020202020204" pitchFamily="34" charset="0"/>
              </a:rPr>
              <a:t>– FAIR policy from June </a:t>
            </a:r>
          </a:p>
          <a:p>
            <a:r>
              <a:rPr lang="en-GB" sz="1000" b="1">
                <a:latin typeface="Arial" panose="020B0604020202020204" pitchFamily="34" charset="0"/>
                <a:cs typeface="Arial" panose="020B0604020202020204" pitchFamily="34" charset="0"/>
              </a:rPr>
              <a:t>2023</a:t>
            </a:r>
            <a:r>
              <a:rPr lang="en-GB" sz="1000">
                <a:latin typeface="Arial" panose="020B0604020202020204" pitchFamily="34" charset="0"/>
                <a:cs typeface="Arial" panose="020B0604020202020204" pitchFamily="34" charset="0"/>
              </a:rPr>
              <a:t> – NHSBT switched from TPHA to TP EIA assay </a:t>
            </a:r>
          </a:p>
        </p:txBody>
      </p:sp>
      <p:graphicFrame>
        <p:nvGraphicFramePr>
          <p:cNvPr id="3" name="Chart 2" descr="&#10;Rates in repeat donors are lower than in first-time donors and are generally decreasing except for syphilis where rates have been increasing over the last decade. Rates were especially high in 2023 due to old infections being newly detected in England by a more sensitive assay.&#10;">
            <a:extLst>
              <a:ext uri="{FF2B5EF4-FFF2-40B4-BE49-F238E27FC236}">
                <a16:creationId xmlns:a16="http://schemas.microsoft.com/office/drawing/2014/main" id="{4E229F69-B190-4319-ABD6-D1398595B926}"/>
              </a:ext>
            </a:extLst>
          </p:cNvPr>
          <p:cNvGraphicFramePr>
            <a:graphicFrameLocks/>
          </p:cNvGraphicFramePr>
          <p:nvPr>
            <p:extLst>
              <p:ext uri="{D42A27DB-BD31-4B8C-83A1-F6EECF244321}">
                <p14:modId xmlns:p14="http://schemas.microsoft.com/office/powerpoint/2010/main" val="3393852706"/>
              </p:ext>
            </p:extLst>
          </p:nvPr>
        </p:nvGraphicFramePr>
        <p:xfrm>
          <a:off x="524933" y="730808"/>
          <a:ext cx="11319934" cy="56005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47640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B1E3C-1E19-F410-4D3D-186D499BF0DB}"/>
              </a:ext>
              <a:ext uri="{C183D7F6-B498-43B3-948B-1728B52AA6E4}">
                <adec:decorative xmlns:adec="http://schemas.microsoft.com/office/drawing/2017/decorative" val="0"/>
              </a:ext>
            </a:extLst>
          </p:cNvPr>
          <p:cNvSpPr txBox="1">
            <a:spLocks noGrp="1"/>
          </p:cNvSpPr>
          <p:nvPr>
            <p:ph type="title" idx="4294967295"/>
          </p:nvPr>
        </p:nvSpPr>
        <p:spPr>
          <a:xfrm>
            <a:off x="786489" y="458090"/>
            <a:ext cx="10844981"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lang="en-GB" sz="1800" b="1">
                <a:solidFill>
                  <a:sysClr val="windowText" lastClr="000000"/>
                </a:solidFill>
                <a:latin typeface="+mn-lt"/>
                <a:cs typeface="Arial" panose="020B0604020202020204" pitchFamily="34" charset="0"/>
              </a:rPr>
              <a:t>Age and gender distribution</a:t>
            </a:r>
            <a:r>
              <a:rPr lang="en-GB" sz="1800" b="1" baseline="0">
                <a:solidFill>
                  <a:sysClr val="windowText" lastClr="000000"/>
                </a:solidFill>
                <a:latin typeface="+mn-lt"/>
                <a:cs typeface="Arial" panose="020B0604020202020204" pitchFamily="34" charset="0"/>
              </a:rPr>
              <a:t> of current HBV (surface antigen) in first-time donors (n=310) and repeat donors (n=25</a:t>
            </a:r>
            <a:r>
              <a:rPr lang="en-GB" sz="1800" b="1">
                <a:solidFill>
                  <a:sysClr val="windowText" lastClr="000000"/>
                </a:solidFill>
                <a:latin typeface="+mn-lt"/>
                <a:cs typeface="Arial" panose="020B0604020202020204" pitchFamily="34" charset="0"/>
              </a:rPr>
              <a:t>), UK</a:t>
            </a:r>
            <a:r>
              <a:rPr lang="en-GB" sz="1800" b="1" baseline="0">
                <a:solidFill>
                  <a:sysClr val="windowText" lastClr="000000"/>
                </a:solidFill>
                <a:latin typeface="+mn-lt"/>
                <a:cs typeface="Arial" panose="020B0604020202020204" pitchFamily="34" charset="0"/>
              </a:rPr>
              <a:t> 2019 to 2023</a:t>
            </a:r>
            <a:br>
              <a:rPr lang="en-GB" sz="900">
                <a:solidFill>
                  <a:sysClr val="windowText" lastClr="000000"/>
                </a:solidFill>
              </a:rPr>
            </a:b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4" name="Chart 3" descr="Rates of HBV are higher in male first-time donors, particularly in the 35 to 44 age group.&#10;In repeat donors, rates are highest in male donors aged 25 to 34 years.">
            <a:extLst>
              <a:ext uri="{FF2B5EF4-FFF2-40B4-BE49-F238E27FC236}">
                <a16:creationId xmlns:a16="http://schemas.microsoft.com/office/drawing/2014/main" id="{E9E75EF7-721C-40E8-BAC3-CD3D2E521C3C}"/>
              </a:ext>
            </a:extLst>
          </p:cNvPr>
          <p:cNvGraphicFramePr>
            <a:graphicFrameLocks/>
          </p:cNvGraphicFramePr>
          <p:nvPr>
            <p:extLst>
              <p:ext uri="{D42A27DB-BD31-4B8C-83A1-F6EECF244321}">
                <p14:modId xmlns:p14="http://schemas.microsoft.com/office/powerpoint/2010/main" val="3756215231"/>
              </p:ext>
            </p:extLst>
          </p:nvPr>
        </p:nvGraphicFramePr>
        <p:xfrm>
          <a:off x="913080" y="1843088"/>
          <a:ext cx="5295900" cy="3033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Rates of HBV are higher in male first-time donors, particularly in the 35 to 44 age group.&#10;In repeat donors, rates are highest in male donors aged 25 to 34 years.">
            <a:extLst>
              <a:ext uri="{FF2B5EF4-FFF2-40B4-BE49-F238E27FC236}">
                <a16:creationId xmlns:a16="http://schemas.microsoft.com/office/drawing/2014/main" id="{77F37512-CC60-430C-B7A0-8AB04DC6F9E5}"/>
              </a:ext>
            </a:extLst>
          </p:cNvPr>
          <p:cNvGraphicFramePr>
            <a:graphicFrameLocks/>
          </p:cNvGraphicFramePr>
          <p:nvPr>
            <p:extLst>
              <p:ext uri="{D42A27DB-BD31-4B8C-83A1-F6EECF244321}">
                <p14:modId xmlns:p14="http://schemas.microsoft.com/office/powerpoint/2010/main" val="849667817"/>
              </p:ext>
            </p:extLst>
          </p:nvPr>
        </p:nvGraphicFramePr>
        <p:xfrm>
          <a:off x="6208980" y="1843086"/>
          <a:ext cx="5724525" cy="317182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06BB24E8-A010-EDA0-4F07-2B2B89ACEA0C}"/>
              </a:ext>
            </a:extLst>
          </p:cNvPr>
          <p:cNvSpPr txBox="1"/>
          <p:nvPr/>
        </p:nvSpPr>
        <p:spPr>
          <a:xfrm>
            <a:off x="8062452" y="5124753"/>
            <a:ext cx="2389238" cy="369332"/>
          </a:xfrm>
          <a:prstGeom prst="rect">
            <a:avLst/>
          </a:prstGeom>
          <a:noFill/>
        </p:spPr>
        <p:txBody>
          <a:bodyPr wrap="square" rtlCol="0">
            <a:spAutoFit/>
          </a:bodyPr>
          <a:lstStyle/>
          <a:p>
            <a:r>
              <a:rPr lang="en-GB"/>
              <a:t>Note lower scale</a:t>
            </a:r>
          </a:p>
        </p:txBody>
      </p:sp>
      <p:sp>
        <p:nvSpPr>
          <p:cNvPr id="2" name="TextBox 1">
            <a:extLst>
              <a:ext uri="{FF2B5EF4-FFF2-40B4-BE49-F238E27FC236}">
                <a16:creationId xmlns:a16="http://schemas.microsoft.com/office/drawing/2014/main" id="{3C24B7CB-146C-1F79-CF02-5448E6656212}"/>
              </a:ext>
            </a:extLst>
          </p:cNvPr>
          <p:cNvSpPr txBox="1"/>
          <p:nvPr/>
        </p:nvSpPr>
        <p:spPr>
          <a:xfrm>
            <a:off x="1489494" y="6061494"/>
            <a:ext cx="80196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a:effectLst/>
                <a:latin typeface="Calibri" panose="020F0502020204030204" pitchFamily="34" charset="0"/>
                <a:ea typeface="Calibri" panose="020F0502020204030204" pitchFamily="34" charset="0"/>
              </a:rPr>
              <a:t>H</a:t>
            </a:r>
            <a:r>
              <a:rPr lang="en-US" sz="1800">
                <a:effectLst/>
                <a:latin typeface="Calibri" panose="020F0502020204030204" pitchFamily="34" charset="0"/>
                <a:ea typeface="Calibri" panose="020F0502020204030204" pitchFamily="34" charset="0"/>
              </a:rPr>
              <a:t>BV shown are confirmed as chronic, acute or occult infection</a:t>
            </a:r>
            <a:endParaRPr lang="en-US"/>
          </a:p>
        </p:txBody>
      </p:sp>
    </p:spTree>
    <p:extLst>
      <p:ext uri="{BB962C8B-B14F-4D97-AF65-F5344CB8AC3E}">
        <p14:creationId xmlns:p14="http://schemas.microsoft.com/office/powerpoint/2010/main" val="2719220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A7E9B7-D7BF-2C66-E665-B84A098BD668}"/>
              </a:ext>
            </a:extLst>
          </p:cNvPr>
          <p:cNvSpPr txBox="1">
            <a:spLocks noGrp="1"/>
          </p:cNvSpPr>
          <p:nvPr>
            <p:ph type="title" idx="4294967295"/>
          </p:nvPr>
        </p:nvSpPr>
        <p:spPr>
          <a:xfrm>
            <a:off x="1113576" y="425513"/>
            <a:ext cx="9279802"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ysClr val="windowText" lastClr="000000"/>
                </a:solidFill>
                <a:effectLst/>
                <a:uLnTx/>
                <a:uFillTx/>
                <a:latin typeface="+mn-lt"/>
                <a:ea typeface="+mn-ea"/>
                <a:cs typeface="+mn-cs"/>
              </a:rPr>
              <a:t>Age and gender distribution of HCV in first-time donors (n=160) and repeat donors (n=9), UK 2019 to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5" name="Chart 4" descr="Rates of HCV are higher in male first-time donors, increasing with age group.&#10;In repeat donors, rates are highest in male donors aged 17 to 24 years. &#10;">
            <a:extLst>
              <a:ext uri="{FF2B5EF4-FFF2-40B4-BE49-F238E27FC236}">
                <a16:creationId xmlns:a16="http://schemas.microsoft.com/office/drawing/2014/main" id="{24D6A83F-F54A-420B-AF6A-C1E354CD5D94}"/>
              </a:ext>
            </a:extLst>
          </p:cNvPr>
          <p:cNvGraphicFramePr>
            <a:graphicFrameLocks/>
          </p:cNvGraphicFramePr>
          <p:nvPr>
            <p:extLst>
              <p:ext uri="{D42A27DB-BD31-4B8C-83A1-F6EECF244321}">
                <p14:modId xmlns:p14="http://schemas.microsoft.com/office/powerpoint/2010/main" val="4252768034"/>
              </p:ext>
            </p:extLst>
          </p:nvPr>
        </p:nvGraphicFramePr>
        <p:xfrm>
          <a:off x="885825" y="1931192"/>
          <a:ext cx="5210175" cy="29956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Rates of HCV are higher in male first-time donors, increasing with age group.&#10;In repeat donors, rates are highest in male donors aged 17 to 24 years. &#10;">
            <a:extLst>
              <a:ext uri="{FF2B5EF4-FFF2-40B4-BE49-F238E27FC236}">
                <a16:creationId xmlns:a16="http://schemas.microsoft.com/office/drawing/2014/main" id="{0D8D96EC-3F12-4620-A31A-EF516AF0E676}"/>
              </a:ext>
            </a:extLst>
          </p:cNvPr>
          <p:cNvGraphicFramePr>
            <a:graphicFrameLocks/>
          </p:cNvGraphicFramePr>
          <p:nvPr>
            <p:extLst>
              <p:ext uri="{D42A27DB-BD31-4B8C-83A1-F6EECF244321}">
                <p14:modId xmlns:p14="http://schemas.microsoft.com/office/powerpoint/2010/main" val="3701118908"/>
              </p:ext>
            </p:extLst>
          </p:nvPr>
        </p:nvGraphicFramePr>
        <p:xfrm>
          <a:off x="6031729" y="2031253"/>
          <a:ext cx="5705475" cy="297656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59C95A97-8642-CB57-4157-73FFFD5458AC}"/>
              </a:ext>
            </a:extLst>
          </p:cNvPr>
          <p:cNvSpPr txBox="1"/>
          <p:nvPr/>
        </p:nvSpPr>
        <p:spPr>
          <a:xfrm>
            <a:off x="1115683" y="6104626"/>
            <a:ext cx="79478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HCV are confirmed for anti-HCV with or without HCV RNA or HCV RNA only. </a:t>
            </a:r>
          </a:p>
        </p:txBody>
      </p:sp>
      <p:sp>
        <p:nvSpPr>
          <p:cNvPr id="8" name="TextBox 7">
            <a:extLst>
              <a:ext uri="{FF2B5EF4-FFF2-40B4-BE49-F238E27FC236}">
                <a16:creationId xmlns:a16="http://schemas.microsoft.com/office/drawing/2014/main" id="{B6F63F85-FAB2-A1C4-0830-B8D148A1F4F4}"/>
              </a:ext>
            </a:extLst>
          </p:cNvPr>
          <p:cNvSpPr txBox="1"/>
          <p:nvPr/>
        </p:nvSpPr>
        <p:spPr>
          <a:xfrm>
            <a:off x="8174965" y="5198852"/>
            <a:ext cx="17799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Note lower scale</a:t>
            </a:r>
          </a:p>
        </p:txBody>
      </p:sp>
    </p:spTree>
    <p:extLst>
      <p:ext uri="{BB962C8B-B14F-4D97-AF65-F5344CB8AC3E}">
        <p14:creationId xmlns:p14="http://schemas.microsoft.com/office/powerpoint/2010/main" val="181383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6A3C64-1834-C285-ABE0-C50D5A4F7B0C}"/>
              </a:ext>
            </a:extLst>
          </p:cNvPr>
          <p:cNvSpPr txBox="1">
            <a:spLocks noGrp="1"/>
          </p:cNvSpPr>
          <p:nvPr>
            <p:ph type="title" idx="4294967295"/>
          </p:nvPr>
        </p:nvSpPr>
        <p:spPr>
          <a:xfrm>
            <a:off x="1484769" y="760491"/>
            <a:ext cx="824770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ysClr val="windowText" lastClr="000000"/>
                </a:solidFill>
                <a:effectLst/>
                <a:uLnTx/>
                <a:uFillTx/>
                <a:latin typeface="+mn-lt"/>
                <a:ea typeface="+mn-ea"/>
                <a:cs typeface="+mn-cs"/>
              </a:rPr>
              <a:t>Age and gender distribution of HIV in first-time donors (n=30) and repeat donors (n=16), UK 2019 to 2023</a:t>
            </a:r>
            <a:endParaRPr kumimoji="0" lang="en-GB" sz="1800" b="0" i="0" u="none" strike="noStrike" kern="1200" cap="none" spc="0" normalizeH="0" baseline="0" noProof="0">
              <a:ln>
                <a:noFill/>
              </a:ln>
              <a:solidFill>
                <a:sysClr val="windowText" lastClr="000000"/>
              </a:solidFill>
              <a:effectLst/>
              <a:uLnTx/>
              <a:uFillTx/>
              <a:latin typeface="+mn-lt"/>
              <a:ea typeface="+mn-ea"/>
              <a:cs typeface="+mn-cs"/>
            </a:endParaRPr>
          </a:p>
        </p:txBody>
      </p:sp>
      <p:graphicFrame>
        <p:nvGraphicFramePr>
          <p:cNvPr id="6" name="Chart 5" descr="Rates of HIV are higher in male first-time donors, lowest in the 17 to 24 year olds.&#10;In repeat donors, rates are highest in male donors aged 17 to 24 years. &#10;">
            <a:extLst>
              <a:ext uri="{FF2B5EF4-FFF2-40B4-BE49-F238E27FC236}">
                <a16:creationId xmlns:a16="http://schemas.microsoft.com/office/drawing/2014/main" id="{6B96CC1A-3CA4-4D69-90D0-3F2D93445831}"/>
              </a:ext>
            </a:extLst>
          </p:cNvPr>
          <p:cNvGraphicFramePr>
            <a:graphicFrameLocks/>
          </p:cNvGraphicFramePr>
          <p:nvPr>
            <p:extLst>
              <p:ext uri="{D42A27DB-BD31-4B8C-83A1-F6EECF244321}">
                <p14:modId xmlns:p14="http://schemas.microsoft.com/office/powerpoint/2010/main" val="1773317650"/>
              </p:ext>
            </p:extLst>
          </p:nvPr>
        </p:nvGraphicFramePr>
        <p:xfrm>
          <a:off x="726124" y="2054640"/>
          <a:ext cx="5229225" cy="3128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descr="Rates of HIV are higher in male first-time donors, lowest in the 17 to 24 year olds.&#10;In repeat donors, rates are highest in male donors aged 17 to 24 years. &#10;">
            <a:extLst>
              <a:ext uri="{FF2B5EF4-FFF2-40B4-BE49-F238E27FC236}">
                <a16:creationId xmlns:a16="http://schemas.microsoft.com/office/drawing/2014/main" id="{ED456D85-183F-4B62-A2BE-F2267E1CA297}"/>
              </a:ext>
            </a:extLst>
          </p:cNvPr>
          <p:cNvGraphicFramePr>
            <a:graphicFrameLocks/>
          </p:cNvGraphicFramePr>
          <p:nvPr>
            <p:extLst>
              <p:ext uri="{D42A27DB-BD31-4B8C-83A1-F6EECF244321}">
                <p14:modId xmlns:p14="http://schemas.microsoft.com/office/powerpoint/2010/main" val="1461096729"/>
              </p:ext>
            </p:extLst>
          </p:nvPr>
        </p:nvGraphicFramePr>
        <p:xfrm>
          <a:off x="5955349" y="2054640"/>
          <a:ext cx="5686426" cy="312896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DD90262F-9322-999A-8669-E25A73925164}"/>
              </a:ext>
            </a:extLst>
          </p:cNvPr>
          <p:cNvSpPr txBox="1"/>
          <p:nvPr/>
        </p:nvSpPr>
        <p:spPr>
          <a:xfrm>
            <a:off x="1288211" y="5932098"/>
            <a:ext cx="78040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HIV are confirmed for anti-HIV with or without HIV RNA or HIV RNA only. </a:t>
            </a:r>
          </a:p>
        </p:txBody>
      </p:sp>
      <p:sp>
        <p:nvSpPr>
          <p:cNvPr id="4" name="TextBox 3">
            <a:extLst>
              <a:ext uri="{FF2B5EF4-FFF2-40B4-BE49-F238E27FC236}">
                <a16:creationId xmlns:a16="http://schemas.microsoft.com/office/drawing/2014/main" id="{E5BBC227-D5C2-EFB0-F3B5-A473F152DCE5}"/>
              </a:ext>
            </a:extLst>
          </p:cNvPr>
          <p:cNvSpPr txBox="1"/>
          <p:nvPr/>
        </p:nvSpPr>
        <p:spPr>
          <a:xfrm>
            <a:off x="8203719" y="5328249"/>
            <a:ext cx="17799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Note lower scale</a:t>
            </a:r>
          </a:p>
        </p:txBody>
      </p:sp>
    </p:spTree>
    <p:extLst>
      <p:ext uri="{BB962C8B-B14F-4D97-AF65-F5344CB8AC3E}">
        <p14:creationId xmlns:p14="http://schemas.microsoft.com/office/powerpoint/2010/main" val="568798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56B317-523F-6D09-4204-21B7A1EB3B59}"/>
              </a:ext>
            </a:extLst>
          </p:cNvPr>
          <p:cNvSpPr txBox="1">
            <a:spLocks noGrp="1"/>
          </p:cNvSpPr>
          <p:nvPr>
            <p:ph type="title" idx="4294967295"/>
          </p:nvPr>
        </p:nvSpPr>
        <p:spPr>
          <a:xfrm>
            <a:off x="643508" y="511458"/>
            <a:ext cx="824770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ysClr val="windowText" lastClr="000000"/>
                </a:solidFill>
                <a:effectLst/>
                <a:uLnTx/>
                <a:uFillTx/>
                <a:latin typeface="+mn-lt"/>
                <a:ea typeface="+mn-ea"/>
                <a:cs typeface="+mn-cs"/>
              </a:rPr>
              <a:t>Age and gender distribution of HTLV in first-time donors (n=49), UK 2019 to 2023</a:t>
            </a:r>
            <a:endParaRPr kumimoji="0" lang="en-GB" sz="1800" b="0" i="0" u="none" strike="noStrike" kern="1200" cap="none" spc="0" normalizeH="0" baseline="0" noProof="0">
              <a:ln>
                <a:noFill/>
              </a:ln>
              <a:solidFill>
                <a:sysClr val="windowText" lastClr="000000"/>
              </a:solidFill>
              <a:effectLst/>
              <a:uLnTx/>
              <a:uFillTx/>
              <a:latin typeface="+mn-lt"/>
              <a:ea typeface="+mn-ea"/>
              <a:cs typeface="+mn-cs"/>
            </a:endParaRPr>
          </a:p>
        </p:txBody>
      </p:sp>
      <p:graphicFrame>
        <p:nvGraphicFramePr>
          <p:cNvPr id="4" name="Chart 3" descr="Rates of HTLV are higher in male first-time donors compared with female first-time donors, in the 25 to 34 year, 35 to 44 year and 55 plus categories.&#10;&#10;">
            <a:extLst>
              <a:ext uri="{FF2B5EF4-FFF2-40B4-BE49-F238E27FC236}">
                <a16:creationId xmlns:a16="http://schemas.microsoft.com/office/drawing/2014/main" id="{065F66A7-FF14-479E-847F-14ED12A8756D}"/>
              </a:ext>
            </a:extLst>
          </p:cNvPr>
          <p:cNvGraphicFramePr>
            <a:graphicFrameLocks/>
          </p:cNvGraphicFramePr>
          <p:nvPr>
            <p:extLst>
              <p:ext uri="{D42A27DB-BD31-4B8C-83A1-F6EECF244321}">
                <p14:modId xmlns:p14="http://schemas.microsoft.com/office/powerpoint/2010/main" val="2047279366"/>
              </p:ext>
            </p:extLst>
          </p:nvPr>
        </p:nvGraphicFramePr>
        <p:xfrm>
          <a:off x="838203" y="1761580"/>
          <a:ext cx="5493772" cy="355767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1E35B6B0-5A96-4575-EE6F-7FE3BAA9DFC8}"/>
              </a:ext>
            </a:extLst>
          </p:cNvPr>
          <p:cNvSpPr txBox="1"/>
          <p:nvPr/>
        </p:nvSpPr>
        <p:spPr>
          <a:xfrm>
            <a:off x="6599419" y="2010777"/>
            <a:ext cx="58487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HTLV are confirmed for anti-HTLV (type 1 or 2).</a:t>
            </a:r>
          </a:p>
          <a:p>
            <a:endParaRPr lang="en-US"/>
          </a:p>
          <a:p>
            <a:r>
              <a:rPr lang="en-US"/>
              <a:t> </a:t>
            </a:r>
          </a:p>
        </p:txBody>
      </p:sp>
    </p:spTree>
    <p:extLst>
      <p:ext uri="{BB962C8B-B14F-4D97-AF65-F5344CB8AC3E}">
        <p14:creationId xmlns:p14="http://schemas.microsoft.com/office/powerpoint/2010/main" val="2475775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5F6048-0FAD-1899-6706-BDFFB4CD825E}"/>
              </a:ext>
            </a:extLst>
          </p:cNvPr>
          <p:cNvSpPr txBox="1">
            <a:spLocks noGrp="1"/>
          </p:cNvSpPr>
          <p:nvPr>
            <p:ph type="title" idx="4294967295"/>
          </p:nvPr>
        </p:nvSpPr>
        <p:spPr>
          <a:xfrm>
            <a:off x="715223" y="434566"/>
            <a:ext cx="1021231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ysClr val="windowText" lastClr="000000"/>
                </a:solidFill>
                <a:effectLst/>
                <a:uLnTx/>
                <a:uFillTx/>
                <a:latin typeface="+mn-lt"/>
                <a:ea typeface="+mn-ea"/>
                <a:cs typeface="+mn-cs"/>
              </a:rPr>
              <a:t>Age and gender distribution of syphilis in first-time donors (n=422) and repeat donors (n=177), UK 2019 to 2023</a:t>
            </a:r>
            <a:endParaRPr kumimoji="0" lang="en-GB" sz="1800" b="0" i="0" u="none" strike="noStrike" kern="1200" cap="none" spc="0" normalizeH="0" baseline="0" noProof="0">
              <a:ln>
                <a:noFill/>
              </a:ln>
              <a:solidFill>
                <a:sysClr val="windowText" lastClr="000000"/>
              </a:solidFill>
              <a:effectLst/>
              <a:uLnTx/>
              <a:uFillTx/>
              <a:latin typeface="+mn-lt"/>
              <a:ea typeface="+mn-ea"/>
              <a:cs typeface="+mn-cs"/>
            </a:endParaRPr>
          </a:p>
        </p:txBody>
      </p:sp>
      <p:graphicFrame>
        <p:nvGraphicFramePr>
          <p:cNvPr id="5" name="Chart 4" descr="Rates of syphilis are higher in male first-time donors, lowest in the 17 to 24 years old age group.&#10;In repeat donors, rates are highest in male donors aged 17 to 24 years. &#10;">
            <a:extLst>
              <a:ext uri="{FF2B5EF4-FFF2-40B4-BE49-F238E27FC236}">
                <a16:creationId xmlns:a16="http://schemas.microsoft.com/office/drawing/2014/main" id="{52874FC7-9B32-4FE7-97C3-5A3B741DDBC0}"/>
              </a:ext>
            </a:extLst>
          </p:cNvPr>
          <p:cNvGraphicFramePr>
            <a:graphicFrameLocks/>
          </p:cNvGraphicFramePr>
          <p:nvPr>
            <p:extLst>
              <p:ext uri="{D42A27DB-BD31-4B8C-83A1-F6EECF244321}">
                <p14:modId xmlns:p14="http://schemas.microsoft.com/office/powerpoint/2010/main" val="4063606461"/>
              </p:ext>
            </p:extLst>
          </p:nvPr>
        </p:nvGraphicFramePr>
        <p:xfrm>
          <a:off x="641947" y="1776340"/>
          <a:ext cx="5276850" cy="31599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Rates of syphilis are higher in male first-time donors, lowest in the 17 to 24 years old age group.&#10;In repeat donors, rates are highest in male donors aged 17 to 24 years. &#10;">
            <a:extLst>
              <a:ext uri="{FF2B5EF4-FFF2-40B4-BE49-F238E27FC236}">
                <a16:creationId xmlns:a16="http://schemas.microsoft.com/office/drawing/2014/main" id="{DF80FF2D-039D-49B0-A7A9-6C8F1F500B15}"/>
              </a:ext>
            </a:extLst>
          </p:cNvPr>
          <p:cNvGraphicFramePr>
            <a:graphicFrameLocks/>
          </p:cNvGraphicFramePr>
          <p:nvPr>
            <p:extLst>
              <p:ext uri="{D42A27DB-BD31-4B8C-83A1-F6EECF244321}">
                <p14:modId xmlns:p14="http://schemas.microsoft.com/office/powerpoint/2010/main" val="2396313717"/>
              </p:ext>
            </p:extLst>
          </p:nvPr>
        </p:nvGraphicFramePr>
        <p:xfrm>
          <a:off x="6096000" y="1776341"/>
          <a:ext cx="5581651" cy="3033714"/>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BDEB9D20-221A-7D4A-30D8-31C116C8A3F9}"/>
              </a:ext>
            </a:extLst>
          </p:cNvPr>
          <p:cNvSpPr txBox="1"/>
          <p:nvPr/>
        </p:nvSpPr>
        <p:spPr>
          <a:xfrm>
            <a:off x="1417608" y="5932098"/>
            <a:ext cx="76458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Syphilis are confirmed for treponemal antibody (any stage, including treated).</a:t>
            </a:r>
            <a:r>
              <a:rPr lang="en-US">
                <a:ea typeface="Calibri"/>
                <a:cs typeface="Calibri"/>
              </a:rPr>
              <a:t>​</a:t>
            </a:r>
            <a:endParaRPr lang="en-US"/>
          </a:p>
        </p:txBody>
      </p:sp>
      <p:sp>
        <p:nvSpPr>
          <p:cNvPr id="7" name="TextBox 6">
            <a:extLst>
              <a:ext uri="{FF2B5EF4-FFF2-40B4-BE49-F238E27FC236}">
                <a16:creationId xmlns:a16="http://schemas.microsoft.com/office/drawing/2014/main" id="{4588379B-934A-4C6B-DEA1-D9EC38013492}"/>
              </a:ext>
            </a:extLst>
          </p:cNvPr>
          <p:cNvSpPr txBox="1"/>
          <p:nvPr/>
        </p:nvSpPr>
        <p:spPr>
          <a:xfrm>
            <a:off x="8563153" y="5055079"/>
            <a:ext cx="17799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Note lower scale</a:t>
            </a:r>
          </a:p>
        </p:txBody>
      </p:sp>
    </p:spTree>
    <p:extLst>
      <p:ext uri="{BB962C8B-B14F-4D97-AF65-F5344CB8AC3E}">
        <p14:creationId xmlns:p14="http://schemas.microsoft.com/office/powerpoint/2010/main" val="455935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ACE0794-B0EB-F331-7BFA-4E6786C56366}"/>
              </a:ext>
            </a:extLst>
          </p:cNvPr>
          <p:cNvSpPr txBox="1">
            <a:spLocks noGrp="1"/>
          </p:cNvSpPr>
          <p:nvPr>
            <p:ph type="title" idx="4294967295"/>
          </p:nvPr>
        </p:nvSpPr>
        <p:spPr>
          <a:xfrm>
            <a:off x="1004935" y="389299"/>
            <a:ext cx="970531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ysClr val="windowText" lastClr="000000"/>
                </a:solidFill>
                <a:effectLst/>
                <a:uLnTx/>
                <a:uFillTx/>
                <a:latin typeface="+mn-lt"/>
                <a:ea typeface="+mn-ea"/>
                <a:cs typeface="+mn-cs"/>
              </a:rPr>
              <a:t>Age and gender distribution of recent syphilis infection in first-time donors (n=76) and repeat donors (n=111) from 2019 to 2023</a:t>
            </a:r>
            <a:endParaRPr kumimoji="0" lang="en-GB" sz="1800" b="0" i="0" u="none" strike="noStrike" kern="1200" cap="none" spc="0" normalizeH="0" baseline="0" noProof="0">
              <a:ln>
                <a:noFill/>
              </a:ln>
              <a:solidFill>
                <a:sysClr val="windowText" lastClr="000000"/>
              </a:solidFill>
              <a:effectLst/>
              <a:uLnTx/>
              <a:uFillTx/>
              <a:latin typeface="+mn-lt"/>
              <a:ea typeface="+mn-ea"/>
              <a:cs typeface="+mn-cs"/>
            </a:endParaRPr>
          </a:p>
        </p:txBody>
      </p:sp>
      <p:graphicFrame>
        <p:nvGraphicFramePr>
          <p:cNvPr id="4" name="Chart 3" descr="Rates of syphilis are higher in male first-time donors, lowest in the 17 to 24 year olds.&#10;In repeat donors, rates are highest in male donors aged 17 to 24 years. &#10;">
            <a:extLst>
              <a:ext uri="{FF2B5EF4-FFF2-40B4-BE49-F238E27FC236}">
                <a16:creationId xmlns:a16="http://schemas.microsoft.com/office/drawing/2014/main" id="{1E7DB232-E585-42F2-BF08-4B902FB38A3E}"/>
              </a:ext>
            </a:extLst>
          </p:cNvPr>
          <p:cNvGraphicFramePr>
            <a:graphicFrameLocks/>
          </p:cNvGraphicFramePr>
          <p:nvPr>
            <p:extLst>
              <p:ext uri="{D42A27DB-BD31-4B8C-83A1-F6EECF244321}">
                <p14:modId xmlns:p14="http://schemas.microsoft.com/office/powerpoint/2010/main" val="4197912229"/>
              </p:ext>
            </p:extLst>
          </p:nvPr>
        </p:nvGraphicFramePr>
        <p:xfrm>
          <a:off x="925009" y="1586784"/>
          <a:ext cx="5362576" cy="33766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Rates of syphilis are higher in male first-time donors, lowest in the 17 to 24 year olds.&#10;In repeat donors, rates are highest in male donors aged 17 to 24 years. &#10;">
            <a:extLst>
              <a:ext uri="{FF2B5EF4-FFF2-40B4-BE49-F238E27FC236}">
                <a16:creationId xmlns:a16="http://schemas.microsoft.com/office/drawing/2014/main" id="{132CBBA7-8420-4E8D-8B35-478D00A2CA07}"/>
              </a:ext>
            </a:extLst>
          </p:cNvPr>
          <p:cNvGraphicFramePr>
            <a:graphicFrameLocks/>
          </p:cNvGraphicFramePr>
          <p:nvPr>
            <p:extLst>
              <p:ext uri="{D42A27DB-BD31-4B8C-83A1-F6EECF244321}">
                <p14:modId xmlns:p14="http://schemas.microsoft.com/office/powerpoint/2010/main" val="3712853517"/>
              </p:ext>
            </p:extLst>
          </p:nvPr>
        </p:nvGraphicFramePr>
        <p:xfrm>
          <a:off x="6096000" y="1586784"/>
          <a:ext cx="5562601" cy="3282259"/>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8D4B913E-8F05-6BFA-3A2E-DCD9F2B6753B}"/>
              </a:ext>
            </a:extLst>
          </p:cNvPr>
          <p:cNvSpPr txBox="1"/>
          <p:nvPr/>
        </p:nvSpPr>
        <p:spPr>
          <a:xfrm>
            <a:off x="1000664" y="5932098"/>
            <a:ext cx="92561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Recent syphilis assigned if confirmed as VDRL/IgM positive, or history of treatment or negative donation within 12 months.​</a:t>
            </a:r>
            <a:r>
              <a:rPr lang="en-US">
                <a:ea typeface="Calibri"/>
                <a:cs typeface="Calibri"/>
              </a:rPr>
              <a:t>​</a:t>
            </a:r>
            <a:endParaRPr lang="en-US"/>
          </a:p>
        </p:txBody>
      </p:sp>
    </p:spTree>
    <p:extLst>
      <p:ext uri="{BB962C8B-B14F-4D97-AF65-F5344CB8AC3E}">
        <p14:creationId xmlns:p14="http://schemas.microsoft.com/office/powerpoint/2010/main" val="592285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D21ED5-0EC9-6A8A-1DAD-EA5A85BF50E0}"/>
              </a:ext>
            </a:extLst>
          </p:cNvPr>
          <p:cNvSpPr txBox="1">
            <a:spLocks noGrp="1"/>
          </p:cNvSpPr>
          <p:nvPr>
            <p:ph type="title" idx="4294967295"/>
          </p:nvPr>
        </p:nvSpPr>
        <p:spPr>
          <a:xfrm>
            <a:off x="643466" y="162560"/>
            <a:ext cx="1066461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a:ea typeface="+mn-ea"/>
                <a:cs typeface="Arial"/>
              </a:rPr>
              <a:t>The number of seroconverters for HIV, HCV and HBV, UK 1996 to 2023</a:t>
            </a:r>
          </a:p>
        </p:txBody>
      </p:sp>
      <p:graphicFrame>
        <p:nvGraphicFramePr>
          <p:cNvPr id="4" name="Chart 3" descr="HBV shown are confirmed as chronic, acute or occult infection. HCV are confirmed for anti-HCV with or without HCV RNA or HCV RNA only. HIV are confirmed for anti-HIV with or without HIV RNA or HIV RNA only.&#10;&#10;The number of seroconverters detected and removed from the blood supply along with the window period of the assay are used to help estimate the residual risk of non-detection. &#10;Since the numbers are small compared with the total numbers of donations made a rolling 3 years of data are used in the residual risk estimates. &#10;">
            <a:extLst>
              <a:ext uri="{FF2B5EF4-FFF2-40B4-BE49-F238E27FC236}">
                <a16:creationId xmlns:a16="http://schemas.microsoft.com/office/drawing/2014/main" id="{2C83026F-D46F-279D-90AC-3FF6D676F8C2}"/>
              </a:ext>
            </a:extLst>
          </p:cNvPr>
          <p:cNvGraphicFramePr>
            <a:graphicFrameLocks/>
          </p:cNvGraphicFramePr>
          <p:nvPr>
            <p:extLst>
              <p:ext uri="{D42A27DB-BD31-4B8C-83A1-F6EECF244321}">
                <p14:modId xmlns:p14="http://schemas.microsoft.com/office/powerpoint/2010/main" val="3125452822"/>
              </p:ext>
            </p:extLst>
          </p:nvPr>
        </p:nvGraphicFramePr>
        <p:xfrm>
          <a:off x="643466" y="643466"/>
          <a:ext cx="10905066" cy="557106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A034C159-78D4-BD98-5123-4D058A24ABED}"/>
              </a:ext>
            </a:extLst>
          </p:cNvPr>
          <p:cNvSpPr txBox="1"/>
          <p:nvPr/>
        </p:nvSpPr>
        <p:spPr>
          <a:xfrm>
            <a:off x="9158924" y="643466"/>
            <a:ext cx="2271914" cy="2092881"/>
          </a:xfrm>
          <a:prstGeom prst="rect">
            <a:avLst/>
          </a:prstGeom>
          <a:solidFill>
            <a:schemeClr val="bg1"/>
          </a:solidFill>
          <a:ln>
            <a:solidFill>
              <a:schemeClr val="tx1"/>
            </a:solidFill>
          </a:ln>
        </p:spPr>
        <p:txBody>
          <a:bodyPr wrap="square" rtlCol="0">
            <a:spAutoFit/>
          </a:bodyPr>
          <a:lstStyle/>
          <a:p>
            <a:r>
              <a:rPr lang="en-GB" sz="1000" b="1">
                <a:latin typeface="Arial" panose="020B0604020202020204" pitchFamily="34" charset="0"/>
                <a:cs typeface="Arial" panose="020B0604020202020204" pitchFamily="34" charset="0"/>
              </a:rPr>
              <a:t>1996</a:t>
            </a:r>
            <a:r>
              <a:rPr lang="en-GB" sz="1000">
                <a:latin typeface="Arial" panose="020B0604020202020204" pitchFamily="34" charset="0"/>
                <a:cs typeface="Arial" panose="020B0604020202020204" pitchFamily="34" charset="0"/>
              </a:rPr>
              <a:t> – First full year of NHSBT/UKSHA surveillance programme </a:t>
            </a:r>
          </a:p>
          <a:p>
            <a:r>
              <a:rPr lang="en-GB" sz="1000" b="1">
                <a:latin typeface="Arial" panose="020B0604020202020204" pitchFamily="34" charset="0"/>
                <a:cs typeface="Arial" panose="020B0604020202020204" pitchFamily="34" charset="0"/>
              </a:rPr>
              <a:t>1999</a:t>
            </a:r>
            <a:r>
              <a:rPr lang="en-GB" sz="1000">
                <a:latin typeface="Arial" panose="020B0604020202020204" pitchFamily="34" charset="0"/>
                <a:cs typeface="Arial" panose="020B0604020202020204" pitchFamily="34" charset="0"/>
              </a:rPr>
              <a:t> – HCV NAT screening </a:t>
            </a:r>
          </a:p>
          <a:p>
            <a:r>
              <a:rPr lang="en-GB" sz="1000">
                <a:latin typeface="Arial" panose="020B0604020202020204" pitchFamily="34" charset="0"/>
                <a:cs typeface="Arial" panose="020B0604020202020204" pitchFamily="34" charset="0"/>
              </a:rPr>
              <a:t>2001 – HIV Ab/Ag screening rollout </a:t>
            </a:r>
          </a:p>
          <a:p>
            <a:r>
              <a:rPr lang="en-GB" sz="1000" b="1">
                <a:latin typeface="Arial" panose="020B0604020202020204" pitchFamily="34" charset="0"/>
                <a:cs typeface="Arial" panose="020B0604020202020204" pitchFamily="34" charset="0"/>
              </a:rPr>
              <a:t>2002</a:t>
            </a:r>
            <a:r>
              <a:rPr lang="en-GB" sz="1000">
                <a:latin typeface="Arial" panose="020B0604020202020204" pitchFamily="34" charset="0"/>
                <a:cs typeface="Arial" panose="020B0604020202020204" pitchFamily="34" charset="0"/>
              </a:rPr>
              <a:t> – HIV NAT screen rollout </a:t>
            </a:r>
          </a:p>
          <a:p>
            <a:r>
              <a:rPr lang="en-GB" sz="1000" b="1">
                <a:latin typeface="Arial" panose="020B0604020202020204" pitchFamily="34" charset="0"/>
                <a:cs typeface="Arial" panose="020B0604020202020204" pitchFamily="34" charset="0"/>
              </a:rPr>
              <a:t>2009</a:t>
            </a:r>
            <a:r>
              <a:rPr lang="en-GB" sz="1000">
                <a:latin typeface="Arial" panose="020B0604020202020204" pitchFamily="34" charset="0"/>
                <a:cs typeface="Arial" panose="020B0604020202020204" pitchFamily="34" charset="0"/>
              </a:rPr>
              <a:t> – HBV NAT screen </a:t>
            </a:r>
          </a:p>
          <a:p>
            <a:r>
              <a:rPr lang="en-GB" sz="1000" b="1">
                <a:latin typeface="Arial" panose="020B0604020202020204" pitchFamily="34" charset="0"/>
                <a:cs typeface="Arial" panose="020B0604020202020204" pitchFamily="34" charset="0"/>
              </a:rPr>
              <a:t>2012 </a:t>
            </a:r>
            <a:r>
              <a:rPr lang="en-GB" sz="1000">
                <a:latin typeface="Arial" panose="020B0604020202020204" pitchFamily="34" charset="0"/>
                <a:cs typeface="Arial" panose="020B0604020202020204" pitchFamily="34" charset="0"/>
              </a:rPr>
              <a:t>– </a:t>
            </a:r>
            <a:r>
              <a:rPr lang="en-GB" sz="1000" b="1">
                <a:latin typeface="Arial" panose="020B0604020202020204" pitchFamily="34" charset="0"/>
                <a:cs typeface="Arial" panose="020B0604020202020204" pitchFamily="34" charset="0"/>
              </a:rPr>
              <a:t>12-month</a:t>
            </a:r>
            <a:r>
              <a:rPr lang="en-GB" sz="1000">
                <a:latin typeface="Arial" panose="020B0604020202020204" pitchFamily="34" charset="0"/>
                <a:cs typeface="Arial" panose="020B0604020202020204" pitchFamily="34" charset="0"/>
              </a:rPr>
              <a:t> GBMSM deferral (from permanent Nov 2011) </a:t>
            </a:r>
          </a:p>
          <a:p>
            <a:r>
              <a:rPr lang="en-GB" sz="1000" b="1">
                <a:latin typeface="Arial" panose="020B0604020202020204" pitchFamily="34" charset="0"/>
                <a:cs typeface="Arial" panose="020B0604020202020204" pitchFamily="34" charset="0"/>
              </a:rPr>
              <a:t>2018</a:t>
            </a:r>
            <a:r>
              <a:rPr lang="en-GB" sz="1000">
                <a:latin typeface="Arial" panose="020B0604020202020204" pitchFamily="34" charset="0"/>
                <a:cs typeface="Arial" panose="020B0604020202020204" pitchFamily="34" charset="0"/>
              </a:rPr>
              <a:t> – </a:t>
            </a:r>
            <a:r>
              <a:rPr lang="en-GB" sz="1000" b="1">
                <a:latin typeface="Arial" panose="020B0604020202020204" pitchFamily="34" charset="0"/>
                <a:cs typeface="Arial" panose="020B0604020202020204" pitchFamily="34" charset="0"/>
              </a:rPr>
              <a:t>3-month</a:t>
            </a:r>
            <a:r>
              <a:rPr lang="en-GB" sz="1000">
                <a:latin typeface="Arial" panose="020B0604020202020204" pitchFamily="34" charset="0"/>
                <a:cs typeface="Arial" panose="020B0604020202020204" pitchFamily="34" charset="0"/>
              </a:rPr>
              <a:t> GBMSM and other sexual behaviour deferrals (from 12m Nov 2017) </a:t>
            </a:r>
          </a:p>
          <a:p>
            <a:r>
              <a:rPr lang="en-GB" sz="1000" b="1">
                <a:latin typeface="Arial" panose="020B0604020202020204" pitchFamily="34" charset="0"/>
                <a:cs typeface="Arial" panose="020B0604020202020204" pitchFamily="34" charset="0"/>
              </a:rPr>
              <a:t>2021 </a:t>
            </a:r>
            <a:r>
              <a:rPr lang="en-GB" sz="1000">
                <a:latin typeface="Arial" panose="020B0604020202020204" pitchFamily="34" charset="0"/>
                <a:cs typeface="Arial" panose="020B0604020202020204" pitchFamily="34" charset="0"/>
              </a:rPr>
              <a:t>– FAIR policy from June </a:t>
            </a:r>
          </a:p>
        </p:txBody>
      </p:sp>
      <p:sp>
        <p:nvSpPr>
          <p:cNvPr id="6" name="TextBox 5">
            <a:extLst>
              <a:ext uri="{FF2B5EF4-FFF2-40B4-BE49-F238E27FC236}">
                <a16:creationId xmlns:a16="http://schemas.microsoft.com/office/drawing/2014/main" id="{E64A9908-097F-8917-9490-9DA2711D8E01}"/>
              </a:ext>
            </a:extLst>
          </p:cNvPr>
          <p:cNvSpPr txBox="1"/>
          <p:nvPr/>
        </p:nvSpPr>
        <p:spPr>
          <a:xfrm>
            <a:off x="914400" y="6205268"/>
            <a:ext cx="1065074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Seroconverter</a:t>
            </a:r>
            <a:r>
              <a:rPr lang="en-US"/>
              <a:t> assigned if confirmed with a negative donation within 12 months or markers of recency (acute HBV, HIV NAT pick up or recency test, HCV NAT pick up) and negative donation within 3 years</a:t>
            </a:r>
            <a:endParaRPr lang="en-US">
              <a:ea typeface="Calibri"/>
              <a:cs typeface="Calibri"/>
            </a:endParaRPr>
          </a:p>
        </p:txBody>
      </p:sp>
    </p:spTree>
    <p:extLst>
      <p:ext uri="{BB962C8B-B14F-4D97-AF65-F5344CB8AC3E}">
        <p14:creationId xmlns:p14="http://schemas.microsoft.com/office/powerpoint/2010/main" val="2137844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3FD28CB-4170-BEBA-C2E8-3562F65AD77F}"/>
              </a:ext>
            </a:extLst>
          </p:cNvPr>
          <p:cNvSpPr txBox="1">
            <a:spLocks noGrp="1"/>
          </p:cNvSpPr>
          <p:nvPr>
            <p:ph type="title" idx="4294967295"/>
          </p:nvPr>
        </p:nvSpPr>
        <p:spPr>
          <a:xfrm>
            <a:off x="643466" y="162560"/>
            <a:ext cx="1066461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a:latin typeface="Arial"/>
                <a:ea typeface="+mn-ea"/>
                <a:cs typeface="Arial"/>
              </a:rPr>
              <a:t>Number of c</a:t>
            </a:r>
            <a:r>
              <a:rPr kumimoji="0" lang="en-GB" sz="1800" b="1" i="0" u="none" strike="noStrike" kern="1200" cap="none" spc="0" normalizeH="0" baseline="0" noProof="0" err="1">
                <a:ln>
                  <a:noFill/>
                </a:ln>
                <a:solidFill>
                  <a:schemeClr val="tx1"/>
                </a:solidFill>
                <a:effectLst/>
                <a:uLnTx/>
                <a:uFillTx/>
                <a:latin typeface="Arial"/>
                <a:ea typeface="+mn-ea"/>
                <a:cs typeface="Arial"/>
              </a:rPr>
              <a:t>onfirmed</a:t>
            </a:r>
            <a:r>
              <a:rPr kumimoji="0" lang="en-GB" sz="1800" b="1" i="0" u="none" strike="noStrike" kern="1200" cap="none" spc="0" normalizeH="0" baseline="0" noProof="0">
                <a:ln>
                  <a:noFill/>
                </a:ln>
                <a:solidFill>
                  <a:schemeClr val="tx1"/>
                </a:solidFill>
                <a:effectLst/>
                <a:uLnTx/>
                <a:uFillTx/>
                <a:latin typeface="Arial"/>
                <a:ea typeface="+mn-ea"/>
                <a:cs typeface="Arial"/>
              </a:rPr>
              <a:t> positive donors by eligibility (HBV, HCV, HIV, HTLV, syphilis), UK 1996 to 2023 </a:t>
            </a:r>
          </a:p>
        </p:txBody>
      </p:sp>
      <p:sp>
        <p:nvSpPr>
          <p:cNvPr id="8" name="TextBox 7">
            <a:extLst>
              <a:ext uri="{FF2B5EF4-FFF2-40B4-BE49-F238E27FC236}">
                <a16:creationId xmlns:a16="http://schemas.microsoft.com/office/drawing/2014/main" id="{54936646-F0F7-B0D3-385C-0992003D9553}"/>
              </a:ext>
            </a:extLst>
          </p:cNvPr>
          <p:cNvSpPr txBox="1"/>
          <p:nvPr/>
        </p:nvSpPr>
        <p:spPr>
          <a:xfrm>
            <a:off x="1135916" y="6093352"/>
            <a:ext cx="9679709" cy="923330"/>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In 1996 most donors who were not eligible later reported injecting drug use (70/88) with 7 reporting sex between men.</a:t>
            </a:r>
          </a:p>
          <a:p>
            <a:r>
              <a:rPr lang="en-GB" sz="1200">
                <a:latin typeface="Arial" panose="020B0604020202020204" pitchFamily="34" charset="0"/>
                <a:cs typeface="Arial" panose="020B0604020202020204" pitchFamily="34" charset="0"/>
              </a:rPr>
              <a:t>In 2023 most donors who were not eligible later reported a history of syphilis treatment (47/63) with 7 reporting anal sex with new or multiple partners.</a:t>
            </a:r>
          </a:p>
          <a:p>
            <a:endParaRPr lang="en-GB"/>
          </a:p>
        </p:txBody>
      </p:sp>
      <p:graphicFrame>
        <p:nvGraphicFramePr>
          <p:cNvPr id="2" name="Chart 1" descr="In 1996 most donors who were not eligible later reported injecting drug use (70/88) with 7 reporting sex between men. &#10;In 2023 most donors who were not eligible later reported a history of syphilis treatment (47/63) with 7 reporting anal sex with new or multiple partners. &#10;">
            <a:extLst>
              <a:ext uri="{FF2B5EF4-FFF2-40B4-BE49-F238E27FC236}">
                <a16:creationId xmlns:a16="http://schemas.microsoft.com/office/drawing/2014/main" id="{8E6DD8A8-4587-4D17-8764-0AFDFCA3D5D8}"/>
              </a:ext>
            </a:extLst>
          </p:cNvPr>
          <p:cNvGraphicFramePr>
            <a:graphicFrameLocks/>
          </p:cNvGraphicFramePr>
          <p:nvPr>
            <p:extLst>
              <p:ext uri="{D42A27DB-BD31-4B8C-83A1-F6EECF244321}">
                <p14:modId xmlns:p14="http://schemas.microsoft.com/office/powerpoint/2010/main" val="2919025344"/>
              </p:ext>
            </p:extLst>
          </p:nvPr>
        </p:nvGraphicFramePr>
        <p:xfrm>
          <a:off x="636856" y="921584"/>
          <a:ext cx="10918287" cy="51717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96742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F49AE44-FF40-C0A7-932F-C0912F1AB197}"/>
              </a:ext>
            </a:extLst>
          </p:cNvPr>
          <p:cNvSpPr txBox="1">
            <a:spLocks noGrp="1"/>
          </p:cNvSpPr>
          <p:nvPr>
            <p:ph type="title" idx="4294967295"/>
          </p:nvPr>
        </p:nvSpPr>
        <p:spPr>
          <a:xfrm>
            <a:off x="643467" y="162560"/>
            <a:ext cx="976797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a:ea typeface="+mn-ea"/>
                <a:cs typeface="Arial"/>
              </a:rPr>
              <a:t>Whole blood and apheresis donations confirmed positive for HEV RNA, UK 2017 to 2023</a:t>
            </a:r>
          </a:p>
        </p:txBody>
      </p:sp>
      <p:graphicFrame>
        <p:nvGraphicFramePr>
          <p:cNvPr id="9" name="Chart 8" descr="HEV testing was introduced in 2016 in sufficient donation numbers to supply selected patients, then rolled out universally from April 2017. &#10;Over 300 HEV RNA positive donations are detected and removed from the blood supply each year with highest rates seen in 2019 at 0.3 per 1000 donations.&#10;Note that Wales blood service do not confirm RNA reactive donations. &#10;">
            <a:extLst>
              <a:ext uri="{FF2B5EF4-FFF2-40B4-BE49-F238E27FC236}">
                <a16:creationId xmlns:a16="http://schemas.microsoft.com/office/drawing/2014/main" id="{C8FC903A-8513-4AAD-B33D-8324064C7838}"/>
              </a:ext>
            </a:extLst>
          </p:cNvPr>
          <p:cNvGraphicFramePr>
            <a:graphicFrameLocks/>
          </p:cNvGraphicFramePr>
          <p:nvPr>
            <p:extLst>
              <p:ext uri="{D42A27DB-BD31-4B8C-83A1-F6EECF244321}">
                <p14:modId xmlns:p14="http://schemas.microsoft.com/office/powerpoint/2010/main" val="3982406448"/>
              </p:ext>
            </p:extLst>
          </p:nvPr>
        </p:nvGraphicFramePr>
        <p:xfrm>
          <a:off x="643467" y="643466"/>
          <a:ext cx="10905066" cy="55710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5154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98DA9-A5AC-AAF5-9C0F-B1D4767995F6}"/>
              </a:ext>
            </a:extLst>
          </p:cNvPr>
          <p:cNvSpPr txBox="1">
            <a:spLocks noGrp="1"/>
          </p:cNvSpPr>
          <p:nvPr>
            <p:ph type="title" idx="4294967295"/>
          </p:nvPr>
        </p:nvSpPr>
        <p:spPr>
          <a:xfrm>
            <a:off x="643467" y="304800"/>
            <a:ext cx="763016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kumimoji="0" lang="en-US" sz="1800" b="1" i="0" u="none" strike="noStrike" kern="1200" cap="none" spc="0" normalizeH="0" baseline="0" noProof="0">
                <a:ln>
                  <a:noFill/>
                </a:ln>
                <a:solidFill>
                  <a:sysClr val="windowText" lastClr="000000"/>
                </a:solidFill>
                <a:effectLst/>
                <a:uLnTx/>
                <a:uFillTx/>
                <a:latin typeface="Arial"/>
                <a:ea typeface="+mn-ea"/>
                <a:cs typeface="Arial"/>
              </a:rPr>
              <a:t>Bacterial screening of apheresis platelets</a:t>
            </a:r>
            <a:r>
              <a:rPr lang="en-US" sz="1800" b="1">
                <a:solidFill>
                  <a:sysClr val="windowText" lastClr="000000"/>
                </a:solidFill>
                <a:latin typeface="Arial"/>
                <a:ea typeface="+mn-ea"/>
                <a:cs typeface="Arial"/>
              </a:rPr>
              <a:t>, </a:t>
            </a:r>
            <a:r>
              <a:rPr kumimoji="0" lang="en-US" sz="1800" b="1" i="0" u="none" strike="noStrike" kern="1200" cap="none" spc="0" normalizeH="0" baseline="0" noProof="0">
                <a:ln>
                  <a:noFill/>
                </a:ln>
                <a:solidFill>
                  <a:sysClr val="windowText" lastClr="000000"/>
                </a:solidFill>
                <a:effectLst/>
                <a:uLnTx/>
                <a:uFillTx/>
                <a:latin typeface="Arial"/>
                <a:ea typeface="+mn-ea"/>
                <a:cs typeface="Arial"/>
              </a:rPr>
              <a:t>UK 2011 to 2023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4" name="Chart 3" descr="The number of apheresis donors and associated donations have reduced over time since bacterial screening of platelets was introduced in 2011. Since 2016  the initial reactive rate has remained low, 0.15% for apheresis platelets and confirmed positive rates have remained stable around 0.02% for apheresis platelets &#10;">
            <a:extLst>
              <a:ext uri="{FF2B5EF4-FFF2-40B4-BE49-F238E27FC236}">
                <a16:creationId xmlns:a16="http://schemas.microsoft.com/office/drawing/2014/main" id="{77CF3A7F-989A-4086-7275-DAF3C29F8792}"/>
              </a:ext>
            </a:extLst>
          </p:cNvPr>
          <p:cNvGraphicFramePr>
            <a:graphicFrameLocks/>
          </p:cNvGraphicFramePr>
          <p:nvPr>
            <p:extLst>
              <p:ext uri="{D42A27DB-BD31-4B8C-83A1-F6EECF244321}">
                <p14:modId xmlns:p14="http://schemas.microsoft.com/office/powerpoint/2010/main" val="3459445030"/>
              </p:ext>
            </p:extLst>
          </p:nvPr>
        </p:nvGraphicFramePr>
        <p:xfrm>
          <a:off x="643467" y="1144693"/>
          <a:ext cx="10905066" cy="55710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08806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AF0CD7-1640-103C-7CE3-7CEDC5DD43CA}"/>
              </a:ext>
            </a:extLst>
          </p:cNvPr>
          <p:cNvSpPr txBox="1">
            <a:spLocks noGrp="1"/>
          </p:cNvSpPr>
          <p:nvPr>
            <p:ph type="title" idx="4294967295"/>
          </p:nvPr>
        </p:nvSpPr>
        <p:spPr>
          <a:xfrm>
            <a:off x="643466" y="274320"/>
            <a:ext cx="884597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kumimoji="0" lang="en-GB" sz="1800" b="1" i="0" u="none" strike="noStrike" kern="1200" cap="none" spc="0" normalizeH="0" baseline="0" noProof="0">
                <a:ln>
                  <a:noFill/>
                </a:ln>
                <a:solidFill>
                  <a:sysClr val="windowText" lastClr="000000"/>
                </a:solidFill>
                <a:effectLst/>
                <a:uLnTx/>
                <a:uFillTx/>
                <a:latin typeface="Arial"/>
                <a:ea typeface="+mn-ea"/>
                <a:cs typeface="Arial"/>
              </a:rPr>
              <a:t>Bacterial screening of pooled </a:t>
            </a:r>
            <a:r>
              <a:rPr lang="en-GB" sz="1800" b="1">
                <a:solidFill>
                  <a:sysClr val="windowText" lastClr="000000"/>
                </a:solidFill>
                <a:latin typeface="Arial"/>
                <a:ea typeface="+mn-ea"/>
                <a:cs typeface="Arial"/>
              </a:rPr>
              <a:t>platelets, UK</a:t>
            </a:r>
            <a:r>
              <a:rPr kumimoji="0" lang="en-GB" sz="1800" b="1" i="0" u="none" strike="noStrike" kern="1200" cap="none" spc="0" normalizeH="0" baseline="0" noProof="0">
                <a:ln>
                  <a:noFill/>
                </a:ln>
                <a:solidFill>
                  <a:sysClr val="windowText" lastClr="000000"/>
                </a:solidFill>
                <a:effectLst/>
                <a:uLnTx/>
                <a:uFillTx/>
                <a:latin typeface="Arial"/>
                <a:ea typeface="+mn-ea"/>
                <a:cs typeface="Arial"/>
              </a:rPr>
              <a:t> 2011 to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4" name="Chart 3" descr="Since 2016  the initial reactive  rate has remained low, 0.21 % for pooled platelets. Confirmed positive rates have remained stable around  0.1% pooled platelets .&#10;">
            <a:extLst>
              <a:ext uri="{FF2B5EF4-FFF2-40B4-BE49-F238E27FC236}">
                <a16:creationId xmlns:a16="http://schemas.microsoft.com/office/drawing/2014/main" id="{CEEA686E-53F9-1C82-C44D-EA6F5EB3229D}"/>
              </a:ext>
            </a:extLst>
          </p:cNvPr>
          <p:cNvGraphicFramePr>
            <a:graphicFrameLocks/>
          </p:cNvGraphicFramePr>
          <p:nvPr>
            <p:extLst>
              <p:ext uri="{D42A27DB-BD31-4B8C-83A1-F6EECF244321}">
                <p14:modId xmlns:p14="http://schemas.microsoft.com/office/powerpoint/2010/main" val="1113434872"/>
              </p:ext>
            </p:extLst>
          </p:nvPr>
        </p:nvGraphicFramePr>
        <p:xfrm>
          <a:off x="643467" y="1110826"/>
          <a:ext cx="10905066" cy="55710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078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8B867DA-7B12-B24D-3FC8-5596B74AFBCA}"/>
              </a:ext>
            </a:extLst>
          </p:cNvPr>
          <p:cNvSpPr txBox="1">
            <a:spLocks noGrp="1"/>
          </p:cNvSpPr>
          <p:nvPr>
            <p:ph type="title" idx="4294967295"/>
          </p:nvPr>
        </p:nvSpPr>
        <p:spPr>
          <a:xfrm>
            <a:off x="371348" y="400151"/>
            <a:ext cx="905256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Bacterial screening of platelets, UK 2023, using </a:t>
            </a:r>
            <a:r>
              <a:rPr kumimoji="0" lang="en-GB" sz="18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BacTALERT</a:t>
            </a:r>
            <a:endPar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C181163B-C325-6A64-B68B-D736215F39D6}"/>
              </a:ext>
            </a:extLst>
          </p:cNvPr>
          <p:cNvGraphicFramePr>
            <a:graphicFrameLocks noGrp="1"/>
          </p:cNvGraphicFramePr>
          <p:nvPr>
            <p:extLst>
              <p:ext uri="{D42A27DB-BD31-4B8C-83A1-F6EECF244321}">
                <p14:modId xmlns:p14="http://schemas.microsoft.com/office/powerpoint/2010/main" val="3518317307"/>
              </p:ext>
            </p:extLst>
          </p:nvPr>
        </p:nvGraphicFramePr>
        <p:xfrm>
          <a:off x="371348" y="837990"/>
          <a:ext cx="10029283" cy="1542810"/>
        </p:xfrm>
        <a:graphic>
          <a:graphicData uri="http://schemas.openxmlformats.org/drawingml/2006/table">
            <a:tbl>
              <a:tblPr firstRow="1"/>
              <a:tblGrid>
                <a:gridCol w="1709420">
                  <a:extLst>
                    <a:ext uri="{9D8B030D-6E8A-4147-A177-3AD203B41FA5}">
                      <a16:colId xmlns:a16="http://schemas.microsoft.com/office/drawing/2014/main" val="1612436086"/>
                    </a:ext>
                  </a:extLst>
                </a:gridCol>
                <a:gridCol w="1307869">
                  <a:extLst>
                    <a:ext uri="{9D8B030D-6E8A-4147-A177-3AD203B41FA5}">
                      <a16:colId xmlns:a16="http://schemas.microsoft.com/office/drawing/2014/main" val="306955209"/>
                    </a:ext>
                  </a:extLst>
                </a:gridCol>
                <a:gridCol w="1114207">
                  <a:extLst>
                    <a:ext uri="{9D8B030D-6E8A-4147-A177-3AD203B41FA5}">
                      <a16:colId xmlns:a16="http://schemas.microsoft.com/office/drawing/2014/main" val="1609576186"/>
                    </a:ext>
                  </a:extLst>
                </a:gridCol>
                <a:gridCol w="1307314">
                  <a:extLst>
                    <a:ext uri="{9D8B030D-6E8A-4147-A177-3AD203B41FA5}">
                      <a16:colId xmlns:a16="http://schemas.microsoft.com/office/drawing/2014/main" val="3186122969"/>
                    </a:ext>
                  </a:extLst>
                </a:gridCol>
                <a:gridCol w="1243785">
                  <a:extLst>
                    <a:ext uri="{9D8B030D-6E8A-4147-A177-3AD203B41FA5}">
                      <a16:colId xmlns:a16="http://schemas.microsoft.com/office/drawing/2014/main" val="3275716656"/>
                    </a:ext>
                  </a:extLst>
                </a:gridCol>
                <a:gridCol w="1702615">
                  <a:extLst>
                    <a:ext uri="{9D8B030D-6E8A-4147-A177-3AD203B41FA5}">
                      <a16:colId xmlns:a16="http://schemas.microsoft.com/office/drawing/2014/main" val="458644560"/>
                    </a:ext>
                  </a:extLst>
                </a:gridCol>
                <a:gridCol w="1644073">
                  <a:extLst>
                    <a:ext uri="{9D8B030D-6E8A-4147-A177-3AD203B41FA5}">
                      <a16:colId xmlns:a16="http://schemas.microsoft.com/office/drawing/2014/main" val="1728576620"/>
                    </a:ext>
                  </a:extLst>
                </a:gridCol>
              </a:tblGrid>
              <a:tr h="861839">
                <a:tc>
                  <a:txBody>
                    <a:bodyPr/>
                    <a:lstStyle/>
                    <a:p>
                      <a:pPr algn="ctr" fontAlgn="ctr"/>
                      <a:r>
                        <a:rPr lang="en-GB" sz="1200" b="1" i="0" u="none" strike="noStrike">
                          <a:solidFill>
                            <a:srgbClr val="000000"/>
                          </a:solidFill>
                          <a:effectLst/>
                          <a:latin typeface="Arial" panose="020B0604020202020204" pitchFamily="34" charset="0"/>
                        </a:rPr>
                        <a:t>NHSBT</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Components screened </a:t>
                      </a:r>
                    </a:p>
                    <a:p>
                      <a:pPr algn="ctr" fontAlgn="ctr"/>
                      <a:r>
                        <a:rPr lang="en-GB" sz="1200" b="1" i="0" u="none" strike="noStrike">
                          <a:solidFill>
                            <a:srgbClr val="000000"/>
                          </a:solidFill>
                          <a:effectLst/>
                          <a:latin typeface="Arial" panose="020B0604020202020204" pitchFamily="34" charset="0"/>
                        </a:rPr>
                        <a:t>(n, %)</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Screen reactive </a:t>
                      </a:r>
                    </a:p>
                    <a:p>
                      <a:pPr algn="ctr" fontAlgn="ctr"/>
                      <a:r>
                        <a:rPr lang="en-GB" sz="1200" b="1" i="0" u="none" strike="noStrike">
                          <a:solidFill>
                            <a:srgbClr val="000000"/>
                          </a:solidFill>
                          <a:effectLst/>
                          <a:latin typeface="Arial" panose="020B0604020202020204" pitchFamily="34" charset="0"/>
                        </a:rPr>
                        <a:t>(n, %)</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Confirmed positive</a:t>
                      </a:r>
                    </a:p>
                    <a:p>
                      <a:pPr algn="ctr" fontAlgn="ctr"/>
                      <a:r>
                        <a:rPr lang="en-GB" sz="1200" b="1" i="0" u="none" strike="noStrike">
                          <a:solidFill>
                            <a:srgbClr val="000000"/>
                          </a:solidFill>
                          <a:effectLst/>
                          <a:latin typeface="Arial" panose="020B0604020202020204" pitchFamily="34" charset="0"/>
                        </a:rPr>
                        <a:t>(n, %)</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Indeterminate positive</a:t>
                      </a:r>
                    </a:p>
                    <a:p>
                      <a:pPr algn="ctr" fontAlgn="ctr"/>
                      <a:r>
                        <a:rPr lang="en-GB" sz="1200" b="1" i="0" u="none" strike="noStrike">
                          <a:solidFill>
                            <a:srgbClr val="000000"/>
                          </a:solidFill>
                          <a:effectLst/>
                          <a:latin typeface="Arial" panose="020B0604020202020204" pitchFamily="34" charset="0"/>
                        </a:rPr>
                        <a:t>(n, %)</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Confirmed negative</a:t>
                      </a:r>
                    </a:p>
                    <a:p>
                      <a:pPr algn="ctr" fontAlgn="ctr"/>
                      <a:r>
                        <a:rPr lang="en-GB" sz="1200" b="1" i="0" u="none" strike="noStrike">
                          <a:solidFill>
                            <a:srgbClr val="000000"/>
                          </a:solidFill>
                          <a:effectLst/>
                          <a:latin typeface="Arial" panose="020B0604020202020204" pitchFamily="34" charset="0"/>
                        </a:rPr>
                        <a:t>(n, %)</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Indeterminate negative</a:t>
                      </a:r>
                    </a:p>
                    <a:p>
                      <a:pPr algn="ctr" fontAlgn="ctr"/>
                      <a:r>
                        <a:rPr lang="en-GB" sz="1200" b="1" i="0" u="none" strike="noStrike">
                          <a:solidFill>
                            <a:srgbClr val="000000"/>
                          </a:solidFill>
                          <a:effectLst/>
                          <a:latin typeface="Arial" panose="020B0604020202020204" pitchFamily="34" charset="0"/>
                        </a:rPr>
                        <a:t>(n, %)</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615649518"/>
                  </a:ext>
                </a:extLst>
              </a:tr>
              <a:tr h="254251">
                <a:tc>
                  <a:txBody>
                    <a:bodyPr/>
                    <a:lstStyle/>
                    <a:p>
                      <a:pPr algn="ctr" fontAlgn="ctr"/>
                      <a:r>
                        <a:rPr lang="en-GB" sz="1200" b="0" i="0" u="none" strike="noStrike">
                          <a:solidFill>
                            <a:srgbClr val="000000"/>
                          </a:solidFill>
                          <a:effectLst/>
                          <a:latin typeface="Arial" panose="020B0604020202020204" pitchFamily="34" charset="0"/>
                        </a:rPr>
                        <a:t>Apheresis Platelets</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125745 (46.00%)</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205 (0.16%)</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30 (0.02%)</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64 (0.05%)</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82 (0.07%)</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29 (0.02%)</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1039145"/>
                  </a:ext>
                </a:extLst>
              </a:tr>
              <a:tr h="213360">
                <a:tc>
                  <a:txBody>
                    <a:bodyPr/>
                    <a:lstStyle/>
                    <a:p>
                      <a:pPr algn="ctr" fontAlgn="ctr"/>
                      <a:r>
                        <a:rPr lang="en-GB" sz="1200" b="0" i="0" u="none" strike="noStrike">
                          <a:solidFill>
                            <a:srgbClr val="000000"/>
                          </a:solidFill>
                          <a:effectLst/>
                          <a:latin typeface="Arial" panose="020B0604020202020204" pitchFamily="34" charset="0"/>
                        </a:rPr>
                        <a:t>Pooled Platelets</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147630 (54.00%)</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480 (0.33%)</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152 (0.10%)</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150 (0.10%)</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122 (0.08%)</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56 (0.04%)</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5340277"/>
                  </a:ext>
                </a:extLst>
              </a:tr>
              <a:tr h="213360">
                <a:tc>
                  <a:txBody>
                    <a:bodyPr/>
                    <a:lstStyle/>
                    <a:p>
                      <a:pPr algn="ctr" fontAlgn="ctr"/>
                      <a:r>
                        <a:rPr lang="en-GB" sz="1200" b="0" i="0" u="none" strike="noStrike">
                          <a:solidFill>
                            <a:srgbClr val="000000"/>
                          </a:solidFill>
                          <a:effectLst/>
                          <a:latin typeface="Arial" panose="020B0604020202020204" pitchFamily="34" charset="0"/>
                        </a:rPr>
                        <a:t>Total</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273375 (NA)</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685 (0.25%)</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182 (0.07%)</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214 (0.08%)</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204 (0.07%)</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85 (0.03%)</a:t>
                      </a:r>
                    </a:p>
                  </a:txBody>
                  <a:tcPr marL="7364" marR="7364" marT="7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5818488"/>
                  </a:ext>
                </a:extLst>
              </a:tr>
            </a:tbl>
          </a:graphicData>
        </a:graphic>
      </p:graphicFrame>
      <p:graphicFrame>
        <p:nvGraphicFramePr>
          <p:cNvPr id="7" name="Table 6">
            <a:extLst>
              <a:ext uri="{FF2B5EF4-FFF2-40B4-BE49-F238E27FC236}">
                <a16:creationId xmlns:a16="http://schemas.microsoft.com/office/drawing/2014/main" id="{A400387C-67B8-49E4-A7B8-D2754E5ED9AF}"/>
              </a:ext>
            </a:extLst>
          </p:cNvPr>
          <p:cNvGraphicFramePr>
            <a:graphicFrameLocks noGrp="1"/>
          </p:cNvGraphicFramePr>
          <p:nvPr>
            <p:extLst>
              <p:ext uri="{D42A27DB-BD31-4B8C-83A1-F6EECF244321}">
                <p14:modId xmlns:p14="http://schemas.microsoft.com/office/powerpoint/2010/main" val="2750555880"/>
              </p:ext>
            </p:extLst>
          </p:nvPr>
        </p:nvGraphicFramePr>
        <p:xfrm>
          <a:off x="371348" y="2523150"/>
          <a:ext cx="5461809" cy="1343184"/>
        </p:xfrm>
        <a:graphic>
          <a:graphicData uri="http://schemas.openxmlformats.org/drawingml/2006/table">
            <a:tbl>
              <a:tblPr firstRow="1"/>
              <a:tblGrid>
                <a:gridCol w="1730318">
                  <a:extLst>
                    <a:ext uri="{9D8B030D-6E8A-4147-A177-3AD203B41FA5}">
                      <a16:colId xmlns:a16="http://schemas.microsoft.com/office/drawing/2014/main" val="1528765884"/>
                    </a:ext>
                  </a:extLst>
                </a:gridCol>
                <a:gridCol w="1293091">
                  <a:extLst>
                    <a:ext uri="{9D8B030D-6E8A-4147-A177-3AD203B41FA5}">
                      <a16:colId xmlns:a16="http://schemas.microsoft.com/office/drawing/2014/main" val="3325155270"/>
                    </a:ext>
                  </a:extLst>
                </a:gridCol>
                <a:gridCol w="1182255">
                  <a:extLst>
                    <a:ext uri="{9D8B030D-6E8A-4147-A177-3AD203B41FA5}">
                      <a16:colId xmlns:a16="http://schemas.microsoft.com/office/drawing/2014/main" val="1789182941"/>
                    </a:ext>
                  </a:extLst>
                </a:gridCol>
                <a:gridCol w="1256145">
                  <a:extLst>
                    <a:ext uri="{9D8B030D-6E8A-4147-A177-3AD203B41FA5}">
                      <a16:colId xmlns:a16="http://schemas.microsoft.com/office/drawing/2014/main" val="4036339199"/>
                    </a:ext>
                  </a:extLst>
                </a:gridCol>
              </a:tblGrid>
              <a:tr h="721316">
                <a:tc>
                  <a:txBody>
                    <a:bodyPr/>
                    <a:lstStyle/>
                    <a:p>
                      <a:pPr algn="ctr" fontAlgn="ctr"/>
                      <a:r>
                        <a:rPr lang="en-GB" sz="1200" b="1" i="0" u="none" strike="noStrike">
                          <a:solidFill>
                            <a:srgbClr val="000000"/>
                          </a:solidFill>
                          <a:effectLst/>
                          <a:latin typeface="Arial" panose="020B0604020202020204" pitchFamily="34" charset="0"/>
                        </a:rPr>
                        <a:t>NIBTS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Components screened </a:t>
                      </a:r>
                    </a:p>
                    <a:p>
                      <a:pPr algn="ctr" fontAlgn="ctr"/>
                      <a:r>
                        <a:rPr lang="en-GB" sz="1200" b="1" i="0" u="none" strike="noStrike">
                          <a:solidFill>
                            <a:srgbClr val="000000"/>
                          </a:solidFill>
                          <a:effectLst/>
                          <a:latin typeface="Arial" panose="020B0604020202020204" pitchFamily="34" charset="0"/>
                        </a:rPr>
                        <a:t>(n,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Screen reactive </a:t>
                      </a:r>
                    </a:p>
                    <a:p>
                      <a:pPr algn="ctr" fontAlgn="ctr"/>
                      <a:r>
                        <a:rPr lang="en-GB" sz="1200" b="1" i="0" u="none" strike="noStrike">
                          <a:solidFill>
                            <a:srgbClr val="000000"/>
                          </a:solidFill>
                          <a:effectLst/>
                          <a:latin typeface="Arial" panose="020B0604020202020204" pitchFamily="34" charset="0"/>
                        </a:rPr>
                        <a:t>(n,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Confirmed positive </a:t>
                      </a:r>
                    </a:p>
                    <a:p>
                      <a:pPr algn="ctr" fontAlgn="ctr"/>
                      <a:r>
                        <a:rPr lang="en-GB" sz="1200" b="1" i="0" u="none" strike="noStrike">
                          <a:solidFill>
                            <a:srgbClr val="000000"/>
                          </a:solidFill>
                          <a:effectLst/>
                          <a:latin typeface="Arial" panose="020B0604020202020204" pitchFamily="34" charset="0"/>
                        </a:rPr>
                        <a:t>(n,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113237366"/>
                  </a:ext>
                </a:extLst>
              </a:tr>
              <a:tr h="237058">
                <a:tc>
                  <a:txBody>
                    <a:bodyPr/>
                    <a:lstStyle/>
                    <a:p>
                      <a:pPr algn="r" fontAlgn="ctr"/>
                      <a:r>
                        <a:rPr lang="en-GB" sz="1200" b="0" i="0" u="none" strike="noStrike">
                          <a:solidFill>
                            <a:srgbClr val="000000"/>
                          </a:solidFill>
                          <a:effectLst/>
                          <a:latin typeface="Arial" panose="020B0604020202020204" pitchFamily="34" charset="0"/>
                        </a:rPr>
                        <a:t>Apheresis Platelets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3360 (97.60%)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6 (0.17%)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 (0.02%)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2239353"/>
                  </a:ext>
                </a:extLst>
              </a:tr>
              <a:tr h="190500">
                <a:tc>
                  <a:txBody>
                    <a:bodyPr/>
                    <a:lstStyle/>
                    <a:p>
                      <a:pPr algn="r" fontAlgn="ctr"/>
                      <a:r>
                        <a:rPr lang="en-GB" sz="1200" b="0" i="0" u="none" strike="noStrike">
                          <a:solidFill>
                            <a:srgbClr val="000000"/>
                          </a:solidFill>
                          <a:effectLst/>
                          <a:latin typeface="Arial" panose="020B0604020202020204" pitchFamily="34" charset="0"/>
                        </a:rPr>
                        <a:t>Pooled Platelets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2822 (98.90%)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6 (0.21%)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2 (0.07%)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7228594"/>
                  </a:ext>
                </a:extLst>
              </a:tr>
              <a:tr h="190500">
                <a:tc>
                  <a:txBody>
                    <a:bodyPr/>
                    <a:lstStyle/>
                    <a:p>
                      <a:pPr algn="r" fontAlgn="ctr"/>
                      <a:r>
                        <a:rPr lang="en-GB" sz="1200" b="0" i="0" u="none" strike="noStrike">
                          <a:solidFill>
                            <a:srgbClr val="000000"/>
                          </a:solidFill>
                          <a:effectLst/>
                          <a:latin typeface="Arial" panose="020B060402020202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6182 (98.9)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12 (0.19%)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3 (0.05%)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0178471"/>
                  </a:ext>
                </a:extLst>
              </a:tr>
            </a:tbl>
          </a:graphicData>
        </a:graphic>
      </p:graphicFrame>
      <p:graphicFrame>
        <p:nvGraphicFramePr>
          <p:cNvPr id="6" name="Table 5">
            <a:extLst>
              <a:ext uri="{FF2B5EF4-FFF2-40B4-BE49-F238E27FC236}">
                <a16:creationId xmlns:a16="http://schemas.microsoft.com/office/drawing/2014/main" id="{3F816C97-D14A-EB60-E032-4125FC5C6B47}"/>
              </a:ext>
            </a:extLst>
          </p:cNvPr>
          <p:cNvGraphicFramePr>
            <a:graphicFrameLocks noGrp="1"/>
          </p:cNvGraphicFramePr>
          <p:nvPr>
            <p:extLst>
              <p:ext uri="{D42A27DB-BD31-4B8C-83A1-F6EECF244321}">
                <p14:modId xmlns:p14="http://schemas.microsoft.com/office/powerpoint/2010/main" val="3623122986"/>
              </p:ext>
            </p:extLst>
          </p:nvPr>
        </p:nvGraphicFramePr>
        <p:xfrm>
          <a:off x="362111" y="3985244"/>
          <a:ext cx="6967337" cy="1313541"/>
        </p:xfrm>
        <a:graphic>
          <a:graphicData uri="http://schemas.openxmlformats.org/drawingml/2006/table">
            <a:tbl>
              <a:tblPr firstRow="1"/>
              <a:tblGrid>
                <a:gridCol w="1744835">
                  <a:extLst>
                    <a:ext uri="{9D8B030D-6E8A-4147-A177-3AD203B41FA5}">
                      <a16:colId xmlns:a16="http://schemas.microsoft.com/office/drawing/2014/main" val="1928356736"/>
                    </a:ext>
                  </a:extLst>
                </a:gridCol>
                <a:gridCol w="1367246">
                  <a:extLst>
                    <a:ext uri="{9D8B030D-6E8A-4147-A177-3AD203B41FA5}">
                      <a16:colId xmlns:a16="http://schemas.microsoft.com/office/drawing/2014/main" val="3517747712"/>
                    </a:ext>
                  </a:extLst>
                </a:gridCol>
                <a:gridCol w="1084346">
                  <a:extLst>
                    <a:ext uri="{9D8B030D-6E8A-4147-A177-3AD203B41FA5}">
                      <a16:colId xmlns:a16="http://schemas.microsoft.com/office/drawing/2014/main" val="3825374222"/>
                    </a:ext>
                  </a:extLst>
                </a:gridCol>
                <a:gridCol w="1265382">
                  <a:extLst>
                    <a:ext uri="{9D8B030D-6E8A-4147-A177-3AD203B41FA5}">
                      <a16:colId xmlns:a16="http://schemas.microsoft.com/office/drawing/2014/main" val="2689142206"/>
                    </a:ext>
                  </a:extLst>
                </a:gridCol>
                <a:gridCol w="1505528">
                  <a:extLst>
                    <a:ext uri="{9D8B030D-6E8A-4147-A177-3AD203B41FA5}">
                      <a16:colId xmlns:a16="http://schemas.microsoft.com/office/drawing/2014/main" val="2881944010"/>
                    </a:ext>
                  </a:extLst>
                </a:gridCol>
              </a:tblGrid>
              <a:tr h="736326">
                <a:tc>
                  <a:txBody>
                    <a:bodyPr/>
                    <a:lstStyle/>
                    <a:p>
                      <a:pPr algn="ctr" fontAlgn="ctr"/>
                      <a:r>
                        <a:rPr lang="en-GB" sz="1200" b="1" i="0" u="none" strike="noStrike">
                          <a:solidFill>
                            <a:srgbClr val="000000"/>
                          </a:solidFill>
                          <a:effectLst/>
                          <a:latin typeface="Arial" panose="020B0604020202020204" pitchFamily="34" charset="0"/>
                        </a:rPr>
                        <a:t>SNBTS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Components screened </a:t>
                      </a:r>
                    </a:p>
                    <a:p>
                      <a:pPr algn="ctr" fontAlgn="ctr"/>
                      <a:r>
                        <a:rPr lang="en-GB" sz="1200" b="1" i="0" u="none" strike="noStrike">
                          <a:solidFill>
                            <a:srgbClr val="000000"/>
                          </a:solidFill>
                          <a:effectLst/>
                          <a:latin typeface="Arial" panose="020B0604020202020204" pitchFamily="34" charset="0"/>
                        </a:rPr>
                        <a:t>(n,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Screen reactive </a:t>
                      </a:r>
                    </a:p>
                    <a:p>
                      <a:pPr algn="ctr" fontAlgn="ctr"/>
                      <a:r>
                        <a:rPr lang="en-GB" sz="1200" b="1" i="0" u="none" strike="noStrike">
                          <a:solidFill>
                            <a:srgbClr val="000000"/>
                          </a:solidFill>
                          <a:effectLst/>
                          <a:latin typeface="Arial" panose="020B0604020202020204" pitchFamily="34" charset="0"/>
                        </a:rPr>
                        <a:t>(n,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Confirmed positive </a:t>
                      </a:r>
                    </a:p>
                    <a:p>
                      <a:pPr algn="ctr" fontAlgn="ctr"/>
                      <a:r>
                        <a:rPr lang="en-GB" sz="1200" b="1" i="0" u="none" strike="noStrike">
                          <a:solidFill>
                            <a:srgbClr val="000000"/>
                          </a:solidFill>
                          <a:effectLst/>
                          <a:latin typeface="Arial" panose="020B0604020202020204" pitchFamily="34" charset="0"/>
                        </a:rPr>
                        <a:t>(n,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Indeterminate negative </a:t>
                      </a:r>
                    </a:p>
                    <a:p>
                      <a:pPr algn="ctr" fontAlgn="ctr"/>
                      <a:r>
                        <a:rPr lang="en-GB" sz="1200" b="1" i="0" u="none" strike="noStrike">
                          <a:solidFill>
                            <a:srgbClr val="000000"/>
                          </a:solidFill>
                          <a:effectLst/>
                          <a:latin typeface="Arial" panose="020B0604020202020204" pitchFamily="34" charset="0"/>
                        </a:rPr>
                        <a:t>(n,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3907324548"/>
                  </a:ext>
                </a:extLst>
              </a:tr>
              <a:tr h="190500">
                <a:tc>
                  <a:txBody>
                    <a:bodyPr/>
                    <a:lstStyle/>
                    <a:p>
                      <a:pPr algn="r" fontAlgn="ctr"/>
                      <a:r>
                        <a:rPr lang="en-GB" sz="1200" b="0" i="0" u="none" strike="noStrike">
                          <a:solidFill>
                            <a:srgbClr val="000000"/>
                          </a:solidFill>
                          <a:effectLst/>
                          <a:latin typeface="Arial" panose="020B0604020202020204" pitchFamily="34" charset="0"/>
                        </a:rPr>
                        <a:t>Apheresis Platelets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6242 (37.20%)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7 ( 0.11%)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4 (0.06%)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3 (0.05%)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9565750"/>
                  </a:ext>
                </a:extLst>
              </a:tr>
              <a:tr h="190500">
                <a:tc>
                  <a:txBody>
                    <a:bodyPr/>
                    <a:lstStyle/>
                    <a:p>
                      <a:pPr algn="r" fontAlgn="ctr"/>
                      <a:r>
                        <a:rPr lang="en-GB" sz="1200" b="0" i="0" u="none" strike="noStrike">
                          <a:solidFill>
                            <a:srgbClr val="000000"/>
                          </a:solidFill>
                          <a:effectLst/>
                          <a:latin typeface="Arial" panose="020B0604020202020204" pitchFamily="34" charset="0"/>
                        </a:rPr>
                        <a:t>Pooled Platelets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10546 (62.80%)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145 (1.37%)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10 (0.09%)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4 (0.04%)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9453329"/>
                  </a:ext>
                </a:extLst>
              </a:tr>
              <a:tr h="190500">
                <a:tc>
                  <a:txBody>
                    <a:bodyPr/>
                    <a:lstStyle/>
                    <a:p>
                      <a:pPr algn="r" fontAlgn="ctr"/>
                      <a:r>
                        <a:rPr lang="en-GB" sz="1200" b="0" i="0" u="none" strike="noStrike">
                          <a:solidFill>
                            <a:srgbClr val="000000"/>
                          </a:solidFill>
                          <a:effectLst/>
                          <a:latin typeface="Arial" panose="020B060402020202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16788 (NA)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152 (0.91%)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14 (0.08%)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7 (0.04%)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2639444"/>
                  </a:ext>
                </a:extLst>
              </a:tr>
            </a:tbl>
          </a:graphicData>
        </a:graphic>
      </p:graphicFrame>
      <p:graphicFrame>
        <p:nvGraphicFramePr>
          <p:cNvPr id="8" name="Table 7">
            <a:extLst>
              <a:ext uri="{FF2B5EF4-FFF2-40B4-BE49-F238E27FC236}">
                <a16:creationId xmlns:a16="http://schemas.microsoft.com/office/drawing/2014/main" id="{C620610D-B4E7-1577-B826-401B4D2F43A3}"/>
              </a:ext>
            </a:extLst>
          </p:cNvPr>
          <p:cNvGraphicFramePr>
            <a:graphicFrameLocks noGrp="1"/>
          </p:cNvGraphicFramePr>
          <p:nvPr>
            <p:extLst>
              <p:ext uri="{D42A27DB-BD31-4B8C-83A1-F6EECF244321}">
                <p14:modId xmlns:p14="http://schemas.microsoft.com/office/powerpoint/2010/main" val="591257780"/>
              </p:ext>
            </p:extLst>
          </p:nvPr>
        </p:nvGraphicFramePr>
        <p:xfrm>
          <a:off x="362111" y="5402394"/>
          <a:ext cx="5471046" cy="1339215"/>
        </p:xfrm>
        <a:graphic>
          <a:graphicData uri="http://schemas.openxmlformats.org/drawingml/2006/table">
            <a:tbl>
              <a:tblPr firstRow="1"/>
              <a:tblGrid>
                <a:gridCol w="1730319">
                  <a:extLst>
                    <a:ext uri="{9D8B030D-6E8A-4147-A177-3AD203B41FA5}">
                      <a16:colId xmlns:a16="http://schemas.microsoft.com/office/drawing/2014/main" val="3002789546"/>
                    </a:ext>
                  </a:extLst>
                </a:gridCol>
                <a:gridCol w="1293091">
                  <a:extLst>
                    <a:ext uri="{9D8B030D-6E8A-4147-A177-3AD203B41FA5}">
                      <a16:colId xmlns:a16="http://schemas.microsoft.com/office/drawing/2014/main" val="2619378708"/>
                    </a:ext>
                  </a:extLst>
                </a:gridCol>
                <a:gridCol w="1182255">
                  <a:extLst>
                    <a:ext uri="{9D8B030D-6E8A-4147-A177-3AD203B41FA5}">
                      <a16:colId xmlns:a16="http://schemas.microsoft.com/office/drawing/2014/main" val="2518723976"/>
                    </a:ext>
                  </a:extLst>
                </a:gridCol>
                <a:gridCol w="1265381">
                  <a:extLst>
                    <a:ext uri="{9D8B030D-6E8A-4147-A177-3AD203B41FA5}">
                      <a16:colId xmlns:a16="http://schemas.microsoft.com/office/drawing/2014/main" val="3991498356"/>
                    </a:ext>
                  </a:extLst>
                </a:gridCol>
              </a:tblGrid>
              <a:tr h="762000">
                <a:tc>
                  <a:txBody>
                    <a:bodyPr/>
                    <a:lstStyle/>
                    <a:p>
                      <a:pPr algn="ctr" fontAlgn="ctr"/>
                      <a:r>
                        <a:rPr lang="en-GB" sz="1200" b="1" i="0" u="none" strike="noStrike">
                          <a:solidFill>
                            <a:srgbClr val="000000"/>
                          </a:solidFill>
                          <a:effectLst/>
                          <a:latin typeface="Arial" panose="020B0604020202020204" pitchFamily="34" charset="0"/>
                        </a:rPr>
                        <a:t>WBS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Components screened </a:t>
                      </a:r>
                    </a:p>
                    <a:p>
                      <a:pPr algn="ctr" fontAlgn="ctr"/>
                      <a:r>
                        <a:rPr lang="en-GB" sz="1200" b="1" i="0" u="none" strike="noStrike">
                          <a:solidFill>
                            <a:srgbClr val="000000"/>
                          </a:solidFill>
                          <a:effectLst/>
                          <a:latin typeface="Arial" panose="020B0604020202020204" pitchFamily="34" charset="0"/>
                        </a:rPr>
                        <a:t>(n,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Screen reactive </a:t>
                      </a:r>
                    </a:p>
                    <a:p>
                      <a:pPr algn="ctr" fontAlgn="ctr"/>
                      <a:r>
                        <a:rPr lang="en-GB" sz="1200" b="1" i="0" u="none" strike="noStrike">
                          <a:solidFill>
                            <a:srgbClr val="000000"/>
                          </a:solidFill>
                          <a:effectLst/>
                          <a:latin typeface="Arial" panose="020B0604020202020204" pitchFamily="34" charset="0"/>
                        </a:rPr>
                        <a:t>(n,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200" b="1" i="0" u="none" strike="noStrike">
                          <a:solidFill>
                            <a:srgbClr val="000000"/>
                          </a:solidFill>
                          <a:effectLst/>
                          <a:latin typeface="Arial" panose="020B0604020202020204" pitchFamily="34" charset="0"/>
                        </a:rPr>
                        <a:t>Confirmed positive </a:t>
                      </a:r>
                    </a:p>
                    <a:p>
                      <a:pPr algn="ctr" fontAlgn="ctr"/>
                      <a:r>
                        <a:rPr lang="en-GB" sz="1200" b="1" i="0" u="none" strike="noStrike">
                          <a:solidFill>
                            <a:srgbClr val="000000"/>
                          </a:solidFill>
                          <a:effectLst/>
                          <a:latin typeface="Arial" panose="020B0604020202020204" pitchFamily="34" charset="0"/>
                        </a:rPr>
                        <a:t>(n,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425375664"/>
                  </a:ext>
                </a:extLst>
              </a:tr>
              <a:tr h="190500">
                <a:tc>
                  <a:txBody>
                    <a:bodyPr/>
                    <a:lstStyle/>
                    <a:p>
                      <a:pPr algn="r" fontAlgn="ctr"/>
                      <a:r>
                        <a:rPr lang="en-GB" sz="1200" b="0" i="0" u="none" strike="noStrike">
                          <a:solidFill>
                            <a:srgbClr val="000000"/>
                          </a:solidFill>
                          <a:effectLst/>
                          <a:latin typeface="Arial" panose="020B0604020202020204" pitchFamily="34" charset="0"/>
                        </a:rPr>
                        <a:t>Apheresis Platelets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4926 (49.10%)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11 (0.22%)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 (0.02%)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9611949"/>
                  </a:ext>
                </a:extLst>
              </a:tr>
              <a:tr h="190500">
                <a:tc>
                  <a:txBody>
                    <a:bodyPr/>
                    <a:lstStyle/>
                    <a:p>
                      <a:pPr algn="r" fontAlgn="ctr"/>
                      <a:r>
                        <a:rPr lang="en-GB" sz="1200" b="0" i="0" u="none" strike="noStrike">
                          <a:solidFill>
                            <a:srgbClr val="000000"/>
                          </a:solidFill>
                          <a:effectLst/>
                          <a:latin typeface="Arial" panose="020B0604020202020204" pitchFamily="34" charset="0"/>
                        </a:rPr>
                        <a:t>Pooled Platelets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5111 (50.90%)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11 (0.22%)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5 (0.10%)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7440165"/>
                  </a:ext>
                </a:extLst>
              </a:tr>
              <a:tr h="190500">
                <a:tc>
                  <a:txBody>
                    <a:bodyPr/>
                    <a:lstStyle/>
                    <a:p>
                      <a:pPr algn="r" fontAlgn="ctr"/>
                      <a:r>
                        <a:rPr lang="en-GB" sz="1200" b="0" i="0" u="none" strike="noStrike">
                          <a:solidFill>
                            <a:srgbClr val="000000"/>
                          </a:solidFill>
                          <a:effectLst/>
                          <a:latin typeface="Arial" panose="020B060402020202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10037 (NA)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22 (0.22%)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200" b="0" i="0" u="none" strike="noStrike">
                          <a:solidFill>
                            <a:srgbClr val="000000"/>
                          </a:solidFill>
                          <a:effectLst/>
                          <a:latin typeface="Arial" panose="020B0604020202020204" pitchFamily="34" charset="0"/>
                        </a:rPr>
                        <a:t>6 (0.06%)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1947319"/>
                  </a:ext>
                </a:extLst>
              </a:tr>
            </a:tbl>
          </a:graphicData>
        </a:graphic>
      </p:graphicFrame>
      <p:sp>
        <p:nvSpPr>
          <p:cNvPr id="2" name="TextBox 1">
            <a:extLst>
              <a:ext uri="{FF2B5EF4-FFF2-40B4-BE49-F238E27FC236}">
                <a16:creationId xmlns:a16="http://schemas.microsoft.com/office/drawing/2014/main" id="{20E039B4-E06B-8F4A-0306-882E8B2263F3}"/>
              </a:ext>
            </a:extLst>
          </p:cNvPr>
          <p:cNvSpPr txBox="1"/>
          <p:nvPr/>
        </p:nvSpPr>
        <p:spPr>
          <a:xfrm>
            <a:off x="7445297" y="3677265"/>
            <a:ext cx="4375355" cy="2769989"/>
          </a:xfrm>
          <a:prstGeom prst="rect">
            <a:avLst/>
          </a:prstGeom>
          <a:noFill/>
        </p:spPr>
        <p:txBody>
          <a:bodyPr wrap="square" rtlCol="0">
            <a:spAutoFit/>
          </a:bodyPr>
          <a:lstStyle/>
          <a:p>
            <a:pPr lvl="0"/>
            <a:r>
              <a:rPr lang="en-GB" sz="1200" b="1">
                <a:effectLst/>
                <a:latin typeface="Arial" panose="020B0604020202020204" pitchFamily="34" charset="0"/>
                <a:ea typeface="Times New Roman" panose="02020603050405020304" pitchFamily="18" charset="0"/>
                <a:cs typeface="Arial" panose="020B0604020202020204" pitchFamily="34" charset="0"/>
              </a:rPr>
              <a:t>Confirmed Positive: </a:t>
            </a:r>
            <a:r>
              <a:rPr lang="en-GB" sz="1200">
                <a:effectLst/>
                <a:latin typeface="Arial" panose="020B0604020202020204" pitchFamily="34" charset="0"/>
                <a:ea typeface="Times New Roman" panose="02020603050405020304" pitchFamily="18" charset="0"/>
                <a:cs typeface="Arial" panose="020B0604020202020204" pitchFamily="34" charset="0"/>
              </a:rPr>
              <a:t>Positivity in one or more tests and a speciation match in the index bottle and platelet pack (in one or more related apheresis packs).</a:t>
            </a:r>
            <a:endParaRPr lang="en-GB" sz="120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1200">
              <a:effectLst/>
              <a:latin typeface="Arial" panose="020B0604020202020204" pitchFamily="34" charset="0"/>
              <a:ea typeface="Times New Roman" panose="02020603050405020304" pitchFamily="18" charset="0"/>
              <a:cs typeface="Arial" panose="020B0604020202020204" pitchFamily="34" charset="0"/>
            </a:endParaRPr>
          </a:p>
          <a:p>
            <a:pPr lvl="0"/>
            <a:r>
              <a:rPr lang="en-GB" sz="1200" b="1">
                <a:effectLst/>
                <a:latin typeface="Arial" panose="020B0604020202020204" pitchFamily="34" charset="0"/>
                <a:ea typeface="Times New Roman" panose="02020603050405020304" pitchFamily="18" charset="0"/>
                <a:cs typeface="Arial" panose="020B0604020202020204" pitchFamily="34" charset="0"/>
              </a:rPr>
              <a:t>Indeterminate Positive: </a:t>
            </a:r>
            <a:r>
              <a:rPr lang="en-GB" sz="1200">
                <a:effectLst/>
                <a:latin typeface="Arial" panose="020B0604020202020204" pitchFamily="34" charset="0"/>
                <a:ea typeface="Times New Roman" panose="02020603050405020304" pitchFamily="18" charset="0"/>
                <a:cs typeface="Arial" panose="020B0604020202020204" pitchFamily="34" charset="0"/>
              </a:rPr>
              <a:t>Positivity and organisms isolated from either the index bottle or pack but not both: In most cases the initially reactive bottle was positive, but the index pack was not available for culture because it had been</a:t>
            </a:r>
            <a:r>
              <a:rPr lang="en-GB" sz="1200">
                <a:latin typeface="Arial" panose="020B0604020202020204" pitchFamily="34" charset="0"/>
                <a:ea typeface="Times New Roman" panose="02020603050405020304" pitchFamily="18" charset="0"/>
                <a:cs typeface="Arial" panose="020B0604020202020204" pitchFamily="34" charset="0"/>
              </a:rPr>
              <a:t> </a:t>
            </a:r>
            <a:r>
              <a:rPr lang="en-GB" sz="1200">
                <a:effectLst/>
                <a:latin typeface="Arial" panose="020B0604020202020204" pitchFamily="34" charset="0"/>
                <a:ea typeface="Times New Roman" panose="02020603050405020304" pitchFamily="18" charset="0"/>
                <a:cs typeface="Arial" panose="020B0604020202020204" pitchFamily="34" charset="0"/>
              </a:rPr>
              <a:t>transfused.</a:t>
            </a:r>
            <a:endParaRPr lang="en-GB" sz="120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1200">
              <a:effectLst/>
              <a:latin typeface="Arial" panose="020B0604020202020204" pitchFamily="34" charset="0"/>
              <a:ea typeface="Times New Roman" panose="02020603050405020304" pitchFamily="18" charset="0"/>
              <a:cs typeface="Arial" panose="020B0604020202020204" pitchFamily="34" charset="0"/>
            </a:endParaRPr>
          </a:p>
          <a:p>
            <a:pPr lvl="0"/>
            <a:r>
              <a:rPr lang="en-GB" sz="1200" b="1">
                <a:effectLst/>
                <a:latin typeface="Arial" panose="020B0604020202020204" pitchFamily="34" charset="0"/>
                <a:ea typeface="Times New Roman" panose="02020603050405020304" pitchFamily="18" charset="0"/>
                <a:cs typeface="Arial" panose="020B0604020202020204" pitchFamily="34" charset="0"/>
              </a:rPr>
              <a:t>Indeterminate Negative: </a:t>
            </a:r>
            <a:r>
              <a:rPr lang="en-GB" sz="1200">
                <a:effectLst/>
                <a:latin typeface="Arial" panose="020B0604020202020204" pitchFamily="34" charset="0"/>
                <a:ea typeface="Times New Roman" panose="02020603050405020304" pitchFamily="18" charset="0"/>
                <a:cs typeface="Arial" panose="020B0604020202020204" pitchFamily="34" charset="0"/>
              </a:rPr>
              <a:t>The bottle is confirmed negative, but the index or associated packs are not available to confirm a negative result.</a:t>
            </a:r>
            <a:endParaRPr lang="en-GB" sz="1200">
              <a:effectLst/>
              <a:latin typeface="Arial" panose="020B0604020202020204" pitchFamily="34" charset="0"/>
              <a:ea typeface="Calibri" panose="020F050202020403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651908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33D63D-B8F3-E07E-ECD4-398DFBA38306}"/>
              </a:ext>
            </a:extLst>
          </p:cNvPr>
          <p:cNvSpPr txBox="1">
            <a:spLocks noGrp="1"/>
          </p:cNvSpPr>
          <p:nvPr>
            <p:ph type="title" idx="4294967295"/>
          </p:nvPr>
        </p:nvSpPr>
        <p:spPr>
          <a:xfrm>
            <a:off x="912368" y="341643"/>
            <a:ext cx="11696192" cy="449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457200" rtl="0" eaLnBrk="1" fontAlgn="auto" latinLnBrk="0" hangingPunct="1">
              <a:lnSpc>
                <a:spcPct val="90000"/>
              </a:lnSpc>
              <a:spcBef>
                <a:spcPct val="0"/>
              </a:spcBef>
              <a:spcAft>
                <a:spcPts val="600"/>
              </a:spcAft>
              <a:buClrTx/>
              <a:buSzTx/>
              <a:buFontTx/>
              <a:buNone/>
              <a:tabLst/>
              <a:defRPr/>
            </a:pPr>
            <a:r>
              <a:rPr kumimoji="0" lang="en-US" sz="1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Summary of likely source of organisms isolated on bacterial screening, 2023 (England only) </a:t>
            </a:r>
          </a:p>
        </p:txBody>
      </p:sp>
      <p:graphicFrame>
        <p:nvGraphicFramePr>
          <p:cNvPr id="5" name="Table 4">
            <a:extLst>
              <a:ext uri="{FF2B5EF4-FFF2-40B4-BE49-F238E27FC236}">
                <a16:creationId xmlns:a16="http://schemas.microsoft.com/office/drawing/2014/main" id="{97880AFE-69DB-A410-0FEE-482238383503}"/>
              </a:ext>
            </a:extLst>
          </p:cNvPr>
          <p:cNvGraphicFramePr>
            <a:graphicFrameLocks noGrp="1"/>
          </p:cNvGraphicFramePr>
          <p:nvPr>
            <p:extLst>
              <p:ext uri="{D42A27DB-BD31-4B8C-83A1-F6EECF244321}">
                <p14:modId xmlns:p14="http://schemas.microsoft.com/office/powerpoint/2010/main" val="1455315873"/>
              </p:ext>
            </p:extLst>
          </p:nvPr>
        </p:nvGraphicFramePr>
        <p:xfrm>
          <a:off x="1349755" y="1489724"/>
          <a:ext cx="9489440" cy="3424558"/>
        </p:xfrm>
        <a:graphic>
          <a:graphicData uri="http://schemas.openxmlformats.org/drawingml/2006/table">
            <a:tbl>
              <a:tblPr firstRow="1" bandRow="1"/>
              <a:tblGrid>
                <a:gridCol w="3110485">
                  <a:extLst>
                    <a:ext uri="{9D8B030D-6E8A-4147-A177-3AD203B41FA5}">
                      <a16:colId xmlns:a16="http://schemas.microsoft.com/office/drawing/2014/main" val="4259837829"/>
                    </a:ext>
                  </a:extLst>
                </a:gridCol>
                <a:gridCol w="1586785">
                  <a:extLst>
                    <a:ext uri="{9D8B030D-6E8A-4147-A177-3AD203B41FA5}">
                      <a16:colId xmlns:a16="http://schemas.microsoft.com/office/drawing/2014/main" val="3564864927"/>
                    </a:ext>
                  </a:extLst>
                </a:gridCol>
                <a:gridCol w="1619167">
                  <a:extLst>
                    <a:ext uri="{9D8B030D-6E8A-4147-A177-3AD203B41FA5}">
                      <a16:colId xmlns:a16="http://schemas.microsoft.com/office/drawing/2014/main" val="1067356450"/>
                    </a:ext>
                  </a:extLst>
                </a:gridCol>
                <a:gridCol w="1259843">
                  <a:extLst>
                    <a:ext uri="{9D8B030D-6E8A-4147-A177-3AD203B41FA5}">
                      <a16:colId xmlns:a16="http://schemas.microsoft.com/office/drawing/2014/main" val="889006259"/>
                    </a:ext>
                  </a:extLst>
                </a:gridCol>
                <a:gridCol w="1913160">
                  <a:extLst>
                    <a:ext uri="{9D8B030D-6E8A-4147-A177-3AD203B41FA5}">
                      <a16:colId xmlns:a16="http://schemas.microsoft.com/office/drawing/2014/main" val="1992518605"/>
                    </a:ext>
                  </a:extLst>
                </a:gridCol>
              </a:tblGrid>
              <a:tr h="827633">
                <a:tc>
                  <a:txBody>
                    <a:bodyPr/>
                    <a:lstStyle/>
                    <a:p>
                      <a:pPr algn="ctr" fontAlgn="ctr"/>
                      <a:r>
                        <a:rPr lang="en-GB" sz="1500" b="1" i="0" u="none" strike="noStrike">
                          <a:solidFill>
                            <a:srgbClr val="000000"/>
                          </a:solidFill>
                          <a:effectLst/>
                          <a:latin typeface="Arial" panose="020B0604020202020204" pitchFamily="34" charset="0"/>
                        </a:rPr>
                        <a:t>Speciation</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Confirmed positive (apheresis)</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Indeterminate positive (apheresis)</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Confirmed positive (pooled)</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Indeterminate positive (pooled)</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775740480"/>
                  </a:ext>
                </a:extLst>
              </a:tr>
              <a:tr h="588403">
                <a:tc>
                  <a:txBody>
                    <a:bodyPr/>
                    <a:lstStyle/>
                    <a:p>
                      <a:pPr algn="l" fontAlgn="ctr"/>
                      <a:r>
                        <a:rPr lang="en-GB" sz="1500" b="0" i="0" u="none" strike="noStrike">
                          <a:solidFill>
                            <a:srgbClr val="000000"/>
                          </a:solidFill>
                          <a:effectLst/>
                          <a:latin typeface="Arial" panose="020B0604020202020204" pitchFamily="34" charset="0"/>
                        </a:rPr>
                        <a:t>Total Gram positive cocci skin flora</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6</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17</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25</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52</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3364506"/>
                  </a:ext>
                </a:extLst>
              </a:tr>
              <a:tr h="629920">
                <a:tc>
                  <a:txBody>
                    <a:bodyPr/>
                    <a:lstStyle/>
                    <a:p>
                      <a:pPr algn="l" fontAlgn="ctr"/>
                      <a:r>
                        <a:rPr lang="en-GB" sz="1500" b="0" i="0" u="none" strike="noStrike">
                          <a:solidFill>
                            <a:srgbClr val="000000"/>
                          </a:solidFill>
                          <a:effectLst/>
                          <a:latin typeface="Arial" panose="020B0604020202020204" pitchFamily="34" charset="0"/>
                        </a:rPr>
                        <a:t>Total Gram positive rods skin flora</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15</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36</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116</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87</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715133"/>
                  </a:ext>
                </a:extLst>
              </a:tr>
              <a:tr h="303221">
                <a:tc>
                  <a:txBody>
                    <a:bodyPr/>
                    <a:lstStyle/>
                    <a:p>
                      <a:pPr algn="l" fontAlgn="ctr"/>
                      <a:r>
                        <a:rPr lang="en-GB" sz="1500" b="0" i="0" u="none" strike="noStrike">
                          <a:solidFill>
                            <a:srgbClr val="000000"/>
                          </a:solidFill>
                          <a:effectLst/>
                          <a:latin typeface="Arial" panose="020B0604020202020204" pitchFamily="34" charset="0"/>
                        </a:rPr>
                        <a:t>Total Gut flora</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4</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6318843"/>
                  </a:ext>
                </a:extLst>
              </a:tr>
              <a:tr h="468939">
                <a:tc>
                  <a:txBody>
                    <a:bodyPr/>
                    <a:lstStyle/>
                    <a:p>
                      <a:pPr algn="l" fontAlgn="ctr"/>
                      <a:r>
                        <a:rPr lang="en-GB" sz="1500" b="0" i="0" u="none" strike="noStrike">
                          <a:solidFill>
                            <a:srgbClr val="000000"/>
                          </a:solidFill>
                          <a:effectLst/>
                          <a:latin typeface="Arial" panose="020B0604020202020204" pitchFamily="34" charset="0"/>
                        </a:rPr>
                        <a:t>Total Oropharyngeal flora</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5</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7</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7</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5</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1307208"/>
                  </a:ext>
                </a:extLst>
              </a:tr>
              <a:tr h="303221">
                <a:tc>
                  <a:txBody>
                    <a:bodyPr/>
                    <a:lstStyle/>
                    <a:p>
                      <a:pPr algn="l" fontAlgn="ctr"/>
                      <a:r>
                        <a:rPr lang="en-GB" sz="1500" b="0" i="0" u="none" strike="noStrike">
                          <a:solidFill>
                            <a:srgbClr val="000000"/>
                          </a:solidFill>
                          <a:effectLst/>
                          <a:latin typeface="Arial" panose="020B0604020202020204" pitchFamily="34" charset="0"/>
                        </a:rPr>
                        <a:t>Other bacteria</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4</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7</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8354689"/>
                  </a:ext>
                </a:extLst>
              </a:tr>
              <a:tr h="303221">
                <a:tc>
                  <a:txBody>
                    <a:bodyPr/>
                    <a:lstStyle/>
                    <a:p>
                      <a:pPr algn="l" fontAlgn="ctr"/>
                      <a:r>
                        <a:rPr lang="en-GB" sz="1500" b="0" i="0" u="none" strike="noStrike">
                          <a:solidFill>
                            <a:srgbClr val="000000"/>
                          </a:solidFill>
                          <a:effectLst/>
                          <a:latin typeface="Arial" panose="020B0604020202020204" pitchFamily="34" charset="0"/>
                        </a:rPr>
                        <a:t>TOTAL </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30</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64</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152</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152</a:t>
                      </a:r>
                    </a:p>
                  </a:txBody>
                  <a:tcPr marL="11745" marR="11745" marT="11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8127489"/>
                  </a:ext>
                </a:extLst>
              </a:tr>
            </a:tbl>
          </a:graphicData>
        </a:graphic>
      </p:graphicFrame>
      <p:sp>
        <p:nvSpPr>
          <p:cNvPr id="2" name="TextBox 1">
            <a:extLst>
              <a:ext uri="{FF2B5EF4-FFF2-40B4-BE49-F238E27FC236}">
                <a16:creationId xmlns:a16="http://schemas.microsoft.com/office/drawing/2014/main" id="{FAFAA19A-1E21-86AA-FE5A-EAEE3E9173CD}"/>
              </a:ext>
            </a:extLst>
          </p:cNvPr>
          <p:cNvSpPr txBox="1"/>
          <p:nvPr/>
        </p:nvSpPr>
        <p:spPr>
          <a:xfrm>
            <a:off x="578574" y="5816906"/>
            <a:ext cx="9865416" cy="523220"/>
          </a:xfrm>
          <a:prstGeom prst="rect">
            <a:avLst/>
          </a:prstGeom>
          <a:noFill/>
        </p:spPr>
        <p:txBody>
          <a:bodyPr wrap="square" rtlCol="0">
            <a:spAutoFit/>
          </a:bodyPr>
          <a:lstStyle/>
          <a:p>
            <a:r>
              <a:rPr lang="en-GB" sz="1400">
                <a:latin typeface="Arial" panose="020B0604020202020204" pitchFamily="34" charset="0"/>
                <a:ea typeface="Times New Roman" panose="02020603050405020304" pitchFamily="18" charset="0"/>
                <a:cs typeface="Arial" panose="020B0604020202020204" pitchFamily="34" charset="0"/>
              </a:rPr>
              <a:t>S</a:t>
            </a:r>
            <a:r>
              <a:rPr lang="en-GB" sz="1400">
                <a:effectLst/>
                <a:latin typeface="Arial" panose="020B0604020202020204" pitchFamily="34" charset="0"/>
                <a:ea typeface="Times New Roman" panose="02020603050405020304" pitchFamily="18" charset="0"/>
                <a:cs typeface="Arial" panose="020B0604020202020204" pitchFamily="34" charset="0"/>
              </a:rPr>
              <a:t>pecies data is available for bacterial screening on request. </a:t>
            </a:r>
            <a:endParaRPr lang="en-GB" sz="1400">
              <a:effectLst/>
              <a:latin typeface="Arial" panose="020B0604020202020204" pitchFamily="34" charset="0"/>
              <a:ea typeface="Calibri" panose="020F0502020204030204" pitchFamily="34" charset="0"/>
              <a:cs typeface="Arial" panose="020B0604020202020204" pitchFamily="34" charset="0"/>
            </a:endParaRPr>
          </a:p>
          <a:p>
            <a:endParaRPr lang="en-GB" sz="1400"/>
          </a:p>
        </p:txBody>
      </p:sp>
    </p:spTree>
    <p:extLst>
      <p:ext uri="{BB962C8B-B14F-4D97-AF65-F5344CB8AC3E}">
        <p14:creationId xmlns:p14="http://schemas.microsoft.com/office/powerpoint/2010/main" val="4025475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4A0E1-60EB-49BB-66C9-AA623CB12F65}"/>
              </a:ext>
            </a:extLst>
          </p:cNvPr>
          <p:cNvSpPr>
            <a:spLocks noGrp="1"/>
          </p:cNvSpPr>
          <p:nvPr>
            <p:ph type="title"/>
          </p:nvPr>
        </p:nvSpPr>
        <p:spPr>
          <a:xfrm>
            <a:off x="476459" y="136526"/>
            <a:ext cx="10515600" cy="978842"/>
          </a:xfrm>
        </p:spPr>
        <p:txBody>
          <a:bodyPr/>
          <a:lstStyle/>
          <a:p>
            <a:r>
              <a:rPr lang="en-US" sz="3800">
                <a:solidFill>
                  <a:schemeClr val="tx1"/>
                </a:solidFill>
                <a:latin typeface="Arial"/>
                <a:cs typeface="Arial"/>
              </a:rPr>
              <a:t>TTI definition</a:t>
            </a:r>
            <a:endParaRPr lang="en-US">
              <a:solidFill>
                <a:schemeClr val="tx1"/>
              </a:solidFill>
            </a:endParaRPr>
          </a:p>
        </p:txBody>
      </p:sp>
      <p:sp>
        <p:nvSpPr>
          <p:cNvPr id="3" name="TextBox 2">
            <a:extLst>
              <a:ext uri="{FF2B5EF4-FFF2-40B4-BE49-F238E27FC236}">
                <a16:creationId xmlns:a16="http://schemas.microsoft.com/office/drawing/2014/main" id="{1AF02D38-C244-A01A-AEC3-FCD8EE12B2C1}"/>
              </a:ext>
            </a:extLst>
          </p:cNvPr>
          <p:cNvSpPr txBox="1"/>
          <p:nvPr/>
        </p:nvSpPr>
        <p:spPr>
          <a:xfrm>
            <a:off x="476459" y="1073592"/>
            <a:ext cx="11344589"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Arial"/>
              <a:buChar char="•"/>
            </a:pPr>
            <a:r>
              <a:rPr lang="en-GB" sz="2000">
                <a:latin typeface="Arial"/>
                <a:cs typeface="Arial"/>
              </a:rPr>
              <a:t>If, following investigation, a recipient had evidence of infection post transfusion, there was no evidence of infection prior to transfusion and no evidence of an alternative source of infection</a:t>
            </a:r>
          </a:p>
          <a:p>
            <a:pPr marL="228600" indent="-228600">
              <a:buFont typeface="Arial"/>
              <a:buChar char="•"/>
            </a:pPr>
            <a:endParaRPr lang="en-GB" sz="2000">
              <a:latin typeface="Arial"/>
              <a:cs typeface="Arial"/>
            </a:endParaRPr>
          </a:p>
          <a:p>
            <a:r>
              <a:rPr lang="en-GB" sz="2000" b="1">
                <a:latin typeface="Arial"/>
                <a:cs typeface="Arial"/>
              </a:rPr>
              <a:t>AND</a:t>
            </a:r>
          </a:p>
          <a:p>
            <a:pPr marL="228600" indent="-228600">
              <a:buFont typeface="Arial"/>
              <a:buChar char="•"/>
            </a:pPr>
            <a:endParaRPr lang="en-GB" sz="2000">
              <a:latin typeface="Arial"/>
              <a:cs typeface="Arial"/>
            </a:endParaRPr>
          </a:p>
          <a:p>
            <a:pPr marL="228600" indent="-228600">
              <a:buFont typeface="Arial"/>
              <a:buChar char="•"/>
            </a:pPr>
            <a:r>
              <a:rPr lang="en-GB" sz="2000" b="1">
                <a:latin typeface="Arial"/>
                <a:cs typeface="Arial"/>
              </a:rPr>
              <a:t>Eithe</a:t>
            </a:r>
            <a:r>
              <a:rPr lang="en-GB" sz="2000">
                <a:latin typeface="Arial"/>
                <a:cs typeface="Arial"/>
              </a:rPr>
              <a:t>r at least one component received by the infected recipient was donated by a donor who had evidence of the same infection</a:t>
            </a:r>
          </a:p>
          <a:p>
            <a:pPr marL="228600" indent="-228600">
              <a:buFont typeface="Arial"/>
              <a:buChar char="•"/>
            </a:pPr>
            <a:endParaRPr lang="en-GB" sz="2000">
              <a:latin typeface="Arial"/>
              <a:cs typeface="Arial"/>
            </a:endParaRPr>
          </a:p>
          <a:p>
            <a:pPr marL="342900" indent="-342900">
              <a:buFont typeface="Arial" panose="020B0604020202020204" pitchFamily="34" charset="0"/>
              <a:buChar char="•"/>
            </a:pPr>
            <a:r>
              <a:rPr lang="en-GB" sz="2000" b="1">
                <a:latin typeface="Arial"/>
                <a:cs typeface="Arial"/>
              </a:rPr>
              <a:t>Or</a:t>
            </a:r>
            <a:r>
              <a:rPr lang="en-GB" sz="2000">
                <a:latin typeface="Arial"/>
                <a:cs typeface="Arial"/>
              </a:rPr>
              <a:t> </a:t>
            </a:r>
            <a:r>
              <a:rPr lang="en-GB" sz="2000" err="1">
                <a:latin typeface="Arial"/>
                <a:cs typeface="Arial"/>
              </a:rPr>
              <a:t>st</a:t>
            </a:r>
            <a:r>
              <a:rPr lang="en-GB" sz="2000">
                <a:latin typeface="Arial"/>
                <a:cs typeface="Arial"/>
              </a:rPr>
              <a:t> least one component received by the infected recipient was shown to contain the agent of infection. </a:t>
            </a:r>
          </a:p>
          <a:p>
            <a:pPr marL="342900" indent="-342900">
              <a:buFont typeface="Arial" panose="020B0604020202020204" pitchFamily="34" charset="0"/>
              <a:buChar char="•"/>
            </a:pPr>
            <a:endParaRPr lang="en-GB" sz="2000">
              <a:latin typeface="Arial"/>
              <a:cs typeface="Arial"/>
            </a:endParaRPr>
          </a:p>
          <a:p>
            <a:r>
              <a:rPr lang="en-GB" sz="2000" u="sng">
                <a:latin typeface="Arial"/>
                <a:cs typeface="Arial"/>
              </a:rPr>
              <a:t>Confirmed TTI </a:t>
            </a:r>
          </a:p>
          <a:p>
            <a:pPr marL="342900" indent="-342900">
              <a:buFont typeface="Arial" panose="020B0604020202020204" pitchFamily="34" charset="0"/>
              <a:buChar char="•"/>
            </a:pPr>
            <a:r>
              <a:rPr lang="en-GB" sz="2000">
                <a:latin typeface="Arial"/>
                <a:cs typeface="Arial"/>
              </a:rPr>
              <a:t>as per the definition, with evidence that the virus/bacterium is indistinguishable on molecular typing between patient and donor/donation</a:t>
            </a:r>
          </a:p>
          <a:p>
            <a:pPr marL="342900" indent="-342900">
              <a:buFont typeface="Arial" panose="020B0604020202020204" pitchFamily="34" charset="0"/>
              <a:buChar char="•"/>
            </a:pPr>
            <a:endParaRPr lang="en-GB" sz="2000">
              <a:latin typeface="Arial"/>
              <a:cs typeface="Arial"/>
            </a:endParaRPr>
          </a:p>
          <a:p>
            <a:r>
              <a:rPr lang="en-GB" sz="2000" u="sng">
                <a:latin typeface="Arial"/>
                <a:cs typeface="Arial"/>
              </a:rPr>
              <a:t>Probable TTI </a:t>
            </a:r>
          </a:p>
          <a:p>
            <a:pPr marL="342900" indent="-342900">
              <a:buFont typeface="Arial" panose="020B0604020202020204" pitchFamily="34" charset="0"/>
              <a:buChar char="•"/>
            </a:pPr>
            <a:r>
              <a:rPr lang="en-GB" sz="2000">
                <a:latin typeface="Arial"/>
                <a:cs typeface="Arial"/>
              </a:rPr>
              <a:t>as per the definition but molecular typing cannot be carried out to confirm this</a:t>
            </a:r>
            <a:endParaRPr lang="en-GB" sz="2400">
              <a:latin typeface="Arial"/>
              <a:cs typeface="Arial"/>
            </a:endParaRPr>
          </a:p>
        </p:txBody>
      </p:sp>
    </p:spTree>
    <p:extLst>
      <p:ext uri="{BB962C8B-B14F-4D97-AF65-F5344CB8AC3E}">
        <p14:creationId xmlns:p14="http://schemas.microsoft.com/office/powerpoint/2010/main" val="3817103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A150DA-4F9F-C74D-1AEF-55B169BA9B93}"/>
              </a:ext>
            </a:extLst>
          </p:cNvPr>
          <p:cNvSpPr txBox="1">
            <a:spLocks noGrp="1"/>
          </p:cNvSpPr>
          <p:nvPr>
            <p:ph type="title" idx="4294967295"/>
          </p:nvPr>
        </p:nvSpPr>
        <p:spPr>
          <a:xfrm>
            <a:off x="488496" y="203657"/>
            <a:ext cx="998728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kumimoji="0" lang="en-GB"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Confirmed and probable TTIs investigated by NHSBT / UKHSA Epidemiology Unit, by year of transfusion and pathogen, UK 1996 to 2023</a:t>
            </a:r>
          </a:p>
        </p:txBody>
      </p:sp>
      <p:graphicFrame>
        <p:nvGraphicFramePr>
          <p:cNvPr id="3" name="Chart 2" descr="The number of confirmed and probable TTIs has reduced since surveillance. The last confirmed bacterial TTI was in 2015. Viral TTIs have rcreased">
            <a:extLst>
              <a:ext uri="{FF2B5EF4-FFF2-40B4-BE49-F238E27FC236}">
                <a16:creationId xmlns:a16="http://schemas.microsoft.com/office/drawing/2014/main" id="{3804E0DD-9B15-8897-B142-127CA6B60345}"/>
              </a:ext>
            </a:extLst>
          </p:cNvPr>
          <p:cNvGraphicFramePr>
            <a:graphicFrameLocks/>
          </p:cNvGraphicFramePr>
          <p:nvPr>
            <p:extLst>
              <p:ext uri="{D42A27DB-BD31-4B8C-83A1-F6EECF244321}">
                <p14:modId xmlns:p14="http://schemas.microsoft.com/office/powerpoint/2010/main" val="2055861325"/>
              </p:ext>
            </p:extLst>
          </p:nvPr>
        </p:nvGraphicFramePr>
        <p:xfrm>
          <a:off x="886353" y="852487"/>
          <a:ext cx="10419293" cy="5153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46767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843877-1FDE-B518-0EA2-6CE634D3AA83}"/>
              </a:ext>
            </a:extLst>
          </p:cNvPr>
          <p:cNvSpPr txBox="1">
            <a:spLocks noGrp="1"/>
          </p:cNvSpPr>
          <p:nvPr>
            <p:ph type="title" idx="4294967295"/>
          </p:nvPr>
        </p:nvSpPr>
        <p:spPr>
          <a:xfrm>
            <a:off x="531270" y="309716"/>
            <a:ext cx="10922000"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Viral TTI investigations reported to NHSBT UKHSA Epidemiology Unit, by year of transfusion and investigation outcome, UK 1996 to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8" name="Chart 7" descr="The majority of viral TTI investigations are not TTIs with a  low number of confirmed and probable TTIs identified in the last 8 years ">
            <a:extLst>
              <a:ext uri="{FF2B5EF4-FFF2-40B4-BE49-F238E27FC236}">
                <a16:creationId xmlns:a16="http://schemas.microsoft.com/office/drawing/2014/main" id="{699A4BCE-C3AF-4C09-9871-D8C21CB13C40}"/>
              </a:ext>
            </a:extLst>
          </p:cNvPr>
          <p:cNvGraphicFramePr>
            <a:graphicFrameLocks/>
          </p:cNvGraphicFramePr>
          <p:nvPr>
            <p:extLst>
              <p:ext uri="{D42A27DB-BD31-4B8C-83A1-F6EECF244321}">
                <p14:modId xmlns:p14="http://schemas.microsoft.com/office/powerpoint/2010/main" val="1299688689"/>
              </p:ext>
            </p:extLst>
          </p:nvPr>
        </p:nvGraphicFramePr>
        <p:xfrm>
          <a:off x="879457" y="834887"/>
          <a:ext cx="10433085" cy="55850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2597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9A9757-06FD-A729-F98F-9F45476E8A83}"/>
              </a:ext>
            </a:extLst>
          </p:cNvPr>
          <p:cNvSpPr txBox="1">
            <a:spLocks noGrp="1"/>
          </p:cNvSpPr>
          <p:nvPr>
            <p:ph type="title" idx="4294967295"/>
          </p:nvPr>
        </p:nvSpPr>
        <p:spPr>
          <a:xfrm>
            <a:off x="505816" y="151526"/>
            <a:ext cx="10410613"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Bacterial TTI investigations reported to NHSBT UKHSA Epidemiology Unit, by year of transfusion and investigation outcome, UK 1996 to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6" name="Chart 5" descr="The majority of bacterial TTI investigations are not TTIs, the last confirmed bacterial TTI was in 2015">
            <a:extLst>
              <a:ext uri="{FF2B5EF4-FFF2-40B4-BE49-F238E27FC236}">
                <a16:creationId xmlns:a16="http://schemas.microsoft.com/office/drawing/2014/main" id="{5210D66D-E92B-A84D-C966-2A403CC60DAF}"/>
              </a:ext>
              <a:ext uri="{147F2762-F138-4A5C-976F-8EAC2B608ADB}">
                <a16:predDERef xmlns:a16="http://schemas.microsoft.com/office/drawing/2014/main" pred="{1E8AFDE5-4BC0-EB5C-BFBD-1B2DC293B643}"/>
              </a:ext>
            </a:extLst>
          </p:cNvPr>
          <p:cNvGraphicFramePr>
            <a:graphicFrameLocks/>
          </p:cNvGraphicFramePr>
          <p:nvPr>
            <p:extLst>
              <p:ext uri="{D42A27DB-BD31-4B8C-83A1-F6EECF244321}">
                <p14:modId xmlns:p14="http://schemas.microsoft.com/office/powerpoint/2010/main" val="4178884341"/>
              </p:ext>
            </p:extLst>
          </p:nvPr>
        </p:nvGraphicFramePr>
        <p:xfrm>
          <a:off x="750426" y="700085"/>
          <a:ext cx="10935758" cy="6157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62169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400F01F-4468-00CE-D9E1-D5E7B868D270}"/>
              </a:ext>
            </a:extLst>
          </p:cNvPr>
          <p:cNvSpPr txBox="1">
            <a:spLocks noGrp="1"/>
          </p:cNvSpPr>
          <p:nvPr>
            <p:ph type="title" idx="4294967295"/>
          </p:nvPr>
        </p:nvSpPr>
        <p:spPr>
          <a:xfrm>
            <a:off x="825020" y="670560"/>
            <a:ext cx="10515553"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Outcome of confirmed TTI incidents and implicated components by infection in the UK, reported to SHOT, with transfusions  between October 1996 and December 2023 (Scotland included from October 1998)</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5" name="Table 4">
            <a:extLst>
              <a:ext uri="{FF2B5EF4-FFF2-40B4-BE49-F238E27FC236}">
                <a16:creationId xmlns:a16="http://schemas.microsoft.com/office/drawing/2014/main" id="{3D038D3C-092B-717D-85EE-760E30156261}"/>
              </a:ext>
            </a:extLst>
          </p:cNvPr>
          <p:cNvGraphicFramePr>
            <a:graphicFrameLocks noGrp="1"/>
          </p:cNvGraphicFramePr>
          <p:nvPr>
            <p:extLst>
              <p:ext uri="{D42A27DB-BD31-4B8C-83A1-F6EECF244321}">
                <p14:modId xmlns:p14="http://schemas.microsoft.com/office/powerpoint/2010/main" val="303462907"/>
              </p:ext>
            </p:extLst>
          </p:nvPr>
        </p:nvGraphicFramePr>
        <p:xfrm>
          <a:off x="825020" y="2016349"/>
          <a:ext cx="10515553" cy="3184314"/>
        </p:xfrm>
        <a:graphic>
          <a:graphicData uri="http://schemas.openxmlformats.org/drawingml/2006/table">
            <a:tbl>
              <a:tblPr firstRow="1" bandRow="1"/>
              <a:tblGrid>
                <a:gridCol w="2042267">
                  <a:extLst>
                    <a:ext uri="{9D8B030D-6E8A-4147-A177-3AD203B41FA5}">
                      <a16:colId xmlns:a16="http://schemas.microsoft.com/office/drawing/2014/main" val="1028120086"/>
                    </a:ext>
                  </a:extLst>
                </a:gridCol>
                <a:gridCol w="907674">
                  <a:extLst>
                    <a:ext uri="{9D8B030D-6E8A-4147-A177-3AD203B41FA5}">
                      <a16:colId xmlns:a16="http://schemas.microsoft.com/office/drawing/2014/main" val="474628053"/>
                    </a:ext>
                  </a:extLst>
                </a:gridCol>
                <a:gridCol w="822044">
                  <a:extLst>
                    <a:ext uri="{9D8B030D-6E8A-4147-A177-3AD203B41FA5}">
                      <a16:colId xmlns:a16="http://schemas.microsoft.com/office/drawing/2014/main" val="1209192400"/>
                    </a:ext>
                  </a:extLst>
                </a:gridCol>
                <a:gridCol w="822044">
                  <a:extLst>
                    <a:ext uri="{9D8B030D-6E8A-4147-A177-3AD203B41FA5}">
                      <a16:colId xmlns:a16="http://schemas.microsoft.com/office/drawing/2014/main" val="153278170"/>
                    </a:ext>
                  </a:extLst>
                </a:gridCol>
                <a:gridCol w="822044">
                  <a:extLst>
                    <a:ext uri="{9D8B030D-6E8A-4147-A177-3AD203B41FA5}">
                      <a16:colId xmlns:a16="http://schemas.microsoft.com/office/drawing/2014/main" val="1109064903"/>
                    </a:ext>
                  </a:extLst>
                </a:gridCol>
                <a:gridCol w="822044">
                  <a:extLst>
                    <a:ext uri="{9D8B030D-6E8A-4147-A177-3AD203B41FA5}">
                      <a16:colId xmlns:a16="http://schemas.microsoft.com/office/drawing/2014/main" val="256258202"/>
                    </a:ext>
                  </a:extLst>
                </a:gridCol>
                <a:gridCol w="759154">
                  <a:extLst>
                    <a:ext uri="{9D8B030D-6E8A-4147-A177-3AD203B41FA5}">
                      <a16:colId xmlns:a16="http://schemas.microsoft.com/office/drawing/2014/main" val="512470923"/>
                    </a:ext>
                  </a:extLst>
                </a:gridCol>
                <a:gridCol w="822044">
                  <a:extLst>
                    <a:ext uri="{9D8B030D-6E8A-4147-A177-3AD203B41FA5}">
                      <a16:colId xmlns:a16="http://schemas.microsoft.com/office/drawing/2014/main" val="1886355625"/>
                    </a:ext>
                  </a:extLst>
                </a:gridCol>
                <a:gridCol w="1044681">
                  <a:extLst>
                    <a:ext uri="{9D8B030D-6E8A-4147-A177-3AD203B41FA5}">
                      <a16:colId xmlns:a16="http://schemas.microsoft.com/office/drawing/2014/main" val="855631119"/>
                    </a:ext>
                  </a:extLst>
                </a:gridCol>
                <a:gridCol w="829513">
                  <a:extLst>
                    <a:ext uri="{9D8B030D-6E8A-4147-A177-3AD203B41FA5}">
                      <a16:colId xmlns:a16="http://schemas.microsoft.com/office/drawing/2014/main" val="660650495"/>
                    </a:ext>
                  </a:extLst>
                </a:gridCol>
                <a:gridCol w="822044">
                  <a:extLst>
                    <a:ext uri="{9D8B030D-6E8A-4147-A177-3AD203B41FA5}">
                      <a16:colId xmlns:a16="http://schemas.microsoft.com/office/drawing/2014/main" val="2842959485"/>
                    </a:ext>
                  </a:extLst>
                </a:gridCol>
              </a:tblGrid>
              <a:tr h="502590">
                <a:tc>
                  <a:txBody>
                    <a:bodyPr/>
                    <a:lstStyle/>
                    <a:p>
                      <a:pPr algn="ctr" fontAlgn="ctr"/>
                      <a:r>
                        <a:rPr lang="en-GB" sz="1500" b="0" i="0" u="none" strike="noStrike">
                          <a:solidFill>
                            <a:srgbClr val="000000"/>
                          </a:solidFill>
                          <a:effectLst/>
                          <a:latin typeface="Arial" panose="020B0604020202020204" pitchFamily="34" charset="0"/>
                        </a:rPr>
                        <a:t> </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Bacteria</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HAV</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HBV</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HCV</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HEV</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HIV</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Malaria</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Parvovirus (B19)</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err="1">
                          <a:solidFill>
                            <a:srgbClr val="000000"/>
                          </a:solidFill>
                          <a:effectLst/>
                          <a:latin typeface="Arial" panose="020B0604020202020204" pitchFamily="34" charset="0"/>
                        </a:rPr>
                        <a:t>vCJD</a:t>
                      </a:r>
                      <a:r>
                        <a:rPr lang="en-GB" sz="1500" b="1" i="0" u="none" strike="noStrike">
                          <a:solidFill>
                            <a:srgbClr val="000000"/>
                          </a:solidFill>
                          <a:effectLst/>
                          <a:latin typeface="Arial" panose="020B0604020202020204" pitchFamily="34" charset="0"/>
                        </a:rPr>
                        <a:t> or prion</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500" b="1" i="0" u="none" strike="noStrike">
                          <a:solidFill>
                            <a:srgbClr val="000000"/>
                          </a:solidFill>
                          <a:effectLst/>
                          <a:latin typeface="Arial" panose="020B0604020202020204" pitchFamily="34" charset="0"/>
                        </a:rPr>
                        <a:t>Total</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359177276"/>
                  </a:ext>
                </a:extLst>
              </a:tr>
              <a:tr h="502590">
                <a:tc>
                  <a:txBody>
                    <a:bodyPr/>
                    <a:lstStyle/>
                    <a:p>
                      <a:pPr algn="l" fontAlgn="ctr"/>
                      <a:r>
                        <a:rPr lang="en-GB" sz="1500" b="0" i="0" u="none" strike="noStrike">
                          <a:solidFill>
                            <a:srgbClr val="000000"/>
                          </a:solidFill>
                          <a:effectLst/>
                          <a:latin typeface="Arial" panose="020B0604020202020204" pitchFamily="34" charset="0"/>
                        </a:rPr>
                        <a:t>Death due to, or contributed to, by TTI</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7</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13</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4847445"/>
                  </a:ext>
                </a:extLst>
              </a:tr>
              <a:tr h="279424">
                <a:tc>
                  <a:txBody>
                    <a:bodyPr/>
                    <a:lstStyle/>
                    <a:p>
                      <a:pPr algn="l" fontAlgn="ctr"/>
                      <a:r>
                        <a:rPr lang="en-GB" sz="1500" b="0" i="0" u="none" strike="noStrike">
                          <a:solidFill>
                            <a:srgbClr val="000000"/>
                          </a:solidFill>
                          <a:effectLst/>
                          <a:latin typeface="Arial" panose="020B0604020202020204" pitchFamily="34" charset="0"/>
                        </a:rPr>
                        <a:t>Major morbidity</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5</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5</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8</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25</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2101678"/>
                  </a:ext>
                </a:extLst>
              </a:tr>
              <a:tr h="502590">
                <a:tc>
                  <a:txBody>
                    <a:bodyPr/>
                    <a:lstStyle/>
                    <a:p>
                      <a:pPr algn="l" fontAlgn="ctr"/>
                      <a:r>
                        <a:rPr lang="en-GB" sz="1500" b="0" i="0" u="none" strike="noStrike">
                          <a:solidFill>
                            <a:srgbClr val="000000"/>
                          </a:solidFill>
                          <a:effectLst/>
                          <a:latin typeface="Arial" panose="020B0604020202020204" pitchFamily="34" charset="0"/>
                        </a:rPr>
                        <a:t>Minor morbidity or not reported, or unknown</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25</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6</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38</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529937"/>
                  </a:ext>
                </a:extLst>
              </a:tr>
              <a:tr h="279424">
                <a:tc>
                  <a:txBody>
                    <a:bodyPr/>
                    <a:lstStyle/>
                    <a:p>
                      <a:pPr algn="l" fontAlgn="ctr"/>
                      <a:r>
                        <a:rPr lang="en-GB" sz="1500" b="0" i="0" u="none" strike="noStrike">
                          <a:solidFill>
                            <a:srgbClr val="000000"/>
                          </a:solidFill>
                          <a:effectLst/>
                          <a:latin typeface="Arial" panose="020B0604020202020204" pitchFamily="34" charset="0"/>
                        </a:rPr>
                        <a:t> </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GB" sz="1500" b="0" i="0" u="none" strike="noStrike">
                          <a:solidFill>
                            <a:srgbClr val="000000"/>
                          </a:solidFill>
                          <a:effectLst/>
                          <a:latin typeface="Times New Roman" panose="02020603050405020304" pitchFamily="18" charset="0"/>
                        </a:rPr>
                        <a:t> </a:t>
                      </a:r>
                    </a:p>
                  </a:txBody>
                  <a:tcPr marL="11623" marR="11623" marT="116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347600"/>
                  </a:ext>
                </a:extLst>
              </a:tr>
              <a:tr h="279424">
                <a:tc>
                  <a:txBody>
                    <a:bodyPr/>
                    <a:lstStyle/>
                    <a:p>
                      <a:pPr algn="l" fontAlgn="ctr"/>
                      <a:r>
                        <a:rPr lang="en-GB" sz="1500" b="0" i="0" u="none" strike="noStrike">
                          <a:solidFill>
                            <a:srgbClr val="000000"/>
                          </a:solidFill>
                          <a:effectLst/>
                          <a:latin typeface="Arial" panose="020B0604020202020204" pitchFamily="34" charset="0"/>
                        </a:rPr>
                        <a:t>Cryoprecipitate</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7674767"/>
                  </a:ext>
                </a:extLst>
              </a:tr>
              <a:tr h="279424">
                <a:tc>
                  <a:txBody>
                    <a:bodyPr/>
                    <a:lstStyle/>
                    <a:p>
                      <a:pPr algn="l" fontAlgn="ctr"/>
                      <a:r>
                        <a:rPr lang="en-GB" sz="1500" b="0" i="0" u="none" strike="noStrike">
                          <a:solidFill>
                            <a:srgbClr val="000000"/>
                          </a:solidFill>
                          <a:effectLst/>
                          <a:latin typeface="Arial" panose="020B0604020202020204" pitchFamily="34" charset="0"/>
                        </a:rPr>
                        <a:t>Fresh Frozen Plasma</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5</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7</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6516601"/>
                  </a:ext>
                </a:extLst>
              </a:tr>
              <a:tr h="279424">
                <a:tc>
                  <a:txBody>
                    <a:bodyPr/>
                    <a:lstStyle/>
                    <a:p>
                      <a:pPr algn="l" fontAlgn="ctr"/>
                      <a:r>
                        <a:rPr lang="en-GB" sz="1500" b="0" i="0" u="none" strike="noStrike">
                          <a:solidFill>
                            <a:srgbClr val="000000"/>
                          </a:solidFill>
                          <a:effectLst/>
                          <a:latin typeface="Arial" panose="020B0604020202020204" pitchFamily="34" charset="0"/>
                        </a:rPr>
                        <a:t>Platelets</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4</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0</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39</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8799045"/>
                  </a:ext>
                </a:extLst>
              </a:tr>
              <a:tr h="279424">
                <a:tc>
                  <a:txBody>
                    <a:bodyPr/>
                    <a:lstStyle/>
                    <a:p>
                      <a:pPr algn="l" fontAlgn="ctr"/>
                      <a:r>
                        <a:rPr lang="en-GB" sz="1500" b="0" i="0" u="none" strike="noStrike">
                          <a:solidFill>
                            <a:srgbClr val="000000"/>
                          </a:solidFill>
                          <a:effectLst/>
                          <a:latin typeface="Arial" panose="020B0604020202020204" pitchFamily="34" charset="0"/>
                        </a:rPr>
                        <a:t>Red blood cells</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7</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8</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1</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3</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500" b="0" i="0" u="none" strike="noStrike">
                          <a:solidFill>
                            <a:srgbClr val="000000"/>
                          </a:solidFill>
                          <a:effectLst/>
                          <a:latin typeface="Arial" panose="020B0604020202020204" pitchFamily="34" charset="0"/>
                        </a:rPr>
                        <a:t>29</a:t>
                      </a:r>
                    </a:p>
                  </a:txBody>
                  <a:tcPr marL="11623" marR="11623" marT="11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6796287"/>
                  </a:ext>
                </a:extLst>
              </a:tr>
            </a:tbl>
          </a:graphicData>
        </a:graphic>
      </p:graphicFrame>
    </p:spTree>
    <p:extLst>
      <p:ext uri="{BB962C8B-B14F-4D97-AF65-F5344CB8AC3E}">
        <p14:creationId xmlns:p14="http://schemas.microsoft.com/office/powerpoint/2010/main" val="2138466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BF8BB9B-1C70-9172-1D61-9905A0AB42FF}"/>
              </a:ext>
            </a:extLst>
          </p:cNvPr>
          <p:cNvSpPr txBox="1">
            <a:spLocks noGrp="1"/>
          </p:cNvSpPr>
          <p:nvPr>
            <p:ph type="title" idx="4294967295"/>
          </p:nvPr>
        </p:nvSpPr>
        <p:spPr>
          <a:xfrm>
            <a:off x="829856" y="120134"/>
            <a:ext cx="1101670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kumimoji="0" lang="en-GB" sz="1800" b="1" i="0" u="none" strike="noStrike" kern="1200" cap="none" spc="0" normalizeH="0" baseline="0" noProof="0">
                <a:ln>
                  <a:noFill/>
                </a:ln>
                <a:effectLst/>
                <a:uLnTx/>
                <a:uFillTx/>
                <a:latin typeface="Arial"/>
                <a:ea typeface="+mn-ea"/>
                <a:cs typeface="Arial"/>
              </a:rPr>
              <a:t>Summary of lookback investigations</a:t>
            </a:r>
            <a:r>
              <a:rPr lang="en-GB" sz="1800" b="1">
                <a:latin typeface="Arial"/>
                <a:ea typeface="+mn-ea"/>
                <a:cs typeface="Arial"/>
              </a:rPr>
              <a:t>, </a:t>
            </a:r>
            <a:r>
              <a:rPr kumimoji="0" lang="en-GB" sz="1800" b="1" i="0" u="none" strike="noStrike" kern="1200" cap="none" spc="0" normalizeH="0" baseline="0" noProof="0">
                <a:ln>
                  <a:noFill/>
                </a:ln>
                <a:effectLst/>
                <a:uLnTx/>
                <a:uFillTx/>
                <a:latin typeface="Arial"/>
                <a:ea typeface="+mn-ea"/>
                <a:cs typeface="Arial"/>
              </a:rPr>
              <a:t>England 2023</a:t>
            </a:r>
          </a:p>
        </p:txBody>
      </p:sp>
      <p:graphicFrame>
        <p:nvGraphicFramePr>
          <p:cNvPr id="7" name="Table 6">
            <a:extLst>
              <a:ext uri="{FF2B5EF4-FFF2-40B4-BE49-F238E27FC236}">
                <a16:creationId xmlns:a16="http://schemas.microsoft.com/office/drawing/2014/main" id="{9030AEE8-20C9-70F7-8E37-B5210EAC3FF5}"/>
              </a:ext>
            </a:extLst>
          </p:cNvPr>
          <p:cNvGraphicFramePr>
            <a:graphicFrameLocks noGrp="1"/>
          </p:cNvGraphicFramePr>
          <p:nvPr>
            <p:extLst>
              <p:ext uri="{D42A27DB-BD31-4B8C-83A1-F6EECF244321}">
                <p14:modId xmlns:p14="http://schemas.microsoft.com/office/powerpoint/2010/main" val="943315789"/>
              </p:ext>
            </p:extLst>
          </p:nvPr>
        </p:nvGraphicFramePr>
        <p:xfrm>
          <a:off x="829856" y="643466"/>
          <a:ext cx="10532292" cy="5571076"/>
        </p:xfrm>
        <a:graphic>
          <a:graphicData uri="http://schemas.openxmlformats.org/drawingml/2006/table">
            <a:tbl>
              <a:tblPr firstRow="1" bandRow="1"/>
              <a:tblGrid>
                <a:gridCol w="4525597">
                  <a:extLst>
                    <a:ext uri="{9D8B030D-6E8A-4147-A177-3AD203B41FA5}">
                      <a16:colId xmlns:a16="http://schemas.microsoft.com/office/drawing/2014/main" val="2499325944"/>
                    </a:ext>
                  </a:extLst>
                </a:gridCol>
                <a:gridCol w="1191623">
                  <a:extLst>
                    <a:ext uri="{9D8B030D-6E8A-4147-A177-3AD203B41FA5}">
                      <a16:colId xmlns:a16="http://schemas.microsoft.com/office/drawing/2014/main" val="2590065155"/>
                    </a:ext>
                  </a:extLst>
                </a:gridCol>
                <a:gridCol w="1191623">
                  <a:extLst>
                    <a:ext uri="{9D8B030D-6E8A-4147-A177-3AD203B41FA5}">
                      <a16:colId xmlns:a16="http://schemas.microsoft.com/office/drawing/2014/main" val="3986208914"/>
                    </a:ext>
                  </a:extLst>
                </a:gridCol>
                <a:gridCol w="1070165">
                  <a:extLst>
                    <a:ext uri="{9D8B030D-6E8A-4147-A177-3AD203B41FA5}">
                      <a16:colId xmlns:a16="http://schemas.microsoft.com/office/drawing/2014/main" val="2241339505"/>
                    </a:ext>
                  </a:extLst>
                </a:gridCol>
                <a:gridCol w="1361661">
                  <a:extLst>
                    <a:ext uri="{9D8B030D-6E8A-4147-A177-3AD203B41FA5}">
                      <a16:colId xmlns:a16="http://schemas.microsoft.com/office/drawing/2014/main" val="3765237582"/>
                    </a:ext>
                  </a:extLst>
                </a:gridCol>
                <a:gridCol w="1191623">
                  <a:extLst>
                    <a:ext uri="{9D8B030D-6E8A-4147-A177-3AD203B41FA5}">
                      <a16:colId xmlns:a16="http://schemas.microsoft.com/office/drawing/2014/main" val="3477077131"/>
                    </a:ext>
                  </a:extLst>
                </a:gridCol>
              </a:tblGrid>
              <a:tr h="285106">
                <a:tc>
                  <a:txBody>
                    <a:bodyPr/>
                    <a:lstStyle/>
                    <a:p>
                      <a:pPr algn="l" fontAlgn="ctr"/>
                      <a:r>
                        <a:rPr lang="en-GB" sz="1400" b="1" i="0" u="none" strike="noStrike">
                          <a:solidFill>
                            <a:srgbClr val="000000"/>
                          </a:solidFill>
                          <a:effectLst/>
                          <a:latin typeface="Arial" panose="020B0604020202020204" pitchFamily="34" charset="0"/>
                        </a:rPr>
                        <a:t> </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EBV</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HEV</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OBI</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Syphilis</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Total</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421961353"/>
                  </a:ext>
                </a:extLst>
              </a:tr>
              <a:tr h="504690">
                <a:tc>
                  <a:txBody>
                    <a:bodyPr/>
                    <a:lstStyle/>
                    <a:p>
                      <a:pPr algn="r" fontAlgn="ctr"/>
                      <a:r>
                        <a:rPr lang="en-GB" sz="1400" b="1" i="0" u="none" strike="noStrike">
                          <a:solidFill>
                            <a:srgbClr val="000000"/>
                          </a:solidFill>
                          <a:effectLst/>
                          <a:latin typeface="Arial" panose="020B0604020202020204" pitchFamily="34" charset="0"/>
                        </a:rPr>
                        <a:t>Donors with a previous donation identified as positive in retrospective testing</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7</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15</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7434979"/>
                  </a:ext>
                </a:extLst>
              </a:tr>
              <a:tr h="285106">
                <a:tc>
                  <a:txBody>
                    <a:bodyPr/>
                    <a:lstStyle/>
                    <a:p>
                      <a:pPr algn="r" fontAlgn="ctr"/>
                      <a:r>
                        <a:rPr lang="en-GB" sz="1400" b="1" i="0" u="none" strike="noStrike">
                          <a:solidFill>
                            <a:srgbClr val="000000"/>
                          </a:solidFill>
                          <a:effectLst/>
                          <a:latin typeface="Arial" panose="020B0604020202020204" pitchFamily="34" charset="0"/>
                        </a:rPr>
                        <a:t>Archive samples available for testing</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9623932"/>
                  </a:ext>
                </a:extLst>
              </a:tr>
              <a:tr h="285106">
                <a:tc>
                  <a:txBody>
                    <a:bodyPr/>
                    <a:lstStyle/>
                    <a:p>
                      <a:pPr algn="r" fontAlgn="ctr"/>
                      <a:r>
                        <a:rPr lang="en-GB" sz="1400" b="1" i="0" u="none" strike="noStrike">
                          <a:solidFill>
                            <a:srgbClr val="000000"/>
                          </a:solidFill>
                          <a:effectLst/>
                          <a:latin typeface="Arial" panose="020B0604020202020204" pitchFamily="34" charset="0"/>
                        </a:rPr>
                        <a:t>Donations by these donors considered here</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19</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7</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2655554"/>
                  </a:ext>
                </a:extLst>
              </a:tr>
              <a:tr h="285106">
                <a:tc>
                  <a:txBody>
                    <a:bodyPr/>
                    <a:lstStyle/>
                    <a:p>
                      <a:pPr algn="r" fontAlgn="ctr"/>
                      <a:r>
                        <a:rPr lang="en-GB" sz="1400" b="1" i="0" u="none" strike="noStrike">
                          <a:solidFill>
                            <a:srgbClr val="000000"/>
                          </a:solidFill>
                          <a:effectLst/>
                          <a:latin typeface="Arial" panose="020B0604020202020204" pitchFamily="34" charset="0"/>
                        </a:rPr>
                        <a:t>Total components from these donations</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26</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14</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45</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17734577"/>
                  </a:ext>
                </a:extLst>
              </a:tr>
              <a:tr h="285106">
                <a:tc>
                  <a:txBody>
                    <a:bodyPr/>
                    <a:lstStyle/>
                    <a:p>
                      <a:pPr algn="r" fontAlgn="ctr"/>
                      <a:r>
                        <a:rPr lang="en-GB" sz="1400" b="0" i="0" u="none" strike="noStrike">
                          <a:solidFill>
                            <a:srgbClr val="000000"/>
                          </a:solidFill>
                          <a:effectLst/>
                          <a:latin typeface="Arial" panose="020B0604020202020204" pitchFamily="34" charset="0"/>
                        </a:rPr>
                        <a:t>FFP</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5</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7</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9747704"/>
                  </a:ext>
                </a:extLst>
              </a:tr>
              <a:tr h="285106">
                <a:tc>
                  <a:txBody>
                    <a:bodyPr/>
                    <a:lstStyle/>
                    <a:p>
                      <a:pPr algn="r" fontAlgn="ctr"/>
                      <a:r>
                        <a:rPr lang="en-GB" sz="1400" b="0" i="0" u="none" strike="noStrike">
                          <a:solidFill>
                            <a:srgbClr val="000000"/>
                          </a:solidFill>
                          <a:effectLst/>
                          <a:latin typeface="Arial" panose="020B0604020202020204" pitchFamily="34" charset="0"/>
                        </a:rPr>
                        <a:t>Plasma for medicine</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336153"/>
                  </a:ext>
                </a:extLst>
              </a:tr>
              <a:tr h="285106">
                <a:tc>
                  <a:txBody>
                    <a:bodyPr/>
                    <a:lstStyle/>
                    <a:p>
                      <a:pPr algn="r" fontAlgn="ctr"/>
                      <a:r>
                        <a:rPr lang="en-GB" sz="1400" b="0" i="0" u="none" strike="noStrike">
                          <a:solidFill>
                            <a:srgbClr val="000000"/>
                          </a:solidFill>
                          <a:effectLst/>
                          <a:latin typeface="Arial" panose="020B0604020202020204" pitchFamily="34" charset="0"/>
                        </a:rPr>
                        <a:t>Platelets</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6</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9</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0099017"/>
                  </a:ext>
                </a:extLst>
              </a:tr>
              <a:tr h="285106">
                <a:tc>
                  <a:txBody>
                    <a:bodyPr/>
                    <a:lstStyle/>
                    <a:p>
                      <a:pPr algn="r" fontAlgn="ctr"/>
                      <a:r>
                        <a:rPr lang="en-GB" sz="1400" b="0" i="0" u="none" strike="noStrike">
                          <a:solidFill>
                            <a:srgbClr val="000000"/>
                          </a:solidFill>
                          <a:effectLst/>
                          <a:latin typeface="Arial" panose="020B0604020202020204" pitchFamily="34" charset="0"/>
                        </a:rPr>
                        <a:t>Red cells</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19</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6</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28</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3883295"/>
                  </a:ext>
                </a:extLst>
              </a:tr>
              <a:tr h="285106">
                <a:tc>
                  <a:txBody>
                    <a:bodyPr/>
                    <a:lstStyle/>
                    <a:p>
                      <a:pPr algn="r" fontAlgn="ctr"/>
                      <a:r>
                        <a:rPr lang="en-GB" sz="1400" b="0" i="0" u="none" strike="noStrike">
                          <a:solidFill>
                            <a:srgbClr val="000000"/>
                          </a:solidFill>
                          <a:effectLst/>
                          <a:latin typeface="Arial" panose="020B0604020202020204" pitchFamily="34" charset="0"/>
                        </a:rPr>
                        <a:t>Not known</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539022"/>
                  </a:ext>
                </a:extLst>
              </a:tr>
              <a:tr h="504690">
                <a:tc>
                  <a:txBody>
                    <a:bodyPr/>
                    <a:lstStyle/>
                    <a:p>
                      <a:pPr algn="r" fontAlgn="ctr"/>
                      <a:r>
                        <a:rPr lang="en-GB" sz="1400" b="1" i="0" u="none" strike="noStrike">
                          <a:solidFill>
                            <a:srgbClr val="000000"/>
                          </a:solidFill>
                          <a:effectLst/>
                          <a:latin typeface="Arial" panose="020B0604020202020204" pitchFamily="34" charset="0"/>
                        </a:rPr>
                        <a:t>Components reported as transfused (recipients transfused)</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24</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11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40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268373323"/>
                  </a:ext>
                </a:extLst>
              </a:tr>
              <a:tr h="285106">
                <a:tc>
                  <a:txBody>
                    <a:bodyPr/>
                    <a:lstStyle/>
                    <a:p>
                      <a:pPr algn="r" fontAlgn="ctr"/>
                      <a:r>
                        <a:rPr lang="en-GB" sz="1400" b="0" i="0" u="none" strike="noStrike">
                          <a:solidFill>
                            <a:srgbClr val="000000"/>
                          </a:solidFill>
                          <a:effectLst/>
                          <a:latin typeface="Arial" panose="020B0604020202020204" pitchFamily="34" charset="0"/>
                        </a:rPr>
                        <a:t>Recipient identified but deceased</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7</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030360"/>
                  </a:ext>
                </a:extLst>
              </a:tr>
              <a:tr h="285106">
                <a:tc>
                  <a:txBody>
                    <a:bodyPr/>
                    <a:lstStyle/>
                    <a:p>
                      <a:pPr algn="r" fontAlgn="ctr"/>
                      <a:r>
                        <a:rPr lang="en-GB" sz="1400" b="0" i="0" u="none" strike="noStrike">
                          <a:solidFill>
                            <a:srgbClr val="000000"/>
                          </a:solidFill>
                          <a:effectLst/>
                          <a:latin typeface="Arial" panose="020B0604020202020204" pitchFamily="34" charset="0"/>
                        </a:rPr>
                        <a:t>Recipient identified and alive </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13</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19</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274237"/>
                  </a:ext>
                </a:extLst>
              </a:tr>
              <a:tr h="285106">
                <a:tc>
                  <a:txBody>
                    <a:bodyPr/>
                    <a:lstStyle/>
                    <a:p>
                      <a:pPr algn="r" fontAlgn="ctr"/>
                      <a:r>
                        <a:rPr lang="en-GB" sz="1400" b="0" i="0" u="none" strike="noStrike">
                          <a:solidFill>
                            <a:srgbClr val="000000"/>
                          </a:solidFill>
                          <a:effectLst/>
                          <a:latin typeface="Arial" panose="020B0604020202020204" pitchFamily="34" charset="0"/>
                        </a:rPr>
                        <a:t>Recipient status unknown</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2882344"/>
                  </a:ext>
                </a:extLst>
              </a:tr>
              <a:tr h="285106">
                <a:tc>
                  <a:txBody>
                    <a:bodyPr/>
                    <a:lstStyle/>
                    <a:p>
                      <a:pPr algn="r" fontAlgn="ctr"/>
                      <a:r>
                        <a:rPr lang="en-GB" sz="1400" b="1" i="0" u="none" strike="noStrike">
                          <a:solidFill>
                            <a:srgbClr val="000000"/>
                          </a:solidFill>
                          <a:effectLst/>
                          <a:latin typeface="Arial" panose="020B0604020202020204" pitchFamily="34" charset="0"/>
                        </a:rPr>
                        <a:t>Recipients tested</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12</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0" i="0" u="none" strike="noStrike">
                          <a:solidFill>
                            <a:srgbClr val="000000"/>
                          </a:solidFill>
                          <a:effectLst/>
                          <a:latin typeface="Arial" panose="020B0604020202020204" pitchFamily="34" charset="0"/>
                        </a:rPr>
                        <a:t>16</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802599519"/>
                  </a:ext>
                </a:extLst>
              </a:tr>
              <a:tr h="285106">
                <a:tc>
                  <a:txBody>
                    <a:bodyPr/>
                    <a:lstStyle/>
                    <a:p>
                      <a:pPr algn="r" fontAlgn="ctr"/>
                      <a:r>
                        <a:rPr lang="en-GB" sz="1400" b="0" i="0" u="none" strike="noStrike">
                          <a:solidFill>
                            <a:srgbClr val="000000"/>
                          </a:solidFill>
                          <a:effectLst/>
                          <a:latin typeface="Arial" panose="020B0604020202020204" pitchFamily="34" charset="0"/>
                        </a:rPr>
                        <a:t>Recipient tested positive</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3794574"/>
                  </a:ext>
                </a:extLst>
              </a:tr>
              <a:tr h="285106">
                <a:tc>
                  <a:txBody>
                    <a:bodyPr/>
                    <a:lstStyle/>
                    <a:p>
                      <a:pPr algn="r" fontAlgn="ctr"/>
                      <a:r>
                        <a:rPr lang="en-GB" sz="1400" b="0" i="0" u="none" strike="noStrike">
                          <a:solidFill>
                            <a:srgbClr val="000000"/>
                          </a:solidFill>
                          <a:effectLst/>
                          <a:latin typeface="Arial" panose="020B0604020202020204" pitchFamily="34" charset="0"/>
                        </a:rPr>
                        <a:t>Recipients tested negative</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12</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15</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2934592"/>
                  </a:ext>
                </a:extLst>
              </a:tr>
              <a:tr h="285106">
                <a:tc>
                  <a:txBody>
                    <a:bodyPr/>
                    <a:lstStyle/>
                    <a:p>
                      <a:pPr algn="r" fontAlgn="ctr"/>
                      <a:r>
                        <a:rPr lang="en-GB" sz="1400" b="0" i="0" u="none" strike="noStrike">
                          <a:solidFill>
                            <a:srgbClr val="000000"/>
                          </a:solidFill>
                          <a:effectLst/>
                          <a:latin typeface="Arial" panose="020B0604020202020204" pitchFamily="34" charset="0"/>
                        </a:rPr>
                        <a:t>Recipient test pending</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2821" marR="12821" marT="12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1558230"/>
                  </a:ext>
                </a:extLst>
              </a:tr>
            </a:tbl>
          </a:graphicData>
        </a:graphic>
      </p:graphicFrame>
      <p:sp>
        <p:nvSpPr>
          <p:cNvPr id="28" name="TextBox 27">
            <a:extLst>
              <a:ext uri="{FF2B5EF4-FFF2-40B4-BE49-F238E27FC236}">
                <a16:creationId xmlns:a16="http://schemas.microsoft.com/office/drawing/2014/main" id="{E77211AF-E157-8E4C-2BC9-17AA751B2DDE}"/>
              </a:ext>
            </a:extLst>
          </p:cNvPr>
          <p:cNvSpPr txBox="1"/>
          <p:nvPr/>
        </p:nvSpPr>
        <p:spPr>
          <a:xfrm>
            <a:off x="829856" y="6360160"/>
            <a:ext cx="10532288"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rPr>
              <a:t>* The recipient was IgG positive, which was not unexpected given their age so evidence of past EBV but unlikely due to the transfusion</a:t>
            </a:r>
          </a:p>
        </p:txBody>
      </p:sp>
    </p:spTree>
    <p:extLst>
      <p:ext uri="{BB962C8B-B14F-4D97-AF65-F5344CB8AC3E}">
        <p14:creationId xmlns:p14="http://schemas.microsoft.com/office/powerpoint/2010/main" val="3140088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Chart 2" descr="The estimated residual risk that a donation made in the infectious window period is not detected on testing: &#10;Risks specific for HBV, HCV and HIV in the UK, estimated for 3-year periods 2012-2014 to 2021-2023.&#10;">
            <a:extLst>
              <a:ext uri="{FF2B5EF4-FFF2-40B4-BE49-F238E27FC236}">
                <a16:creationId xmlns:a16="http://schemas.microsoft.com/office/drawing/2014/main" id="{B0AB51E1-1BF7-4F78-BCC9-868D0E28AB71}"/>
              </a:ext>
            </a:extLst>
          </p:cNvPr>
          <p:cNvGraphicFramePr>
            <a:graphicFrameLocks/>
          </p:cNvGraphicFramePr>
          <p:nvPr>
            <p:extLst>
              <p:ext uri="{D42A27DB-BD31-4B8C-83A1-F6EECF244321}">
                <p14:modId xmlns:p14="http://schemas.microsoft.com/office/powerpoint/2010/main" val="3385079059"/>
              </p:ext>
            </p:extLst>
          </p:nvPr>
        </p:nvGraphicFramePr>
        <p:xfrm>
          <a:off x="643467" y="643466"/>
          <a:ext cx="10905066" cy="5889309"/>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317C7210-DE0F-6C96-2FA4-5475EA6E6488}"/>
              </a:ext>
            </a:extLst>
          </p:cNvPr>
          <p:cNvSpPr txBox="1">
            <a:spLocks noGrp="1"/>
          </p:cNvSpPr>
          <p:nvPr>
            <p:ph type="title" idx="4294967295"/>
          </p:nvPr>
        </p:nvSpPr>
        <p:spPr>
          <a:xfrm>
            <a:off x="511492" y="181801"/>
            <a:ext cx="11606554"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The estimated residual risk that a donation made in the infectious window period is not detected on testing: Risks specific for HBV, HCV and HIV in the UK, estimated for 3-year periods from 2012-2014 to 2021-2023</a:t>
            </a:r>
            <a:endPar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91092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662B34-E19E-A607-DF05-134D223E112E}"/>
              </a:ext>
            </a:extLst>
          </p:cNvPr>
          <p:cNvSpPr txBox="1">
            <a:spLocks noGrp="1"/>
          </p:cNvSpPr>
          <p:nvPr>
            <p:ph type="title" idx="4294967295"/>
          </p:nvPr>
        </p:nvSpPr>
        <p:spPr>
          <a:xfrm>
            <a:off x="585446" y="178490"/>
            <a:ext cx="1160655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kumimoji="0" lang="en-US" sz="1800" b="1" i="0" u="none" strike="noStrike" kern="1200" cap="none" spc="0" normalizeH="0" baseline="0" noProof="0">
                <a:ln>
                  <a:noFill/>
                </a:ln>
                <a:effectLst/>
                <a:uLnTx/>
                <a:uFillTx/>
                <a:latin typeface="Arial"/>
                <a:ea typeface="+mn-ea"/>
                <a:cs typeface="Arial"/>
              </a:rPr>
              <a:t>The estimated residual risk that a donation made in the infectious window period is not detected on testing: Risks specific for HBV, HCV and </a:t>
            </a:r>
            <a:r>
              <a:rPr lang="en-US" sz="1800" b="1">
                <a:latin typeface="Arial"/>
                <a:ea typeface="+mn-ea"/>
                <a:cs typeface="Arial"/>
              </a:rPr>
              <a:t>HIV, UK</a:t>
            </a:r>
            <a:r>
              <a:rPr kumimoji="0" lang="en-US" sz="1800" b="1" i="0" u="none" strike="noStrike" kern="1200" cap="none" spc="0" normalizeH="0" baseline="0" noProof="0">
                <a:ln>
                  <a:noFill/>
                </a:ln>
                <a:effectLst/>
                <a:uLnTx/>
                <a:uFillTx/>
                <a:latin typeface="Arial"/>
                <a:ea typeface="+mn-ea"/>
                <a:cs typeface="Arial"/>
              </a:rPr>
              <a:t> </a:t>
            </a:r>
            <a:r>
              <a:rPr lang="en-US" sz="1800" b="1">
                <a:latin typeface="Arial"/>
                <a:ea typeface="+mn-ea"/>
                <a:cs typeface="Arial"/>
              </a:rPr>
              <a:t>2021 to 2023</a:t>
            </a:r>
            <a:endParaRPr kumimoji="0" lang="en-GB" sz="18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A5E0D65-19A8-80D0-4650-A1435FFF798E}"/>
              </a:ext>
            </a:extLst>
          </p:cNvPr>
          <p:cNvSpPr txBox="1"/>
          <p:nvPr/>
        </p:nvSpPr>
        <p:spPr>
          <a:xfrm>
            <a:off x="706244" y="1494669"/>
            <a:ext cx="4129797" cy="1384995"/>
          </a:xfrm>
          <a:prstGeom prst="rect">
            <a:avLst/>
          </a:prstGeom>
          <a:noFill/>
          <a:ln>
            <a:solidFill>
              <a:schemeClr val="tx1"/>
            </a:solidFill>
          </a:ln>
        </p:spPr>
        <p:txBody>
          <a:bodyPr wrap="square">
            <a:spAutoFit/>
          </a:bodyPr>
          <a:lstStyle/>
          <a:p>
            <a:pPr algn="just"/>
            <a:r>
              <a:rPr lang="en-GB" sz="1400">
                <a:latin typeface="Arial" panose="020B0604020202020204" pitchFamily="34" charset="0"/>
                <a:cs typeface="Arial" panose="020B0604020202020204" pitchFamily="34" charset="0"/>
              </a:rPr>
              <a:t>The number of potentially infectious window period donations NOT detected in 1 million donations tested. </a:t>
            </a:r>
          </a:p>
          <a:p>
            <a:pPr algn="just"/>
            <a:endParaRPr lang="en-GB" sz="1400">
              <a:latin typeface="Arial" panose="020B0604020202020204" pitchFamily="34" charset="0"/>
              <a:cs typeface="Arial" panose="020B0604020202020204" pitchFamily="34" charset="0"/>
            </a:endParaRPr>
          </a:p>
          <a:p>
            <a:pPr algn="just"/>
            <a:r>
              <a:rPr lang="en-GB" sz="1400">
                <a:latin typeface="Arial" panose="020B0604020202020204" pitchFamily="34" charset="0"/>
                <a:cs typeface="Arial" panose="020B0604020202020204" pitchFamily="34" charset="0"/>
              </a:rPr>
              <a:t>This is equal to risk x 1 million</a:t>
            </a:r>
          </a:p>
          <a:p>
            <a:pPr algn="just"/>
            <a:endParaRPr lang="en-GB" sz="1400">
              <a:latin typeface="Arial" panose="020B060402020202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A8301EFC-6A7B-8F4D-D0DB-3080C8FA7E3E}"/>
              </a:ext>
            </a:extLst>
          </p:cNvPr>
          <p:cNvGraphicFramePr>
            <a:graphicFrameLocks noGrp="1"/>
          </p:cNvGraphicFramePr>
          <p:nvPr>
            <p:extLst>
              <p:ext uri="{D42A27DB-BD31-4B8C-83A1-F6EECF244321}">
                <p14:modId xmlns:p14="http://schemas.microsoft.com/office/powerpoint/2010/main" val="4224226173"/>
              </p:ext>
            </p:extLst>
          </p:nvPr>
        </p:nvGraphicFramePr>
        <p:xfrm>
          <a:off x="4836041" y="1254607"/>
          <a:ext cx="6784457" cy="1632046"/>
        </p:xfrm>
        <a:graphic>
          <a:graphicData uri="http://schemas.openxmlformats.org/drawingml/2006/table">
            <a:tbl>
              <a:tblPr firstRow="1"/>
              <a:tblGrid>
                <a:gridCol w="2355334">
                  <a:extLst>
                    <a:ext uri="{9D8B030D-6E8A-4147-A177-3AD203B41FA5}">
                      <a16:colId xmlns:a16="http://schemas.microsoft.com/office/drawing/2014/main" val="4189593545"/>
                    </a:ext>
                  </a:extLst>
                </a:gridCol>
                <a:gridCol w="1838325">
                  <a:extLst>
                    <a:ext uri="{9D8B030D-6E8A-4147-A177-3AD203B41FA5}">
                      <a16:colId xmlns:a16="http://schemas.microsoft.com/office/drawing/2014/main" val="4262853866"/>
                    </a:ext>
                  </a:extLst>
                </a:gridCol>
                <a:gridCol w="1443726">
                  <a:extLst>
                    <a:ext uri="{9D8B030D-6E8A-4147-A177-3AD203B41FA5}">
                      <a16:colId xmlns:a16="http://schemas.microsoft.com/office/drawing/2014/main" val="3815385113"/>
                    </a:ext>
                  </a:extLst>
                </a:gridCol>
                <a:gridCol w="1147072">
                  <a:extLst>
                    <a:ext uri="{9D8B030D-6E8A-4147-A177-3AD203B41FA5}">
                      <a16:colId xmlns:a16="http://schemas.microsoft.com/office/drawing/2014/main" val="1445840927"/>
                    </a:ext>
                  </a:extLst>
                </a:gridCol>
              </a:tblGrid>
              <a:tr h="233323">
                <a:tc>
                  <a:txBody>
                    <a:bodyPr/>
                    <a:lstStyle/>
                    <a:p>
                      <a:pPr algn="ctr" fontAlgn="b"/>
                      <a:r>
                        <a:rPr lang="en-US" sz="1400" b="1" i="0" u="none" strike="noStrike">
                          <a:solidFill>
                            <a:srgbClr val="000000"/>
                          </a:solidFill>
                          <a:effectLst/>
                          <a:latin typeface="Arial" panose="020B0604020202020204" pitchFamily="34" charset="0"/>
                          <a:cs typeface="Arial" panose="020B0604020202020204" pitchFamily="34" charset="0"/>
                        </a:rPr>
                        <a:t>Donor type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US" sz="1400" b="1" i="0" u="none" strike="noStrike">
                          <a:solidFill>
                            <a:srgbClr val="000000"/>
                          </a:solidFill>
                          <a:effectLst/>
                          <a:latin typeface="Arial" panose="020B0604020202020204" pitchFamily="34" charset="0"/>
                          <a:cs typeface="Arial" panose="020B0604020202020204" pitchFamily="34" charset="0"/>
                        </a:rPr>
                        <a:t>HBV</a:t>
                      </a:r>
                      <a:r>
                        <a:rPr lang="en-US" sz="1400" b="1" i="0" u="none" strike="noStrike" baseline="30000">
                          <a:solidFill>
                            <a:srgbClr val="000000"/>
                          </a:solidFill>
                          <a:effectLst/>
                          <a:latin typeface="Arial" panose="020B0604020202020204" pitchFamily="34" charset="0"/>
                          <a:cs typeface="Arial" panose="020B0604020202020204" pitchFamily="34" charset="0"/>
                        </a:rPr>
                        <a:t>1</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US" sz="1400" b="1" i="0" u="none" strike="noStrike">
                          <a:solidFill>
                            <a:srgbClr val="000000"/>
                          </a:solidFill>
                          <a:effectLst/>
                          <a:latin typeface="Arial" panose="020B0604020202020204" pitchFamily="34" charset="0"/>
                          <a:cs typeface="Arial" panose="020B0604020202020204" pitchFamily="34" charset="0"/>
                        </a:rPr>
                        <a:t>HCV</a:t>
                      </a:r>
                      <a:r>
                        <a:rPr lang="en-US" sz="1400" b="1" i="0" u="none" strike="noStrike" baseline="30000">
                          <a:solidFill>
                            <a:srgbClr val="000000"/>
                          </a:solidFill>
                          <a:effectLst/>
                          <a:latin typeface="Arial" panose="020B0604020202020204" pitchFamily="34" charset="0"/>
                          <a:cs typeface="Arial" panose="020B0604020202020204" pitchFamily="34" charset="0"/>
                        </a:rPr>
                        <a:t>2</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US" sz="1400" b="1" i="0" u="none" strike="noStrike">
                          <a:solidFill>
                            <a:srgbClr val="000000"/>
                          </a:solidFill>
                          <a:effectLst/>
                          <a:latin typeface="Arial" panose="020B0604020202020204" pitchFamily="34" charset="0"/>
                          <a:cs typeface="Arial" panose="020B0604020202020204" pitchFamily="34" charset="0"/>
                        </a:rPr>
                        <a:t>HIV</a:t>
                      </a:r>
                      <a:r>
                        <a:rPr lang="en-US" sz="1400" b="1" i="0" u="none" strike="noStrike" baseline="30000">
                          <a:solidFill>
                            <a:srgbClr val="000000"/>
                          </a:solidFill>
                          <a:effectLst/>
                          <a:latin typeface="Arial" panose="020B0604020202020204" pitchFamily="34" charset="0"/>
                          <a:cs typeface="Arial" panose="020B0604020202020204" pitchFamily="34" charset="0"/>
                        </a:rPr>
                        <a:t>3</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559859869"/>
                  </a:ext>
                </a:extLst>
              </a:tr>
              <a:tr h="485271">
                <a:tc>
                  <a:txBody>
                    <a:bodyPr/>
                    <a:lstStyle/>
                    <a:p>
                      <a:pPr algn="l" fontAlgn="ctr"/>
                      <a:r>
                        <a:rPr lang="en-US" sz="1400" b="0" i="0" u="none" strike="noStrike">
                          <a:solidFill>
                            <a:srgbClr val="000000"/>
                          </a:solidFill>
                          <a:effectLst/>
                          <a:latin typeface="Arial" panose="020B0604020202020204" pitchFamily="34" charset="0"/>
                          <a:cs typeface="Arial" panose="020B0604020202020204" pitchFamily="34" charset="0"/>
                        </a:rPr>
                        <a:t> All</a:t>
                      </a:r>
                      <a:r>
                        <a:rPr lang="en-US" sz="1400" b="0" i="0" u="none" strike="noStrike" baseline="30000">
                          <a:solidFill>
                            <a:srgbClr val="000000"/>
                          </a:solidFill>
                          <a:effectLst/>
                          <a:latin typeface="Arial" panose="020B0604020202020204" pitchFamily="34" charset="0"/>
                          <a:cs typeface="Arial" panose="020B0604020202020204" pitchFamily="34" charset="0"/>
                        </a:rPr>
                        <a:t>4</a:t>
                      </a:r>
                    </a:p>
                    <a:p>
                      <a:pPr algn="l" fontAlgn="ctr"/>
                      <a:r>
                        <a:rPr lang="en-US" sz="1400" b="0" i="0" u="none" strike="noStrike">
                          <a:solidFill>
                            <a:srgbClr val="000000"/>
                          </a:solidFill>
                          <a:effectLst/>
                          <a:latin typeface="Arial" panose="020B0604020202020204" pitchFamily="34" charset="0"/>
                          <a:cs typeface="Arial" panose="020B0604020202020204" pitchFamily="34" charset="0"/>
                        </a:rPr>
                        <a:t> (95% confidence interval)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0.70</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(0.48-2.50)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&lt;0.01</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0.05</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(0.01-0.08)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3656130"/>
                  </a:ext>
                </a:extLst>
              </a:tr>
              <a:tr h="456726">
                <a:tc>
                  <a:txBody>
                    <a:bodyPr/>
                    <a:lstStyle/>
                    <a:p>
                      <a:pPr algn="l" fontAlgn="ctr"/>
                      <a:r>
                        <a:rPr lang="en-US" sz="1400" b="0" i="0" u="none" strike="noStrike">
                          <a:solidFill>
                            <a:srgbClr val="000000"/>
                          </a:solidFill>
                          <a:effectLst/>
                          <a:latin typeface="Arial" panose="020B0604020202020204" pitchFamily="34" charset="0"/>
                          <a:cs typeface="Arial" panose="020B0604020202020204" pitchFamily="34" charset="0"/>
                        </a:rPr>
                        <a:t> First-time</a:t>
                      </a:r>
                    </a:p>
                    <a:p>
                      <a:pPr algn="l" fontAlgn="ctr"/>
                      <a:r>
                        <a:rPr lang="en-US" sz="1400" b="0" i="0" u="none" strike="noStrike">
                          <a:solidFill>
                            <a:srgbClr val="000000"/>
                          </a:solidFill>
                          <a:effectLst/>
                          <a:latin typeface="Arial" panose="020B0604020202020204" pitchFamily="34" charset="0"/>
                          <a:cs typeface="Arial" panose="020B0604020202020204" pitchFamily="34" charset="0"/>
                        </a:rPr>
                        <a:t> (95% confidence interval)</a:t>
                      </a:r>
                    </a:p>
                  </a:txBody>
                  <a:tcPr marL="0" marR="0" marT="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1.73</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(1.34-6.21)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&lt;0.10</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0.11</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(0.01-1.04)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0240715"/>
                  </a:ext>
                </a:extLst>
              </a:tr>
              <a:tr h="456726">
                <a:tc>
                  <a:txBody>
                    <a:bodyPr/>
                    <a:lstStyle/>
                    <a:p>
                      <a:pPr algn="l" fontAlgn="ctr"/>
                      <a:r>
                        <a:rPr lang="en-US" sz="1400" b="0" i="0" u="none" strike="noStrike">
                          <a:solidFill>
                            <a:srgbClr val="000000"/>
                          </a:solidFill>
                          <a:effectLst/>
                          <a:latin typeface="Arial" panose="020B0604020202020204" pitchFamily="34" charset="0"/>
                          <a:cs typeface="Arial" panose="020B0604020202020204" pitchFamily="34" charset="0"/>
                        </a:rPr>
                        <a:t> Repeat</a:t>
                      </a:r>
                    </a:p>
                    <a:p>
                      <a:pPr algn="l" fontAlgn="ctr"/>
                      <a:r>
                        <a:rPr lang="en-US" sz="1400" b="0" i="0" u="none" strike="noStrike">
                          <a:solidFill>
                            <a:srgbClr val="000000"/>
                          </a:solidFill>
                          <a:effectLst/>
                          <a:latin typeface="Arial" panose="020B0604020202020204" pitchFamily="34" charset="0"/>
                          <a:cs typeface="Arial" panose="020B0604020202020204" pitchFamily="34" charset="0"/>
                        </a:rPr>
                        <a:t> (95% confidence interval)</a:t>
                      </a:r>
                    </a:p>
                  </a:txBody>
                  <a:tcPr marL="0" marR="0" marT="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0.61</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 (0.43 -1.69)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&lt;0.01</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0.05</a:t>
                      </a:r>
                    </a:p>
                    <a:p>
                      <a:pPr algn="ctr" fontAlgn="ctr"/>
                      <a:r>
                        <a:rPr lang="en-US" sz="1400" b="0" i="0" u="none" strike="noStrike">
                          <a:solidFill>
                            <a:srgbClr val="000000"/>
                          </a:solidFill>
                          <a:effectLst/>
                          <a:latin typeface="Arial" panose="020B0604020202020204" pitchFamily="34" charset="0"/>
                          <a:cs typeface="Arial" panose="020B0604020202020204" pitchFamily="34" charset="0"/>
                        </a:rPr>
                        <a:t>(0.01-0.09)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731061"/>
                  </a:ext>
                </a:extLst>
              </a:tr>
            </a:tbl>
          </a:graphicData>
        </a:graphic>
      </p:graphicFrame>
      <p:sp>
        <p:nvSpPr>
          <p:cNvPr id="10" name="TextBox 9">
            <a:extLst>
              <a:ext uri="{FF2B5EF4-FFF2-40B4-BE49-F238E27FC236}">
                <a16:creationId xmlns:a16="http://schemas.microsoft.com/office/drawing/2014/main" id="{3048318F-AFAA-4AE1-2C18-CA7B90094858}"/>
              </a:ext>
            </a:extLst>
          </p:cNvPr>
          <p:cNvSpPr txBox="1"/>
          <p:nvPr/>
        </p:nvSpPr>
        <p:spPr>
          <a:xfrm>
            <a:off x="706244" y="2872692"/>
            <a:ext cx="4129797" cy="1169551"/>
          </a:xfrm>
          <a:prstGeom prst="rect">
            <a:avLst/>
          </a:prstGeom>
          <a:noFill/>
          <a:ln>
            <a:solidFill>
              <a:schemeClr val="tx1"/>
            </a:solidFill>
          </a:ln>
        </p:spPr>
        <p:txBody>
          <a:bodyPr wrap="square" rtlCol="0">
            <a:spAutoFit/>
          </a:bodyPr>
          <a:lstStyle/>
          <a:p>
            <a:r>
              <a:rPr lang="en-US" sz="1400" b="0" i="0" u="none" strike="noStrike">
                <a:solidFill>
                  <a:srgbClr val="000000"/>
                </a:solidFill>
                <a:effectLst/>
                <a:latin typeface="Arial" panose="020B0604020202020204" pitchFamily="34" charset="0"/>
                <a:cs typeface="Arial" panose="020B0604020202020204" pitchFamily="34" charset="0"/>
              </a:rPr>
              <a:t>The number of millions of donations tested before a potentially infectious window period donation would NOT be detected. </a:t>
            </a:r>
          </a:p>
          <a:p>
            <a:endParaRPr lang="en-US" sz="1400">
              <a:solidFill>
                <a:srgbClr val="000000"/>
              </a:solidFill>
              <a:latin typeface="Arial" panose="020B0604020202020204" pitchFamily="34" charset="0"/>
              <a:cs typeface="Arial" panose="020B0604020202020204" pitchFamily="34" charset="0"/>
            </a:endParaRPr>
          </a:p>
          <a:p>
            <a:r>
              <a:rPr lang="en-US" sz="1400" b="0" i="0" u="none" strike="noStrike">
                <a:solidFill>
                  <a:srgbClr val="000000"/>
                </a:solidFill>
                <a:effectLst/>
                <a:latin typeface="Arial" panose="020B0604020202020204" pitchFamily="34" charset="0"/>
                <a:cs typeface="Arial" panose="020B0604020202020204" pitchFamily="34" charset="0"/>
              </a:rPr>
              <a:t>This is equal to 1/(risk x 1 million)</a:t>
            </a:r>
          </a:p>
        </p:txBody>
      </p:sp>
      <p:graphicFrame>
        <p:nvGraphicFramePr>
          <p:cNvPr id="13" name="Table 12">
            <a:extLst>
              <a:ext uri="{FF2B5EF4-FFF2-40B4-BE49-F238E27FC236}">
                <a16:creationId xmlns:a16="http://schemas.microsoft.com/office/drawing/2014/main" id="{D305B616-0F41-6C5D-5663-7F8BC8797AEC}"/>
              </a:ext>
            </a:extLst>
          </p:cNvPr>
          <p:cNvGraphicFramePr>
            <a:graphicFrameLocks noGrp="1"/>
          </p:cNvGraphicFramePr>
          <p:nvPr>
            <p:extLst>
              <p:ext uri="{D42A27DB-BD31-4B8C-83A1-F6EECF244321}">
                <p14:modId xmlns:p14="http://schemas.microsoft.com/office/powerpoint/2010/main" val="1271552328"/>
              </p:ext>
            </p:extLst>
          </p:nvPr>
        </p:nvGraphicFramePr>
        <p:xfrm>
          <a:off x="4836043" y="2886654"/>
          <a:ext cx="6784456" cy="1155589"/>
        </p:xfrm>
        <a:graphic>
          <a:graphicData uri="http://schemas.openxmlformats.org/drawingml/2006/table">
            <a:tbl>
              <a:tblPr firstRow="1"/>
              <a:tblGrid>
                <a:gridCol w="2355332">
                  <a:extLst>
                    <a:ext uri="{9D8B030D-6E8A-4147-A177-3AD203B41FA5}">
                      <a16:colId xmlns:a16="http://schemas.microsoft.com/office/drawing/2014/main" val="4189593545"/>
                    </a:ext>
                  </a:extLst>
                </a:gridCol>
                <a:gridCol w="1838325">
                  <a:extLst>
                    <a:ext uri="{9D8B030D-6E8A-4147-A177-3AD203B41FA5}">
                      <a16:colId xmlns:a16="http://schemas.microsoft.com/office/drawing/2014/main" val="4262853866"/>
                    </a:ext>
                  </a:extLst>
                </a:gridCol>
                <a:gridCol w="1442168">
                  <a:extLst>
                    <a:ext uri="{9D8B030D-6E8A-4147-A177-3AD203B41FA5}">
                      <a16:colId xmlns:a16="http://schemas.microsoft.com/office/drawing/2014/main" val="3815385113"/>
                    </a:ext>
                  </a:extLst>
                </a:gridCol>
                <a:gridCol w="1148631">
                  <a:extLst>
                    <a:ext uri="{9D8B030D-6E8A-4147-A177-3AD203B41FA5}">
                      <a16:colId xmlns:a16="http://schemas.microsoft.com/office/drawing/2014/main" val="1445840927"/>
                    </a:ext>
                  </a:extLst>
                </a:gridCol>
              </a:tblGrid>
              <a:tr h="268974">
                <a:tc>
                  <a:txBody>
                    <a:bodyPr/>
                    <a:lstStyle/>
                    <a:p>
                      <a:pPr algn="l" fontAlgn="ctr"/>
                      <a:r>
                        <a:rPr lang="en-US" sz="1400" b="0" i="0" u="none" strike="noStrike">
                          <a:solidFill>
                            <a:srgbClr val="000000"/>
                          </a:solidFill>
                          <a:effectLst/>
                          <a:latin typeface="Arial" panose="020B0604020202020204" pitchFamily="34" charset="0"/>
                          <a:cs typeface="Arial" panose="020B0604020202020204" pitchFamily="34" charset="0"/>
                        </a:rPr>
                        <a:t> All</a:t>
                      </a:r>
                      <a:r>
                        <a:rPr lang="en-US" sz="1400" b="0" i="0" u="none" strike="noStrike" baseline="30000">
                          <a:solidFill>
                            <a:srgbClr val="000000"/>
                          </a:solidFill>
                          <a:effectLst/>
                          <a:latin typeface="Arial" panose="020B0604020202020204" pitchFamily="34" charset="0"/>
                          <a:cs typeface="Arial" panose="020B0604020202020204" pitchFamily="34" charset="0"/>
                        </a:rPr>
                        <a:t>4</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1.42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&gt;100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18.93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8403858"/>
                  </a:ext>
                </a:extLst>
              </a:tr>
              <a:tr h="239087">
                <a:tc>
                  <a:txBody>
                    <a:bodyPr/>
                    <a:lstStyle/>
                    <a:p>
                      <a:pPr algn="l" fontAlgn="ctr"/>
                      <a:r>
                        <a:rPr lang="en-US" sz="1400" b="0" i="0" u="none" strike="noStrike">
                          <a:solidFill>
                            <a:srgbClr val="000000"/>
                          </a:solidFill>
                          <a:effectLst/>
                          <a:latin typeface="Arial" panose="020B0604020202020204" pitchFamily="34" charset="0"/>
                          <a:cs typeface="Arial" panose="020B0604020202020204" pitchFamily="34" charset="0"/>
                        </a:rPr>
                        <a:t> First-time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0.58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&gt;10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8.90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2224716"/>
                  </a:ext>
                </a:extLst>
              </a:tr>
              <a:tr h="647528">
                <a:tc>
                  <a:txBody>
                    <a:bodyPr/>
                    <a:lstStyle/>
                    <a:p>
                      <a:pPr algn="l" fontAlgn="ctr"/>
                      <a:r>
                        <a:rPr lang="en-US" sz="1400" b="0" i="0" u="none" strike="noStrike">
                          <a:solidFill>
                            <a:srgbClr val="000000"/>
                          </a:solidFill>
                          <a:effectLst/>
                          <a:latin typeface="Arial" panose="020B0604020202020204" pitchFamily="34" charset="0"/>
                          <a:cs typeface="Arial" panose="020B0604020202020204" pitchFamily="34" charset="0"/>
                        </a:rPr>
                        <a:t> Repeat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1.63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&gt;100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20.95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5879504"/>
                  </a:ext>
                </a:extLst>
              </a:tr>
            </a:tbl>
          </a:graphicData>
        </a:graphic>
      </p:graphicFrame>
      <p:sp>
        <p:nvSpPr>
          <p:cNvPr id="11" name="TextBox 10">
            <a:extLst>
              <a:ext uri="{FF2B5EF4-FFF2-40B4-BE49-F238E27FC236}">
                <a16:creationId xmlns:a16="http://schemas.microsoft.com/office/drawing/2014/main" id="{1855688D-A38C-952A-E449-FF1D07DACCB0}"/>
              </a:ext>
            </a:extLst>
          </p:cNvPr>
          <p:cNvSpPr txBox="1"/>
          <p:nvPr/>
        </p:nvSpPr>
        <p:spPr>
          <a:xfrm>
            <a:off x="706244" y="4049232"/>
            <a:ext cx="4129797" cy="523220"/>
          </a:xfrm>
          <a:prstGeom prst="rect">
            <a:avLst/>
          </a:prstGeom>
          <a:noFill/>
          <a:ln>
            <a:solidFill>
              <a:schemeClr val="tx1"/>
            </a:solidFill>
          </a:ln>
        </p:spPr>
        <p:txBody>
          <a:bodyPr wrap="square" rtlCol="0">
            <a:spAutoFit/>
          </a:bodyPr>
          <a:lstStyle/>
          <a:p>
            <a:r>
              <a:rPr lang="en-US" sz="1400" b="0" i="0" u="none" strike="noStrike">
                <a:solidFill>
                  <a:srgbClr val="000000"/>
                </a:solidFill>
                <a:effectLst/>
                <a:latin typeface="Arial" panose="020B0604020202020204" pitchFamily="34" charset="0"/>
                <a:cs typeface="Arial" panose="020B0604020202020204" pitchFamily="34" charset="0"/>
              </a:rPr>
              <a:t>Approximate years to not detect 1 window period donation based on 1.8 million donations/year</a:t>
            </a:r>
            <a:endParaRPr lang="en-GB"/>
          </a:p>
        </p:txBody>
      </p:sp>
      <p:graphicFrame>
        <p:nvGraphicFramePr>
          <p:cNvPr id="14" name="Table 13">
            <a:extLst>
              <a:ext uri="{FF2B5EF4-FFF2-40B4-BE49-F238E27FC236}">
                <a16:creationId xmlns:a16="http://schemas.microsoft.com/office/drawing/2014/main" id="{990E55F7-8BAD-0442-C127-810CCE0D7C5D}"/>
              </a:ext>
            </a:extLst>
          </p:cNvPr>
          <p:cNvGraphicFramePr>
            <a:graphicFrameLocks noGrp="1"/>
          </p:cNvGraphicFramePr>
          <p:nvPr>
            <p:extLst>
              <p:ext uri="{D42A27DB-BD31-4B8C-83A1-F6EECF244321}">
                <p14:modId xmlns:p14="http://schemas.microsoft.com/office/powerpoint/2010/main" val="3137329363"/>
              </p:ext>
            </p:extLst>
          </p:nvPr>
        </p:nvGraphicFramePr>
        <p:xfrm>
          <a:off x="4836041" y="4049233"/>
          <a:ext cx="6784456" cy="516230"/>
        </p:xfrm>
        <a:graphic>
          <a:graphicData uri="http://schemas.openxmlformats.org/drawingml/2006/table">
            <a:tbl>
              <a:tblPr firstRow="1"/>
              <a:tblGrid>
                <a:gridCol w="2355334">
                  <a:extLst>
                    <a:ext uri="{9D8B030D-6E8A-4147-A177-3AD203B41FA5}">
                      <a16:colId xmlns:a16="http://schemas.microsoft.com/office/drawing/2014/main" val="4189593545"/>
                    </a:ext>
                  </a:extLst>
                </a:gridCol>
                <a:gridCol w="1833355">
                  <a:extLst>
                    <a:ext uri="{9D8B030D-6E8A-4147-A177-3AD203B41FA5}">
                      <a16:colId xmlns:a16="http://schemas.microsoft.com/office/drawing/2014/main" val="4262853866"/>
                    </a:ext>
                  </a:extLst>
                </a:gridCol>
                <a:gridCol w="1447138">
                  <a:extLst>
                    <a:ext uri="{9D8B030D-6E8A-4147-A177-3AD203B41FA5}">
                      <a16:colId xmlns:a16="http://schemas.microsoft.com/office/drawing/2014/main" val="3815385113"/>
                    </a:ext>
                  </a:extLst>
                </a:gridCol>
                <a:gridCol w="1148629">
                  <a:extLst>
                    <a:ext uri="{9D8B030D-6E8A-4147-A177-3AD203B41FA5}">
                      <a16:colId xmlns:a16="http://schemas.microsoft.com/office/drawing/2014/main" val="1445840927"/>
                    </a:ext>
                  </a:extLst>
                </a:gridCol>
              </a:tblGrid>
              <a:tr h="516230">
                <a:tc>
                  <a:txBody>
                    <a:bodyPr/>
                    <a:lstStyle/>
                    <a:p>
                      <a:pPr algn="l" fontAlgn="ctr"/>
                      <a:r>
                        <a:rPr lang="en-US" sz="1400" b="0" i="0" u="none" strike="noStrike">
                          <a:solidFill>
                            <a:srgbClr val="000000"/>
                          </a:solidFill>
                          <a:effectLst/>
                          <a:latin typeface="Arial" panose="020B0604020202020204" pitchFamily="34" charset="0"/>
                          <a:cs typeface="Arial" panose="020B0604020202020204" pitchFamily="34" charset="0"/>
                        </a:rPr>
                        <a:t> All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More than 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Arial" panose="020B0604020202020204" pitchFamily="34" charset="0"/>
                          <a:cs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5591655"/>
                  </a:ext>
                </a:extLst>
              </a:tr>
            </a:tbl>
          </a:graphicData>
        </a:graphic>
      </p:graphicFrame>
      <p:sp>
        <p:nvSpPr>
          <p:cNvPr id="12" name="TextBox 11">
            <a:extLst>
              <a:ext uri="{FF2B5EF4-FFF2-40B4-BE49-F238E27FC236}">
                <a16:creationId xmlns:a16="http://schemas.microsoft.com/office/drawing/2014/main" id="{5FF13004-ACB0-26D8-2055-B72A243A5471}"/>
              </a:ext>
            </a:extLst>
          </p:cNvPr>
          <p:cNvSpPr txBox="1"/>
          <p:nvPr/>
        </p:nvSpPr>
        <p:spPr>
          <a:xfrm>
            <a:off x="706244" y="4572452"/>
            <a:ext cx="4129797" cy="307777"/>
          </a:xfrm>
          <a:prstGeom prst="rect">
            <a:avLst/>
          </a:prstGeom>
          <a:noFill/>
          <a:ln>
            <a:solidFill>
              <a:schemeClr val="tx1"/>
            </a:solidFill>
          </a:ln>
        </p:spPr>
        <p:txBody>
          <a:bodyPr wrap="square" rtlCol="0">
            <a:spAutoFit/>
          </a:bodyPr>
          <a:lstStyle/>
          <a:p>
            <a:r>
              <a:rPr lang="en-US" sz="1400" b="0" i="0" u="none" strike="noStrike">
                <a:solidFill>
                  <a:srgbClr val="000000"/>
                </a:solidFill>
                <a:effectLst/>
                <a:latin typeface="Arial" panose="020B0604020202020204" pitchFamily="34" charset="0"/>
                <a:cs typeface="Arial" panose="020B0604020202020204" pitchFamily="34" charset="0"/>
              </a:rPr>
              <a:t>Ratio of RR in first-time to repeat</a:t>
            </a:r>
            <a:endParaRPr lang="en-GB"/>
          </a:p>
        </p:txBody>
      </p:sp>
      <p:graphicFrame>
        <p:nvGraphicFramePr>
          <p:cNvPr id="15" name="Table 14">
            <a:extLst>
              <a:ext uri="{FF2B5EF4-FFF2-40B4-BE49-F238E27FC236}">
                <a16:creationId xmlns:a16="http://schemas.microsoft.com/office/drawing/2014/main" id="{042F808A-867F-F233-09ED-20DEFDD47F53}"/>
              </a:ext>
            </a:extLst>
          </p:cNvPr>
          <p:cNvGraphicFramePr>
            <a:graphicFrameLocks noGrp="1"/>
          </p:cNvGraphicFramePr>
          <p:nvPr>
            <p:extLst>
              <p:ext uri="{D42A27DB-BD31-4B8C-83A1-F6EECF244321}">
                <p14:modId xmlns:p14="http://schemas.microsoft.com/office/powerpoint/2010/main" val="2070803374"/>
              </p:ext>
            </p:extLst>
          </p:nvPr>
        </p:nvGraphicFramePr>
        <p:xfrm>
          <a:off x="4836041" y="4579441"/>
          <a:ext cx="6784456" cy="307777"/>
        </p:xfrm>
        <a:graphic>
          <a:graphicData uri="http://schemas.openxmlformats.org/drawingml/2006/table">
            <a:tbl>
              <a:tblPr firstRow="1"/>
              <a:tblGrid>
                <a:gridCol w="2359889">
                  <a:extLst>
                    <a:ext uri="{9D8B030D-6E8A-4147-A177-3AD203B41FA5}">
                      <a16:colId xmlns:a16="http://schemas.microsoft.com/office/drawing/2014/main" val="4189593545"/>
                    </a:ext>
                  </a:extLst>
                </a:gridCol>
                <a:gridCol w="1828800">
                  <a:extLst>
                    <a:ext uri="{9D8B030D-6E8A-4147-A177-3AD203B41FA5}">
                      <a16:colId xmlns:a16="http://schemas.microsoft.com/office/drawing/2014/main" val="4262853866"/>
                    </a:ext>
                  </a:extLst>
                </a:gridCol>
                <a:gridCol w="1447138">
                  <a:extLst>
                    <a:ext uri="{9D8B030D-6E8A-4147-A177-3AD203B41FA5}">
                      <a16:colId xmlns:a16="http://schemas.microsoft.com/office/drawing/2014/main" val="3815385113"/>
                    </a:ext>
                  </a:extLst>
                </a:gridCol>
                <a:gridCol w="1148629">
                  <a:extLst>
                    <a:ext uri="{9D8B030D-6E8A-4147-A177-3AD203B41FA5}">
                      <a16:colId xmlns:a16="http://schemas.microsoft.com/office/drawing/2014/main" val="1445840927"/>
                    </a:ext>
                  </a:extLst>
                </a:gridCol>
              </a:tblGrid>
              <a:tr h="307777">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2.84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7689528"/>
                  </a:ext>
                </a:extLst>
              </a:tr>
            </a:tbl>
          </a:graphicData>
        </a:graphic>
      </p:graphicFrame>
      <p:sp>
        <p:nvSpPr>
          <p:cNvPr id="7" name="TextBox 6">
            <a:extLst>
              <a:ext uri="{FF2B5EF4-FFF2-40B4-BE49-F238E27FC236}">
                <a16:creationId xmlns:a16="http://schemas.microsoft.com/office/drawing/2014/main" id="{7819E5DB-C422-9008-8E07-B5607E9595F3}"/>
              </a:ext>
            </a:extLst>
          </p:cNvPr>
          <p:cNvSpPr txBox="1"/>
          <p:nvPr/>
        </p:nvSpPr>
        <p:spPr>
          <a:xfrm>
            <a:off x="585446" y="5185316"/>
            <a:ext cx="10058400" cy="1384995"/>
          </a:xfrm>
          <a:prstGeom prst="rect">
            <a:avLst/>
          </a:prstGeom>
          <a:noFill/>
        </p:spPr>
        <p:txBody>
          <a:bodyPr wrap="square" rtlCol="0">
            <a:spAutoFit/>
          </a:bodyPr>
          <a:lstStyle/>
          <a:p>
            <a:r>
              <a:rPr lang="en-US" sz="1400" baseline="30000"/>
              <a:t>1</a:t>
            </a:r>
            <a:r>
              <a:rPr lang="en-US" sz="1400"/>
              <a:t> </a:t>
            </a:r>
            <a:r>
              <a:rPr lang="en-US" sz="1400">
                <a:latin typeface="Arial" panose="020B0604020202020204" pitchFamily="34" charset="0"/>
                <a:cs typeface="Arial" panose="020B0604020202020204" pitchFamily="34" charset="0"/>
              </a:rPr>
              <a:t>HBsAg and HBV NAT with a WP of 30 days.</a:t>
            </a:r>
          </a:p>
          <a:p>
            <a:r>
              <a:rPr lang="en-US" sz="1400" baseline="30000">
                <a:latin typeface="Arial" panose="020B0604020202020204" pitchFamily="34" charset="0"/>
                <a:cs typeface="Arial" panose="020B0604020202020204" pitchFamily="34" charset="0"/>
              </a:rPr>
              <a:t>2 </a:t>
            </a:r>
            <a:r>
              <a:rPr lang="en-US" sz="1400">
                <a:latin typeface="Arial" panose="020B0604020202020204" pitchFamily="34" charset="0"/>
                <a:cs typeface="Arial" panose="020B0604020202020204" pitchFamily="34" charset="0"/>
              </a:rPr>
              <a:t>Anti-HCV testing and HCV NAT with a WP of four days.</a:t>
            </a:r>
          </a:p>
          <a:p>
            <a:r>
              <a:rPr lang="en-US" sz="1400" baseline="30000">
                <a:latin typeface="Arial" panose="020B0604020202020204" pitchFamily="34" charset="0"/>
                <a:cs typeface="Arial" panose="020B0604020202020204" pitchFamily="34" charset="0"/>
              </a:rPr>
              <a:t>3 </a:t>
            </a:r>
            <a:r>
              <a:rPr lang="en-US" sz="1400">
                <a:latin typeface="Arial" panose="020B0604020202020204" pitchFamily="34" charset="0"/>
                <a:cs typeface="Arial" panose="020B0604020202020204" pitchFamily="34" charset="0"/>
              </a:rPr>
              <a:t>Combined HIV antigen/antibody testing and HIV NAT with a WP of nine days.</a:t>
            </a:r>
          </a:p>
          <a:p>
            <a:r>
              <a:rPr lang="en-US" sz="1400" baseline="30000">
                <a:latin typeface="Arial" panose="020B0604020202020204" pitchFamily="34" charset="0"/>
                <a:cs typeface="Arial" panose="020B0604020202020204" pitchFamily="34" charset="0"/>
              </a:rPr>
              <a:t>4 </a:t>
            </a:r>
            <a:r>
              <a:rPr lang="en-US" sz="1400">
                <a:latin typeface="Arial" panose="020B0604020202020204" pitchFamily="34" charset="0"/>
                <a:cs typeface="Arial" panose="020B0604020202020204" pitchFamily="34" charset="0"/>
              </a:rPr>
              <a:t>The risk due to WP amongst all donations was calculated as the weighted average of the risk amongst new and repeat donors, weighted according to the number of donations made from new and repeat donors.</a:t>
            </a:r>
          </a:p>
          <a:p>
            <a:r>
              <a:rPr lang="en-US" sz="1400" b="1">
                <a:latin typeface="Arial" panose="020B0604020202020204" pitchFamily="34" charset="0"/>
                <a:cs typeface="Arial" panose="020B0604020202020204" pitchFamily="34" charset="0"/>
              </a:rPr>
              <a:t>All NAT screening was performed in pooled samples of 24 donations</a:t>
            </a:r>
          </a:p>
        </p:txBody>
      </p:sp>
    </p:spTree>
    <p:extLst>
      <p:ext uri="{BB962C8B-B14F-4D97-AF65-F5344CB8AC3E}">
        <p14:creationId xmlns:p14="http://schemas.microsoft.com/office/powerpoint/2010/main" val="1025088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79305A-299B-82E8-D220-F776D9F1F1CB}"/>
              </a:ext>
            </a:extLst>
          </p:cNvPr>
          <p:cNvSpPr txBox="1">
            <a:spLocks noGrp="1"/>
          </p:cNvSpPr>
          <p:nvPr>
            <p:ph type="title" idx="4294967295"/>
          </p:nvPr>
        </p:nvSpPr>
        <p:spPr>
          <a:xfrm>
            <a:off x="471392" y="513319"/>
            <a:ext cx="1160655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Cases of CJD to check for blood donor history and identify recipients, UK 2014 to 2023 </a:t>
            </a:r>
            <a:b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b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r>
            <a:r>
              <a:rPr lang="en-GB" sz="1800" b="1">
                <a:latin typeface="Arial" panose="020B0604020202020204" pitchFamily="34" charset="0"/>
                <a:ea typeface="+mn-ea"/>
                <a:cs typeface="Arial" panose="020B0604020202020204" pitchFamily="34" charset="0"/>
              </a:rPr>
              <a:t>D</a:t>
            </a:r>
            <a:r>
              <a:rPr kumimoji="0" lang="en-GB" sz="18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ata</a:t>
            </a: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available since 1997)</a:t>
            </a:r>
          </a:p>
        </p:txBody>
      </p:sp>
      <p:graphicFrame>
        <p:nvGraphicFramePr>
          <p:cNvPr id="2" name="Table 1">
            <a:extLst>
              <a:ext uri="{FF2B5EF4-FFF2-40B4-BE49-F238E27FC236}">
                <a16:creationId xmlns:a16="http://schemas.microsoft.com/office/drawing/2014/main" id="{4C80509D-AAD9-70FD-74AC-84B5AFBBD718}"/>
              </a:ext>
            </a:extLst>
          </p:cNvPr>
          <p:cNvGraphicFramePr>
            <a:graphicFrameLocks noGrp="1"/>
          </p:cNvGraphicFramePr>
          <p:nvPr>
            <p:extLst>
              <p:ext uri="{D42A27DB-BD31-4B8C-83A1-F6EECF244321}">
                <p14:modId xmlns:p14="http://schemas.microsoft.com/office/powerpoint/2010/main" val="2891134877"/>
              </p:ext>
            </p:extLst>
          </p:nvPr>
        </p:nvGraphicFramePr>
        <p:xfrm>
          <a:off x="812800" y="1474837"/>
          <a:ext cx="10693402" cy="4249240"/>
        </p:xfrm>
        <a:graphic>
          <a:graphicData uri="http://schemas.openxmlformats.org/drawingml/2006/table">
            <a:tbl>
              <a:tblPr firstRow="1" bandRow="1"/>
              <a:tblGrid>
                <a:gridCol w="3472916">
                  <a:extLst>
                    <a:ext uri="{9D8B030D-6E8A-4147-A177-3AD203B41FA5}">
                      <a16:colId xmlns:a16="http://schemas.microsoft.com/office/drawing/2014/main" val="1080100752"/>
                    </a:ext>
                  </a:extLst>
                </a:gridCol>
                <a:gridCol w="694486">
                  <a:extLst>
                    <a:ext uri="{9D8B030D-6E8A-4147-A177-3AD203B41FA5}">
                      <a16:colId xmlns:a16="http://schemas.microsoft.com/office/drawing/2014/main" val="3056929844"/>
                    </a:ext>
                  </a:extLst>
                </a:gridCol>
                <a:gridCol w="694486">
                  <a:extLst>
                    <a:ext uri="{9D8B030D-6E8A-4147-A177-3AD203B41FA5}">
                      <a16:colId xmlns:a16="http://schemas.microsoft.com/office/drawing/2014/main" val="2886031158"/>
                    </a:ext>
                  </a:extLst>
                </a:gridCol>
                <a:gridCol w="694486">
                  <a:extLst>
                    <a:ext uri="{9D8B030D-6E8A-4147-A177-3AD203B41FA5}">
                      <a16:colId xmlns:a16="http://schemas.microsoft.com/office/drawing/2014/main" val="1965854510"/>
                    </a:ext>
                  </a:extLst>
                </a:gridCol>
                <a:gridCol w="694486">
                  <a:extLst>
                    <a:ext uri="{9D8B030D-6E8A-4147-A177-3AD203B41FA5}">
                      <a16:colId xmlns:a16="http://schemas.microsoft.com/office/drawing/2014/main" val="1246923732"/>
                    </a:ext>
                  </a:extLst>
                </a:gridCol>
                <a:gridCol w="694486">
                  <a:extLst>
                    <a:ext uri="{9D8B030D-6E8A-4147-A177-3AD203B41FA5}">
                      <a16:colId xmlns:a16="http://schemas.microsoft.com/office/drawing/2014/main" val="1664669162"/>
                    </a:ext>
                  </a:extLst>
                </a:gridCol>
                <a:gridCol w="694486">
                  <a:extLst>
                    <a:ext uri="{9D8B030D-6E8A-4147-A177-3AD203B41FA5}">
                      <a16:colId xmlns:a16="http://schemas.microsoft.com/office/drawing/2014/main" val="3451945705"/>
                    </a:ext>
                  </a:extLst>
                </a:gridCol>
                <a:gridCol w="694486">
                  <a:extLst>
                    <a:ext uri="{9D8B030D-6E8A-4147-A177-3AD203B41FA5}">
                      <a16:colId xmlns:a16="http://schemas.microsoft.com/office/drawing/2014/main" val="1808857721"/>
                    </a:ext>
                  </a:extLst>
                </a:gridCol>
                <a:gridCol w="694486">
                  <a:extLst>
                    <a:ext uri="{9D8B030D-6E8A-4147-A177-3AD203B41FA5}">
                      <a16:colId xmlns:a16="http://schemas.microsoft.com/office/drawing/2014/main" val="2174117261"/>
                    </a:ext>
                  </a:extLst>
                </a:gridCol>
                <a:gridCol w="694486">
                  <a:extLst>
                    <a:ext uri="{9D8B030D-6E8A-4147-A177-3AD203B41FA5}">
                      <a16:colId xmlns:a16="http://schemas.microsoft.com/office/drawing/2014/main" val="2259491949"/>
                    </a:ext>
                  </a:extLst>
                </a:gridCol>
                <a:gridCol w="970112">
                  <a:extLst>
                    <a:ext uri="{9D8B030D-6E8A-4147-A177-3AD203B41FA5}">
                      <a16:colId xmlns:a16="http://schemas.microsoft.com/office/drawing/2014/main" val="3762746058"/>
                    </a:ext>
                  </a:extLst>
                </a:gridCol>
              </a:tblGrid>
              <a:tr h="424924">
                <a:tc>
                  <a:txBody>
                    <a:bodyPr/>
                    <a:lstStyle/>
                    <a:p>
                      <a:pPr algn="l" fontAlgn="b"/>
                      <a:r>
                        <a:rPr lang="en-GB" sz="1400" b="1"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52513119"/>
                  </a:ext>
                </a:extLst>
              </a:tr>
              <a:tr h="424924">
                <a:tc>
                  <a:txBody>
                    <a:bodyPr/>
                    <a:lstStyle/>
                    <a:p>
                      <a:pPr algn="l" fontAlgn="b"/>
                      <a:r>
                        <a:rPr lang="en-GB" sz="1400" b="0" i="0" u="none" strike="noStrike">
                          <a:solidFill>
                            <a:srgbClr val="000000"/>
                          </a:solidFill>
                          <a:effectLst/>
                          <a:latin typeface="Arial" panose="020B0604020202020204" pitchFamily="34" charset="0"/>
                        </a:rPr>
                        <a:t>Variant CJD cases to check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4061446"/>
                  </a:ext>
                </a:extLst>
              </a:tr>
              <a:tr h="424924">
                <a:tc>
                  <a:txBody>
                    <a:bodyPr/>
                    <a:lstStyle/>
                    <a:p>
                      <a:pPr algn="l" fontAlgn="b"/>
                      <a:r>
                        <a:rPr lang="en-GB" sz="1400" b="0" i="0" u="none" strike="noStrike">
                          <a:solidFill>
                            <a:srgbClr val="000000"/>
                          </a:solidFill>
                          <a:effectLst/>
                          <a:latin typeface="Arial" panose="020B0604020202020204" pitchFamily="34" charset="0"/>
                        </a:rPr>
                        <a:t>Blood donors identified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4337250"/>
                  </a:ext>
                </a:extLst>
              </a:tr>
              <a:tr h="424924">
                <a:tc>
                  <a:txBody>
                    <a:bodyPr/>
                    <a:lstStyle/>
                    <a:p>
                      <a:pPr algn="l" fontAlgn="b"/>
                      <a:r>
                        <a:rPr lang="en-GB" sz="1400" b="0" i="0" u="none" strike="noStrike">
                          <a:solidFill>
                            <a:srgbClr val="000000"/>
                          </a:solidFill>
                          <a:effectLst/>
                          <a:latin typeface="Arial" panose="020B0604020202020204" pitchFamily="34" charset="0"/>
                        </a:rPr>
                        <a:t>Components issued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9123579"/>
                  </a:ext>
                </a:extLst>
              </a:tr>
              <a:tr h="424924">
                <a:tc>
                  <a:txBody>
                    <a:bodyPr/>
                    <a:lstStyle/>
                    <a:p>
                      <a:pPr algn="l" fontAlgn="b"/>
                      <a:r>
                        <a:rPr lang="en-GB" sz="1400" b="0" i="0" u="none" strike="noStrike">
                          <a:solidFill>
                            <a:srgbClr val="000000"/>
                          </a:solidFill>
                          <a:effectLst/>
                          <a:latin typeface="Arial" panose="020B0604020202020204" pitchFamily="34" charset="0"/>
                        </a:rPr>
                        <a:t>Recipients identified to date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7755417"/>
                  </a:ext>
                </a:extLst>
              </a:tr>
              <a:tr h="424924">
                <a:tc>
                  <a:txBody>
                    <a:bodyPr/>
                    <a:lstStyle/>
                    <a:p>
                      <a:pPr algn="l" fontAlgn="b"/>
                      <a:endParaRPr lang="en-GB" sz="14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b"/>
                      <a:r>
                        <a:rPr lang="en-GB" sz="1400" b="1" i="0" u="none" strike="noStrike">
                          <a:solidFill>
                            <a:srgbClr val="000000"/>
                          </a:solidFill>
                          <a:effectLst/>
                          <a:latin typeface="Arial" panose="020B0604020202020204" pitchFamily="34" charset="0"/>
                        </a:rPr>
                        <a:t>2023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552741300"/>
                  </a:ext>
                </a:extLst>
              </a:tr>
              <a:tr h="424924">
                <a:tc>
                  <a:txBody>
                    <a:bodyPr/>
                    <a:lstStyle/>
                    <a:p>
                      <a:pPr algn="l" fontAlgn="b"/>
                      <a:r>
                        <a:rPr lang="en-GB" sz="1400" b="0" i="0" u="none" strike="noStrike">
                          <a:solidFill>
                            <a:srgbClr val="000000"/>
                          </a:solidFill>
                          <a:effectLst/>
                          <a:latin typeface="Arial" panose="020B0604020202020204" pitchFamily="34" charset="0"/>
                        </a:rPr>
                        <a:t>Sporadic CJD cases to check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3673655"/>
                  </a:ext>
                </a:extLst>
              </a:tr>
              <a:tr h="424924">
                <a:tc>
                  <a:txBody>
                    <a:bodyPr/>
                    <a:lstStyle/>
                    <a:p>
                      <a:pPr algn="l" fontAlgn="b"/>
                      <a:r>
                        <a:rPr lang="en-GB" sz="1400" b="0" i="0" u="none" strike="noStrike">
                          <a:solidFill>
                            <a:srgbClr val="000000"/>
                          </a:solidFill>
                          <a:effectLst/>
                          <a:latin typeface="Arial" panose="020B0604020202020204" pitchFamily="34" charset="0"/>
                        </a:rPr>
                        <a:t>Blood donors identified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3409515"/>
                  </a:ext>
                </a:extLst>
              </a:tr>
              <a:tr h="424924">
                <a:tc>
                  <a:txBody>
                    <a:bodyPr/>
                    <a:lstStyle/>
                    <a:p>
                      <a:pPr algn="l" fontAlgn="b"/>
                      <a:r>
                        <a:rPr lang="en-GB" sz="1400" b="0" i="0" u="none" strike="noStrike">
                          <a:solidFill>
                            <a:srgbClr val="000000"/>
                          </a:solidFill>
                          <a:effectLst/>
                          <a:latin typeface="Arial" panose="020B0604020202020204" pitchFamily="34" charset="0"/>
                        </a:rPr>
                        <a:t>Components issued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6516094"/>
                  </a:ext>
                </a:extLst>
              </a:tr>
              <a:tr h="424924">
                <a:tc>
                  <a:txBody>
                    <a:bodyPr/>
                    <a:lstStyle/>
                    <a:p>
                      <a:pPr algn="l" fontAlgn="b"/>
                      <a:r>
                        <a:rPr lang="en-GB" sz="1400" b="0" i="0" u="none" strike="noStrike">
                          <a:solidFill>
                            <a:srgbClr val="000000"/>
                          </a:solidFill>
                          <a:effectLst/>
                          <a:latin typeface="Arial" panose="020B0604020202020204" pitchFamily="34" charset="0"/>
                        </a:rPr>
                        <a:t>Recipients identified to date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60 (prelim)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2107921"/>
                  </a:ext>
                </a:extLst>
              </a:tr>
            </a:tbl>
          </a:graphicData>
        </a:graphic>
      </p:graphicFrame>
      <p:sp>
        <p:nvSpPr>
          <p:cNvPr id="3" name="TextBox 2">
            <a:extLst>
              <a:ext uri="{FF2B5EF4-FFF2-40B4-BE49-F238E27FC236}">
                <a16:creationId xmlns:a16="http://schemas.microsoft.com/office/drawing/2014/main" id="{1DFCB203-EB33-30CA-75C3-DDE223342495}"/>
              </a:ext>
            </a:extLst>
          </p:cNvPr>
          <p:cNvSpPr txBox="1"/>
          <p:nvPr/>
        </p:nvSpPr>
        <p:spPr>
          <a:xfrm>
            <a:off x="1260475" y="6023875"/>
            <a:ext cx="10534754" cy="800219"/>
          </a:xfrm>
          <a:prstGeom prst="rect">
            <a:avLst/>
          </a:prstGeom>
          <a:noFill/>
        </p:spPr>
        <p:txBody>
          <a:bodyPr wrap="square" lIns="91440" tIns="45720" rIns="91440" bIns="45720" rtlCol="0" anchor="t">
            <a:spAutoFit/>
          </a:bodyPr>
          <a:lstStyle/>
          <a:p>
            <a:pPr fontAlgn="b"/>
            <a:r>
              <a:rPr lang="en-GB" sz="1400" b="0" i="0" u="none" strike="noStrike" kern="1200" err="1">
                <a:solidFill>
                  <a:srgbClr val="000000"/>
                </a:solidFill>
                <a:effectLst/>
                <a:latin typeface="Arial"/>
                <a:cs typeface="Arial"/>
              </a:rPr>
              <a:t>vCJD</a:t>
            </a:r>
            <a:r>
              <a:rPr lang="en-GB" sz="1400" b="0" i="0" u="none" strike="noStrike" kern="1200">
                <a:solidFill>
                  <a:srgbClr val="000000"/>
                </a:solidFill>
                <a:effectLst/>
                <a:latin typeface="Arial"/>
                <a:cs typeface="Arial"/>
              </a:rPr>
              <a:t> transfusion transmissions</a:t>
            </a:r>
            <a:r>
              <a:rPr lang="en-US" sz="1400">
                <a:latin typeface="Arial"/>
                <a:cs typeface="Arial"/>
              </a:rPr>
              <a:t> - </a:t>
            </a:r>
            <a:r>
              <a:rPr lang="en-GB" sz="1400" b="0" i="0" u="none" strike="noStrike" kern="1200" spc="0" baseline="0">
                <a:ln>
                  <a:noFill/>
                </a:ln>
                <a:solidFill>
                  <a:srgbClr val="000000"/>
                </a:solidFill>
                <a:effectLst/>
                <a:latin typeface="Arial"/>
                <a:cs typeface="Arial"/>
              </a:rPr>
              <a:t>3 clinical and 1 pre-clinical </a:t>
            </a:r>
            <a:r>
              <a:rPr lang="en-GB" sz="1400">
                <a:solidFill>
                  <a:srgbClr val="000000"/>
                </a:solidFill>
                <a:latin typeface="Arial"/>
                <a:cs typeface="Arial"/>
              </a:rPr>
              <a:t>transfusion-transmission</a:t>
            </a:r>
            <a:r>
              <a:rPr lang="en-GB" sz="1400" b="0" i="0" u="none" strike="noStrike" kern="1200" spc="0" baseline="0">
                <a:ln>
                  <a:noFill/>
                </a:ln>
                <a:solidFill>
                  <a:srgbClr val="000000"/>
                </a:solidFill>
                <a:effectLst/>
                <a:latin typeface="Arial"/>
                <a:cs typeface="Arial"/>
              </a:rPr>
              <a:t> from 3 donors transfused before leucodepletion </a:t>
            </a:r>
            <a:r>
              <a:rPr lang="en-GB" sz="1400">
                <a:solidFill>
                  <a:srgbClr val="000000"/>
                </a:solidFill>
                <a:latin typeface="Arial"/>
                <a:cs typeface="Arial"/>
              </a:rPr>
              <a:t>began in</a:t>
            </a:r>
            <a:r>
              <a:rPr lang="en-GB" sz="1400" b="0" i="0" u="none" strike="noStrike" kern="1200" spc="0" baseline="0">
                <a:ln>
                  <a:noFill/>
                </a:ln>
                <a:solidFill>
                  <a:srgbClr val="000000"/>
                </a:solidFill>
                <a:effectLst/>
                <a:latin typeface="Arial"/>
                <a:cs typeface="Arial"/>
              </a:rPr>
              <a:t> 1999</a:t>
            </a:r>
            <a:endParaRPr lang="en-US" sz="1400" b="0" i="0" u="none" strike="noStrike">
              <a:effectLst/>
              <a:latin typeface="Arial"/>
              <a:cs typeface="Arial"/>
            </a:endParaRPr>
          </a:p>
          <a:p>
            <a:endParaRPr lang="en-US"/>
          </a:p>
        </p:txBody>
      </p:sp>
    </p:spTree>
    <p:extLst>
      <p:ext uri="{BB962C8B-B14F-4D97-AF65-F5344CB8AC3E}">
        <p14:creationId xmlns:p14="http://schemas.microsoft.com/office/powerpoint/2010/main" val="1553727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86CE39-B59A-444E-1EE7-5CF075E3C6E8}"/>
              </a:ext>
            </a:extLst>
          </p:cNvPr>
          <p:cNvSpPr txBox="1">
            <a:spLocks noGrp="1"/>
          </p:cNvSpPr>
          <p:nvPr>
            <p:ph type="title" idx="4294967295"/>
          </p:nvPr>
        </p:nvSpPr>
        <p:spPr>
          <a:xfrm>
            <a:off x="891835" y="148819"/>
            <a:ext cx="987890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effectLst/>
                <a:uLnTx/>
                <a:uFillTx/>
                <a:latin typeface="Arial"/>
                <a:ea typeface="+mn-ea"/>
                <a:cs typeface="Arial"/>
              </a:rPr>
              <a:t>Reactive marker rates per 1000 identified among all consented, actual and utilised organ donors who proceed to donation</a:t>
            </a:r>
            <a:r>
              <a:rPr lang="en-GB" sz="1800" b="1">
                <a:latin typeface="Arial"/>
                <a:ea typeface="+mn-ea"/>
                <a:cs typeface="Arial"/>
              </a:rPr>
              <a:t>,</a:t>
            </a:r>
            <a:r>
              <a:rPr kumimoji="0" lang="en-GB" sz="1800" b="1" i="0" u="none" strike="noStrike" kern="1200" cap="none" spc="0" normalizeH="0" baseline="0" noProof="0">
                <a:ln>
                  <a:noFill/>
                </a:ln>
                <a:effectLst/>
                <a:uLnTx/>
                <a:uFillTx/>
                <a:latin typeface="Arial"/>
                <a:ea typeface="+mn-ea"/>
                <a:cs typeface="Arial"/>
              </a:rPr>
              <a:t> UK 2023</a:t>
            </a:r>
          </a:p>
        </p:txBody>
      </p:sp>
      <p:graphicFrame>
        <p:nvGraphicFramePr>
          <p:cNvPr id="5" name="Chart 4" descr="Reactive marker rates in deceased organ donors who proceed to donate remained low in 2023.">
            <a:extLst>
              <a:ext uri="{FF2B5EF4-FFF2-40B4-BE49-F238E27FC236}">
                <a16:creationId xmlns:a16="http://schemas.microsoft.com/office/drawing/2014/main" id="{39E2C6D4-CE28-5808-2556-76F7F168D740}"/>
              </a:ext>
            </a:extLst>
          </p:cNvPr>
          <p:cNvGraphicFramePr>
            <a:graphicFrameLocks/>
          </p:cNvGraphicFramePr>
          <p:nvPr>
            <p:extLst>
              <p:ext uri="{D42A27DB-BD31-4B8C-83A1-F6EECF244321}">
                <p14:modId xmlns:p14="http://schemas.microsoft.com/office/powerpoint/2010/main" val="4064378720"/>
              </p:ext>
            </p:extLst>
          </p:nvPr>
        </p:nvGraphicFramePr>
        <p:xfrm>
          <a:off x="600527" y="827528"/>
          <a:ext cx="10461522" cy="520294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217D7C42-172D-442E-FA5D-FF0F107F0D17}"/>
              </a:ext>
            </a:extLst>
          </p:cNvPr>
          <p:cNvSpPr txBox="1"/>
          <p:nvPr/>
        </p:nvSpPr>
        <p:spPr>
          <a:xfrm>
            <a:off x="1022554" y="6062850"/>
            <a:ext cx="10318458" cy="800219"/>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People consented to donate became actual donors when at least one organ was retrieved. actual donors became utilised donors when their organ(s) were transplanted. </a:t>
            </a:r>
            <a:endParaRPr lang="en-US" sz="1400">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1862488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26B526D-6A9C-24CE-CE91-AC81472DCFBC}"/>
              </a:ext>
            </a:extLst>
          </p:cNvPr>
          <p:cNvSpPr txBox="1">
            <a:spLocks noGrp="1"/>
          </p:cNvSpPr>
          <p:nvPr>
            <p:ph type="title" idx="4294967295"/>
          </p:nvPr>
        </p:nvSpPr>
        <p:spPr>
          <a:xfrm>
            <a:off x="518160" y="497840"/>
            <a:ext cx="1115568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Characteristics of utilised donors from whom at least one organ was transplanted and who were reactive for at least one marker, UK 2023</a:t>
            </a:r>
          </a:p>
        </p:txBody>
      </p:sp>
      <p:graphicFrame>
        <p:nvGraphicFramePr>
          <p:cNvPr id="6" name="Table 5">
            <a:extLst>
              <a:ext uri="{FF2B5EF4-FFF2-40B4-BE49-F238E27FC236}">
                <a16:creationId xmlns:a16="http://schemas.microsoft.com/office/drawing/2014/main" id="{15351D31-A579-E793-9346-C638EF06DB17}"/>
              </a:ext>
            </a:extLst>
          </p:cNvPr>
          <p:cNvGraphicFramePr>
            <a:graphicFrameLocks noGrp="1"/>
          </p:cNvGraphicFramePr>
          <p:nvPr>
            <p:extLst>
              <p:ext uri="{D42A27DB-BD31-4B8C-83A1-F6EECF244321}">
                <p14:modId xmlns:p14="http://schemas.microsoft.com/office/powerpoint/2010/main" val="3635106254"/>
              </p:ext>
            </p:extLst>
          </p:nvPr>
        </p:nvGraphicFramePr>
        <p:xfrm>
          <a:off x="643467" y="1645536"/>
          <a:ext cx="10905073" cy="3566929"/>
        </p:xfrm>
        <a:graphic>
          <a:graphicData uri="http://schemas.openxmlformats.org/drawingml/2006/table">
            <a:tbl>
              <a:tblPr firstRow="1" bandRow="1"/>
              <a:tblGrid>
                <a:gridCol w="1873046">
                  <a:extLst>
                    <a:ext uri="{9D8B030D-6E8A-4147-A177-3AD203B41FA5}">
                      <a16:colId xmlns:a16="http://schemas.microsoft.com/office/drawing/2014/main" val="2880257644"/>
                    </a:ext>
                  </a:extLst>
                </a:gridCol>
                <a:gridCol w="777049">
                  <a:extLst>
                    <a:ext uri="{9D8B030D-6E8A-4147-A177-3AD203B41FA5}">
                      <a16:colId xmlns:a16="http://schemas.microsoft.com/office/drawing/2014/main" val="658821777"/>
                    </a:ext>
                  </a:extLst>
                </a:gridCol>
                <a:gridCol w="777049">
                  <a:extLst>
                    <a:ext uri="{9D8B030D-6E8A-4147-A177-3AD203B41FA5}">
                      <a16:colId xmlns:a16="http://schemas.microsoft.com/office/drawing/2014/main" val="1498919614"/>
                    </a:ext>
                  </a:extLst>
                </a:gridCol>
                <a:gridCol w="626266">
                  <a:extLst>
                    <a:ext uri="{9D8B030D-6E8A-4147-A177-3AD203B41FA5}">
                      <a16:colId xmlns:a16="http://schemas.microsoft.com/office/drawing/2014/main" val="1852090870"/>
                    </a:ext>
                  </a:extLst>
                </a:gridCol>
                <a:gridCol w="588007">
                  <a:extLst>
                    <a:ext uri="{9D8B030D-6E8A-4147-A177-3AD203B41FA5}">
                      <a16:colId xmlns:a16="http://schemas.microsoft.com/office/drawing/2014/main" val="1767748805"/>
                    </a:ext>
                  </a:extLst>
                </a:gridCol>
                <a:gridCol w="518242">
                  <a:extLst>
                    <a:ext uri="{9D8B030D-6E8A-4147-A177-3AD203B41FA5}">
                      <a16:colId xmlns:a16="http://schemas.microsoft.com/office/drawing/2014/main" val="789498232"/>
                    </a:ext>
                  </a:extLst>
                </a:gridCol>
                <a:gridCol w="678027">
                  <a:extLst>
                    <a:ext uri="{9D8B030D-6E8A-4147-A177-3AD203B41FA5}">
                      <a16:colId xmlns:a16="http://schemas.microsoft.com/office/drawing/2014/main" val="991693664"/>
                    </a:ext>
                  </a:extLst>
                </a:gridCol>
                <a:gridCol w="808556">
                  <a:extLst>
                    <a:ext uri="{9D8B030D-6E8A-4147-A177-3AD203B41FA5}">
                      <a16:colId xmlns:a16="http://schemas.microsoft.com/office/drawing/2014/main" val="1517229090"/>
                    </a:ext>
                  </a:extLst>
                </a:gridCol>
                <a:gridCol w="837814">
                  <a:extLst>
                    <a:ext uri="{9D8B030D-6E8A-4147-A177-3AD203B41FA5}">
                      <a16:colId xmlns:a16="http://schemas.microsoft.com/office/drawing/2014/main" val="1280269371"/>
                    </a:ext>
                  </a:extLst>
                </a:gridCol>
                <a:gridCol w="619514">
                  <a:extLst>
                    <a:ext uri="{9D8B030D-6E8A-4147-A177-3AD203B41FA5}">
                      <a16:colId xmlns:a16="http://schemas.microsoft.com/office/drawing/2014/main" val="966686353"/>
                    </a:ext>
                  </a:extLst>
                </a:gridCol>
                <a:gridCol w="576754">
                  <a:extLst>
                    <a:ext uri="{9D8B030D-6E8A-4147-A177-3AD203B41FA5}">
                      <a16:colId xmlns:a16="http://schemas.microsoft.com/office/drawing/2014/main" val="10459287"/>
                    </a:ext>
                  </a:extLst>
                </a:gridCol>
                <a:gridCol w="808556">
                  <a:extLst>
                    <a:ext uri="{9D8B030D-6E8A-4147-A177-3AD203B41FA5}">
                      <a16:colId xmlns:a16="http://schemas.microsoft.com/office/drawing/2014/main" val="41130889"/>
                    </a:ext>
                  </a:extLst>
                </a:gridCol>
                <a:gridCol w="1416193">
                  <a:extLst>
                    <a:ext uri="{9D8B030D-6E8A-4147-A177-3AD203B41FA5}">
                      <a16:colId xmlns:a16="http://schemas.microsoft.com/office/drawing/2014/main" val="2401712555"/>
                    </a:ext>
                  </a:extLst>
                </a:gridCol>
              </a:tblGrid>
              <a:tr h="279240">
                <a:tc>
                  <a:txBody>
                    <a:bodyPr/>
                    <a:lstStyle/>
                    <a:p>
                      <a:pPr algn="l" fontAlgn="ctr"/>
                      <a:r>
                        <a:rPr lang="en-GB" sz="1400" b="1" i="0" u="none" strike="noStrike">
                          <a:solidFill>
                            <a:srgbClr val="000000"/>
                          </a:solidFill>
                          <a:effectLst/>
                          <a:latin typeface="Arial" panose="020B0604020202020204" pitchFamily="34" charset="0"/>
                        </a:rPr>
                        <a:t>Gender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err="1">
                          <a:solidFill>
                            <a:srgbClr val="000000"/>
                          </a:solidFill>
                          <a:effectLst/>
                          <a:latin typeface="Arial" panose="020B0604020202020204" pitchFamily="34" charset="0"/>
                        </a:rPr>
                        <a:t>HBcAb</a:t>
                      </a:r>
                      <a:r>
                        <a:rPr lang="en-GB" sz="1400" b="1" i="0" u="none" strike="noStrike">
                          <a:solidFill>
                            <a:srgbClr val="000000"/>
                          </a:solidFill>
                          <a:effectLst/>
                          <a:latin typeface="Arial" panose="020B0604020202020204" pitchFamily="34" charset="0"/>
                        </a:rPr>
                        <a:t>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HBsAg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HCV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HEV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HIV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HTLV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Malaria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Syphilis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CMV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EBV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1" u="none" strike="noStrike">
                          <a:solidFill>
                            <a:srgbClr val="000000"/>
                          </a:solidFill>
                          <a:effectLst/>
                          <a:latin typeface="Arial" panose="020B0604020202020204" pitchFamily="34" charset="0"/>
                        </a:rPr>
                        <a:t>T. </a:t>
                      </a:r>
                      <a:r>
                        <a:rPr lang="en-GB" sz="1400" b="1" i="1" u="none" strike="noStrike" err="1">
                          <a:solidFill>
                            <a:srgbClr val="000000"/>
                          </a:solidFill>
                          <a:effectLst/>
                          <a:latin typeface="Arial" panose="020B0604020202020204" pitchFamily="34" charset="0"/>
                        </a:rPr>
                        <a:t>cruzi</a:t>
                      </a:r>
                      <a:r>
                        <a:rPr lang="en-GB" sz="1400" b="1" i="1" u="none" strike="noStrike">
                          <a:solidFill>
                            <a:srgbClr val="000000"/>
                          </a:solidFill>
                          <a:effectLst/>
                          <a:latin typeface="Arial" panose="020B0604020202020204" pitchFamily="34" charset="0"/>
                        </a:rPr>
                        <a:t>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Toxoplasmosis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72679232"/>
                  </a:ext>
                </a:extLst>
              </a:tr>
              <a:tr h="279240">
                <a:tc>
                  <a:txBody>
                    <a:bodyPr/>
                    <a:lstStyle/>
                    <a:p>
                      <a:pPr algn="l" fontAlgn="ctr"/>
                      <a:r>
                        <a:rPr lang="en-GB" sz="1400" b="0" i="0" u="none" strike="noStrike">
                          <a:solidFill>
                            <a:srgbClr val="000000"/>
                          </a:solidFill>
                          <a:effectLst/>
                          <a:latin typeface="Arial" panose="020B0604020202020204" pitchFamily="34" charset="0"/>
                        </a:rPr>
                        <a:t>Males</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17</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12</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357</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785</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111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9200940"/>
                  </a:ext>
                </a:extLst>
              </a:tr>
              <a:tr h="279240">
                <a:tc>
                  <a:txBody>
                    <a:bodyPr/>
                    <a:lstStyle/>
                    <a:p>
                      <a:pPr algn="l" fontAlgn="ctr"/>
                      <a:r>
                        <a:rPr lang="en-GB" sz="1400" b="0" i="0" u="none" strike="noStrike">
                          <a:solidFill>
                            <a:srgbClr val="000000"/>
                          </a:solidFill>
                          <a:effectLst/>
                          <a:latin typeface="Arial" panose="020B0604020202020204" pitchFamily="34" charset="0"/>
                        </a:rPr>
                        <a:t>Females</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6</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280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548</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71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8542993"/>
                  </a:ext>
                </a:extLst>
              </a:tr>
              <a:tr h="279240">
                <a:tc>
                  <a:txBody>
                    <a:bodyPr/>
                    <a:lstStyle/>
                    <a:p>
                      <a:pPr algn="l" fontAlgn="ctr"/>
                      <a:r>
                        <a:rPr lang="en-GB" sz="1400" b="1" i="0" u="none" strike="noStrike">
                          <a:solidFill>
                            <a:srgbClr val="000000"/>
                          </a:solidFill>
                          <a:effectLst/>
                          <a:latin typeface="Arial" panose="020B0604020202020204" pitchFamily="34" charset="0"/>
                        </a:rPr>
                        <a:t>Age Range</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1"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3885860971"/>
                  </a:ext>
                </a:extLst>
              </a:tr>
              <a:tr h="279240">
                <a:tc>
                  <a:txBody>
                    <a:bodyPr/>
                    <a:lstStyle/>
                    <a:p>
                      <a:pPr algn="l" fontAlgn="ctr"/>
                      <a:r>
                        <a:rPr lang="en-GB" sz="1400" b="0" i="0" u="none" strike="noStrike">
                          <a:solidFill>
                            <a:srgbClr val="000000"/>
                          </a:solidFill>
                          <a:effectLst/>
                          <a:latin typeface="Arial" panose="020B0604020202020204" pitchFamily="34" charset="0"/>
                        </a:rPr>
                        <a:t> </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41-80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25-63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29-49</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31-76</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9-83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5-83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17-83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5518156"/>
                  </a:ext>
                </a:extLst>
              </a:tr>
              <a:tr h="279240">
                <a:tc>
                  <a:txBody>
                    <a:bodyPr/>
                    <a:lstStyle/>
                    <a:p>
                      <a:pPr algn="l" fontAlgn="ctr"/>
                      <a:r>
                        <a:rPr lang="en-GB" sz="1400" b="1" i="0" u="none" strike="noStrike">
                          <a:solidFill>
                            <a:srgbClr val="000000"/>
                          </a:solidFill>
                          <a:effectLst/>
                          <a:latin typeface="Arial" panose="020B0604020202020204" pitchFamily="34" charset="0"/>
                        </a:rPr>
                        <a:t>Ethnicity</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1"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endParaRPr lang="en-GB" sz="1400" b="1" i="0" u="none" strike="noStrike">
                        <a:solidFill>
                          <a:srgbClr val="000000"/>
                        </a:solidFill>
                        <a:effectLst/>
                        <a:latin typeface="Arial" panose="020B0604020202020204" pitchFamily="34" charset="0"/>
                      </a:endParaRP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21258025"/>
                  </a:ext>
                </a:extLst>
              </a:tr>
              <a:tr h="279240">
                <a:tc>
                  <a:txBody>
                    <a:bodyPr/>
                    <a:lstStyle/>
                    <a:p>
                      <a:pPr algn="l" fontAlgn="ctr"/>
                      <a:r>
                        <a:rPr lang="en-GB" sz="1400" b="0" i="0" u="none" strike="noStrike">
                          <a:solidFill>
                            <a:srgbClr val="000000"/>
                          </a:solidFill>
                          <a:effectLst/>
                          <a:latin typeface="Arial" panose="020B0604020202020204" pitchFamily="34" charset="0"/>
                        </a:rPr>
                        <a:t>Asian or Asian British</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6</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36</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0799745"/>
                  </a:ext>
                </a:extLst>
              </a:tr>
              <a:tr h="279240">
                <a:tc>
                  <a:txBody>
                    <a:bodyPr/>
                    <a:lstStyle/>
                    <a:p>
                      <a:pPr algn="l" fontAlgn="ctr"/>
                      <a:r>
                        <a:rPr lang="en-GB" sz="1400" b="0" i="0" u="none" strike="noStrike">
                          <a:solidFill>
                            <a:srgbClr val="000000"/>
                          </a:solidFill>
                          <a:effectLst/>
                          <a:latin typeface="Arial" panose="020B0604020202020204" pitchFamily="34" charset="0"/>
                        </a:rPr>
                        <a:t>Black or Black British</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7379569"/>
                  </a:ext>
                </a:extLst>
              </a:tr>
              <a:tr h="279240">
                <a:tc>
                  <a:txBody>
                    <a:bodyPr/>
                    <a:lstStyle/>
                    <a:p>
                      <a:pPr algn="l" fontAlgn="ctr"/>
                      <a:r>
                        <a:rPr lang="en-GB" sz="1400" b="0" i="0" u="none" strike="noStrike">
                          <a:solidFill>
                            <a:srgbClr val="000000"/>
                          </a:solidFill>
                          <a:effectLst/>
                          <a:latin typeface="Arial" panose="020B0604020202020204" pitchFamily="34" charset="0"/>
                        </a:rPr>
                        <a:t>Chinese or Oriental</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4</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2864698"/>
                  </a:ext>
                </a:extLst>
              </a:tr>
              <a:tr h="279240">
                <a:tc>
                  <a:txBody>
                    <a:bodyPr/>
                    <a:lstStyle/>
                    <a:p>
                      <a:pPr algn="l" fontAlgn="ctr"/>
                      <a:r>
                        <a:rPr lang="en-GB" sz="1400" b="0" i="0" u="none" strike="noStrike">
                          <a:solidFill>
                            <a:srgbClr val="000000"/>
                          </a:solidFill>
                          <a:effectLst/>
                          <a:latin typeface="Arial" panose="020B0604020202020204" pitchFamily="34" charset="0"/>
                        </a:rPr>
                        <a:t>White</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16</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15</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552</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1217</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157</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360087"/>
                  </a:ext>
                </a:extLst>
              </a:tr>
              <a:tr h="279240">
                <a:tc>
                  <a:txBody>
                    <a:bodyPr/>
                    <a:lstStyle/>
                    <a:p>
                      <a:pPr algn="l" fontAlgn="ctr"/>
                      <a:r>
                        <a:rPr lang="en-GB" sz="1400" b="0" i="0" u="none" strike="noStrike">
                          <a:solidFill>
                            <a:srgbClr val="000000"/>
                          </a:solidFill>
                          <a:effectLst/>
                          <a:latin typeface="Arial" panose="020B0604020202020204" pitchFamily="34" charset="0"/>
                        </a:rPr>
                        <a:t>Other or Mixed</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11</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2</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8565244"/>
                  </a:ext>
                </a:extLst>
              </a:tr>
              <a:tr h="495289">
                <a:tc>
                  <a:txBody>
                    <a:bodyPr/>
                    <a:lstStyle/>
                    <a:p>
                      <a:pPr algn="l" fontAlgn="ctr"/>
                      <a:r>
                        <a:rPr lang="en-GB" sz="1400" b="0" i="0" u="none" strike="noStrike">
                          <a:solidFill>
                            <a:srgbClr val="000000"/>
                          </a:solidFill>
                          <a:effectLst/>
                          <a:latin typeface="Arial" panose="020B0604020202020204" pitchFamily="34" charset="0"/>
                        </a:rPr>
                        <a:t>Unknown or not reported</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NR</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14</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35</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0</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400" b="0" i="0" u="none" strike="noStrike">
                          <a:solidFill>
                            <a:srgbClr val="000000"/>
                          </a:solidFill>
                          <a:effectLst/>
                          <a:latin typeface="Arial" panose="020B0604020202020204" pitchFamily="34" charset="0"/>
                        </a:rPr>
                        <a:t>9</a:t>
                      </a:r>
                    </a:p>
                  </a:txBody>
                  <a:tcPr marL="11340" marR="11340" marT="11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580255"/>
                  </a:ext>
                </a:extLst>
              </a:tr>
            </a:tbl>
          </a:graphicData>
        </a:graphic>
      </p:graphicFrame>
      <p:sp>
        <p:nvSpPr>
          <p:cNvPr id="8" name="TextBox 7">
            <a:extLst>
              <a:ext uri="{FF2B5EF4-FFF2-40B4-BE49-F238E27FC236}">
                <a16:creationId xmlns:a16="http://schemas.microsoft.com/office/drawing/2014/main" id="{FC9FDEFF-295E-F731-0BCE-2D51A134445E}"/>
              </a:ext>
            </a:extLst>
          </p:cNvPr>
          <p:cNvSpPr txBox="1"/>
          <p:nvPr/>
        </p:nvSpPr>
        <p:spPr>
          <a:xfrm>
            <a:off x="643465" y="5228869"/>
            <a:ext cx="9972283" cy="769441"/>
          </a:xfrm>
          <a:prstGeom prst="rect">
            <a:avLst/>
          </a:prstGeom>
          <a:noFill/>
        </p:spPr>
        <p:txBody>
          <a:bodyPr wrap="square" rtlCol="0">
            <a:spAutoFit/>
          </a:bodyPr>
          <a:lstStyle/>
          <a:p>
            <a:r>
              <a:rPr lang="en-GB" sz="1100" b="1">
                <a:latin typeface="Arial" panose="020B0604020202020204" pitchFamily="34" charset="0"/>
                <a:cs typeface="Arial" panose="020B0604020202020204" pitchFamily="34" charset="0"/>
              </a:rPr>
              <a:t>Please note:</a:t>
            </a:r>
          </a:p>
          <a:p>
            <a:r>
              <a:rPr lang="en-GB" sz="1100">
                <a:latin typeface="Arial" panose="020B0604020202020204" pitchFamily="34" charset="0"/>
                <a:cs typeface="Arial" panose="020B0604020202020204" pitchFamily="34" charset="0"/>
              </a:rPr>
              <a:t>*NR - not reported to minimise identification</a:t>
            </a:r>
          </a:p>
          <a:p>
            <a:r>
              <a:rPr lang="en-GB" sz="1100">
                <a:latin typeface="Arial" panose="020B0604020202020204" pitchFamily="34" charset="0"/>
                <a:cs typeface="Arial" panose="020B0604020202020204" pitchFamily="34" charset="0"/>
              </a:rPr>
              <a:t>The reactive numbers listed are not confirmed</a:t>
            </a:r>
          </a:p>
          <a:p>
            <a:r>
              <a:rPr lang="en-GB" sz="1100">
                <a:latin typeface="Arial" panose="020B0604020202020204" pitchFamily="34" charset="0"/>
                <a:cs typeface="Arial" panose="020B0604020202020204" pitchFamily="34" charset="0"/>
              </a:rPr>
              <a:t>Ethnicity definitions provided by NHSBT Statistics and Clinical Research </a:t>
            </a:r>
          </a:p>
        </p:txBody>
      </p:sp>
    </p:spTree>
    <p:extLst>
      <p:ext uri="{BB962C8B-B14F-4D97-AF65-F5344CB8AC3E}">
        <p14:creationId xmlns:p14="http://schemas.microsoft.com/office/powerpoint/2010/main" val="917246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6C3DAB58-6CA9-0032-5213-B9703625809E}"/>
              </a:ext>
            </a:extLst>
          </p:cNvPr>
          <p:cNvSpPr txBox="1">
            <a:spLocks noGrp="1"/>
          </p:cNvSpPr>
          <p:nvPr>
            <p:ph type="title" idx="4294967295"/>
          </p:nvPr>
        </p:nvSpPr>
        <p:spPr>
          <a:xfrm>
            <a:off x="518160" y="497840"/>
            <a:ext cx="1115568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Living surgical bone, deceased tissue and cord blood donors positive for markers of infection, England 2023 and 2006 to 2023</a:t>
            </a:r>
          </a:p>
        </p:txBody>
      </p:sp>
      <p:graphicFrame>
        <p:nvGraphicFramePr>
          <p:cNvPr id="7" name="Table 6">
            <a:extLst>
              <a:ext uri="{FF2B5EF4-FFF2-40B4-BE49-F238E27FC236}">
                <a16:creationId xmlns:a16="http://schemas.microsoft.com/office/drawing/2014/main" id="{189282C9-A9F5-36E0-1631-12D535F728A7}"/>
              </a:ext>
            </a:extLst>
          </p:cNvPr>
          <p:cNvGraphicFramePr>
            <a:graphicFrameLocks noGrp="1"/>
          </p:cNvGraphicFramePr>
          <p:nvPr>
            <p:extLst>
              <p:ext uri="{D42A27DB-BD31-4B8C-83A1-F6EECF244321}">
                <p14:modId xmlns:p14="http://schemas.microsoft.com/office/powerpoint/2010/main" val="1477470518"/>
              </p:ext>
            </p:extLst>
          </p:nvPr>
        </p:nvGraphicFramePr>
        <p:xfrm>
          <a:off x="518160" y="1716505"/>
          <a:ext cx="11155683" cy="3579663"/>
        </p:xfrm>
        <a:graphic>
          <a:graphicData uri="http://schemas.openxmlformats.org/drawingml/2006/table">
            <a:tbl>
              <a:tblPr firstRow="1"/>
              <a:tblGrid>
                <a:gridCol w="1358766">
                  <a:extLst>
                    <a:ext uri="{9D8B030D-6E8A-4147-A177-3AD203B41FA5}">
                      <a16:colId xmlns:a16="http://schemas.microsoft.com/office/drawing/2014/main" val="3607597335"/>
                    </a:ext>
                  </a:extLst>
                </a:gridCol>
                <a:gridCol w="857031">
                  <a:extLst>
                    <a:ext uri="{9D8B030D-6E8A-4147-A177-3AD203B41FA5}">
                      <a16:colId xmlns:a16="http://schemas.microsoft.com/office/drawing/2014/main" val="3552286007"/>
                    </a:ext>
                  </a:extLst>
                </a:gridCol>
                <a:gridCol w="545427">
                  <a:extLst>
                    <a:ext uri="{9D8B030D-6E8A-4147-A177-3AD203B41FA5}">
                      <a16:colId xmlns:a16="http://schemas.microsoft.com/office/drawing/2014/main" val="616589840"/>
                    </a:ext>
                  </a:extLst>
                </a:gridCol>
                <a:gridCol w="545427">
                  <a:extLst>
                    <a:ext uri="{9D8B030D-6E8A-4147-A177-3AD203B41FA5}">
                      <a16:colId xmlns:a16="http://schemas.microsoft.com/office/drawing/2014/main" val="227193016"/>
                    </a:ext>
                  </a:extLst>
                </a:gridCol>
                <a:gridCol w="545427">
                  <a:extLst>
                    <a:ext uri="{9D8B030D-6E8A-4147-A177-3AD203B41FA5}">
                      <a16:colId xmlns:a16="http://schemas.microsoft.com/office/drawing/2014/main" val="13314388"/>
                    </a:ext>
                  </a:extLst>
                </a:gridCol>
                <a:gridCol w="545427">
                  <a:extLst>
                    <a:ext uri="{9D8B030D-6E8A-4147-A177-3AD203B41FA5}">
                      <a16:colId xmlns:a16="http://schemas.microsoft.com/office/drawing/2014/main" val="3191924381"/>
                    </a:ext>
                  </a:extLst>
                </a:gridCol>
                <a:gridCol w="545427">
                  <a:extLst>
                    <a:ext uri="{9D8B030D-6E8A-4147-A177-3AD203B41FA5}">
                      <a16:colId xmlns:a16="http://schemas.microsoft.com/office/drawing/2014/main" val="58581477"/>
                    </a:ext>
                  </a:extLst>
                </a:gridCol>
                <a:gridCol w="779287">
                  <a:extLst>
                    <a:ext uri="{9D8B030D-6E8A-4147-A177-3AD203B41FA5}">
                      <a16:colId xmlns:a16="http://schemas.microsoft.com/office/drawing/2014/main" val="678239091"/>
                    </a:ext>
                  </a:extLst>
                </a:gridCol>
                <a:gridCol w="837108">
                  <a:extLst>
                    <a:ext uri="{9D8B030D-6E8A-4147-A177-3AD203B41FA5}">
                      <a16:colId xmlns:a16="http://schemas.microsoft.com/office/drawing/2014/main" val="2260001869"/>
                    </a:ext>
                  </a:extLst>
                </a:gridCol>
                <a:gridCol w="999949">
                  <a:extLst>
                    <a:ext uri="{9D8B030D-6E8A-4147-A177-3AD203B41FA5}">
                      <a16:colId xmlns:a16="http://schemas.microsoft.com/office/drawing/2014/main" val="1322620130"/>
                    </a:ext>
                  </a:extLst>
                </a:gridCol>
                <a:gridCol w="945974">
                  <a:extLst>
                    <a:ext uri="{9D8B030D-6E8A-4147-A177-3AD203B41FA5}">
                      <a16:colId xmlns:a16="http://schemas.microsoft.com/office/drawing/2014/main" val="641342395"/>
                    </a:ext>
                  </a:extLst>
                </a:gridCol>
                <a:gridCol w="1295388">
                  <a:extLst>
                    <a:ext uri="{9D8B030D-6E8A-4147-A177-3AD203B41FA5}">
                      <a16:colId xmlns:a16="http://schemas.microsoft.com/office/drawing/2014/main" val="2690050169"/>
                    </a:ext>
                  </a:extLst>
                </a:gridCol>
                <a:gridCol w="1355045">
                  <a:extLst>
                    <a:ext uri="{9D8B030D-6E8A-4147-A177-3AD203B41FA5}">
                      <a16:colId xmlns:a16="http://schemas.microsoft.com/office/drawing/2014/main" val="748838802"/>
                    </a:ext>
                  </a:extLst>
                </a:gridCol>
              </a:tblGrid>
              <a:tr h="1095558">
                <a:tc>
                  <a:txBody>
                    <a:bodyPr/>
                    <a:lstStyle/>
                    <a:p>
                      <a:pPr algn="l" fontAlgn="ctr"/>
                      <a:r>
                        <a:rPr lang="en-GB" sz="1400" b="1" i="0" u="none" strike="noStrike">
                          <a:solidFill>
                            <a:srgbClr val="000000"/>
                          </a:solidFill>
                          <a:effectLst/>
                          <a:latin typeface="Arial" panose="020B0604020202020204" pitchFamily="34" charset="0"/>
                        </a:rPr>
                        <a:t>UK 2023</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Total number tested</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HBV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HCV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HEV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HIV</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HTLV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Syphilis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Total positive for infection</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Total number tested for Malaria</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Total number positive for Malaria</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Total number tested for </a:t>
                      </a:r>
                      <a:r>
                        <a:rPr lang="en-GB" sz="1400" b="1" i="1" u="none" strike="noStrike">
                          <a:solidFill>
                            <a:srgbClr val="000000"/>
                          </a:solidFill>
                          <a:effectLst/>
                          <a:latin typeface="Arial" panose="020B0604020202020204" pitchFamily="34" charset="0"/>
                        </a:rPr>
                        <a:t>T. cruzi</a:t>
                      </a:r>
                      <a:endParaRPr lang="en-GB" sz="1400" b="1" i="0" u="none" strike="noStrike">
                        <a:solidFill>
                          <a:srgbClr val="000000"/>
                        </a:solidFill>
                        <a:effectLst/>
                        <a:latin typeface="Arial" panose="020B0604020202020204" pitchFamily="34" charset="0"/>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Total number positive for </a:t>
                      </a:r>
                      <a:r>
                        <a:rPr lang="en-GB" sz="1400" b="1" i="1" u="none" strike="noStrike">
                          <a:solidFill>
                            <a:srgbClr val="000000"/>
                          </a:solidFill>
                          <a:effectLst/>
                          <a:latin typeface="Arial" panose="020B0604020202020204" pitchFamily="34" charset="0"/>
                        </a:rPr>
                        <a:t>T. </a:t>
                      </a:r>
                      <a:r>
                        <a:rPr lang="en-GB" sz="1400" b="1" i="1" u="none" strike="noStrike" err="1">
                          <a:solidFill>
                            <a:srgbClr val="000000"/>
                          </a:solidFill>
                          <a:effectLst/>
                          <a:latin typeface="Arial" panose="020B0604020202020204" pitchFamily="34" charset="0"/>
                        </a:rPr>
                        <a:t>cruzi</a:t>
                      </a:r>
                      <a:endParaRPr lang="en-GB" sz="1400" b="1" i="0" u="none" strike="noStrike">
                        <a:solidFill>
                          <a:srgbClr val="000000"/>
                        </a:solidFill>
                        <a:effectLst/>
                        <a:latin typeface="Arial" panose="020B0604020202020204" pitchFamily="34" charset="0"/>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1250661123"/>
                  </a:ext>
                </a:extLst>
              </a:tr>
              <a:tr h="294957">
                <a:tc>
                  <a:txBody>
                    <a:bodyPr/>
                    <a:lstStyle/>
                    <a:p>
                      <a:pPr algn="l" fontAlgn="ctr"/>
                      <a:r>
                        <a:rPr lang="en-GB" sz="1400" b="0" i="0" u="none" strike="noStrike">
                          <a:solidFill>
                            <a:srgbClr val="000000"/>
                          </a:solidFill>
                          <a:effectLst/>
                          <a:latin typeface="Arial" panose="020B0604020202020204" pitchFamily="34" charset="0"/>
                        </a:rPr>
                        <a:t>Cord blood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119</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41</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6213314"/>
                  </a:ext>
                </a:extLst>
              </a:tr>
              <a:tr h="294957">
                <a:tc>
                  <a:txBody>
                    <a:bodyPr/>
                    <a:lstStyle/>
                    <a:p>
                      <a:pPr algn="l" fontAlgn="ctr"/>
                      <a:r>
                        <a:rPr lang="en-GB" sz="1400" b="0" i="0" u="none" strike="noStrike">
                          <a:solidFill>
                            <a:srgbClr val="000000"/>
                          </a:solidFill>
                          <a:effectLst/>
                          <a:latin typeface="Arial" panose="020B0604020202020204" pitchFamily="34" charset="0"/>
                        </a:rPr>
                        <a:t>Deceased tissue</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2,697</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3</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3</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9854540"/>
                  </a:ext>
                </a:extLst>
              </a:tr>
              <a:tr h="351141">
                <a:tc>
                  <a:txBody>
                    <a:bodyPr/>
                    <a:lstStyle/>
                    <a:p>
                      <a:pPr algn="l" fontAlgn="ctr"/>
                      <a:r>
                        <a:rPr lang="en-GB" sz="1400" b="0" i="0" u="none" strike="noStrike">
                          <a:solidFill>
                            <a:srgbClr val="000000"/>
                          </a:solidFill>
                          <a:effectLst/>
                          <a:latin typeface="Arial" panose="020B0604020202020204" pitchFamily="34" charset="0"/>
                        </a:rPr>
                        <a:t>Living surgical bone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372</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3141083"/>
                  </a:ext>
                </a:extLst>
              </a:tr>
              <a:tr h="294957">
                <a:tc>
                  <a:txBody>
                    <a:bodyPr/>
                    <a:lstStyle/>
                    <a:p>
                      <a:pPr algn="l" fontAlgn="ctr"/>
                      <a:r>
                        <a:rPr lang="en-GB" sz="1400" b="1" i="0" u="none" strike="noStrike">
                          <a:solidFill>
                            <a:srgbClr val="000000"/>
                          </a:solidFill>
                          <a:effectLst/>
                          <a:latin typeface="Arial" panose="020B0604020202020204" pitchFamily="34" charset="0"/>
                        </a:rPr>
                        <a:t>UK 2006 to 2023</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tc>
                  <a:txBody>
                    <a:bodyPr/>
                    <a:lstStyle/>
                    <a:p>
                      <a:pPr algn="ctr" fontAlgn="ctr"/>
                      <a:r>
                        <a:rPr lang="en-GB" sz="1400" b="1" i="0" u="none" strike="noStrike">
                          <a:solidFill>
                            <a:srgbClr val="000000"/>
                          </a:solidFill>
                          <a:effectLst/>
                          <a:latin typeface="Arial" panose="020B0604020202020204" pitchFamily="34" charset="0"/>
                        </a:rPr>
                        <a:t>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6FF"/>
                    </a:solidFill>
                  </a:tcPr>
                </a:tc>
                <a:extLst>
                  <a:ext uri="{0D108BD9-81ED-4DB2-BD59-A6C34878D82A}">
                    <a16:rowId xmlns:a16="http://schemas.microsoft.com/office/drawing/2014/main" val="2519188092"/>
                  </a:ext>
                </a:extLst>
              </a:tr>
              <a:tr h="294957">
                <a:tc>
                  <a:txBody>
                    <a:bodyPr/>
                    <a:lstStyle/>
                    <a:p>
                      <a:pPr algn="l" fontAlgn="ctr"/>
                      <a:r>
                        <a:rPr lang="en-GB" sz="1400" b="0" i="0" u="none" strike="noStrike">
                          <a:solidFill>
                            <a:srgbClr val="000000"/>
                          </a:solidFill>
                          <a:effectLst/>
                          <a:latin typeface="Arial" panose="020B0604020202020204" pitchFamily="34" charset="0"/>
                        </a:rPr>
                        <a:t>Cord blood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25,460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13</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11</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12</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7808</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230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491</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5004866"/>
                  </a:ext>
                </a:extLst>
              </a:tr>
              <a:tr h="294957">
                <a:tc>
                  <a:txBody>
                    <a:bodyPr/>
                    <a:lstStyle/>
                    <a:p>
                      <a:pPr algn="l" fontAlgn="ctr"/>
                      <a:r>
                        <a:rPr lang="en-GB" sz="1400" b="0" i="0" u="none" strike="noStrike">
                          <a:solidFill>
                            <a:srgbClr val="000000"/>
                          </a:solidFill>
                          <a:effectLst/>
                          <a:latin typeface="Arial" panose="020B0604020202020204" pitchFamily="34" charset="0"/>
                        </a:rPr>
                        <a:t>Deceased tissue</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40,247</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54</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21</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7</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3</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58</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147</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3572446"/>
                  </a:ext>
                </a:extLst>
              </a:tr>
              <a:tr h="294957">
                <a:tc>
                  <a:txBody>
                    <a:bodyPr/>
                    <a:lstStyle/>
                    <a:p>
                      <a:pPr algn="l" fontAlgn="ctr"/>
                      <a:r>
                        <a:rPr lang="en-GB" sz="1400" b="0" i="0" u="none" strike="noStrike">
                          <a:solidFill>
                            <a:srgbClr val="000000"/>
                          </a:solidFill>
                          <a:effectLst/>
                          <a:latin typeface="Arial" panose="020B0604020202020204" pitchFamily="34" charset="0"/>
                        </a:rPr>
                        <a:t>Living surgical bone </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35,004</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8</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14</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0</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1</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25</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49</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0" i="0" u="none" strike="noStrike">
                          <a:solidFill>
                            <a:srgbClr val="000000"/>
                          </a:solidFill>
                          <a:effectLst/>
                          <a:latin typeface="Arial" panose="020B0604020202020204" pitchFamily="34" charset="0"/>
                        </a:rPr>
                        <a:t>NA</a:t>
                      </a:r>
                    </a:p>
                  </a:txBody>
                  <a:tcPr marL="8039" marR="8039" marT="80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9629286"/>
                  </a:ext>
                </a:extLst>
              </a:tr>
            </a:tbl>
          </a:graphicData>
        </a:graphic>
      </p:graphicFrame>
    </p:spTree>
    <p:extLst>
      <p:ext uri="{BB962C8B-B14F-4D97-AF65-F5344CB8AC3E}">
        <p14:creationId xmlns:p14="http://schemas.microsoft.com/office/powerpoint/2010/main" val="3284166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7386F5-0837-79FD-3374-F201765CD0F2}"/>
              </a:ext>
            </a:extLst>
          </p:cNvPr>
          <p:cNvSpPr txBox="1">
            <a:spLocks noGrp="1"/>
          </p:cNvSpPr>
          <p:nvPr>
            <p:ph type="title" idx="4294967295"/>
          </p:nvPr>
        </p:nvSpPr>
        <p:spPr>
          <a:xfrm>
            <a:off x="891835" y="148819"/>
            <a:ext cx="9878907"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Rate of markers of infection per 100 000 donors tested in living surgical bone, deceased tissue donors and cord blood donors, England 2006 to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5" name="Picture 4" descr="The graph shows the rate of infection for living surgical bone, deceased tissue donors and cord blood donors in England between 2006 to 2023. In 2023, the rate in deceased tissue donors was 370.8 per 100 000 donors and in surgical bone donors was 268.8 per 100 000 donors.">
            <a:extLst>
              <a:ext uri="{FF2B5EF4-FFF2-40B4-BE49-F238E27FC236}">
                <a16:creationId xmlns:a16="http://schemas.microsoft.com/office/drawing/2014/main" id="{7B1C9A1E-30D5-3601-F720-17903912267A}"/>
              </a:ext>
            </a:extLst>
          </p:cNvPr>
          <p:cNvPicPr>
            <a:picLocks noChangeAspect="1"/>
          </p:cNvPicPr>
          <p:nvPr/>
        </p:nvPicPr>
        <p:blipFill>
          <a:blip r:embed="rId2"/>
          <a:stretch>
            <a:fillRect/>
          </a:stretch>
        </p:blipFill>
        <p:spPr>
          <a:xfrm>
            <a:off x="1213897" y="1286070"/>
            <a:ext cx="8118142" cy="4569298"/>
          </a:xfrm>
          <a:prstGeom prst="rect">
            <a:avLst/>
          </a:prstGeom>
        </p:spPr>
      </p:pic>
    </p:spTree>
    <p:extLst>
      <p:ext uri="{BB962C8B-B14F-4D97-AF65-F5344CB8AC3E}">
        <p14:creationId xmlns:p14="http://schemas.microsoft.com/office/powerpoint/2010/main" val="4045458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trospect">
  <a:themeElements>
    <a:clrScheme name="Custom 4">
      <a:dk1>
        <a:sysClr val="windowText" lastClr="000000"/>
      </a:dk1>
      <a:lt1>
        <a:sysClr val="window" lastClr="FFFFFF"/>
      </a:lt1>
      <a:dk2>
        <a:srgbClr val="344068"/>
      </a:dk2>
      <a:lt2>
        <a:srgbClr val="D9E0E6"/>
      </a:lt2>
      <a:accent1>
        <a:srgbClr val="DDF6FF"/>
      </a:accent1>
      <a:accent2>
        <a:srgbClr val="05BEFF"/>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8602967-1729-4c0a-8aa9-235ac3382950">
      <Terms xmlns="http://schemas.microsoft.com/office/infopath/2007/PartnerControls"/>
    </lcf76f155ced4ddcb4097134ff3c332f>
    <TaxCatchAll xmlns="f65ad3d8-3c7c-46b3-9125-5bfb0d01077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585B65163D554C8E1B10A3096A8A39" ma:contentTypeVersion="17" ma:contentTypeDescription="Create a new document." ma:contentTypeScope="" ma:versionID="d1b1172a095e3437b261ac7d1fe6d96d">
  <xsd:schema xmlns:xsd="http://www.w3.org/2001/XMLSchema" xmlns:xs="http://www.w3.org/2001/XMLSchema" xmlns:p="http://schemas.microsoft.com/office/2006/metadata/properties" xmlns:ns2="48602967-1729-4c0a-8aa9-235ac3382950" xmlns:ns3="a3513229-a467-4108-870e-7a643d1f3332" xmlns:ns4="f65ad3d8-3c7c-46b3-9125-5bfb0d010774" targetNamespace="http://schemas.microsoft.com/office/2006/metadata/properties" ma:root="true" ma:fieldsID="d5dc5c3899ef5342e233c6e8161b981a" ns2:_="" ns3:_="" ns4:_="">
    <xsd:import namespace="48602967-1729-4c0a-8aa9-235ac3382950"/>
    <xsd:import namespace="a3513229-a467-4108-870e-7a643d1f3332"/>
    <xsd:import namespace="f65ad3d8-3c7c-46b3-9125-5bfb0d0107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DateTake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602967-1729-4c0a-8aa9-235ac33829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289f538-edf0-4bde-b084-18e01efd0e88"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3513229-a467-4108-870e-7a643d1f333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65ad3d8-3c7c-46b3-9125-5bfb0d010774"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ddac332-b16f-461c-a517-7d8ad55ca954}" ma:internalName="TaxCatchAll" ma:showField="CatchAllData" ma:web="a3513229-a467-4108-870e-7a643d1f33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38FCF3-EC7B-4F46-955D-6445C6463D19}">
  <ds:schemaRefs>
    <ds:schemaRef ds:uri="http://purl.org/dc/dcmitype/"/>
    <ds:schemaRef ds:uri="http://schemas.microsoft.com/office/2006/metadata/properties"/>
    <ds:schemaRef ds:uri="f65ad3d8-3c7c-46b3-9125-5bfb0d010774"/>
    <ds:schemaRef ds:uri="48602967-1729-4c0a-8aa9-235ac3382950"/>
    <ds:schemaRef ds:uri="http://purl.org/dc/terms/"/>
    <ds:schemaRef ds:uri="a3513229-a467-4108-870e-7a643d1f3332"/>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3D76FF56-6224-420D-8098-0CC56FC43F30}">
  <ds:schemaRefs>
    <ds:schemaRef ds:uri="http://schemas.microsoft.com/sharepoint/v3/contenttype/forms"/>
  </ds:schemaRefs>
</ds:datastoreItem>
</file>

<file path=customXml/itemProps3.xml><?xml version="1.0" encoding="utf-8"?>
<ds:datastoreItem xmlns:ds="http://schemas.openxmlformats.org/officeDocument/2006/customXml" ds:itemID="{108DAC49-CCE6-4C67-AD6A-D94EED8EDA6C}">
  <ds:schemaRefs>
    <ds:schemaRef ds:uri="48602967-1729-4c0a-8aa9-235ac3382950"/>
    <ds:schemaRef ds:uri="a3513229-a467-4108-870e-7a643d1f3332"/>
    <ds:schemaRef ds:uri="f65ad3d8-3c7c-46b3-9125-5bfb0d01077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5409</Words>
  <Application>Microsoft Office PowerPoint</Application>
  <PresentationFormat>Widescreen</PresentationFormat>
  <Paragraphs>1187</Paragraphs>
  <Slides>33</Slides>
  <Notes>29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33</vt:i4>
      </vt:variant>
    </vt:vector>
  </HeadingPairs>
  <TitlesOfParts>
    <vt:vector size="41" baseType="lpstr">
      <vt:lpstr>Arial</vt:lpstr>
      <vt:lpstr>Calibri</vt:lpstr>
      <vt:lpstr>Calibri Light</vt:lpstr>
      <vt:lpstr>Segoe UI</vt:lpstr>
      <vt:lpstr>Symbol</vt:lpstr>
      <vt:lpstr>Times New Roman</vt:lpstr>
      <vt:lpstr>Office Theme</vt:lpstr>
      <vt:lpstr>Retrospect</vt:lpstr>
      <vt:lpstr>Safe Supplies: Close monitoring of blood donations   2024 slide set  (Data to end of December 2023)  Slide set to accompany: Safe supplies 2023: Close monitoring of blood donations (Published August 2024)   The joint NHSBT and UKHSA Epidemiology Unit epidemiology@nhsbt.nhs.uk    </vt:lpstr>
      <vt:lpstr>Data sources</vt:lpstr>
      <vt:lpstr>Blood donors confirmed positive for markers of infection by gender and age-group, UK 2019 to 2023 </vt:lpstr>
      <vt:lpstr>Blood donors confirmed positive for markers of infection by ethnic background and area of birth, UK  2019 to 2023</vt:lpstr>
      <vt:lpstr>Blood donors confirmed positive for markers of infection by probable exposure, UK 2019 to 2023</vt:lpstr>
      <vt:lpstr>Rate of markers of infection per 100,000 donations from first-time donors, UK 1996 to 2023 </vt:lpstr>
      <vt:lpstr>Rate of markers of infection per 100,000 donations from repeat donors, UK 1996 to 2023 </vt:lpstr>
      <vt:lpstr>Age and gender distribution of current HBV (surface antigen) in first-time donors (n=310) and repeat donors (n=25), UK 2019 to 2023 </vt:lpstr>
      <vt:lpstr>Age and gender distribution of HCV in first-time donors (n=160) and repeat donors (n=9), UK 2019 to 2023 </vt:lpstr>
      <vt:lpstr>Age and gender distribution of HIV in first-time donors (n=30) and repeat donors (n=16), UK 2019 to 2023</vt:lpstr>
      <vt:lpstr>Age and gender distribution of HTLV in first-time donors (n=49), UK 2019 to 2023</vt:lpstr>
      <vt:lpstr>Age and gender distribution of syphilis in first-time donors (n=422) and repeat donors (n=177), UK 2019 to 2023</vt:lpstr>
      <vt:lpstr>Age and gender distribution of recent syphilis infection in first-time donors (n=76) and repeat donors (n=111) from 2019 to 2023</vt:lpstr>
      <vt:lpstr>The number of seroconverters for HIV, HCV and HBV, UK 1996 to 2023</vt:lpstr>
      <vt:lpstr>Number of confirmed positive donors by eligibility (HBV, HCV, HIV, HTLV, syphilis), UK 1996 to 2023 </vt:lpstr>
      <vt:lpstr>Whole blood and apheresis donations confirmed positive for HEV RNA, UK 2017 to 2023</vt:lpstr>
      <vt:lpstr>Bacterial screening of apheresis platelets, UK 2011 to 2023  </vt:lpstr>
      <vt:lpstr>Bacterial screening of pooled platelets, UK 2011 to 2023 </vt:lpstr>
      <vt:lpstr>Bacterial screening of platelets, UK 2023, using BacTALERT</vt:lpstr>
      <vt:lpstr>Summary of likely source of organisms isolated on bacterial screening, 2023 (England only) </vt:lpstr>
      <vt:lpstr>TTI definition</vt:lpstr>
      <vt:lpstr>Confirmed and probable TTIs investigated by NHSBT / UKHSA Epidemiology Unit, by year of transfusion and pathogen, UK 1996 to 2023</vt:lpstr>
      <vt:lpstr>Viral TTI investigations reported to NHSBT UKHSA Epidemiology Unit, by year of transfusion and investigation outcome, UK 1996 to 2023 </vt:lpstr>
      <vt:lpstr>Bacterial TTI investigations reported to NHSBT UKHSA Epidemiology Unit, by year of transfusion and investigation outcome, UK 1996 to 2023 </vt:lpstr>
      <vt:lpstr>Outcome of confirmed TTI incidents and implicated components by infection in the UK, reported to SHOT, with transfusions  between October 1996 and December 2023 (Scotland included from October 1998) </vt:lpstr>
      <vt:lpstr>Summary of lookback investigations, England 2023</vt:lpstr>
      <vt:lpstr>The estimated residual risk that a donation made in the infectious window period is not detected on testing: Risks specific for HBV, HCV and HIV in the UK, estimated for 3-year periods from 2012-2014 to 2021-2023</vt:lpstr>
      <vt:lpstr>The estimated residual risk that a donation made in the infectious window period is not detected on testing: Risks specific for HBV, HCV and HIV, UK 2021 to 2023</vt:lpstr>
      <vt:lpstr>Cases of CJD to check for blood donor history and identify recipients, UK 2014 to 2023  (Data available since 1997)</vt:lpstr>
      <vt:lpstr>Reactive marker rates per 1000 identified among all consented, actual and utilised organ donors who proceed to donation, UK 2023</vt:lpstr>
      <vt:lpstr>Characteristics of utilised donors from whom at least one organ was transplanted and who were reactive for at least one marker, UK 2023</vt:lpstr>
      <vt:lpstr>Living surgical bone, deceased tissue and cord blood donors positive for markers of infection, England 2023 and 2006 to 2023</vt:lpstr>
      <vt:lpstr>Rate of markers of infection per 100 000 donors tested in living surgical bone, deceased tissue donors and cord blood donors, England 2006 to 2023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Qanisha Hall;Tali.Yawitch@ukhsa.gov.uk;Katy.Davison@ukhsa.gov.uk;Claire.Reynolds@ukhsa.gov.uk;Autumn.St.John@ukhsa.gov.uk;Katherine.Daly@ukhsa.gov.uk;Claire.Reynolds@nhsbt.nhs.uk;Tali.Yawitch@nhsbt.nhs.uk;Autumn.StJohn@nhsbt.nhs.uk;qanisha.hall@nhsbt.nhs.uk;Su.Brailsford@nhsbt.nhs.uk</dc:creator>
  <cp:lastModifiedBy>Tali Yawitch</cp:lastModifiedBy>
  <cp:revision>2</cp:revision>
  <dcterms:created xsi:type="dcterms:W3CDTF">2024-10-10T08:57:47Z</dcterms:created>
  <dcterms:modified xsi:type="dcterms:W3CDTF">2024-12-11T17:00:32Z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0x01010003585B65163D554C8E1B10A3096A8A39</vt:lpwstr>
  </property>
  <property fmtid="{D5CDD505-2E9C-101B-9397-08002B2CF9AE}" pid="3" name="MediaServiceImageTags">
    <vt:lpwstr/>
  </property>
</Properties>
</file>