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9"/>
  </p:notesMasterIdLst>
  <p:handoutMasterIdLst>
    <p:handoutMasterId r:id="rId30"/>
  </p:handoutMasterIdLst>
  <p:sldIdLst>
    <p:sldId id="258" r:id="rId5"/>
    <p:sldId id="259" r:id="rId6"/>
    <p:sldId id="260" r:id="rId7"/>
    <p:sldId id="284" r:id="rId8"/>
    <p:sldId id="285" r:id="rId9"/>
    <p:sldId id="262" r:id="rId10"/>
    <p:sldId id="273" r:id="rId11"/>
    <p:sldId id="275" r:id="rId12"/>
    <p:sldId id="276" r:id="rId13"/>
    <p:sldId id="264" r:id="rId14"/>
    <p:sldId id="265" r:id="rId15"/>
    <p:sldId id="286" r:id="rId16"/>
    <p:sldId id="266" r:id="rId17"/>
    <p:sldId id="267" r:id="rId18"/>
    <p:sldId id="268" r:id="rId19"/>
    <p:sldId id="277" r:id="rId20"/>
    <p:sldId id="269" r:id="rId21"/>
    <p:sldId id="278" r:id="rId22"/>
    <p:sldId id="272" r:id="rId23"/>
    <p:sldId id="279" r:id="rId24"/>
    <p:sldId id="280" r:id="rId25"/>
    <p:sldId id="281" r:id="rId26"/>
    <p:sldId id="282" r:id="rId27"/>
    <p:sldId id="283" r:id="rId28"/>
  </p:sldIdLst>
  <p:sldSz cx="16257588"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12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CC60AF-0375-B9B2-F165-AC45AA684E4A}" name="Jennifer Hobbs" initials="JH" userId="S::Jennifer.Hobbs@nhsbt.nhs.uk::834be2e6-3163-4bff-b572-8794e77c6332" providerId="AD"/>
  <p188:author id="{C37586CB-2EA0-60B4-1A78-61BE9D2B1E3E}" name="Jennifer Hobbs" initials="JH" userId="S::jennifer.hobbs@nhsbt.nhs.uk::834be2e6-3163-4bff-b572-8794e77c633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lorence Ackland" initials="FA" lastIdx="44" clrIdx="0">
    <p:extLst>
      <p:ext uri="{19B8F6BF-5375-455C-9EA6-DF929625EA0E}">
        <p15:presenceInfo xmlns:p15="http://schemas.microsoft.com/office/powerpoint/2012/main" userId="S-1-5-21-1598838018-3775903872-2167328690-22119" providerId="AD"/>
      </p:ext>
    </p:extLst>
  </p:cmAuthor>
  <p:cmAuthor id="2" name="Clarke Theo" initials="CT" lastIdx="16" clrIdx="1">
    <p:extLst>
      <p:ext uri="{19B8F6BF-5375-455C-9EA6-DF929625EA0E}">
        <p15:presenceInfo xmlns:p15="http://schemas.microsoft.com/office/powerpoint/2012/main" userId="S::theo.clarke@nhsbt.nhs.uk::82a8ce03-aabe-4c7f-acdc-9ee5376df938" providerId="AD"/>
      </p:ext>
    </p:extLst>
  </p:cmAuthor>
  <p:cmAuthor id="3" name="Hobbs Jennifer" initials="HJ" lastIdx="24" clrIdx="2">
    <p:extLst>
      <p:ext uri="{19B8F6BF-5375-455C-9EA6-DF929625EA0E}">
        <p15:presenceInfo xmlns:p15="http://schemas.microsoft.com/office/powerpoint/2012/main" userId="S::jennifer.hobbs@nhsbt.nhs.uk::834be2e6-3163-4bff-b572-8794e77c6332" providerId="AD"/>
      </p:ext>
    </p:extLst>
  </p:cmAuthor>
  <p:cmAuthor id="4" name="Toni Chase" initials="TC" lastIdx="18" clrIdx="3">
    <p:extLst>
      <p:ext uri="{19B8F6BF-5375-455C-9EA6-DF929625EA0E}">
        <p15:presenceInfo xmlns:p15="http://schemas.microsoft.com/office/powerpoint/2012/main" userId="243eee97231d2754" providerId="Windows Live"/>
      </p:ext>
    </p:extLst>
  </p:cmAuthor>
  <p:cmAuthor id="5" name="Mila Gorini" initials="MG" lastIdx="1" clrIdx="4">
    <p:extLst>
      <p:ext uri="{19B8F6BF-5375-455C-9EA6-DF929625EA0E}">
        <p15:presenceInfo xmlns:p15="http://schemas.microsoft.com/office/powerpoint/2012/main" userId="Mila Gori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2F5"/>
    <a:srgbClr val="245EA9"/>
    <a:srgbClr val="41B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792587-2799-4E3D-8E0E-0090841B4AEE}" v="1" dt="2024-09-20T08:42:10.3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83396" autoAdjust="0"/>
  </p:normalViewPr>
  <p:slideViewPr>
    <p:cSldViewPr snapToGrid="0" snapToObjects="1" showGuides="1">
      <p:cViewPr varScale="1">
        <p:scale>
          <a:sx n="70" d="100"/>
          <a:sy n="70" d="100"/>
        </p:scale>
        <p:origin x="84" y="222"/>
      </p:cViewPr>
      <p:guideLst>
        <p:guide orient="horz" pos="2880"/>
        <p:guide pos="5121"/>
      </p:guideLst>
    </p:cSldViewPr>
  </p:slideViewPr>
  <p:notesTextViewPr>
    <p:cViewPr>
      <p:scale>
        <a:sx n="155" d="100"/>
        <a:sy n="155" d="100"/>
      </p:scale>
      <p:origin x="0" y="0"/>
    </p:cViewPr>
  </p:notesTextViewPr>
  <p:notesViewPr>
    <p:cSldViewPr snapToGrid="0" snapToObjects="1" showGuides="1">
      <p:cViewPr varScale="1">
        <p:scale>
          <a:sx n="115" d="100"/>
          <a:sy n="115" d="100"/>
        </p:scale>
        <p:origin x="432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B6C24A-C53B-1C4E-84B3-5277BBACBB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E968D26-F4B9-A24D-8BA0-20C145AFEB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072E83-8F45-FB44-9CE1-6C24185C004E}" type="datetimeFigureOut">
              <a:rPr lang="en-US" smtClean="0"/>
              <a:t>9/23/2024</a:t>
            </a:fld>
            <a:endParaRPr lang="en-US"/>
          </a:p>
        </p:txBody>
      </p:sp>
      <p:sp>
        <p:nvSpPr>
          <p:cNvPr id="4" name="Footer Placeholder 3">
            <a:extLst>
              <a:ext uri="{FF2B5EF4-FFF2-40B4-BE49-F238E27FC236}">
                <a16:creationId xmlns:a16="http://schemas.microsoft.com/office/drawing/2014/main" id="{A5551B18-8840-484F-95C2-CE1BD16D9C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8EAA1B-AB30-CF40-AFD3-4CE9C8AB4B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E6D3E1-10DB-BB4B-8D65-212DDCACA472}" type="slidenum">
              <a:rPr lang="en-US" smtClean="0"/>
              <a:t>‹#›</a:t>
            </a:fld>
            <a:endParaRPr lang="en-US"/>
          </a:p>
        </p:txBody>
      </p:sp>
    </p:spTree>
    <p:extLst>
      <p:ext uri="{BB962C8B-B14F-4D97-AF65-F5344CB8AC3E}">
        <p14:creationId xmlns:p14="http://schemas.microsoft.com/office/powerpoint/2010/main" val="3739068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DA6BC-63DA-7D44-B258-E15575D02E87}" type="datetimeFigureOut">
              <a:rPr lang="en-US" smtClean="0"/>
              <a:t>9/23/2024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DBDCB4-EE2B-1340-906B-BA060AFEF80D}" type="slidenum">
              <a:rPr lang="en-US" smtClean="0"/>
              <a:t>‹#›</a:t>
            </a:fld>
            <a:endParaRPr lang="en-US"/>
          </a:p>
        </p:txBody>
      </p:sp>
    </p:spTree>
    <p:extLst>
      <p:ext uri="{BB962C8B-B14F-4D97-AF65-F5344CB8AC3E}">
        <p14:creationId xmlns:p14="http://schemas.microsoft.com/office/powerpoint/2010/main" val="3899554704"/>
      </p:ext>
    </p:extLst>
  </p:cSld>
  <p:clrMap bg1="lt1" tx1="dk1" bg2="lt2" tx2="dk2" accent1="accent1" accent2="accent2" accent3="accent3" accent4="accent4" accent5="accent5" accent6="accent6" hlink="hlink" folHlink="folHlink"/>
  <p:notesStyle>
    <a:lvl1pPr marL="0" algn="l" defTabSz="1219261" rtl="0" eaLnBrk="1" latinLnBrk="0" hangingPunct="1">
      <a:defRPr sz="1600" kern="1200">
        <a:solidFill>
          <a:schemeClr val="tx1"/>
        </a:solidFill>
        <a:latin typeface="+mn-lt"/>
        <a:ea typeface="+mn-ea"/>
        <a:cs typeface="+mn-cs"/>
      </a:defRPr>
    </a:lvl1pPr>
    <a:lvl2pPr marL="609630" algn="l" defTabSz="1219261" rtl="0" eaLnBrk="1" latinLnBrk="0" hangingPunct="1">
      <a:defRPr sz="1600" kern="1200">
        <a:solidFill>
          <a:schemeClr val="tx1"/>
        </a:solidFill>
        <a:latin typeface="+mn-lt"/>
        <a:ea typeface="+mn-ea"/>
        <a:cs typeface="+mn-cs"/>
      </a:defRPr>
    </a:lvl2pPr>
    <a:lvl3pPr marL="1219261" algn="l" defTabSz="1219261" rtl="0" eaLnBrk="1" latinLnBrk="0" hangingPunct="1">
      <a:defRPr sz="1600" kern="1200">
        <a:solidFill>
          <a:schemeClr val="tx1"/>
        </a:solidFill>
        <a:latin typeface="+mn-lt"/>
        <a:ea typeface="+mn-ea"/>
        <a:cs typeface="+mn-cs"/>
      </a:defRPr>
    </a:lvl3pPr>
    <a:lvl4pPr marL="1828891" algn="l" defTabSz="1219261" rtl="0" eaLnBrk="1" latinLnBrk="0" hangingPunct="1">
      <a:defRPr sz="1600" kern="1200">
        <a:solidFill>
          <a:schemeClr val="tx1"/>
        </a:solidFill>
        <a:latin typeface="+mn-lt"/>
        <a:ea typeface="+mn-ea"/>
        <a:cs typeface="+mn-cs"/>
      </a:defRPr>
    </a:lvl4pPr>
    <a:lvl5pPr marL="2438522" algn="l" defTabSz="1219261" rtl="0" eaLnBrk="1" latinLnBrk="0" hangingPunct="1">
      <a:defRPr sz="1600" kern="1200">
        <a:solidFill>
          <a:schemeClr val="tx1"/>
        </a:solidFill>
        <a:latin typeface="+mn-lt"/>
        <a:ea typeface="+mn-ea"/>
        <a:cs typeface="+mn-cs"/>
      </a:defRPr>
    </a:lvl5pPr>
    <a:lvl6pPr marL="3048152" algn="l" defTabSz="1219261" rtl="0" eaLnBrk="1" latinLnBrk="0" hangingPunct="1">
      <a:defRPr sz="1600" kern="1200">
        <a:solidFill>
          <a:schemeClr val="tx1"/>
        </a:solidFill>
        <a:latin typeface="+mn-lt"/>
        <a:ea typeface="+mn-ea"/>
        <a:cs typeface="+mn-cs"/>
      </a:defRPr>
    </a:lvl6pPr>
    <a:lvl7pPr marL="3657783" algn="l" defTabSz="1219261" rtl="0" eaLnBrk="1" latinLnBrk="0" hangingPunct="1">
      <a:defRPr sz="1600" kern="1200">
        <a:solidFill>
          <a:schemeClr val="tx1"/>
        </a:solidFill>
        <a:latin typeface="+mn-lt"/>
        <a:ea typeface="+mn-ea"/>
        <a:cs typeface="+mn-cs"/>
      </a:defRPr>
    </a:lvl7pPr>
    <a:lvl8pPr marL="4267413" algn="l" defTabSz="1219261" rtl="0" eaLnBrk="1" latinLnBrk="0" hangingPunct="1">
      <a:defRPr sz="1600" kern="1200">
        <a:solidFill>
          <a:schemeClr val="tx1"/>
        </a:solidFill>
        <a:latin typeface="+mn-lt"/>
        <a:ea typeface="+mn-ea"/>
        <a:cs typeface="+mn-cs"/>
      </a:defRPr>
    </a:lvl8pPr>
    <a:lvl9pPr marL="4877044" algn="l" defTabSz="121926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anthonynolan.org/education"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youtube.com/user/AnthonyNolan" TargetMode="External"/><Relationship Id="rId4" Type="http://schemas.openxmlformats.org/officeDocument/2006/relationships/hyperlink" Target="http://www.anthonynolan.org/youth-ambassador"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lood.co.uk/"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organdonation.nhs.uk/register-your-decisio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youtu.be/bHVopHGcgxU"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bc.co.uk/sounds/play/m000kx6r"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3</a:t>
            </a:fld>
            <a:endParaRPr lang="en-US"/>
          </a:p>
        </p:txBody>
      </p:sp>
    </p:spTree>
    <p:extLst>
      <p:ext uri="{BB962C8B-B14F-4D97-AF65-F5344CB8AC3E}">
        <p14:creationId xmlns:p14="http://schemas.microsoft.com/office/powerpoint/2010/main" val="359126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links</a:t>
            </a:r>
            <a:r>
              <a:rPr lang="en-US" baseline="0" dirty="0"/>
              <a:t> below for further ideas on exploring </a:t>
            </a:r>
            <a:r>
              <a:rPr lang="en-US" dirty="0"/>
              <a:t>Anthony Nolan</a:t>
            </a:r>
            <a:r>
              <a:rPr lang="en-US" baseline="0" dirty="0"/>
              <a:t> with your students:</a:t>
            </a:r>
          </a:p>
          <a:p>
            <a:endParaRPr lang="en-US" baseline="0" dirty="0"/>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3"/>
              </a:rPr>
              <a:t>anthonynolan.org/education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Find out how to become a Lifesaving School and receive a free visit from a Hero Project volunteer</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4"/>
              </a:rPr>
              <a:t>anthonynolan.org/youth-ambassador</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Explore Anthony Nolan’s six month </a:t>
            </a:r>
            <a:r>
              <a:rPr lang="en-GB" sz="1600" kern="1200" dirty="0">
                <a:solidFill>
                  <a:schemeClr val="tx1"/>
                </a:solidFill>
                <a:effectLst/>
                <a:latin typeface="+mn-lt"/>
                <a:ea typeface="+mn-ea"/>
                <a:cs typeface="+mn-cs"/>
              </a:rPr>
              <a:t>Youth Ambassador</a:t>
            </a:r>
            <a:r>
              <a:rPr lang="en-GB" sz="1600" kern="1200" baseline="0" dirty="0">
                <a:solidFill>
                  <a:schemeClr val="tx1"/>
                </a:solidFill>
                <a:effectLst/>
                <a:latin typeface="+mn-lt"/>
                <a:ea typeface="+mn-ea"/>
                <a:cs typeface="+mn-cs"/>
              </a:rPr>
              <a:t> </a:t>
            </a:r>
            <a:r>
              <a:rPr lang="en-GB" sz="1600" kern="1200" dirty="0">
                <a:solidFill>
                  <a:schemeClr val="tx1"/>
                </a:solidFill>
                <a:effectLst/>
                <a:latin typeface="+mn-lt"/>
                <a:ea typeface="+mn-ea"/>
                <a:cs typeface="+mn-cs"/>
              </a:rPr>
              <a:t>volunteering programme, open to anyone aged 16 and over and approved for the Silver Duke of Edinburgh Award</a:t>
            </a: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5"/>
              </a:rPr>
              <a:t>youtube.com/user/</a:t>
            </a:r>
            <a:r>
              <a:rPr lang="en-GB" sz="1600" u="sng" kern="1200" dirty="0" err="1">
                <a:solidFill>
                  <a:schemeClr val="tx1"/>
                </a:solidFill>
                <a:effectLst/>
                <a:latin typeface="+mn-lt"/>
                <a:ea typeface="+mn-ea"/>
                <a:cs typeface="+mn-cs"/>
                <a:hlinkClick r:id="rId5"/>
              </a:rPr>
              <a:t>AnthonyNolan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Watch useful video resources on Anthony Nolan’s</a:t>
            </a:r>
            <a:r>
              <a:rPr lang="en-GB" sz="1600" kern="1200" dirty="0">
                <a:solidFill>
                  <a:schemeClr val="tx1"/>
                </a:solidFill>
                <a:effectLst/>
                <a:latin typeface="+mn-lt"/>
                <a:ea typeface="+mn-ea"/>
                <a:cs typeface="+mn-cs"/>
              </a:rPr>
              <a:t> YouTube channel.</a:t>
            </a:r>
            <a:r>
              <a:rPr lang="en-GB" sz="1600" kern="1200" baseline="0" dirty="0">
                <a:solidFill>
                  <a:schemeClr val="tx1"/>
                </a:solidFill>
                <a:effectLst/>
                <a:latin typeface="+mn-lt"/>
                <a:ea typeface="+mn-ea"/>
                <a:cs typeface="+mn-cs"/>
              </a:rPr>
              <a:t> Note that videos should be watched in full before sharing with students</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5</a:t>
            </a:fld>
            <a:endParaRPr lang="en-US"/>
          </a:p>
        </p:txBody>
      </p:sp>
    </p:spTree>
    <p:extLst>
      <p:ext uri="{BB962C8B-B14F-4D97-AF65-F5344CB8AC3E}">
        <p14:creationId xmlns:p14="http://schemas.microsoft.com/office/powerpoint/2010/main" val="92777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i="0" u="none" dirty="0">
                <a:effectLst/>
              </a:rPr>
              <a:t>Starter (3 mins)</a:t>
            </a:r>
          </a:p>
          <a:p>
            <a:pPr>
              <a:defRPr sz="1600"/>
            </a:pPr>
            <a:r>
              <a:rPr lang="en-NZ" dirty="0"/>
              <a:t>Encourage students to explain their responses and try to elicit some different examples of the types of things people can give away (e.g. material possessions, money, time, knowledge or information).</a:t>
            </a:r>
          </a:p>
          <a:p>
            <a:pPr marL="171450" lvl="0" indent="-171450" algn="l" rtl="0">
              <a:spcBef>
                <a:spcPts val="0"/>
              </a:spcBef>
              <a:spcAft>
                <a:spcPts val="0"/>
              </a:spcAft>
              <a:buSzPts val="1200"/>
              <a:buFont typeface="Arial"/>
              <a:buChar char="•"/>
            </a:pPr>
            <a:endParaRPr lang="en-GB" dirty="0"/>
          </a:p>
        </p:txBody>
      </p:sp>
      <p:sp>
        <p:nvSpPr>
          <p:cNvPr id="4" name="Slide Number Placeholder 3"/>
          <p:cNvSpPr>
            <a:spLocks noGrp="1"/>
          </p:cNvSpPr>
          <p:nvPr>
            <p:ph type="sldNum" sz="quarter" idx="5"/>
          </p:nvPr>
        </p:nvSpPr>
        <p:spPr/>
        <p:txBody>
          <a:bodyPr/>
          <a:lstStyle/>
          <a:p>
            <a:fld id="{B1DBDCB4-EE2B-1340-906B-BA060AFEF80D}" type="slidenum">
              <a:rPr lang="en-US" smtClean="0"/>
              <a:t>6</a:t>
            </a:fld>
            <a:endParaRPr lang="en-US"/>
          </a:p>
        </p:txBody>
      </p:sp>
    </p:spTree>
    <p:extLst>
      <p:ext uri="{BB962C8B-B14F-4D97-AF65-F5344CB8AC3E}">
        <p14:creationId xmlns:p14="http://schemas.microsoft.com/office/powerpoint/2010/main" val="3202315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u="none" dirty="0"/>
              <a:t>Learning objective (2 mins)</a:t>
            </a:r>
          </a:p>
          <a:p>
            <a:pPr>
              <a:defRPr sz="1600"/>
            </a:pPr>
            <a:r>
              <a:rPr lang="en-NZ" dirty="0"/>
              <a:t>Introduce students to the learning objective and outcomes.</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7</a:t>
            </a:fld>
            <a:endParaRPr lang="en-US"/>
          </a:p>
        </p:txBody>
      </p:sp>
    </p:spTree>
    <p:extLst>
      <p:ext uri="{BB962C8B-B14F-4D97-AF65-F5344CB8AC3E}">
        <p14:creationId xmlns:p14="http://schemas.microsoft.com/office/powerpoint/2010/main" val="186082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500" u="sng"/>
            </a:pPr>
            <a:r>
              <a:rPr lang="en-NZ" b="1" u="none" dirty="0"/>
              <a:t>Baseline assessment (3 mins)</a:t>
            </a:r>
          </a:p>
          <a:p>
            <a:pPr>
              <a:defRPr sz="1500"/>
            </a:pPr>
            <a:r>
              <a:rPr lang="en-NZ" dirty="0"/>
              <a:t>In groups, ask students to do a quick mind map of everything they already know about donation (if they don’t really know anything about it yet, ask them to jot down some questions they have). Tell them that the mind map will be revisited at the end of the lesson to add on any new information they’ve learned.</a:t>
            </a:r>
          </a:p>
          <a:p>
            <a:pPr>
              <a:defRPr sz="1500"/>
            </a:pPr>
            <a:endParaRPr lang="en-NZ" dirty="0"/>
          </a:p>
          <a:p>
            <a:pPr>
              <a:defRPr sz="1500"/>
            </a:pPr>
            <a:r>
              <a:rPr lang="en-NZ" dirty="0"/>
              <a:t>If students have already participated in the Assembly, encourage them to make use of that information. </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8</a:t>
            </a:fld>
            <a:endParaRPr lang="en-US"/>
          </a:p>
        </p:txBody>
      </p:sp>
    </p:spTree>
    <p:extLst>
      <p:ext uri="{BB962C8B-B14F-4D97-AF65-F5344CB8AC3E}">
        <p14:creationId xmlns:p14="http://schemas.microsoft.com/office/powerpoint/2010/main" val="4218920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200" u="sng"/>
            </a:pPr>
            <a:r>
              <a:rPr lang="en-NZ" b="1" u="none" dirty="0"/>
              <a:t>Activity 1 (15 mins)</a:t>
            </a:r>
          </a:p>
          <a:p>
            <a:pPr marL="171450" indent="-171450">
              <a:buFont typeface="Arial" panose="020B0604020202020204" pitchFamily="34" charset="0"/>
              <a:buChar char="•"/>
              <a:defRPr sz="1200"/>
            </a:pPr>
            <a:r>
              <a:rPr lang="en-NZ" dirty="0"/>
              <a:t>Explain to the class that they are going to break off into expert groups to learn more about these three different types of donation.</a:t>
            </a:r>
            <a:r>
              <a:rPr lang="en-NZ" baseline="0" dirty="0"/>
              <a:t> </a:t>
            </a:r>
          </a:p>
          <a:p>
            <a:pPr marL="171450" marR="0" lvl="0" indent="-171450" algn="l" defTabSz="1219261" rtl="0" eaLnBrk="1" fontAlgn="auto" latinLnBrk="0" hangingPunct="1">
              <a:lnSpc>
                <a:spcPct val="100000"/>
              </a:lnSpc>
              <a:spcBef>
                <a:spcPts val="0"/>
              </a:spcBef>
              <a:spcAft>
                <a:spcPts val="0"/>
              </a:spcAft>
              <a:buClrTx/>
              <a:buSzTx/>
              <a:buFont typeface="Arial" panose="020B0604020202020204" pitchFamily="34" charset="0"/>
              <a:buChar char="•"/>
              <a:tabLst/>
              <a:defRPr sz="1200"/>
            </a:pPr>
            <a:r>
              <a:rPr lang="en-GB" sz="1200" b="0" kern="1200" dirty="0">
                <a:solidFill>
                  <a:schemeClr val="tx1"/>
                </a:solidFill>
                <a:effectLst/>
                <a:latin typeface="+mn-lt"/>
                <a:ea typeface="+mn-ea"/>
                <a:cs typeface="+mn-cs"/>
              </a:rPr>
              <a:t>Hand each group one or two printed slide(s) depending on the number of groups in your class. Try to ensure that each group has different slides. Note that slides</a:t>
            </a:r>
            <a:r>
              <a:rPr lang="en-GB" sz="1200" b="0" kern="1200" baseline="0" dirty="0">
                <a:solidFill>
                  <a:schemeClr val="tx1"/>
                </a:solidFill>
                <a:effectLst/>
                <a:latin typeface="+mn-lt"/>
                <a:ea typeface="+mn-ea"/>
                <a:cs typeface="+mn-cs"/>
              </a:rPr>
              <a:t> to be printed are slides </a:t>
            </a:r>
            <a:r>
              <a:rPr lang="en-GB" sz="1200" dirty="0"/>
              <a:t>11-15</a:t>
            </a:r>
            <a:r>
              <a:rPr lang="en-GB" sz="1200" b="0" kern="1200" baseline="0" dirty="0">
                <a:solidFill>
                  <a:schemeClr val="tx1"/>
                </a:solidFill>
                <a:effectLst/>
                <a:latin typeface="+mn-lt"/>
                <a:ea typeface="+mn-ea"/>
                <a:cs typeface="+mn-cs"/>
              </a:rPr>
              <a:t>.</a:t>
            </a:r>
            <a:endParaRPr lang="en-NZ" b="0" baseline="0" dirty="0"/>
          </a:p>
          <a:p>
            <a:pPr marL="171450" indent="-171450">
              <a:buFont typeface="Arial" panose="020B0604020202020204" pitchFamily="34" charset="0"/>
              <a:buChar char="•"/>
              <a:defRPr sz="1200"/>
            </a:pPr>
            <a:r>
              <a:rPr lang="en-NZ" baseline="0" dirty="0"/>
              <a:t>They will need to remember as much information as they can so that they can, as after 5 minutes or so they will be swapping groups and telling others what they have learned.</a:t>
            </a:r>
            <a:endParaRPr lang="en-NZ"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9</a:t>
            </a:fld>
            <a:endParaRPr lang="en-US"/>
          </a:p>
        </p:txBody>
      </p:sp>
    </p:spTree>
    <p:extLst>
      <p:ext uri="{BB962C8B-B14F-4D97-AF65-F5344CB8AC3E}">
        <p14:creationId xmlns:p14="http://schemas.microsoft.com/office/powerpoint/2010/main" val="232757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u="none" dirty="0"/>
              <a:t>Activity 1 (continued)</a:t>
            </a:r>
          </a:p>
          <a:p>
            <a:pPr marL="0" lvl="0" indent="0" algn="l" rtl="0">
              <a:spcBef>
                <a:spcPts val="0"/>
              </a:spcBef>
              <a:spcAft>
                <a:spcPts val="0"/>
              </a:spcAft>
              <a:buNone/>
            </a:pPr>
            <a:r>
              <a:rPr lang="en-GB" u="none" dirty="0"/>
              <a:t>Before</a:t>
            </a:r>
            <a:r>
              <a:rPr lang="en-GB" u="none" baseline="0" dirty="0"/>
              <a:t> each group start looking at their information, remind students who might need to receive a blood, plasma, platelets, stem cell, organ or tissue donation.</a:t>
            </a:r>
          </a:p>
          <a:p>
            <a:pPr marL="0" lvl="0" indent="0" algn="l" rtl="0">
              <a:spcBef>
                <a:spcPts val="0"/>
              </a:spcBef>
              <a:spcAft>
                <a:spcPts val="0"/>
              </a:spcAft>
              <a:buNone/>
            </a:pPr>
            <a:endParaRPr lang="en-GB" u="none" dirty="0"/>
          </a:p>
          <a:p>
            <a:pPr marL="0" lvl="0" indent="0" algn="l" rtl="0">
              <a:spcBef>
                <a:spcPts val="0"/>
              </a:spcBef>
              <a:spcAft>
                <a:spcPts val="0"/>
              </a:spcAft>
              <a:buNone/>
            </a:pPr>
            <a:r>
              <a:rPr lang="en-GB" i="1" u="none" dirty="0"/>
              <a:t>Use the additional information below</a:t>
            </a:r>
            <a:r>
              <a:rPr lang="en-GB" i="1" u="none" baseline="0" dirty="0"/>
              <a:t> as needed to help you deliver this slide</a:t>
            </a:r>
            <a:endParaRPr lang="en-GB" i="1" u="none" dirty="0"/>
          </a:p>
          <a:p>
            <a:pPr marL="0" lvl="0" indent="0" algn="l" rtl="0">
              <a:spcBef>
                <a:spcPts val="0"/>
              </a:spcBef>
              <a:spcAft>
                <a:spcPts val="0"/>
              </a:spcAft>
              <a:buNone/>
            </a:pPr>
            <a:r>
              <a:rPr lang="en-GB" dirty="0"/>
              <a:t>Q: </a:t>
            </a:r>
            <a:r>
              <a:rPr lang="en-GB" b="1" dirty="0"/>
              <a:t>Who might need a blood transfusion? </a:t>
            </a:r>
            <a:endParaRPr lang="en-GB" dirty="0"/>
          </a:p>
          <a:p>
            <a:pPr marL="171450" lvl="0" indent="-171450" algn="l" rtl="0">
              <a:spcBef>
                <a:spcPts val="0"/>
              </a:spcBef>
              <a:spcAft>
                <a:spcPts val="0"/>
              </a:spcAft>
              <a:buSzPts val="1200"/>
              <a:buFont typeface="Arial"/>
              <a:buChar char="•"/>
            </a:pPr>
            <a:r>
              <a:rPr lang="en-GB" dirty="0"/>
              <a:t>Anyone - there are lots of reasons why a transfusion could be needed, including:</a:t>
            </a:r>
          </a:p>
          <a:p>
            <a:pPr marL="628650" lvl="1" indent="-171450" algn="l" rtl="0">
              <a:spcBef>
                <a:spcPts val="0"/>
              </a:spcBef>
              <a:spcAft>
                <a:spcPts val="0"/>
              </a:spcAft>
              <a:buSzPts val="1200"/>
              <a:buFont typeface="Arial"/>
              <a:buChar char="•"/>
            </a:pPr>
            <a:r>
              <a:rPr lang="en-GB" b="1" dirty="0"/>
              <a:t>blood loss </a:t>
            </a:r>
            <a:r>
              <a:rPr lang="en-GB" dirty="0"/>
              <a:t>(for</a:t>
            </a:r>
            <a:r>
              <a:rPr lang="en-GB" baseline="0" dirty="0"/>
              <a:t> example, because of an </a:t>
            </a:r>
            <a:r>
              <a:rPr lang="en-GB" b="1" dirty="0"/>
              <a:t>accident</a:t>
            </a:r>
            <a:r>
              <a:rPr lang="en-GB" dirty="0"/>
              <a:t>,</a:t>
            </a:r>
            <a:r>
              <a:rPr lang="en-GB" baseline="0" dirty="0"/>
              <a:t> </a:t>
            </a:r>
            <a:r>
              <a:rPr lang="en-GB" b="1" dirty="0"/>
              <a:t>surgery</a:t>
            </a:r>
            <a:r>
              <a:rPr lang="en-GB" dirty="0"/>
              <a:t> or </a:t>
            </a:r>
            <a:r>
              <a:rPr lang="en-GB" b="1" dirty="0"/>
              <a:t>child</a:t>
            </a:r>
            <a:r>
              <a:rPr lang="en-GB" b="1" baseline="0" dirty="0"/>
              <a:t> birth</a:t>
            </a:r>
            <a:r>
              <a:rPr lang="en-GB" dirty="0"/>
              <a:t>)</a:t>
            </a:r>
          </a:p>
          <a:p>
            <a:pPr marL="628650" lvl="1" indent="-171450" algn="l" rtl="0">
              <a:spcBef>
                <a:spcPts val="0"/>
              </a:spcBef>
              <a:spcAft>
                <a:spcPts val="0"/>
              </a:spcAft>
              <a:buSzPts val="1200"/>
              <a:buFont typeface="Arial"/>
              <a:buChar char="•"/>
            </a:pPr>
            <a:r>
              <a:rPr lang="en-GB" b="1" dirty="0"/>
              <a:t>cancer </a:t>
            </a:r>
            <a:r>
              <a:rPr lang="en-GB" dirty="0"/>
              <a:t>(cancers which affect the blood. For example, </a:t>
            </a:r>
            <a:r>
              <a:rPr lang="en-GB" b="1" dirty="0"/>
              <a:t>leukaemia</a:t>
            </a:r>
            <a:r>
              <a:rPr lang="en-GB" dirty="0"/>
              <a:t> - </a:t>
            </a:r>
            <a:r>
              <a:rPr lang="en-GB" baseline="0" dirty="0"/>
              <a:t>a blood cancer in which</a:t>
            </a:r>
            <a:r>
              <a:rPr lang="en-GB" dirty="0"/>
              <a:t> a person’s bone marrow creates the </a:t>
            </a:r>
            <a:r>
              <a:rPr lang="en-GB" b="1" dirty="0"/>
              <a:t>wrong number of white blood cells</a:t>
            </a:r>
            <a:r>
              <a:rPr lang="en-GB" dirty="0"/>
              <a:t>)</a:t>
            </a:r>
          </a:p>
          <a:p>
            <a:pPr marL="628650" lvl="1" indent="-171450" algn="l" rtl="0">
              <a:spcBef>
                <a:spcPts val="0"/>
              </a:spcBef>
              <a:spcAft>
                <a:spcPts val="0"/>
              </a:spcAft>
              <a:buSzPts val="1200"/>
              <a:buFont typeface="Arial"/>
              <a:buChar char="•"/>
            </a:pPr>
            <a:r>
              <a:rPr lang="en-GB" b="1" dirty="0"/>
              <a:t>immune disorders </a:t>
            </a:r>
            <a:r>
              <a:rPr lang="en-GB" dirty="0"/>
              <a:t>(conditions that impact the blood. For example, </a:t>
            </a:r>
            <a:r>
              <a:rPr lang="en-GB" b="1" dirty="0"/>
              <a:t>sickle cell disease </a:t>
            </a:r>
            <a:r>
              <a:rPr lang="en-GB" dirty="0"/>
              <a:t>is a blood disorder that</a:t>
            </a:r>
            <a:r>
              <a:rPr lang="en-GB" baseline="0" dirty="0"/>
              <a:t> can affect the red blood cells; people with sickle cell produce </a:t>
            </a:r>
            <a:r>
              <a:rPr lang="en-GB" b="1" baseline="0" dirty="0"/>
              <a:t>unusually shaped red blood cells </a:t>
            </a:r>
            <a:r>
              <a:rPr lang="en-GB" baseline="0" dirty="0"/>
              <a:t>that can cause problems, like blocking blood vessels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Q: </a:t>
            </a:r>
            <a:r>
              <a:rPr lang="en-GB" b="1" dirty="0"/>
              <a:t>Who might need a stem cell transplant?</a:t>
            </a:r>
            <a:endParaRPr lang="en-GB"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Explain that </a:t>
            </a:r>
            <a:r>
              <a:rPr lang="en-GB" b="1" dirty="0"/>
              <a:t>stem cells are made in the bone morrow </a:t>
            </a:r>
            <a:r>
              <a:rPr lang="en-GB" sz="1200" dirty="0">
                <a:latin typeface="+mn-lt"/>
                <a:ea typeface="Calibri"/>
                <a:cs typeface="Calibri"/>
                <a:sym typeface="Calibri"/>
              </a:rPr>
              <a:t>(a</a:t>
            </a:r>
            <a:r>
              <a:rPr lang="en-GB" b="1" dirty="0"/>
              <a:t> soft, spongy tissue </a:t>
            </a:r>
            <a:r>
              <a:rPr lang="en-GB" sz="1200" dirty="0">
                <a:latin typeface="+mn-lt"/>
                <a:ea typeface="Calibri"/>
                <a:cs typeface="Calibri"/>
                <a:sym typeface="Calibri"/>
              </a:rPr>
              <a:t>found</a:t>
            </a:r>
            <a:r>
              <a:rPr lang="en-GB" b="1" dirty="0"/>
              <a:t> </a:t>
            </a:r>
            <a:r>
              <a:rPr lang="en-GB" sz="1200" dirty="0">
                <a:latin typeface="+mn-lt"/>
                <a:ea typeface="Calibri"/>
                <a:cs typeface="Calibri"/>
                <a:sym typeface="Calibri"/>
              </a:rPr>
              <a:t>at the </a:t>
            </a:r>
            <a:r>
              <a:rPr lang="en-GB" b="1" dirty="0"/>
              <a:t>centre of certain bones </a:t>
            </a:r>
            <a:r>
              <a:rPr lang="en-GB" sz="1200" dirty="0">
                <a:latin typeface="+mn-lt"/>
                <a:ea typeface="Calibri"/>
                <a:cs typeface="Calibri"/>
                <a:sym typeface="Calibri"/>
              </a:rPr>
              <a:t>in the human body). They develop into other kinds of cells - including </a:t>
            </a:r>
            <a:r>
              <a:rPr lang="en-GB" b="1" dirty="0"/>
              <a:t>blood cells. </a:t>
            </a:r>
            <a:r>
              <a:rPr lang="en-GB" dirty="0"/>
              <a:t>Like with a blood transplant – anyone could need a stem cell transplant; they can be used to treat patients with blood cancer and blood disorders</a:t>
            </a:r>
            <a:r>
              <a:rPr lang="en-GB" baseline="0" dirty="0"/>
              <a:t> (see previous question for examples). </a:t>
            </a:r>
            <a:endParaRPr lang="en-GB" dirty="0"/>
          </a:p>
          <a:p>
            <a:pPr marL="0" lvl="0" indent="0" algn="l" rtl="0">
              <a:spcBef>
                <a:spcPts val="0"/>
              </a:spcBef>
              <a:spcAft>
                <a:spcPts val="0"/>
              </a:spcAft>
              <a:buNone/>
            </a:pPr>
            <a:endParaRPr lang="en-GB" dirty="0"/>
          </a:p>
          <a:p>
            <a:r>
              <a:rPr lang="en-GB" dirty="0"/>
              <a:t>Q: </a:t>
            </a:r>
            <a:r>
              <a:rPr lang="en-GB" b="1" dirty="0"/>
              <a:t>Who might need an organ or tissue transplant?</a:t>
            </a:r>
            <a:endParaRPr lang="en-GB" dirty="0"/>
          </a:p>
          <a:p>
            <a:r>
              <a:rPr lang="en-GB" dirty="0"/>
              <a:t>Anyone could need an organ or tissue transplant because anyone’s organs or tissue could be damaged or fail. This can happen as the result of disease or injury, or it can be caused by a defect at birth. (Note that </a:t>
            </a:r>
            <a:r>
              <a:rPr lang="en-GB" b="1" dirty="0"/>
              <a:t>organ and tissue transplant </a:t>
            </a:r>
            <a:r>
              <a:rPr lang="en-GB" dirty="0"/>
              <a:t>refers to the operation in which organs or tissue are removed from the body of a donor and placed in the body of a recipient.)</a:t>
            </a:r>
            <a:endParaRPr lang="en-GB"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10</a:t>
            </a:fld>
            <a:endParaRPr lang="en-US"/>
          </a:p>
        </p:txBody>
      </p:sp>
    </p:spTree>
    <p:extLst>
      <p:ext uri="{BB962C8B-B14F-4D97-AF65-F5344CB8AC3E}">
        <p14:creationId xmlns:p14="http://schemas.microsoft.com/office/powerpoint/2010/main" val="707450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600" b="1" u="none" dirty="0"/>
              <a:t>Activity 1 (continued)</a:t>
            </a:r>
          </a:p>
          <a:p>
            <a:pPr marL="0" lvl="0" indent="0" algn="l" rtl="0">
              <a:spcBef>
                <a:spcPts val="0"/>
              </a:spcBef>
              <a:spcAft>
                <a:spcPts val="0"/>
              </a:spcAft>
              <a:buNone/>
            </a:pPr>
            <a:r>
              <a:rPr lang="en-GB" sz="1600" u="none" dirty="0"/>
              <a:t>Give a printed copy of this slide to one group and ask them to remember as much information</a:t>
            </a:r>
            <a:r>
              <a:rPr lang="en-GB" sz="1600" u="none" baseline="0" dirty="0"/>
              <a:t> as they can about blood donation.</a:t>
            </a:r>
            <a:endParaRPr lang="en-GB" sz="1600" u="none" dirty="0"/>
          </a:p>
          <a:p>
            <a:pPr marL="0" lvl="0" indent="0" algn="l" rtl="0">
              <a:spcBef>
                <a:spcPts val="0"/>
              </a:spcBef>
              <a:spcAft>
                <a:spcPts val="0"/>
              </a:spcAft>
              <a:buNone/>
            </a:pPr>
            <a:endParaRPr lang="en-GB" sz="1600" u="sng" dirty="0"/>
          </a:p>
          <a:p>
            <a:pPr marL="0" lvl="0" indent="0" algn="l" rtl="0">
              <a:spcBef>
                <a:spcPts val="0"/>
              </a:spcBef>
              <a:spcAft>
                <a:spcPts val="0"/>
              </a:spcAft>
              <a:buNone/>
            </a:pPr>
            <a:r>
              <a:rPr lang="en-GB" sz="1600" i="1" u="none" dirty="0"/>
              <a:t>Use the additional information below</a:t>
            </a:r>
            <a:r>
              <a:rPr lang="en-GB" sz="1600" i="1" u="none" baseline="0" dirty="0"/>
              <a:t> as needed to help you discuss this information with students.</a:t>
            </a:r>
            <a:endParaRPr lang="en-GB" sz="1600" dirty="0">
              <a:latin typeface="+mn-lt"/>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Click through the animations on the slide to reveal key information about blood donation. Further detail is provided below.</a:t>
            </a:r>
            <a:endParaRPr lang="en-GB" dirty="0"/>
          </a:p>
          <a:p>
            <a:pPr marL="0" lvl="0" indent="0" algn="l" rtl="0">
              <a:spcBef>
                <a:spcPts val="0"/>
              </a:spcBef>
              <a:spcAft>
                <a:spcPts val="0"/>
              </a:spcAft>
              <a:buNone/>
            </a:pPr>
            <a:br>
              <a:rPr lang="en-GB" b="1" dirty="0"/>
            </a:br>
            <a:r>
              <a:rPr lang="en-GB" b="0" dirty="0"/>
              <a:t>Q: </a:t>
            </a:r>
            <a:r>
              <a:rPr lang="en-GB" b="1" dirty="0"/>
              <a:t>What’s involved in donating?</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The first step is to register. From the age of 16, a person can register at </a:t>
            </a:r>
            <a:r>
              <a:rPr lang="en-GB" u="sng" dirty="0">
                <a:solidFill>
                  <a:srgbClr val="0563C1"/>
                </a:solidFill>
                <a:hlinkClick r:id="rId3"/>
              </a:rPr>
              <a:t>blood.co.uk</a:t>
            </a:r>
            <a:r>
              <a:rPr lang="en-GB" u="none" dirty="0">
                <a:solidFill>
                  <a:srgbClr val="0563C1"/>
                </a:solidFill>
                <a:hlinkClick r:id="rId3"/>
              </a:rPr>
              <a:t> </a:t>
            </a:r>
            <a:r>
              <a:rPr lang="en-GB" sz="1600" dirty="0">
                <a:latin typeface="+mn-lt"/>
                <a:ea typeface="Calibri"/>
                <a:cs typeface="Calibri"/>
                <a:sym typeface="Calibri"/>
              </a:rPr>
              <a:t>(but a donor has to be 17 to actually donate blood)</a:t>
            </a:r>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Registered</a:t>
            </a:r>
            <a:r>
              <a:rPr lang="en-GB" sz="1600" baseline="0" dirty="0">
                <a:latin typeface="+mn-lt"/>
                <a:ea typeface="Calibri"/>
                <a:cs typeface="Calibri"/>
                <a:sym typeface="Calibri"/>
              </a:rPr>
              <a:t> donors can then </a:t>
            </a:r>
            <a:r>
              <a:rPr lang="en-GB" sz="1600" dirty="0">
                <a:latin typeface="+mn-lt"/>
                <a:ea typeface="Calibri"/>
                <a:cs typeface="Calibri"/>
                <a:sym typeface="Calibri"/>
              </a:rPr>
              <a:t>book</a:t>
            </a:r>
            <a:r>
              <a:rPr lang="en-GB" sz="1600" baseline="0" dirty="0">
                <a:latin typeface="+mn-lt"/>
                <a:ea typeface="Calibri"/>
                <a:cs typeface="Calibri"/>
                <a:sym typeface="Calibri"/>
              </a:rPr>
              <a:t> an appointment to donate blood – they can do this online or using the NHS Give Blood App. Donors can choose a time and location to suit them. A common misconception is that to donate blood, you need to visit a hospital. In reality many donation centres are based in city centres. </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The donation appointment takes roughly 1 hour. A </a:t>
            </a:r>
            <a:r>
              <a:rPr lang="en-GB" sz="1600" dirty="0">
                <a:latin typeface="+mn-lt"/>
                <a:ea typeface="Calibri"/>
                <a:cs typeface="Calibri"/>
                <a:sym typeface="Calibri"/>
              </a:rPr>
              <a:t>nurse will ask some questions and do some tests to check the</a:t>
            </a:r>
            <a:r>
              <a:rPr lang="en-GB" sz="1600" baseline="0" dirty="0">
                <a:latin typeface="+mn-lt"/>
                <a:ea typeface="Calibri"/>
                <a:cs typeface="Calibri"/>
                <a:sym typeface="Calibri"/>
              </a:rPr>
              <a:t> donor is eligible and that it is safe for them to donate. If all the criteria are met, the donor will then take the blood, which takes just 5-10 minutes.</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Donated blood will then be tested and split into four component parts (red blood cells, white blood cells, platelets and plasma). By separating the blood in this way, it can be used to save more people. Each donation can help 3 adults or 6 infants.</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Once the blood has been tested and treated, it will be distributed to patients in hospitals across the UK</a:t>
            </a:r>
            <a:endParaRPr lang="en-GB" b="1" dirty="0"/>
          </a:p>
          <a:p>
            <a:pPr marL="0" lvl="0" indent="0" algn="l" rtl="0">
              <a:spcBef>
                <a:spcPts val="0"/>
              </a:spcBef>
              <a:spcAft>
                <a:spcPts val="0"/>
              </a:spcAft>
              <a:buNone/>
            </a:pPr>
            <a:endParaRPr lang="en-GB" b="1" dirty="0"/>
          </a:p>
          <a:p>
            <a:pPr marL="0" lvl="0" indent="0" algn="l" rtl="0">
              <a:spcBef>
                <a:spcPts val="0"/>
              </a:spcBef>
              <a:spcAft>
                <a:spcPts val="0"/>
              </a:spcAft>
              <a:buNone/>
            </a:pPr>
            <a:r>
              <a:rPr lang="en-GB" b="1" dirty="0"/>
              <a:t>FAQs</a:t>
            </a:r>
            <a:endParaRPr lang="en-GB" dirty="0"/>
          </a:p>
          <a:p>
            <a:pPr marL="0" lvl="0" indent="0" algn="l" rtl="0">
              <a:spcBef>
                <a:spcPts val="0"/>
              </a:spcBef>
              <a:spcAft>
                <a:spcPts val="0"/>
              </a:spcAft>
              <a:buNone/>
            </a:pPr>
            <a:r>
              <a:rPr lang="en-GB" sz="1600" dirty="0">
                <a:latin typeface="+mn-lt"/>
                <a:ea typeface="Calibri"/>
                <a:cs typeface="Calibri"/>
                <a:sym typeface="Calibri"/>
              </a:rPr>
              <a:t>Q: </a:t>
            </a:r>
            <a:r>
              <a:rPr lang="en-GB" b="1" dirty="0"/>
              <a:t>Who can give blood?</a:t>
            </a:r>
            <a:br>
              <a:rPr lang="en-GB" b="1" dirty="0"/>
            </a:br>
            <a:r>
              <a:rPr lang="en-GB" sz="1600" dirty="0">
                <a:latin typeface="+mn-lt"/>
                <a:ea typeface="Calibri"/>
                <a:cs typeface="Calibri"/>
                <a:sym typeface="Calibri"/>
              </a:rPr>
              <a:t>Most people can give blood. A person is eligible to donate if they are: </a:t>
            </a:r>
            <a:endParaRPr lang="en-GB"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fit and healthy</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weigh between 7 stone 12 </a:t>
            </a:r>
            <a:r>
              <a:rPr lang="en-GB" dirty="0"/>
              <a:t>lbs</a:t>
            </a:r>
            <a:r>
              <a:rPr lang="en-GB" sz="1600" dirty="0">
                <a:latin typeface="+mn-lt"/>
                <a:ea typeface="Calibri"/>
                <a:cs typeface="Calibri"/>
                <a:sym typeface="Calibri"/>
              </a:rPr>
              <a:t> and 25 stone</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aged between 17 and 66 (or 70 if they have given blood before)</a:t>
            </a:r>
            <a:endParaRPr lang="en-GB" dirty="0"/>
          </a:p>
          <a:p>
            <a:pPr marL="171450" lvl="0" indent="-171450" algn="l">
              <a:spcBef>
                <a:spcPts val="0"/>
              </a:spcBef>
              <a:spcAft>
                <a:spcPts val="0"/>
              </a:spcAft>
              <a:buFont typeface="Arial"/>
              <a:buChar char="•"/>
            </a:pPr>
            <a:endParaRPr lang="en-GB" dirty="0">
              <a:cs typeface="Calibri"/>
            </a:endParaRPr>
          </a:p>
          <a:p>
            <a:r>
              <a:rPr lang="en-GB" dirty="0">
                <a:ea typeface="Calibri"/>
                <a:cs typeface="Calibri"/>
              </a:rPr>
              <a:t>Q: </a:t>
            </a:r>
            <a:r>
              <a:rPr lang="en-GB" b="1" dirty="0">
                <a:ea typeface="Calibri"/>
                <a:cs typeface="Calibri"/>
              </a:rPr>
              <a:t>Is there only one type of blood donation? </a:t>
            </a:r>
          </a:p>
          <a:p>
            <a:r>
              <a:rPr lang="en-GB" dirty="0">
                <a:ea typeface="Calibri"/>
                <a:cs typeface="Calibri"/>
              </a:rPr>
              <a:t>A: The process described here is whole blood donation, but there is also the opportunity to do separate types of donation, whereby someone donates components of blood only. These are platelet donation and plasma donation. During these processes, the</a:t>
            </a:r>
            <a:r>
              <a:rPr lang="en-GB" baseline="0" dirty="0">
                <a:ea typeface="Calibri"/>
                <a:cs typeface="Calibri"/>
              </a:rPr>
              <a:t> donor’s </a:t>
            </a:r>
            <a:r>
              <a:rPr lang="en-GB" dirty="0">
                <a:ea typeface="Calibri"/>
                <a:cs typeface="Calibri"/>
              </a:rPr>
              <a:t>whole blood is taken and then put through a machine, which separates out the plasma or platelets, putting the rest of the blood back in. </a:t>
            </a:r>
          </a:p>
          <a:p>
            <a:endParaRPr lang="en-GB" dirty="0">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Q: </a:t>
            </a:r>
            <a:r>
              <a:rPr lang="en-GB" b="1" dirty="0"/>
              <a:t>Is it true that blood can’t be donated after a tattoo or piercing?</a:t>
            </a:r>
            <a:endParaRPr lang="en-GB" dirty="0"/>
          </a:p>
          <a:p>
            <a:pPr marL="0" lvl="0" indent="0" algn="l" rtl="0">
              <a:spcBef>
                <a:spcPts val="0"/>
              </a:spcBef>
              <a:spcAft>
                <a:spcPts val="0"/>
              </a:spcAft>
              <a:buNone/>
            </a:pPr>
            <a:r>
              <a:rPr lang="en-GB" sz="1600" dirty="0">
                <a:latin typeface="+mn-lt"/>
                <a:ea typeface="Calibri"/>
                <a:cs typeface="Calibri"/>
                <a:sym typeface="Calibri"/>
              </a:rPr>
              <a:t>Donors need to wait 4 months from the date of a tattoo or piercing before giving blood.</a:t>
            </a:r>
            <a:endParaRPr lang="en-GB" dirty="0"/>
          </a:p>
          <a:p>
            <a:pPr marL="0" lvl="0" indent="0" algn="l" rtl="0">
              <a:spcBef>
                <a:spcPts val="0"/>
              </a:spcBef>
              <a:spcAft>
                <a:spcPts val="0"/>
              </a:spcAft>
              <a:buNone/>
            </a:pPr>
            <a:br>
              <a:rPr lang="en-GB" dirty="0"/>
            </a:br>
            <a:br>
              <a:rPr lang="en-GB" dirty="0"/>
            </a:br>
            <a:endParaRPr lang="en-GB" dirty="0"/>
          </a:p>
          <a:p>
            <a:pPr marL="0" lvl="0" indent="0" algn="l" rtl="0">
              <a:spcBef>
                <a:spcPts val="0"/>
              </a:spcBef>
              <a:spcAft>
                <a:spcPts val="0"/>
              </a:spcAft>
              <a:buNone/>
            </a:pPr>
            <a:br>
              <a:rPr lang="en-GB" dirty="0"/>
            </a:br>
            <a:br>
              <a:rPr lang="en-GB" dirty="0"/>
            </a:br>
            <a:endParaRPr lang="en-GB"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11</a:t>
            </a:fld>
            <a:endParaRPr lang="en-US"/>
          </a:p>
        </p:txBody>
      </p:sp>
    </p:spTree>
    <p:extLst>
      <p:ext uri="{BB962C8B-B14F-4D97-AF65-F5344CB8AC3E}">
        <p14:creationId xmlns:p14="http://schemas.microsoft.com/office/powerpoint/2010/main" val="3225570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Activity 1 (continued)</a:t>
            </a:r>
            <a:endParaRPr lang="en-US" dirty="0"/>
          </a:p>
          <a:p>
            <a:r>
              <a:rPr lang="en-GB" dirty="0"/>
              <a:t>Blood is made up of a number of components, including red blood cells, platelets and plasma which can be donated to help others. Each of these can be used to treat many different conditions.</a:t>
            </a:r>
            <a:endParaRPr lang="en-GB" dirty="0">
              <a:ea typeface="Calibri" panose="020F0502020204030204"/>
              <a:cs typeface="Calibri" panose="020F0502020204030204"/>
            </a:endParaRPr>
          </a:p>
          <a:p>
            <a:r>
              <a:rPr lang="en-GB" dirty="0"/>
              <a:t> </a:t>
            </a:r>
            <a:endParaRPr lang="en-GB" dirty="0">
              <a:ea typeface="Calibri" panose="020F0502020204030204"/>
              <a:cs typeface="Calibri" panose="020F0502020204030204"/>
            </a:endParaRPr>
          </a:p>
          <a:p>
            <a:r>
              <a:rPr lang="en-GB" b="1" dirty="0"/>
              <a:t>FAQs</a:t>
            </a:r>
            <a:endParaRPr lang="en-GB" dirty="0"/>
          </a:p>
          <a:p>
            <a:r>
              <a:rPr lang="en-GB" dirty="0"/>
              <a:t>Q. </a:t>
            </a:r>
            <a:r>
              <a:rPr lang="en-GB" b="1" dirty="0"/>
              <a:t>What is plasma?</a:t>
            </a:r>
            <a:endParaRPr lang="en-GB" dirty="0">
              <a:ea typeface="Calibri"/>
              <a:cs typeface="Calibri"/>
            </a:endParaRPr>
          </a:p>
          <a:p>
            <a:r>
              <a:rPr lang="en-GB" dirty="0"/>
              <a:t>Plasma is the component of blood that carries platelets, red blood cells, and white blood cells throughout the body. It constitutes approximately 55% of total blood volume and contains antibodies that fight infection.</a:t>
            </a:r>
            <a:endParaRPr lang="en-GB" dirty="0">
              <a:ea typeface="Calibri"/>
              <a:cs typeface="Calibri"/>
            </a:endParaRPr>
          </a:p>
          <a:p>
            <a:r>
              <a:rPr lang="en-GB" dirty="0"/>
              <a:t>Q. </a:t>
            </a:r>
            <a:r>
              <a:rPr lang="en-GB" b="1" dirty="0"/>
              <a:t>What is donated plasma used for?</a:t>
            </a:r>
            <a:endParaRPr lang="en-GB" dirty="0"/>
          </a:p>
          <a:p>
            <a:r>
              <a:rPr lang="en-GB" dirty="0"/>
              <a:t>Plasma is used to make unique lifesaving medicines that treat over 50 diseases. </a:t>
            </a:r>
            <a:endParaRPr lang="en-GB" dirty="0">
              <a:ea typeface="Calibri"/>
              <a:cs typeface="Calibri"/>
            </a:endParaRPr>
          </a:p>
          <a:p>
            <a:r>
              <a:rPr lang="en-GB" dirty="0"/>
              <a:t>Q.</a:t>
            </a:r>
            <a:r>
              <a:rPr lang="en-GB" b="1" dirty="0"/>
              <a:t> What is involved in donating plasma? </a:t>
            </a:r>
            <a:endParaRPr lang="en-GB" dirty="0"/>
          </a:p>
          <a:p>
            <a:pPr marL="342900" indent="-342900">
              <a:buFont typeface="Calibri"/>
              <a:buChar char="-"/>
            </a:pPr>
            <a:r>
              <a:rPr lang="en-GB" dirty="0"/>
              <a:t>Giving plasma takes around an hour, with the donation itself only taking around 35 minutes. </a:t>
            </a:r>
            <a:endParaRPr lang="en-GB" dirty="0">
              <a:ea typeface="Calibri" panose="020F0502020204030204"/>
              <a:cs typeface="Calibri" panose="020F0502020204030204"/>
            </a:endParaRPr>
          </a:p>
          <a:p>
            <a:pPr marL="342900" indent="-342900">
              <a:buFont typeface="Calibri"/>
              <a:buChar char="-"/>
            </a:pPr>
            <a:r>
              <a:rPr lang="en-GB" dirty="0"/>
              <a:t>During a plasma donation the blood is collected out of a vein from the donor's arm. A machine separates plasma from the red blood cells. Plasma is collected in a bag and red blood cells are returned to the donor through the vein using the same needle. </a:t>
            </a:r>
            <a:endParaRPr lang="en-GB" dirty="0">
              <a:ea typeface="Calibri"/>
              <a:cs typeface="Calibri"/>
            </a:endParaRPr>
          </a:p>
          <a:p>
            <a:pPr marL="342900" indent="-342900">
              <a:buFont typeface="Calibri"/>
              <a:buChar char="-"/>
            </a:pPr>
            <a:r>
              <a:rPr lang="en-GB" dirty="0"/>
              <a:t>Plasma can be donated more frequently than blood, because red cells are returned during the donation. </a:t>
            </a:r>
            <a:endParaRPr lang="en-GB" dirty="0">
              <a:ea typeface="Calibri"/>
              <a:cs typeface="Calibri"/>
            </a:endParaRPr>
          </a:p>
          <a:p>
            <a:pPr marL="342900" indent="-342900">
              <a:buFont typeface="Calibri"/>
              <a:buChar char="-"/>
            </a:pPr>
            <a:endParaRPr lang="en-GB" dirty="0">
              <a:ea typeface="Calibri"/>
              <a:cs typeface="Calibri"/>
            </a:endParaRPr>
          </a:p>
          <a:p>
            <a:r>
              <a:rPr lang="en-GB" dirty="0"/>
              <a:t>Q. </a:t>
            </a:r>
            <a:r>
              <a:rPr lang="en-GB" b="1" dirty="0"/>
              <a:t>Who can give plasma? </a:t>
            </a:r>
            <a:endParaRPr lang="en-GB" dirty="0"/>
          </a:p>
          <a:p>
            <a:r>
              <a:rPr lang="en-GB" dirty="0"/>
              <a:t>To donate plasma, the donor needs to:</a:t>
            </a:r>
            <a:r>
              <a:rPr lang="en-US" dirty="0"/>
              <a:t> </a:t>
            </a:r>
            <a:r>
              <a:rPr lang="en-GB" dirty="0"/>
              <a:t> </a:t>
            </a:r>
            <a:endParaRPr lang="en-GB" dirty="0">
              <a:ea typeface="Calibri"/>
              <a:cs typeface="Calibri"/>
            </a:endParaRPr>
          </a:p>
          <a:p>
            <a:pPr marL="285750" indent="-285750">
              <a:buFont typeface="Calibri"/>
              <a:buChar char="-"/>
            </a:pPr>
            <a:r>
              <a:rPr lang="en-GB" dirty="0"/>
              <a:t>Be in good general health </a:t>
            </a:r>
            <a:r>
              <a:rPr lang="en-US" dirty="0"/>
              <a:t> </a:t>
            </a:r>
            <a:r>
              <a:rPr lang="en-GB" dirty="0"/>
              <a:t> </a:t>
            </a:r>
            <a:endParaRPr lang="en-GB">
              <a:ea typeface="Calibri"/>
              <a:cs typeface="Calibri"/>
            </a:endParaRPr>
          </a:p>
          <a:p>
            <a:pPr marL="285750" indent="-285750">
              <a:buFont typeface="Calibri"/>
              <a:buChar char="-"/>
            </a:pPr>
            <a:r>
              <a:rPr lang="en-GB" dirty="0"/>
              <a:t>Be between the ages of 17 and 65 </a:t>
            </a:r>
            <a:endParaRPr lang="en-GB" dirty="0">
              <a:ea typeface="Calibri"/>
              <a:cs typeface="Calibri"/>
            </a:endParaRPr>
          </a:p>
          <a:p>
            <a:pPr marL="285750" indent="-285750">
              <a:buFont typeface="Calibri"/>
              <a:buChar char="-"/>
            </a:pPr>
            <a:r>
              <a:rPr lang="en-GB" dirty="0"/>
              <a:t>Have completed further checks on the day of the donation to make sure they are ok to donate, such as checking the veins are suitable and the donor's pulse.  </a:t>
            </a:r>
            <a:endParaRPr lang="en-GB" dirty="0">
              <a:ea typeface="Calibri"/>
              <a:cs typeface="Calibri"/>
            </a:endParaRPr>
          </a:p>
          <a:p>
            <a:r>
              <a:rPr lang="en-GB" dirty="0"/>
              <a:t> </a:t>
            </a:r>
            <a:endParaRPr lang="en-GB" dirty="0">
              <a:ea typeface="Calibri"/>
              <a:cs typeface="Calibri"/>
            </a:endParaRPr>
          </a:p>
          <a:p>
            <a:r>
              <a:rPr lang="en-GB" dirty="0"/>
              <a:t>Q. </a:t>
            </a:r>
            <a:r>
              <a:rPr lang="en-GB" b="1" dirty="0"/>
              <a:t>What are platelets? </a:t>
            </a:r>
            <a:endParaRPr lang="en-GB" dirty="0"/>
          </a:p>
          <a:p>
            <a:r>
              <a:rPr lang="en-GB" dirty="0"/>
              <a:t>Platelets are tiny gold coloured cells in the blood which help it clot and stop bleeding. </a:t>
            </a:r>
            <a:endParaRPr lang="en-GB" dirty="0">
              <a:ea typeface="Calibri"/>
              <a:cs typeface="Calibri"/>
            </a:endParaRPr>
          </a:p>
          <a:p>
            <a:endParaRPr lang="en-GB" dirty="0"/>
          </a:p>
          <a:p>
            <a:r>
              <a:rPr lang="en-GB" dirty="0"/>
              <a:t>Q. </a:t>
            </a:r>
            <a:r>
              <a:rPr lang="en-GB" b="1" dirty="0"/>
              <a:t>What are donated platelets used for?</a:t>
            </a:r>
            <a:endParaRPr lang="en-GB" dirty="0"/>
          </a:p>
          <a:p>
            <a:r>
              <a:rPr lang="en-GB" dirty="0"/>
              <a:t>Platelet transfusions can help people with cancer and people who have lost a lot of blood after an accident, organ transplant or surgery.  </a:t>
            </a:r>
            <a:endParaRPr lang="en-GB" dirty="0">
              <a:ea typeface="Calibri"/>
              <a:cs typeface="Calibri"/>
            </a:endParaRPr>
          </a:p>
          <a:p>
            <a:endParaRPr lang="en-GB" dirty="0"/>
          </a:p>
          <a:p>
            <a:r>
              <a:rPr lang="en-GB" dirty="0"/>
              <a:t>Q. </a:t>
            </a:r>
            <a:r>
              <a:rPr lang="en-GB" b="1" dirty="0"/>
              <a:t>What is involved in donating platelets? </a:t>
            </a:r>
            <a:endParaRPr lang="en-GB" dirty="0"/>
          </a:p>
          <a:p>
            <a:pPr marL="342900" indent="-342900">
              <a:buFont typeface="Calibri"/>
              <a:buChar char="-"/>
            </a:pPr>
            <a:r>
              <a:rPr lang="en-GB" dirty="0"/>
              <a:t>Giving platelets takes around two hours, with the donation itself taking up to 90 minutes. </a:t>
            </a:r>
            <a:endParaRPr lang="en-GB" dirty="0">
              <a:ea typeface="Calibri" panose="020F0502020204030204"/>
              <a:cs typeface="Calibri" panose="020F0502020204030204"/>
            </a:endParaRPr>
          </a:p>
          <a:p>
            <a:pPr marL="342900" indent="-342900">
              <a:buFont typeface="Calibri"/>
              <a:buChar char="-"/>
            </a:pPr>
            <a:r>
              <a:rPr lang="en-GB" dirty="0"/>
              <a:t>During a platelet donation the blood is collected out of a vein from the donor's arm. A machine separates platelets from red blood cells. Platelets are collected in a bag and red blood cells are returned to the donor through the vein using the same needle.  </a:t>
            </a:r>
            <a:endParaRPr lang="en-GB" dirty="0">
              <a:ea typeface="Calibri"/>
              <a:cs typeface="Calibri"/>
            </a:endParaRPr>
          </a:p>
          <a:p>
            <a:endParaRPr lang="en-GB" dirty="0"/>
          </a:p>
          <a:p>
            <a:r>
              <a:rPr lang="en-GB" dirty="0"/>
              <a:t>Platelets can be donated more often than blood because red cells are returned to the donor during the donation. </a:t>
            </a:r>
            <a:endParaRPr lang="en-GB" dirty="0">
              <a:ea typeface="Calibri"/>
              <a:cs typeface="Calibri"/>
            </a:endParaRPr>
          </a:p>
          <a:p>
            <a:endParaRPr lang="en-GB" dirty="0"/>
          </a:p>
          <a:p>
            <a:r>
              <a:rPr lang="en-GB" b="1" dirty="0"/>
              <a:t>Who can give platelets? </a:t>
            </a:r>
            <a:endParaRPr lang="en-GB" dirty="0"/>
          </a:p>
          <a:p>
            <a:r>
              <a:rPr lang="en-GB" dirty="0"/>
              <a:t>To donate platelets, the donor needs to:</a:t>
            </a:r>
            <a:endParaRPr lang="en-GB" dirty="0">
              <a:ea typeface="Calibri"/>
              <a:cs typeface="Calibri"/>
            </a:endParaRPr>
          </a:p>
          <a:p>
            <a:pPr marL="285750" indent="-285750">
              <a:buFont typeface="Calibri"/>
              <a:buChar char="-"/>
            </a:pPr>
            <a:r>
              <a:rPr lang="en-GB" dirty="0"/>
              <a:t>Be in good general health </a:t>
            </a:r>
            <a:r>
              <a:rPr lang="en-US" dirty="0"/>
              <a:t> </a:t>
            </a:r>
            <a:r>
              <a:rPr lang="en-GB" dirty="0"/>
              <a:t> </a:t>
            </a:r>
            <a:endParaRPr lang="en-GB" dirty="0">
              <a:ea typeface="Calibri"/>
              <a:cs typeface="Calibri"/>
            </a:endParaRPr>
          </a:p>
          <a:p>
            <a:pPr marL="285750" indent="-285750">
              <a:buFont typeface="Calibri"/>
              <a:buChar char="-"/>
            </a:pPr>
            <a:r>
              <a:rPr lang="en-GB" dirty="0"/>
              <a:t>Have given blood or platelets before</a:t>
            </a:r>
            <a:r>
              <a:rPr lang="en-US" dirty="0"/>
              <a:t> </a:t>
            </a:r>
            <a:r>
              <a:rPr lang="en-GB" dirty="0"/>
              <a:t> </a:t>
            </a:r>
            <a:endParaRPr lang="en-GB" dirty="0">
              <a:ea typeface="Calibri"/>
              <a:cs typeface="Calibri"/>
            </a:endParaRPr>
          </a:p>
          <a:p>
            <a:pPr marL="285750" indent="-285750">
              <a:buFont typeface="Calibri"/>
              <a:buChar char="-"/>
            </a:pPr>
            <a:r>
              <a:rPr lang="en-GB" dirty="0"/>
              <a:t>Be aged between 17 and 70 (if the person donating is over 70 and has donated blood or platelets within the last two years, they are still eligible to donate)  </a:t>
            </a:r>
            <a:endParaRPr lang="en-GB"/>
          </a:p>
          <a:p>
            <a:pPr marL="285750" indent="-285750">
              <a:buFont typeface="Calibri"/>
              <a:buChar char="-"/>
            </a:pPr>
            <a:r>
              <a:rPr lang="en-GB" dirty="0"/>
              <a:t>Have completed an assessment to check they are eligible to donate platelets. This includes checking if the donor has enough blood to donate platelets safely (calculated from a person's height and weight), had their veins assessed and provided a blood sample to check their platelet count.  </a:t>
            </a:r>
            <a:endParaRPr lang="en-GB" dirty="0">
              <a:ea typeface="Calibri"/>
              <a:cs typeface="Calibri"/>
            </a:endParaRPr>
          </a:p>
          <a:p>
            <a:pPr marL="609600" lvl="1"/>
            <a:r>
              <a:rPr lang="en-GB" dirty="0"/>
              <a:t> </a:t>
            </a:r>
            <a:endParaRPr lang="en-GB" dirty="0">
              <a:ea typeface="Calibri"/>
              <a:cs typeface="Calibri"/>
            </a:endParaRPr>
          </a:p>
          <a:p>
            <a:pPr marL="0" lvl="0" indent="0" algn="l">
              <a:spcBef>
                <a:spcPts val="0"/>
              </a:spcBef>
              <a:spcAft>
                <a:spcPts val="0"/>
              </a:spcAft>
              <a:buNone/>
            </a:pPr>
            <a:endParaRPr lang="en-GB" dirty="0">
              <a:cs typeface="+mn-lt"/>
            </a:endParaRPr>
          </a:p>
          <a:p>
            <a:pPr marL="0" lvl="0" indent="0" algn="l" rtl="0">
              <a:spcBef>
                <a:spcPts val="0"/>
              </a:spcBef>
              <a:spcAft>
                <a:spcPts val="0"/>
              </a:spcAft>
              <a:buNone/>
            </a:pPr>
            <a:br>
              <a:rPr lang="en-GB" dirty="0"/>
            </a:br>
            <a:br>
              <a:rPr lang="en-GB" dirty="0"/>
            </a:br>
            <a:endParaRPr lang="en-GB"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12</a:t>
            </a:fld>
            <a:endParaRPr lang="en-US"/>
          </a:p>
        </p:txBody>
      </p:sp>
    </p:spTree>
    <p:extLst>
      <p:ext uri="{BB962C8B-B14F-4D97-AF65-F5344CB8AC3E}">
        <p14:creationId xmlns:p14="http://schemas.microsoft.com/office/powerpoint/2010/main" val="115468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200" b="1" u="none" dirty="0"/>
              <a:t>Activity 1 (continued)</a:t>
            </a:r>
          </a:p>
          <a:p>
            <a:pPr marL="0" marR="0" lvl="0" indent="0" algn="l" defTabSz="457200" rtl="0" eaLnBrk="1" fontAlgn="auto" latinLnBrk="0" hangingPunct="1">
              <a:lnSpc>
                <a:spcPct val="117999"/>
              </a:lnSpc>
              <a:spcBef>
                <a:spcPts val="0"/>
              </a:spcBef>
              <a:spcAft>
                <a:spcPts val="0"/>
              </a:spcAft>
              <a:buClrTx/>
              <a:buSzTx/>
              <a:buFontTx/>
              <a:buNone/>
              <a:tabLst/>
              <a:defRPr/>
            </a:pPr>
            <a:r>
              <a:rPr lang="en-GB" sz="1200" u="none" dirty="0"/>
              <a:t>Give a printed copy of this slide and the next</a:t>
            </a:r>
            <a:r>
              <a:rPr lang="en-GB" sz="1200" u="none" baseline="0" dirty="0"/>
              <a:t> </a:t>
            </a:r>
            <a:r>
              <a:rPr lang="en-GB" sz="1200" u="none" dirty="0"/>
              <a:t>to one group and ask them to remember as much information</a:t>
            </a:r>
            <a:r>
              <a:rPr lang="en-GB" sz="1200" u="none" baseline="0" dirty="0"/>
              <a:t> as they can about stem cell donation.</a:t>
            </a:r>
            <a:endParaRPr lang="en-GB" sz="1200" u="sng" dirty="0"/>
          </a:p>
          <a:p>
            <a:pPr marL="0" lvl="0" indent="0" algn="l" rtl="0">
              <a:spcBef>
                <a:spcPts val="0"/>
              </a:spcBef>
              <a:spcAft>
                <a:spcPts val="0"/>
              </a:spcAft>
              <a:buNone/>
            </a:pPr>
            <a:endParaRPr lang="en-GB" sz="1200" u="sng" dirty="0"/>
          </a:p>
          <a:p>
            <a:pPr marL="0" lvl="0" indent="0" algn="l" rtl="0">
              <a:spcBef>
                <a:spcPts val="0"/>
              </a:spcBef>
              <a:spcAft>
                <a:spcPts val="0"/>
              </a:spcAft>
              <a:buNone/>
            </a:pPr>
            <a:r>
              <a:rPr lang="en-GB" sz="1200" i="1" u="none" dirty="0"/>
              <a:t>Use the additional information below</a:t>
            </a:r>
            <a:r>
              <a:rPr lang="en-GB" sz="1200" i="1" u="none" baseline="0" dirty="0"/>
              <a:t> as needed to help you discuss this information with students.</a:t>
            </a: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Click through the animations on the slide to reveal key information about registering to be a stem cell donor. </a:t>
            </a:r>
          </a:p>
          <a:p>
            <a:pPr marL="0" lvl="0" indent="0" algn="l" rtl="0">
              <a:spcBef>
                <a:spcPts val="0"/>
              </a:spcBef>
              <a:spcAft>
                <a:spcPts val="0"/>
              </a:spcAft>
              <a:buNone/>
            </a:pPr>
            <a:endParaRPr lang="en-GB" sz="1200" dirty="0">
              <a:latin typeface="+mn-lt"/>
              <a:ea typeface="Calibri"/>
              <a:cs typeface="Calibri"/>
              <a:sym typeface="Calibri"/>
            </a:endParaRPr>
          </a:p>
          <a:p>
            <a:pPr marL="0" lvl="0" indent="0" algn="l" rtl="0">
              <a:spcBef>
                <a:spcPts val="0"/>
              </a:spcBef>
              <a:spcAft>
                <a:spcPts val="0"/>
              </a:spcAft>
              <a:buNone/>
            </a:pPr>
            <a:r>
              <a:rPr lang="en-GB" sz="1200" dirty="0">
                <a:latin typeface="+mn-lt"/>
                <a:ea typeface="Calibri"/>
                <a:cs typeface="Calibri"/>
                <a:sym typeface="Calibri"/>
              </a:rPr>
              <a:t>Explain that </a:t>
            </a:r>
            <a:r>
              <a:rPr lang="en-GB" b="1" dirty="0"/>
              <a:t>stem cells are made in the bone morrow </a:t>
            </a:r>
            <a:r>
              <a:rPr lang="en-GB" sz="1200" dirty="0">
                <a:latin typeface="+mn-lt"/>
                <a:ea typeface="Calibri"/>
                <a:cs typeface="Calibri"/>
                <a:sym typeface="Calibri"/>
              </a:rPr>
              <a:t>(a</a:t>
            </a:r>
            <a:r>
              <a:rPr lang="en-GB" b="1" dirty="0"/>
              <a:t> soft, spongy tissue </a:t>
            </a:r>
            <a:r>
              <a:rPr lang="en-GB" sz="1200" dirty="0">
                <a:latin typeface="+mn-lt"/>
                <a:ea typeface="Calibri"/>
                <a:cs typeface="Calibri"/>
                <a:sym typeface="Calibri"/>
              </a:rPr>
              <a:t>found</a:t>
            </a:r>
            <a:r>
              <a:rPr lang="en-GB" b="1" dirty="0"/>
              <a:t> </a:t>
            </a:r>
            <a:r>
              <a:rPr lang="en-GB" sz="1200" dirty="0">
                <a:latin typeface="+mn-lt"/>
                <a:ea typeface="Calibri"/>
                <a:cs typeface="Calibri"/>
                <a:sym typeface="Calibri"/>
              </a:rPr>
              <a:t>at the </a:t>
            </a:r>
            <a:r>
              <a:rPr lang="en-GB" b="1" dirty="0"/>
              <a:t>centre of certain bones </a:t>
            </a:r>
            <a:r>
              <a:rPr lang="en-GB" sz="1200" dirty="0">
                <a:latin typeface="+mn-lt"/>
                <a:ea typeface="Calibri"/>
                <a:cs typeface="Calibri"/>
                <a:sym typeface="Calibri"/>
              </a:rPr>
              <a:t>in the human body). They develop into other kinds of cells - including </a:t>
            </a:r>
            <a:r>
              <a:rPr lang="en-GB" b="1" dirty="0"/>
              <a:t>blood cells.</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sz="1200" dirty="0">
                <a:latin typeface="+mn-lt"/>
                <a:ea typeface="Calibri"/>
                <a:cs typeface="Calibri"/>
                <a:sym typeface="Calibri"/>
              </a:rPr>
              <a:t>Q: </a:t>
            </a:r>
            <a:r>
              <a:rPr lang="en-GB" b="1" dirty="0"/>
              <a:t>What’s involved in being</a:t>
            </a:r>
            <a:r>
              <a:rPr lang="en-GB" b="1" baseline="0" dirty="0"/>
              <a:t> a stem cell donor</a:t>
            </a:r>
            <a:r>
              <a:rPr lang="en-GB" b="1" dirty="0"/>
              <a:t>?</a:t>
            </a:r>
            <a:endParaRPr lang="en-GB" dirty="0"/>
          </a:p>
          <a:p>
            <a:pPr marL="228600" marR="0" lvl="0" indent="-228600" algn="l" rtl="0">
              <a:lnSpc>
                <a:spcPct val="100000"/>
              </a:lnSpc>
              <a:spcBef>
                <a:spcPts val="0"/>
              </a:spcBef>
              <a:spcAft>
                <a:spcPts val="0"/>
              </a:spcAft>
              <a:buSzPts val="1200"/>
              <a:buFont typeface="+mj-lt"/>
              <a:buAutoNum type="arabicPeriod"/>
            </a:pPr>
            <a:r>
              <a:rPr lang="en-GB" dirty="0"/>
              <a:t>The first step is to register to be a stem cell donor. There are different ways of doing this – click through the three ways shown on the slide. Explain that all </a:t>
            </a:r>
            <a:r>
              <a:rPr lang="en-GB" b="1" dirty="0"/>
              <a:t>the registers in the UK work together</a:t>
            </a:r>
            <a:r>
              <a:rPr lang="en-GB" dirty="0"/>
              <a:t> closely to get stem cells to the people who need them, so it doesn’t matter which register a person uses. However, a donor should </a:t>
            </a:r>
            <a:r>
              <a:rPr lang="en-GB" b="1" dirty="0"/>
              <a:t>only sign up to one registry</a:t>
            </a:r>
            <a:r>
              <a:rPr lang="en-GB" baseline="0" dirty="0"/>
              <a:t> (</a:t>
            </a:r>
            <a:r>
              <a:rPr lang="en-GB" dirty="0"/>
              <a:t>as it costs the organisations to process each donor). </a:t>
            </a:r>
          </a:p>
          <a:p>
            <a:pPr marL="228600" marR="0" lvl="0" indent="-228600" algn="l" rtl="0">
              <a:lnSpc>
                <a:spcPct val="100000"/>
              </a:lnSpc>
              <a:spcBef>
                <a:spcPts val="0"/>
              </a:spcBef>
              <a:spcAft>
                <a:spcPts val="0"/>
              </a:spcAft>
              <a:buSzPts val="1200"/>
              <a:buFont typeface="+mj-lt"/>
              <a:buAutoNum type="arabicPeriod"/>
            </a:pPr>
            <a:endParaRPr lang="en-GB" dirty="0"/>
          </a:p>
          <a:p>
            <a:pPr marL="685800" marR="0" lvl="1" indent="-228600" algn="l" rtl="0">
              <a:lnSpc>
                <a:spcPct val="100000"/>
              </a:lnSpc>
              <a:spcBef>
                <a:spcPts val="0"/>
              </a:spcBef>
              <a:spcAft>
                <a:spcPts val="0"/>
              </a:spcAft>
              <a:buSzPts val="1200"/>
              <a:buFont typeface="Arial" panose="020B0604020202020204" pitchFamily="34" charset="0"/>
              <a:buChar char="•"/>
            </a:pPr>
            <a:r>
              <a:rPr lang="en-GB" dirty="0"/>
              <a:t>To register with the </a:t>
            </a:r>
            <a:r>
              <a:rPr lang="en-GB" b="1" dirty="0"/>
              <a:t>British Bone Marrow Registry (BBMR)</a:t>
            </a:r>
            <a:r>
              <a:rPr lang="en-GB" b="0" dirty="0"/>
              <a:t>,</a:t>
            </a:r>
            <a:r>
              <a:rPr lang="en-GB" b="0" baseline="0" dirty="0"/>
              <a:t> </a:t>
            </a:r>
            <a:r>
              <a:rPr lang="en-GB" baseline="0" dirty="0"/>
              <a:t>you must </a:t>
            </a:r>
            <a:r>
              <a:rPr lang="en-GB" b="1" baseline="0" dirty="0"/>
              <a:t>already be a registered blood donor</a:t>
            </a:r>
            <a:r>
              <a:rPr lang="en-GB" baseline="0" dirty="0"/>
              <a:t>. Registered blood donors can just ask to join the BBMR at their blood donation appointment.</a:t>
            </a:r>
          </a:p>
          <a:p>
            <a:pPr marL="685800" marR="0" lvl="1" indent="-228600" algn="l" rtl="0">
              <a:lnSpc>
                <a:spcPct val="100000"/>
              </a:lnSpc>
              <a:spcBef>
                <a:spcPts val="0"/>
              </a:spcBef>
              <a:spcAft>
                <a:spcPts val="0"/>
              </a:spcAft>
              <a:buSzPts val="1200"/>
              <a:buFont typeface="Arial" panose="020B0604020202020204" pitchFamily="34" charset="0"/>
              <a:buChar char="•"/>
            </a:pPr>
            <a:r>
              <a:rPr lang="en-GB" sz="1200" dirty="0">
                <a:latin typeface="+mn-lt"/>
                <a:ea typeface="Calibri"/>
                <a:cs typeface="Calibri"/>
                <a:sym typeface="Calibri"/>
              </a:rPr>
              <a:t>If</a:t>
            </a:r>
            <a:r>
              <a:rPr lang="en-GB" sz="1200" baseline="0" dirty="0">
                <a:latin typeface="+mn-lt"/>
                <a:ea typeface="Calibri"/>
                <a:cs typeface="Calibri"/>
                <a:sym typeface="Calibri"/>
              </a:rPr>
              <a:t> a donor registers with </a:t>
            </a:r>
            <a:r>
              <a:rPr lang="en-GB" sz="1200" b="1" baseline="0" dirty="0">
                <a:latin typeface="+mn-lt"/>
                <a:ea typeface="Calibri"/>
                <a:cs typeface="Calibri"/>
                <a:sym typeface="Calibri"/>
              </a:rPr>
              <a:t>Anthony Nolan or DKMS</a:t>
            </a:r>
            <a:r>
              <a:rPr lang="en-GB" sz="1200" baseline="0" dirty="0">
                <a:latin typeface="+mn-lt"/>
                <a:ea typeface="Calibri"/>
                <a:cs typeface="Calibri"/>
                <a:sym typeface="Calibri"/>
              </a:rPr>
              <a:t>, </a:t>
            </a:r>
            <a:r>
              <a:rPr lang="en-GB" sz="1200" dirty="0">
                <a:latin typeface="+mn-lt"/>
                <a:ea typeface="Calibri"/>
                <a:cs typeface="Calibri"/>
                <a:sym typeface="Calibri"/>
              </a:rPr>
              <a:t>they will get a </a:t>
            </a:r>
            <a:r>
              <a:rPr lang="en-GB" sz="1200" b="1" dirty="0">
                <a:latin typeface="+mn-lt"/>
                <a:ea typeface="Calibri"/>
                <a:cs typeface="Calibri"/>
                <a:sym typeface="Calibri"/>
              </a:rPr>
              <a:t>swab to use in their cheek/inside their mouth</a:t>
            </a:r>
            <a:r>
              <a:rPr lang="en-GB" sz="1200" dirty="0">
                <a:latin typeface="+mn-lt"/>
                <a:ea typeface="Calibri"/>
                <a:cs typeface="Calibri"/>
                <a:sym typeface="Calibri"/>
              </a:rPr>
              <a:t> which will be tested. This can be done in-person if they are at a donor event or a swab kit and pre-paid return postage can be sent to them at home if they register online.</a:t>
            </a:r>
            <a:endParaRPr lang="en-GB" b="1"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13</a:t>
            </a:fld>
            <a:endParaRPr lang="en-US"/>
          </a:p>
        </p:txBody>
      </p:sp>
    </p:spTree>
    <p:extLst>
      <p:ext uri="{BB962C8B-B14F-4D97-AF65-F5344CB8AC3E}">
        <p14:creationId xmlns:p14="http://schemas.microsoft.com/office/powerpoint/2010/main" val="1441968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200" b="1" u="none" dirty="0"/>
              <a:t>Activity 1 (continued)</a:t>
            </a:r>
          </a:p>
          <a:p>
            <a:pPr marL="0" marR="0" lvl="0" indent="0" algn="l" defTabSz="457200" rtl="0" eaLnBrk="1" fontAlgn="auto" latinLnBrk="0" hangingPunct="1">
              <a:lnSpc>
                <a:spcPct val="117999"/>
              </a:lnSpc>
              <a:spcBef>
                <a:spcPts val="0"/>
              </a:spcBef>
              <a:spcAft>
                <a:spcPts val="0"/>
              </a:spcAft>
              <a:buClrTx/>
              <a:buSzTx/>
              <a:buFontTx/>
              <a:buNone/>
              <a:tabLst/>
              <a:defRPr/>
            </a:pPr>
            <a:r>
              <a:rPr lang="en-GB" sz="1200" u="none" dirty="0"/>
              <a:t>Give a printed copy of this slide and</a:t>
            </a:r>
            <a:r>
              <a:rPr lang="en-GB" sz="1200" u="none" baseline="0" dirty="0"/>
              <a:t> the previous one to</a:t>
            </a:r>
            <a:r>
              <a:rPr lang="en-GB" sz="1200" u="none" dirty="0"/>
              <a:t> one group and ask them to remember as much information</a:t>
            </a:r>
            <a:r>
              <a:rPr lang="en-GB" sz="1200" u="none" baseline="0" dirty="0"/>
              <a:t> as they can about blood donation.</a:t>
            </a:r>
            <a:endParaRPr lang="en-GB" sz="1200" u="sng" dirty="0"/>
          </a:p>
          <a:p>
            <a:pPr marL="0" lvl="0" indent="0" algn="l" rtl="0">
              <a:spcBef>
                <a:spcPts val="0"/>
              </a:spcBef>
              <a:spcAft>
                <a:spcPts val="0"/>
              </a:spcAft>
              <a:buNone/>
            </a:pPr>
            <a:endParaRPr lang="en-GB" sz="1200" u="sng" dirty="0"/>
          </a:p>
          <a:p>
            <a:pPr marL="0" lvl="0" indent="0" algn="l" rtl="0">
              <a:spcBef>
                <a:spcPts val="0"/>
              </a:spcBef>
              <a:spcAft>
                <a:spcPts val="0"/>
              </a:spcAft>
              <a:buNone/>
            </a:pPr>
            <a:r>
              <a:rPr lang="en-GB" sz="1200" i="1" u="none" dirty="0"/>
              <a:t>Use the additional information below</a:t>
            </a:r>
            <a:r>
              <a:rPr lang="en-GB" sz="1200" i="1" u="none" baseline="0" dirty="0"/>
              <a:t> as needed to help you discuss this information with students.</a:t>
            </a: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Click through the animations on the slide to reveal key information about the final stages of the stem cell donation process. Further detail is provided below.</a:t>
            </a:r>
            <a:r>
              <a:rPr lang="en-GB" sz="1200" baseline="0" dirty="0">
                <a:latin typeface="+mn-lt"/>
                <a:ea typeface="Calibri"/>
                <a:cs typeface="Calibri"/>
                <a:sym typeface="Calibri"/>
              </a:rPr>
              <a:t> Note that depending on how much time you have, you may wish to share the short animation from Anthony Nolan.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dirty="0"/>
          </a:p>
          <a:p>
            <a:pPr marL="0" lvl="0" indent="0" algn="l" rtl="0">
              <a:spcBef>
                <a:spcPts val="0"/>
              </a:spcBef>
              <a:spcAft>
                <a:spcPts val="0"/>
              </a:spcAft>
              <a:buNone/>
            </a:pPr>
            <a:r>
              <a:rPr lang="en-GB" sz="1200" dirty="0">
                <a:latin typeface="+mn-lt"/>
                <a:ea typeface="Calibri"/>
                <a:cs typeface="Calibri"/>
                <a:sym typeface="Calibri"/>
              </a:rPr>
              <a:t>Q: </a:t>
            </a:r>
            <a:r>
              <a:rPr lang="en-GB" b="1" dirty="0"/>
              <a:t>What’s involved in being </a:t>
            </a:r>
            <a:r>
              <a:rPr lang="en-GB" b="1" baseline="0" dirty="0"/>
              <a:t>a stem cell donor</a:t>
            </a:r>
            <a:r>
              <a:rPr lang="en-GB" b="1" dirty="0"/>
              <a:t>?</a:t>
            </a:r>
            <a:endParaRPr lang="en-GB" dirty="0"/>
          </a:p>
          <a:p>
            <a:pPr marL="0" lvl="0" indent="0" algn="l" rtl="0">
              <a:spcBef>
                <a:spcPts val="0"/>
              </a:spcBef>
              <a:spcAft>
                <a:spcPts val="0"/>
              </a:spcAft>
              <a:buSzPts val="1200"/>
              <a:buFont typeface="+mj-lt"/>
              <a:buNone/>
            </a:pPr>
            <a:r>
              <a:rPr lang="en-GB" sz="1200" b="1" baseline="0" dirty="0">
                <a:latin typeface="+mn-lt"/>
                <a:ea typeface="Calibri"/>
                <a:cs typeface="Calibri"/>
                <a:sym typeface="Calibri"/>
              </a:rPr>
              <a:t>Match</a:t>
            </a:r>
          </a:p>
          <a:p>
            <a:pPr marL="228600" lvl="0" indent="-228600" algn="l" rtl="0">
              <a:spcBef>
                <a:spcPts val="0"/>
              </a:spcBef>
              <a:spcAft>
                <a:spcPts val="0"/>
              </a:spcAft>
              <a:buSzPts val="1200"/>
              <a:buFont typeface="+mj-lt"/>
              <a:buAutoNum type="arabicPeriod"/>
            </a:pPr>
            <a:r>
              <a:rPr lang="en-GB" sz="1200" baseline="0" dirty="0">
                <a:latin typeface="+mn-lt"/>
                <a:ea typeface="Calibri"/>
                <a:cs typeface="Calibri"/>
                <a:sym typeface="Calibri"/>
              </a:rPr>
              <a:t>T</a:t>
            </a:r>
            <a:r>
              <a:rPr lang="en-GB" sz="1200" dirty="0">
                <a:latin typeface="+mn-lt"/>
                <a:ea typeface="Calibri"/>
                <a:cs typeface="Calibri"/>
                <a:sym typeface="Calibri"/>
              </a:rPr>
              <a:t>he donor is added to the register, ready to be contacted</a:t>
            </a:r>
            <a:r>
              <a:rPr lang="en-GB" sz="1200" baseline="0" dirty="0">
                <a:latin typeface="+mn-lt"/>
                <a:ea typeface="Calibri"/>
                <a:cs typeface="Calibri"/>
                <a:sym typeface="Calibri"/>
              </a:rPr>
              <a:t> i</a:t>
            </a:r>
            <a:r>
              <a:rPr lang="en-GB" sz="1200" dirty="0">
                <a:latin typeface="+mn-lt"/>
                <a:ea typeface="Calibri"/>
                <a:cs typeface="Calibri"/>
                <a:sym typeface="Calibri"/>
              </a:rPr>
              <a:t>f they are a match for someone who needs stem cells,</a:t>
            </a:r>
            <a:r>
              <a:rPr lang="en-GB" sz="1200" baseline="0" dirty="0">
                <a:latin typeface="+mn-lt"/>
                <a:ea typeface="Calibri"/>
                <a:cs typeface="Calibri"/>
                <a:sym typeface="Calibri"/>
              </a:rPr>
              <a:t> </a:t>
            </a:r>
            <a:r>
              <a:rPr lang="en-GB" sz="1200" dirty="0">
                <a:latin typeface="+mn-lt"/>
                <a:ea typeface="Calibri"/>
                <a:cs typeface="Calibri"/>
                <a:sym typeface="Calibri"/>
              </a:rPr>
              <a:t>so it’s important for donors on the register to keep their contact details up-to-date. </a:t>
            </a:r>
          </a:p>
          <a:p>
            <a:pPr marL="228600" lvl="0" indent="-228600" algn="l" rtl="0">
              <a:spcBef>
                <a:spcPts val="0"/>
              </a:spcBef>
              <a:spcAft>
                <a:spcPts val="0"/>
              </a:spcAft>
              <a:buSzPts val="1200"/>
              <a:buFont typeface="+mj-lt"/>
              <a:buAutoNum type="arabicPeriod"/>
            </a:pPr>
            <a:r>
              <a:rPr lang="en-GB" sz="1200" b="0" i="0" u="none" strike="noStrike" cap="none" dirty="0">
                <a:solidFill>
                  <a:srgbClr val="000000"/>
                </a:solidFill>
                <a:effectLst/>
                <a:latin typeface="+mn-lt"/>
                <a:ea typeface="Calibri"/>
                <a:cs typeface="Calibri"/>
                <a:sym typeface="Calibri"/>
              </a:rPr>
              <a:t>Donors</a:t>
            </a:r>
            <a:r>
              <a:rPr lang="en-GB" sz="1200" b="0" i="0" u="none" strike="noStrike" cap="none" baseline="0" dirty="0">
                <a:solidFill>
                  <a:srgbClr val="000000"/>
                </a:solidFill>
                <a:effectLst/>
                <a:latin typeface="+mn-lt"/>
                <a:ea typeface="Calibri"/>
                <a:cs typeface="Calibri"/>
                <a:sym typeface="Calibri"/>
              </a:rPr>
              <a:t> may wait a long time before they are asked to donate, and some registered donors are not asked at all. Donors can stay on the register </a:t>
            </a:r>
            <a:r>
              <a:rPr lang="en-GB" sz="1200" b="0" i="0" u="none" strike="noStrike" cap="none" dirty="0">
                <a:solidFill>
                  <a:srgbClr val="000000"/>
                </a:solidFill>
                <a:effectLst/>
                <a:latin typeface="+mn-lt"/>
                <a:ea typeface="Calibri"/>
                <a:cs typeface="Calibri"/>
                <a:sym typeface="Calibri"/>
              </a:rPr>
              <a:t>until they are 61 and there’s a 1 in 790 chance that they’ll be asked to donate in the next five years. However,</a:t>
            </a:r>
            <a:r>
              <a:rPr lang="en-GB" sz="1200" b="0" i="0" u="none" strike="noStrike" cap="none" baseline="0" dirty="0">
                <a:solidFill>
                  <a:srgbClr val="000000"/>
                </a:solidFill>
                <a:effectLst/>
                <a:latin typeface="+mn-lt"/>
                <a:ea typeface="Calibri"/>
                <a:cs typeface="Calibri"/>
                <a:sym typeface="Calibri"/>
              </a:rPr>
              <a:t> it’s still really important that donors t</a:t>
            </a:r>
            <a:r>
              <a:rPr lang="en-GB" sz="1200" b="0" i="0" u="none" strike="noStrike" cap="none" dirty="0">
                <a:solidFill>
                  <a:srgbClr val="000000"/>
                </a:solidFill>
                <a:effectLst/>
                <a:latin typeface="+mn-lt"/>
                <a:ea typeface="Calibri"/>
                <a:cs typeface="Calibri"/>
                <a:sym typeface="Calibri"/>
              </a:rPr>
              <a:t>hink about it before registering. If</a:t>
            </a:r>
            <a:r>
              <a:rPr lang="en-GB" sz="1200" b="0" i="0" u="none" strike="noStrike" cap="none" baseline="0" dirty="0">
                <a:solidFill>
                  <a:srgbClr val="000000"/>
                </a:solidFill>
                <a:effectLst/>
                <a:latin typeface="+mn-lt"/>
                <a:ea typeface="Calibri"/>
                <a:cs typeface="Calibri"/>
                <a:sym typeface="Calibri"/>
              </a:rPr>
              <a:t> they are</a:t>
            </a:r>
            <a:r>
              <a:rPr lang="en-GB" sz="1200" b="0" i="0" u="none" strike="noStrike" cap="none" dirty="0">
                <a:solidFill>
                  <a:srgbClr val="000000"/>
                </a:solidFill>
                <a:effectLst/>
                <a:latin typeface="+mn-lt"/>
                <a:ea typeface="Calibri"/>
                <a:cs typeface="Calibri"/>
                <a:sym typeface="Calibri"/>
              </a:rPr>
              <a:t> a match for someone, they might be their only match - so donors need to feel confident that they’d go through with the donation if they got the call.</a:t>
            </a:r>
          </a:p>
          <a:p>
            <a:pPr marL="228600" lvl="0" indent="-228600" algn="l" rtl="0">
              <a:spcBef>
                <a:spcPts val="0"/>
              </a:spcBef>
              <a:spcAft>
                <a:spcPts val="0"/>
              </a:spcAft>
              <a:buSzPts val="1200"/>
              <a:buFont typeface="+mj-lt"/>
              <a:buAutoNum type="arabicPeriod"/>
            </a:pPr>
            <a:r>
              <a:rPr lang="en-GB" sz="1200" b="0" dirty="0">
                <a:latin typeface="+mn-lt"/>
                <a:ea typeface="Calibri"/>
                <a:cs typeface="Calibri"/>
                <a:sym typeface="Calibri"/>
              </a:rPr>
              <a:t>If </a:t>
            </a:r>
            <a:r>
              <a:rPr lang="en-GB" sz="1200" dirty="0">
                <a:latin typeface="+mn-lt"/>
                <a:ea typeface="Calibri"/>
                <a:cs typeface="Calibri"/>
                <a:sym typeface="Calibri"/>
              </a:rPr>
              <a:t>someone is a match, they will be contacted and invited to have some health tests to check it is safe for them to donate their stem cells.</a:t>
            </a:r>
          </a:p>
          <a:p>
            <a:pPr marL="0" lvl="0" indent="0" algn="l" rtl="0">
              <a:spcBef>
                <a:spcPts val="0"/>
              </a:spcBef>
              <a:spcAft>
                <a:spcPts val="0"/>
              </a:spcAft>
              <a:buSzPts val="1200"/>
              <a:buFont typeface="Arial" panose="020B0604020202020204" pitchFamily="34" charset="0"/>
              <a:buNone/>
            </a:pPr>
            <a:endParaRPr lang="en-GB" sz="1200" b="1" dirty="0">
              <a:latin typeface="+mn-lt"/>
              <a:ea typeface="Calibri"/>
              <a:cs typeface="Calibri"/>
              <a:sym typeface="Calibri"/>
            </a:endParaRPr>
          </a:p>
          <a:p>
            <a:pPr marL="0" lvl="0" indent="0" algn="l" rtl="0">
              <a:spcBef>
                <a:spcPts val="0"/>
              </a:spcBef>
              <a:spcAft>
                <a:spcPts val="0"/>
              </a:spcAft>
              <a:buSzPts val="1200"/>
              <a:buFont typeface="Arial" panose="020B0604020202020204" pitchFamily="34" charset="0"/>
              <a:buNone/>
            </a:pPr>
            <a:r>
              <a:rPr lang="en-GB" sz="1200" b="1" dirty="0">
                <a:latin typeface="+mn-lt"/>
                <a:ea typeface="Calibri"/>
                <a:cs typeface="Calibri"/>
                <a:sym typeface="Calibri"/>
              </a:rPr>
              <a:t>Donate</a:t>
            </a:r>
          </a:p>
          <a:p>
            <a:pPr marL="0" lvl="0" indent="0" algn="l" rtl="0">
              <a:spcBef>
                <a:spcPts val="0"/>
              </a:spcBef>
              <a:spcAft>
                <a:spcPts val="0"/>
              </a:spcAft>
              <a:buSzPts val="1200"/>
              <a:buFont typeface="Arial" panose="020B0604020202020204" pitchFamily="34" charset="0"/>
              <a:buNone/>
            </a:pPr>
            <a:r>
              <a:rPr lang="en-GB" sz="1200" dirty="0">
                <a:latin typeface="+mn-lt"/>
                <a:ea typeface="Calibri"/>
                <a:cs typeface="Calibri"/>
                <a:sym typeface="Calibri"/>
              </a:rPr>
              <a:t>There are two ways to donate stem cells:</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90% of the time stem cells  are taken through the bloodstream (the blood is taken out of the right arm, the stem cells removed, and then the remaining blood is put back in via the left arm!)</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10% are donated using the ‘bone marrow donation’ method – a</a:t>
            </a:r>
            <a:r>
              <a:rPr lang="en-GB" sz="1200" baseline="0" dirty="0">
                <a:latin typeface="+mn-lt"/>
                <a:ea typeface="Calibri"/>
                <a:cs typeface="Calibri"/>
                <a:sym typeface="Calibri"/>
              </a:rPr>
              <a:t> procedure</a:t>
            </a:r>
            <a:r>
              <a:rPr lang="en-GB" sz="1200" dirty="0">
                <a:latin typeface="+mn-lt"/>
                <a:ea typeface="Calibri"/>
                <a:cs typeface="Calibri"/>
                <a:sym typeface="Calibri"/>
              </a:rPr>
              <a:t> where the stem cells are taken from the bone marrow in the donor’s hip</a:t>
            </a:r>
            <a:endParaRPr lang="en-GB" sz="1400" dirty="0"/>
          </a:p>
          <a:p>
            <a:pPr marL="0" lvl="0" indent="0" algn="l" rtl="0">
              <a:spcBef>
                <a:spcPts val="0"/>
              </a:spcBef>
              <a:spcAft>
                <a:spcPts val="0"/>
              </a:spcAft>
              <a:buNone/>
            </a:pPr>
            <a:r>
              <a:rPr lang="en-GB" sz="1200" dirty="0">
                <a:latin typeface="+mn-lt"/>
                <a:ea typeface="Calibri"/>
                <a:cs typeface="Calibri"/>
                <a:sym typeface="Calibri"/>
              </a:rPr>
              <a:t>Stem cells are particularly needed from donors of Black Caribbean, Black African, Asian and minority ethnic backgrounds.</a:t>
            </a:r>
            <a:endParaRPr lang="en-GB" dirty="0"/>
          </a:p>
          <a:p>
            <a:pPr marL="0" lvl="0" indent="0" algn="l" rtl="0">
              <a:spcBef>
                <a:spcPts val="0"/>
              </a:spcBef>
              <a:spcAft>
                <a:spcPts val="0"/>
              </a:spcAft>
              <a:buNone/>
            </a:pPr>
            <a:r>
              <a:rPr lang="en-GB" sz="1200" dirty="0">
                <a:latin typeface="+mn-lt"/>
                <a:ea typeface="Calibri"/>
                <a:cs typeface="Calibri"/>
                <a:sym typeface="Calibri"/>
              </a:rPr>
              <a:t>More younger donors (especially men) are needed. Their donations lead to better survival rates in patients.</a:t>
            </a:r>
            <a:endParaRPr lang="en-GB"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14</a:t>
            </a:fld>
            <a:endParaRPr lang="en-US"/>
          </a:p>
        </p:txBody>
      </p:sp>
    </p:spTree>
    <p:extLst>
      <p:ext uri="{BB962C8B-B14F-4D97-AF65-F5344CB8AC3E}">
        <p14:creationId xmlns:p14="http://schemas.microsoft.com/office/powerpoint/2010/main" val="560437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600" b="1" u="none" dirty="0"/>
              <a:t>Activity 1 (continued)</a:t>
            </a:r>
          </a:p>
          <a:p>
            <a:pPr marL="0" marR="0" lvl="0" indent="0" algn="l" defTabSz="457200" rtl="0" eaLnBrk="1" fontAlgn="auto" latinLnBrk="0" hangingPunct="1">
              <a:lnSpc>
                <a:spcPct val="117999"/>
              </a:lnSpc>
              <a:spcBef>
                <a:spcPts val="0"/>
              </a:spcBef>
              <a:spcAft>
                <a:spcPts val="0"/>
              </a:spcAft>
              <a:buClrTx/>
              <a:buSzTx/>
              <a:buFontTx/>
              <a:buNone/>
              <a:tabLst/>
              <a:defRPr/>
            </a:pPr>
            <a:r>
              <a:rPr lang="en-GB" sz="1600" u="none" dirty="0"/>
              <a:t>Give a printed copy of this slide to one group and ask them to remember as much information</a:t>
            </a:r>
            <a:r>
              <a:rPr lang="en-GB" sz="1600" u="none" baseline="0" dirty="0"/>
              <a:t> as they can about organ and tissue donation.</a:t>
            </a:r>
            <a:endParaRPr lang="en-GB" sz="1600" u="sng" dirty="0"/>
          </a:p>
          <a:p>
            <a:pPr marL="0" lvl="0" indent="0" algn="l" rtl="0">
              <a:spcBef>
                <a:spcPts val="0"/>
              </a:spcBef>
              <a:spcAft>
                <a:spcPts val="0"/>
              </a:spcAft>
              <a:buNone/>
            </a:pPr>
            <a:endParaRPr lang="en-GB" sz="1600" u="sng" dirty="0"/>
          </a:p>
          <a:p>
            <a:pPr marL="0" lvl="0" indent="0" algn="l" rtl="0">
              <a:spcBef>
                <a:spcPts val="0"/>
              </a:spcBef>
              <a:spcAft>
                <a:spcPts val="0"/>
              </a:spcAft>
              <a:buNone/>
            </a:pPr>
            <a:r>
              <a:rPr lang="en-GB" sz="1600" i="1" u="none" dirty="0"/>
              <a:t>Use the additional information below</a:t>
            </a:r>
            <a:r>
              <a:rPr lang="en-GB" sz="1600" i="1" u="none" baseline="0" dirty="0"/>
              <a:t> as needed to help you discuss this information with students.</a:t>
            </a:r>
            <a:endParaRPr lang="en-GB" sz="1600" dirty="0">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600" dirty="0">
                <a:latin typeface="+mn-lt"/>
                <a:ea typeface="Calibri"/>
                <a:cs typeface="Calibri"/>
                <a:sym typeface="Calibri"/>
              </a:rPr>
              <a:t>Click through the animations on the slide to reveal key information about blood donation. Further detail is provided below.</a:t>
            </a:r>
          </a:p>
          <a:p>
            <a:pPr marL="0" lvl="0" indent="0" algn="l" rtl="0">
              <a:spcBef>
                <a:spcPts val="0"/>
              </a:spcBef>
              <a:spcAft>
                <a:spcPts val="0"/>
              </a:spcAft>
              <a:buNone/>
            </a:pPr>
            <a:endParaRPr lang="en-GB" sz="1600" dirty="0">
              <a:latin typeface="+mn-lt"/>
              <a:ea typeface="Calibri"/>
              <a:cs typeface="Calibri"/>
              <a:sym typeface="Calibri"/>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What’s involved in donating?</a:t>
            </a:r>
            <a:endParaRPr lang="en-GB" sz="1600" kern="1200" dirty="0">
              <a:solidFill>
                <a:schemeClr val="tx1"/>
              </a:solidFill>
              <a:effectLst/>
              <a:latin typeface="+mn-lt"/>
              <a:ea typeface="+mn-ea"/>
              <a:cs typeface="+mn-cs"/>
            </a:endParaRPr>
          </a:p>
          <a:p>
            <a:pPr marL="342900" indent="-342900">
              <a:buAutoNum type="arabicPeriod"/>
            </a:pPr>
            <a:r>
              <a:rPr lang="en-GB" sz="1600" kern="1200" dirty="0">
                <a:solidFill>
                  <a:schemeClr val="tx1"/>
                </a:solidFill>
                <a:effectLst/>
                <a:latin typeface="+mn-lt"/>
                <a:ea typeface="+mn-ea"/>
                <a:cs typeface="+mn-cs"/>
              </a:rPr>
              <a:t>If a person wants their organs to be donated after they are dead, they can register their decision on the NHS Organ Donor Register (ODR). Note, that if someone does not want to donate their organs - they can also register this decision on the ODR </a:t>
            </a:r>
            <a:r>
              <a:rPr lang="en-GB" sz="1600" i="0" u="sng" kern="1200" dirty="0">
                <a:solidFill>
                  <a:schemeClr val="tx1"/>
                </a:solidFill>
                <a:effectLst/>
                <a:latin typeface="+mn-lt"/>
                <a:ea typeface="+mn-ea"/>
                <a:cs typeface="+mn-cs"/>
                <a:hlinkClick r:id="rId3"/>
              </a:rPr>
              <a:t>organdonation.nhs.uk/register-your-decision</a:t>
            </a:r>
            <a:endParaRPr lang="en-GB" sz="1600" i="0" u="sng" kern="1200" dirty="0">
              <a:solidFill>
                <a:schemeClr val="tx1"/>
              </a:solidFill>
              <a:effectLst/>
              <a:latin typeface="+mn-lt"/>
              <a:ea typeface="+mn-ea"/>
              <a:cs typeface="+mn-cs"/>
            </a:endParaRPr>
          </a:p>
          <a:p>
            <a:pPr marL="342900" indent="-342900">
              <a:buAutoNum type="arabicPeriod"/>
            </a:pPr>
            <a:r>
              <a:rPr lang="en-GB" sz="1600" kern="1200" dirty="0">
                <a:solidFill>
                  <a:schemeClr val="tx1"/>
                </a:solidFill>
                <a:effectLst/>
                <a:latin typeface="+mn-lt"/>
                <a:ea typeface="+mn-ea"/>
                <a:cs typeface="+mn-cs"/>
              </a:rPr>
              <a:t>After the donor’s death, medical professionals will speak with the family to confirm that they are happy for the organs to be used </a:t>
            </a:r>
          </a:p>
          <a:p>
            <a:pPr marL="342900" indent="-342900">
              <a:buAutoNum type="arabicPeriod"/>
            </a:pPr>
            <a:r>
              <a:rPr lang="en-GB" sz="1600" kern="1200" dirty="0">
                <a:solidFill>
                  <a:schemeClr val="tx1"/>
                </a:solidFill>
                <a:effectLst/>
                <a:latin typeface="+mn-lt"/>
                <a:ea typeface="+mn-ea"/>
                <a:cs typeface="+mn-cs"/>
              </a:rPr>
              <a:t>If the family agree, then the donor’s organs will be given to a patient in need. This process is called an organ transplant</a:t>
            </a:r>
          </a:p>
          <a:p>
            <a:pPr marL="342900" indent="-342900">
              <a:buAutoNum type="arabicPeriod"/>
            </a:pPr>
            <a:r>
              <a:rPr lang="en-GB" sz="1600" kern="1200" dirty="0">
                <a:solidFill>
                  <a:schemeClr val="tx1"/>
                </a:solidFill>
                <a:effectLst/>
                <a:latin typeface="+mn-lt"/>
                <a:ea typeface="+mn-ea"/>
                <a:cs typeface="+mn-cs"/>
              </a:rPr>
              <a:t>One organ donor can save and transform up to nine lives</a:t>
            </a:r>
          </a:p>
          <a:p>
            <a:endParaRPr lang="en-GB" sz="1600" kern="1200" dirty="0">
              <a:solidFill>
                <a:schemeClr val="tx1"/>
              </a:solidFill>
              <a:effectLst/>
              <a:latin typeface="+mn-lt"/>
              <a:ea typeface="+mn-ea"/>
              <a:cs typeface="+mn-cs"/>
            </a:endParaRPr>
          </a:p>
          <a:p>
            <a:r>
              <a:rPr lang="en-GB" sz="1600" b="1" kern="1200" dirty="0">
                <a:solidFill>
                  <a:schemeClr val="tx1"/>
                </a:solidFill>
                <a:effectLst/>
                <a:latin typeface="+mn-lt"/>
                <a:ea typeface="+mn-ea"/>
                <a:cs typeface="+mn-cs"/>
              </a:rPr>
              <a:t>Other FAQs</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Does my religion support organ donation? </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The major religions and belief systems in the UK support the principles of organ donation and understand that organ donation is an individual choice, but you may want to talk to your faith leader to help you reach a decision.</a:t>
            </a:r>
          </a:p>
          <a:p>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Can a person donate organs while they are alive? </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Yes - living organ donation can take place where a living person can donate a kidney or part of their liver to someone who needs it.</a:t>
            </a:r>
          </a:p>
          <a:p>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Which organs can be donated?</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The heart, lungs, kidneys, liver, eyes (corneas), pancreas, small intestine (small bowel) and tissues (including skin, bone and tendons) can all be donated.</a:t>
            </a:r>
          </a:p>
          <a:p>
            <a:br>
              <a:rPr lang="en-GB" sz="1600" kern="1200" dirty="0">
                <a:solidFill>
                  <a:schemeClr val="tx1"/>
                </a:solidFill>
                <a:effectLst/>
                <a:latin typeface="+mn-lt"/>
                <a:ea typeface="+mn-ea"/>
                <a:cs typeface="+mn-cs"/>
              </a:rPr>
            </a:br>
            <a:r>
              <a:rPr lang="en-GB" sz="1600" kern="1200" dirty="0">
                <a:solidFill>
                  <a:schemeClr val="tx1"/>
                </a:solidFill>
                <a:effectLst/>
                <a:latin typeface="+mn-lt"/>
                <a:ea typeface="+mn-ea"/>
                <a:cs typeface="+mn-cs"/>
              </a:rPr>
              <a:t>Q</a:t>
            </a:r>
            <a:r>
              <a:rPr lang="en-GB" sz="1600" b="1" kern="1200" dirty="0">
                <a:solidFill>
                  <a:schemeClr val="tx1"/>
                </a:solidFill>
                <a:effectLst/>
                <a:latin typeface="+mn-lt"/>
                <a:ea typeface="+mn-ea"/>
                <a:cs typeface="+mn-cs"/>
              </a:rPr>
              <a:t>: Why is it important for a person to discuss their decision with their family? </a:t>
            </a:r>
            <a:r>
              <a:rPr lang="en-GB" sz="1600" kern="1200" dirty="0">
                <a:solidFill>
                  <a:schemeClr val="tx1"/>
                </a:solidFill>
                <a:effectLst/>
                <a:latin typeface="+mn-lt"/>
                <a:ea typeface="+mn-ea"/>
                <a:cs typeface="+mn-cs"/>
              </a:rPr>
              <a:t>If a person dies in circumstances where they are able to donate, their family will still be asked about organ donation. This is why it is so important that people discuss their choice with their family – to help make sure their choice is honoured</a:t>
            </a:r>
          </a:p>
          <a:p>
            <a:br>
              <a:rPr lang="en-GB" sz="1600" kern="1200" dirty="0">
                <a:solidFill>
                  <a:schemeClr val="tx1"/>
                </a:solidFill>
                <a:effectLst/>
                <a:latin typeface="+mn-lt"/>
                <a:ea typeface="+mn-ea"/>
                <a:cs typeface="+mn-cs"/>
              </a:rPr>
            </a:br>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I have heard that sometimes organs can be bought or sold – is this true? </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No, the transplant laws in the UK absolutely prohibit the sale of human organs or tissue. </a:t>
            </a:r>
          </a:p>
          <a:p>
            <a:pPr marL="0" lvl="0" indent="0" algn="l" rtl="0">
              <a:spcBef>
                <a:spcPts val="0"/>
              </a:spcBef>
              <a:spcAft>
                <a:spcPts val="0"/>
              </a:spcAft>
              <a:buNone/>
            </a:pPr>
            <a:endParaRPr lang="en-GB" sz="1600" dirty="0">
              <a:latin typeface="+mn-lt"/>
              <a:ea typeface="Calibri"/>
              <a:cs typeface="Calibri"/>
              <a:sym typeface="Calibri"/>
            </a:endParaRPr>
          </a:p>
        </p:txBody>
      </p:sp>
      <p:sp>
        <p:nvSpPr>
          <p:cNvPr id="4" name="Slide Number Placeholder 3"/>
          <p:cNvSpPr>
            <a:spLocks noGrp="1"/>
          </p:cNvSpPr>
          <p:nvPr>
            <p:ph type="sldNum" sz="quarter" idx="5"/>
          </p:nvPr>
        </p:nvSpPr>
        <p:spPr/>
        <p:txBody>
          <a:bodyPr/>
          <a:lstStyle/>
          <a:p>
            <a:fld id="{B1DBDCB4-EE2B-1340-906B-BA060AFEF80D}" type="slidenum">
              <a:rPr lang="en-US" smtClean="0"/>
              <a:t>15</a:t>
            </a:fld>
            <a:endParaRPr lang="en-US"/>
          </a:p>
        </p:txBody>
      </p:sp>
    </p:spTree>
    <p:extLst>
      <p:ext uri="{BB962C8B-B14F-4D97-AF65-F5344CB8AC3E}">
        <p14:creationId xmlns:p14="http://schemas.microsoft.com/office/powerpoint/2010/main" val="2552789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500" u="sng"/>
            </a:pPr>
            <a:r>
              <a:rPr lang="en-GB" b="1" u="none" dirty="0"/>
              <a:t>Activity 1 (continued)</a:t>
            </a:r>
          </a:p>
          <a:p>
            <a:pPr>
              <a:defRPr sz="1500"/>
            </a:pPr>
            <a:r>
              <a:rPr lang="en-GB" dirty="0"/>
              <a:t>Reorganise students</a:t>
            </a:r>
            <a:r>
              <a:rPr lang="en-GB" baseline="0" dirty="0"/>
              <a:t> so that they are in new groups. They should not be with anyone who has learned about the same type of donation as they have.</a:t>
            </a:r>
          </a:p>
          <a:p>
            <a:pPr>
              <a:defRPr sz="1500"/>
            </a:pPr>
            <a:endParaRPr lang="en-GB" baseline="0" dirty="0"/>
          </a:p>
          <a:p>
            <a:pPr>
              <a:defRPr sz="1500"/>
            </a:pPr>
            <a:r>
              <a:rPr lang="en-GB" dirty="0"/>
              <a:t>Can</a:t>
            </a:r>
            <a:r>
              <a:rPr lang="en-GB" baseline="0" dirty="0"/>
              <a:t> they share what they have learned with their new group?</a:t>
            </a:r>
            <a:endParaRPr lang="en-GB" dirty="0"/>
          </a:p>
          <a:p>
            <a:pPr>
              <a:defRPr sz="1500" u="sng"/>
            </a:pPr>
            <a:endParaRPr lang="en-GB" dirty="0"/>
          </a:p>
          <a:p>
            <a:pPr>
              <a:defRPr sz="1500" u="sng"/>
            </a:pPr>
            <a:r>
              <a:rPr lang="en-GB" u="none" dirty="0"/>
              <a:t>If</a:t>
            </a:r>
            <a:r>
              <a:rPr lang="en-GB" u="none" baseline="0" dirty="0"/>
              <a:t> time allows, you may wish to ask the new group to create a collaborative mind map to summarise their learning.</a:t>
            </a:r>
            <a:endParaRPr lang="en-GB" u="none"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16</a:t>
            </a:fld>
            <a:endParaRPr lang="en-US"/>
          </a:p>
        </p:txBody>
      </p:sp>
    </p:spTree>
    <p:extLst>
      <p:ext uri="{BB962C8B-B14F-4D97-AF65-F5344CB8AC3E}">
        <p14:creationId xmlns:p14="http://schemas.microsoft.com/office/powerpoint/2010/main" val="2639861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SzPts val="1200"/>
              <a:buFont typeface="Arial" panose="020B0604020202020204" pitchFamily="34" charset="0"/>
              <a:buNone/>
            </a:pPr>
            <a:r>
              <a:rPr lang="en-GB" sz="1200" b="1" dirty="0">
                <a:latin typeface="Helvetica Neue"/>
                <a:ea typeface="Calibri"/>
                <a:cs typeface="Calibri"/>
                <a:sym typeface="Helvetica Neue"/>
              </a:rPr>
              <a:t>Ethnicity</a:t>
            </a:r>
            <a:r>
              <a:rPr lang="en-GB" sz="1200" b="1" baseline="0" dirty="0">
                <a:latin typeface="Helvetica Neue"/>
                <a:ea typeface="Calibri"/>
                <a:cs typeface="Calibri"/>
                <a:sym typeface="Helvetica Neue"/>
              </a:rPr>
              <a:t> and donating</a:t>
            </a:r>
            <a:endParaRPr lang="en-GB" sz="1200" b="1" dirty="0">
              <a:latin typeface="Helvetica Neue"/>
              <a:ea typeface="Calibri"/>
              <a:cs typeface="Calibri"/>
              <a:sym typeface="Helvetica Neue"/>
            </a:endParaRPr>
          </a:p>
          <a:p>
            <a:pPr marL="19020" lvl="0" indent="-171450" algn="l" rtl="0">
              <a:spcBef>
                <a:spcPts val="0"/>
              </a:spcBef>
              <a:spcAft>
                <a:spcPts val="0"/>
              </a:spcAft>
              <a:buSzPts val="1200"/>
              <a:buFont typeface="Arial" panose="020B0604020202020204" pitchFamily="34" charset="0"/>
              <a:buChar char="•"/>
            </a:pPr>
            <a:r>
              <a:rPr lang="en-GB" sz="1200" b="0" dirty="0">
                <a:latin typeface="Helvetica Neue"/>
                <a:ea typeface="Calibri"/>
                <a:cs typeface="Calibri"/>
                <a:sym typeface="Helvetica Neue"/>
              </a:rPr>
              <a:t>The</a:t>
            </a:r>
            <a:r>
              <a:rPr lang="en-GB" sz="1200" b="0" baseline="0" dirty="0">
                <a:latin typeface="Helvetica Neue"/>
                <a:ea typeface="Calibri"/>
                <a:cs typeface="Calibri"/>
                <a:sym typeface="Helvetica Neue"/>
              </a:rPr>
              <a:t> key information is included on this slide to support you to explain the issue to students. </a:t>
            </a:r>
          </a:p>
          <a:p>
            <a:pPr marL="19020" lvl="0" indent="-171450" algn="l" rtl="0">
              <a:spcBef>
                <a:spcPts val="0"/>
              </a:spcBef>
              <a:spcAft>
                <a:spcPts val="0"/>
              </a:spcAft>
              <a:buSzPts val="1200"/>
              <a:buFont typeface="Arial" panose="020B0604020202020204" pitchFamily="34" charset="0"/>
              <a:buChar char="•"/>
            </a:pPr>
            <a:r>
              <a:rPr lang="en-GB" sz="1200" b="0" baseline="0" dirty="0">
                <a:latin typeface="Helvetica Neue"/>
                <a:ea typeface="Calibri"/>
                <a:cs typeface="Calibri"/>
                <a:sym typeface="Helvetica Neue"/>
              </a:rPr>
              <a:t>You may wish to add that the</a:t>
            </a:r>
            <a:r>
              <a:rPr lang="en-GB" sz="1200" dirty="0">
                <a:latin typeface="+mn-lt"/>
                <a:ea typeface="Calibri"/>
                <a:cs typeface="Calibri"/>
                <a:sym typeface="Calibri"/>
              </a:rPr>
              <a:t>re</a:t>
            </a:r>
            <a:r>
              <a:rPr lang="en-GB" sz="1200" baseline="0" dirty="0">
                <a:latin typeface="+mn-lt"/>
                <a:ea typeface="Calibri"/>
                <a:cs typeface="Calibri"/>
                <a:sym typeface="Calibri"/>
              </a:rPr>
              <a:t> are some conditions which are more common among individuals from a minority ethnic backgrounds. For example, Sickle Cell Disease is more common among people of Caribbean or African heritage.</a:t>
            </a:r>
          </a:p>
          <a:p>
            <a:pPr marL="457200" lvl="1" indent="0" algn="l" rtl="0">
              <a:spcBef>
                <a:spcPts val="0"/>
              </a:spcBef>
              <a:spcAft>
                <a:spcPts val="0"/>
              </a:spcAft>
              <a:buSzPts val="1200"/>
              <a:buFont typeface="Arial" panose="020B0604020202020204" pitchFamily="34" charset="0"/>
              <a:buNone/>
            </a:pPr>
            <a:endParaRPr lang="en-GB" sz="1200" baseline="0" dirty="0">
              <a:latin typeface="+mn-lt"/>
              <a:ea typeface="Calibri"/>
              <a:cs typeface="Calibri"/>
              <a:sym typeface="Calibri"/>
            </a:endParaRPr>
          </a:p>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17</a:t>
            </a:fld>
            <a:endParaRPr lang="en-US"/>
          </a:p>
        </p:txBody>
      </p:sp>
    </p:spTree>
    <p:extLst>
      <p:ext uri="{BB962C8B-B14F-4D97-AF65-F5344CB8AC3E}">
        <p14:creationId xmlns:p14="http://schemas.microsoft.com/office/powerpoint/2010/main" val="1019041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u="none" dirty="0"/>
              <a:t>Activity 2 (10 mins)</a:t>
            </a:r>
          </a:p>
          <a:p>
            <a:pPr>
              <a:defRPr sz="1600"/>
            </a:pPr>
            <a:r>
              <a:rPr lang="en-NZ" dirty="0"/>
              <a:t>Explain that students are now going to watch a video to explore the experiences, attitudes, beliefs, thoughts and feelings of each of the four groups involved in the donation process</a:t>
            </a:r>
          </a:p>
          <a:p>
            <a:pPr>
              <a:defRPr sz="1600"/>
            </a:pPr>
            <a:endParaRPr lang="en-NZ" dirty="0"/>
          </a:p>
          <a:p>
            <a:pPr>
              <a:defRPr sz="1600"/>
            </a:pPr>
            <a:r>
              <a:rPr lang="en-NZ" dirty="0"/>
              <a:t>After they have watched the video, in pairs or small groups students will discuss the possible thoughts and feelings of each group. If helpful, students can make notes to support their discussion. The video is on the next slide.</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18</a:t>
            </a:fld>
            <a:endParaRPr lang="en-US"/>
          </a:p>
        </p:txBody>
      </p:sp>
    </p:spTree>
    <p:extLst>
      <p:ext uri="{BB962C8B-B14F-4D97-AF65-F5344CB8AC3E}">
        <p14:creationId xmlns:p14="http://schemas.microsoft.com/office/powerpoint/2010/main" val="1297080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Activity 2 (continued)</a:t>
            </a:r>
          </a:p>
          <a:p>
            <a:pPr rtl="0"/>
            <a:r>
              <a:rPr lang="en-US" dirty="0"/>
              <a:t>Watch the video. </a:t>
            </a:r>
            <a:r>
              <a:rPr lang="en-GB" dirty="0"/>
              <a:t>You can click</a:t>
            </a:r>
            <a:r>
              <a:rPr lang="en-GB" baseline="0" dirty="0"/>
              <a:t> on the play button to watch the video or access it online by copying and pasting this web address into your browser: </a:t>
            </a:r>
            <a:r>
              <a:rPr lang="en-GB" sz="1600" b="0" i="0" u="sng" strike="noStrike" kern="1200" dirty="0">
                <a:solidFill>
                  <a:schemeClr val="tx1"/>
                </a:solidFill>
                <a:effectLst/>
                <a:latin typeface="+mn-lt"/>
                <a:ea typeface="+mn-ea"/>
                <a:cs typeface="+mn-cs"/>
                <a:hlinkClick r:id="rId3"/>
              </a:rPr>
              <a:t>youtu.be/</a:t>
            </a:r>
            <a:r>
              <a:rPr lang="en-GB" sz="1600" b="0" i="0" u="sng" strike="noStrike" kern="1200" dirty="0" err="1">
                <a:solidFill>
                  <a:schemeClr val="tx1"/>
                </a:solidFill>
                <a:effectLst/>
                <a:latin typeface="+mn-lt"/>
                <a:ea typeface="+mn-ea"/>
                <a:cs typeface="+mn-cs"/>
                <a:hlinkClick r:id="rId3"/>
              </a:rPr>
              <a:t>bHVopHGcgxU</a:t>
            </a:r>
            <a:endParaRPr lang="en-GB" b="0" dirty="0">
              <a:effectLst/>
            </a:endParaRPr>
          </a:p>
          <a:p>
            <a:br>
              <a:rPr lang="en-GB" dirty="0"/>
            </a:b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19</a:t>
            </a:fld>
            <a:endParaRPr lang="en-US"/>
          </a:p>
        </p:txBody>
      </p:sp>
    </p:spTree>
    <p:extLst>
      <p:ext uri="{BB962C8B-B14F-4D97-AF65-F5344CB8AC3E}">
        <p14:creationId xmlns:p14="http://schemas.microsoft.com/office/powerpoint/2010/main" val="3162022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u="sng"/>
            </a:pPr>
            <a:r>
              <a:rPr lang="en-NZ" b="1" u="none" dirty="0"/>
              <a:t>Discussion (5 mins)</a:t>
            </a:r>
          </a:p>
          <a:p>
            <a:r>
              <a:rPr lang="en-NZ" dirty="0"/>
              <a:t>Ask students to reflect on the activity and discuss the questions in pairs.</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20</a:t>
            </a:fld>
            <a:endParaRPr lang="en-US"/>
          </a:p>
        </p:txBody>
      </p:sp>
    </p:spTree>
    <p:extLst>
      <p:ext uri="{BB962C8B-B14F-4D97-AF65-F5344CB8AC3E}">
        <p14:creationId xmlns:p14="http://schemas.microsoft.com/office/powerpoint/2010/main" val="1879882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300"/>
            </a:pPr>
            <a:r>
              <a:rPr lang="en-GB" b="1" i="0" u="none" dirty="0"/>
              <a:t>Activity 3 (20 mins)</a:t>
            </a:r>
          </a:p>
          <a:p>
            <a:pPr marL="0" marR="0" lvl="0" indent="0" defTabSz="457200" eaLnBrk="1" fontAlgn="auto" latinLnBrk="0" hangingPunct="1">
              <a:lnSpc>
                <a:spcPct val="117999"/>
              </a:lnSpc>
              <a:spcBef>
                <a:spcPts val="0"/>
              </a:spcBef>
              <a:spcAft>
                <a:spcPts val="0"/>
              </a:spcAft>
              <a:buClrTx/>
              <a:buSzTx/>
              <a:buFontTx/>
              <a:buNone/>
              <a:tabLst/>
              <a:defRPr sz="1300"/>
            </a:pPr>
            <a:r>
              <a:rPr lang="en-GB" dirty="0"/>
              <a:t>Explain to students that they will be planning a short podcast about donation. They could do this in pairs or</a:t>
            </a:r>
            <a:r>
              <a:rPr lang="en-GB" baseline="0" dirty="0"/>
              <a:t> small groups.</a:t>
            </a:r>
            <a:r>
              <a:rPr lang="en-GB" dirty="0"/>
              <a:t> Their</a:t>
            </a:r>
            <a:r>
              <a:rPr lang="en-GB" baseline="0" dirty="0"/>
              <a:t> podcast should explore why d</a:t>
            </a:r>
            <a:r>
              <a:rPr lang="en-GB" dirty="0"/>
              <a:t>onation is important for both individuals and society. </a:t>
            </a:r>
          </a:p>
          <a:p>
            <a:pPr>
              <a:defRPr sz="1300"/>
            </a:pPr>
            <a:endParaRPr lang="en-GB" baseline="0" dirty="0"/>
          </a:p>
          <a:p>
            <a:pPr>
              <a:defRPr sz="1300"/>
            </a:pPr>
            <a:r>
              <a:rPr lang="en-GB" baseline="0" dirty="0"/>
              <a:t>Challenge: Give students an additional criteria, from slide 21.</a:t>
            </a:r>
          </a:p>
          <a:p>
            <a:pPr>
              <a:defRPr sz="1300"/>
            </a:pPr>
            <a:endParaRPr lang="en-GB" baseline="0" dirty="0"/>
          </a:p>
          <a:p>
            <a:pPr marL="0" marR="0" lvl="0" indent="0" algn="l" defTabSz="1219261" rtl="0" eaLnBrk="1" fontAlgn="auto" latinLnBrk="0" hangingPunct="1">
              <a:lnSpc>
                <a:spcPct val="100000"/>
              </a:lnSpc>
              <a:spcBef>
                <a:spcPts val="0"/>
              </a:spcBef>
              <a:spcAft>
                <a:spcPts val="0"/>
              </a:spcAft>
              <a:buClrTx/>
              <a:buSzTx/>
              <a:buFontTx/>
              <a:buNone/>
              <a:tabLst/>
              <a:defRPr sz="1300"/>
            </a:pPr>
            <a:r>
              <a:rPr lang="en-GB" dirty="0"/>
              <a:t>Students could write out a script, plan or record their podcast,</a:t>
            </a:r>
            <a:r>
              <a:rPr lang="en-GB" baseline="0" dirty="0"/>
              <a:t> for example using tablets. </a:t>
            </a:r>
          </a:p>
          <a:p>
            <a:pPr>
              <a:defRPr sz="1300"/>
            </a:pPr>
            <a:endParaRPr lang="en-GB" baseline="0" dirty="0"/>
          </a:p>
          <a:p>
            <a:pPr>
              <a:defRPr sz="1300"/>
            </a:pPr>
            <a:r>
              <a:rPr lang="en-GB" baseline="0" dirty="0"/>
              <a:t>If time allows, you could play a few clips from ‘The Next Episode – I Need A Kidney’ on BBC sounds which follows the story of DJ Ace, who has been waiting more than two years for a kidney. Advise listening to this before sharing with students: </a:t>
            </a:r>
            <a:r>
              <a:rPr lang="en-GB" dirty="0">
                <a:hlinkClick r:id="rId3"/>
              </a:rPr>
              <a:t>bbc.co.uk/sounds/play/m000kx6r</a:t>
            </a:r>
            <a:endParaRPr lang="en-GB" baseline="0" dirty="0"/>
          </a:p>
          <a:p>
            <a:pPr>
              <a:defRPr sz="1300"/>
            </a:pPr>
            <a:endParaRPr lang="en-GB" dirty="0"/>
          </a:p>
          <a:p>
            <a:pPr>
              <a:defRPr sz="1300"/>
            </a:pPr>
            <a:r>
              <a:rPr lang="en-GB" dirty="0"/>
              <a:t>If time allows ask students to share their podcast plan with another pair and give feedback on what they find interesting about it and anything else they could include. Ask if any students would be willing to share their ideas with the whole class. </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21</a:t>
            </a:fld>
            <a:endParaRPr lang="en-US"/>
          </a:p>
        </p:txBody>
      </p:sp>
    </p:spTree>
    <p:extLst>
      <p:ext uri="{BB962C8B-B14F-4D97-AF65-F5344CB8AC3E}">
        <p14:creationId xmlns:p14="http://schemas.microsoft.com/office/powerpoint/2010/main" val="100929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i="0" u="none" dirty="0"/>
              <a:t>Activity 3 (optional challenge)</a:t>
            </a:r>
          </a:p>
          <a:p>
            <a:pPr>
              <a:defRPr sz="1600"/>
            </a:pPr>
            <a:r>
              <a:rPr lang="en-NZ" dirty="0"/>
              <a:t>Use this optional challenge with students</a:t>
            </a:r>
            <a:r>
              <a:rPr lang="en-NZ" baseline="0" dirty="0"/>
              <a:t> who need it. You may wish to print out this slide so pupils have it in front of them while they create their podcast. </a:t>
            </a:r>
            <a:endParaRPr lang="en-NZ"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22</a:t>
            </a:fld>
            <a:endParaRPr lang="en-US"/>
          </a:p>
        </p:txBody>
      </p:sp>
    </p:spTree>
    <p:extLst>
      <p:ext uri="{BB962C8B-B14F-4D97-AF65-F5344CB8AC3E}">
        <p14:creationId xmlns:p14="http://schemas.microsoft.com/office/powerpoint/2010/main" val="2684881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500" u="sng"/>
            </a:pPr>
            <a:r>
              <a:rPr lang="en-NZ" b="1" u="none" dirty="0"/>
              <a:t>Follow up assessment (3 mins)</a:t>
            </a:r>
          </a:p>
          <a:p>
            <a:pPr>
              <a:defRPr sz="1500"/>
            </a:pPr>
            <a:r>
              <a:rPr lang="en-NZ" dirty="0"/>
              <a:t>Ask students to return to their initial mind map and add on anything new they have learned from lesson and write down one question that they still have. Ask for feedback from different pupils on what has been learnt to assess learning. Encourage students to research or discuss any questions they still have when they get home. </a:t>
            </a:r>
          </a:p>
          <a:p>
            <a:pPr>
              <a:defRPr sz="1500"/>
            </a:pPr>
            <a:endParaRPr lang="en-NZ"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23</a:t>
            </a:fld>
            <a:endParaRPr lang="en-US"/>
          </a:p>
        </p:txBody>
      </p:sp>
    </p:spTree>
    <p:extLst>
      <p:ext uri="{BB962C8B-B14F-4D97-AF65-F5344CB8AC3E}">
        <p14:creationId xmlns:p14="http://schemas.microsoft.com/office/powerpoint/2010/main" val="3118315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700" u="sng"/>
            </a:pPr>
            <a:r>
              <a:rPr lang="en-NZ" b="1" u="none" dirty="0"/>
              <a:t>Plenary (2 mins)</a:t>
            </a:r>
          </a:p>
          <a:p>
            <a:pPr>
              <a:defRPr sz="1700"/>
            </a:pPr>
            <a:r>
              <a:rPr lang="en-NZ" dirty="0"/>
              <a:t>Ask students to write their own message on a post-it note about what they have learned, a message they would want to give to people who donate or what they are going to do as a result of today’s lesson. </a:t>
            </a:r>
          </a:p>
          <a:p>
            <a:pPr>
              <a:defRPr sz="1700"/>
            </a:pPr>
            <a:endParaRPr lang="en-NZ" dirty="0"/>
          </a:p>
          <a:p>
            <a:pPr>
              <a:defRPr sz="1700"/>
            </a:pPr>
            <a:r>
              <a:rPr lang="en-NZ" dirty="0"/>
              <a:t>The post-its could create a class message board and students can be encouraged to talk with family and friends about what they have learned.</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24</a:t>
            </a:fld>
            <a:endParaRPr lang="en-US"/>
          </a:p>
        </p:txBody>
      </p:sp>
    </p:spTree>
    <p:extLst>
      <p:ext uri="{BB962C8B-B14F-4D97-AF65-F5344CB8AC3E}">
        <p14:creationId xmlns:p14="http://schemas.microsoft.com/office/powerpoint/2010/main" val="4058400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2553195"/>
            <a:ext cx="8217726" cy="2576946"/>
          </a:xfrm>
          <a:prstGeom prst="rect">
            <a:avLst/>
          </a:prstGeom>
        </p:spPr>
        <p:txBody>
          <a:bodyPr vert="horz" lIns="91440" tIns="45720" rIns="91440" bIns="45720" rtlCol="0" anchor="t">
            <a:noAutofit/>
          </a:bodyPr>
          <a:lstStyle>
            <a:lvl1pPr>
              <a:lnSpc>
                <a:spcPct val="100000"/>
              </a:lnSpc>
              <a:defRPr sz="8000"/>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5486606"/>
            <a:ext cx="6637337" cy="2576947"/>
          </a:xfrm>
        </p:spPr>
        <p:txBody>
          <a:bodyPr/>
          <a:lstStyle>
            <a:lvl5pPr>
              <a:defRPr sz="20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03335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C051CDAA-D419-A84F-8EEF-2CEB6F575A08}"/>
              </a:ext>
            </a:extLst>
          </p:cNvPr>
          <p:cNvSpPr>
            <a:spLocks noGrp="1"/>
          </p:cNvSpPr>
          <p:nvPr>
            <p:ph type="title"/>
          </p:nvPr>
        </p:nvSpPr>
        <p:spPr>
          <a:xfrm>
            <a:off x="442860" y="11088"/>
            <a:ext cx="14022170" cy="1767417"/>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3"/>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717534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5870713" y="2824162"/>
            <a:ext cx="4532244"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4389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1768434" y="2312895"/>
            <a:ext cx="6639295"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ext Placeholder 14">
            <a:extLst>
              <a:ext uri="{FF2B5EF4-FFF2-40B4-BE49-F238E27FC236}">
                <a16:creationId xmlns:a16="http://schemas.microsoft.com/office/drawing/2014/main" id="{C863AB56-F599-534A-93DB-D168348859C1}"/>
              </a:ext>
            </a:extLst>
          </p:cNvPr>
          <p:cNvSpPr>
            <a:spLocks noGrp="1"/>
          </p:cNvSpPr>
          <p:nvPr>
            <p:ph type="body" sz="quarter" idx="12"/>
          </p:nvPr>
        </p:nvSpPr>
        <p:spPr>
          <a:xfrm>
            <a:off x="10496799" y="3595430"/>
            <a:ext cx="4532244"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8498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653143"/>
            <a:ext cx="14022170" cy="1244115"/>
          </a:xfrm>
          <a:prstGeom prst="rect">
            <a:avLst/>
          </a:prstGeom>
        </p:spPr>
        <p:txBody>
          <a:bodyPr vert="horz" lIns="91440" tIns="45720" rIns="91440" bIns="45720" rtlCol="0" anchor="t">
            <a:noAutofit/>
          </a:bodyPr>
          <a:lstStyle>
            <a:lvl1pPr>
              <a:defRPr sz="6000">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4034557" y="4117945"/>
            <a:ext cx="8232653" cy="3495675"/>
          </a:xfrm>
        </p:spPr>
        <p:txBody>
          <a:bodyPr/>
          <a:lstStyle>
            <a:lvl1pPr>
              <a:defRPr sz="4400">
                <a:solidFill>
                  <a:schemeClr val="bg1"/>
                </a:solidFill>
              </a:defRPr>
            </a:lvl1pPr>
            <a:lvl2pPr>
              <a:defRPr sz="4400">
                <a:solidFill>
                  <a:schemeClr val="bg1"/>
                </a:solidFill>
              </a:defRPr>
            </a:lvl2pPr>
            <a:lvl3pPr>
              <a:defRPr sz="4400">
                <a:solidFill>
                  <a:schemeClr val="bg1"/>
                </a:solidFill>
              </a:defRPr>
            </a:lvl3pPr>
            <a:lvl4pPr>
              <a:defRPr sz="4400">
                <a:solidFill>
                  <a:schemeClr val="bg1"/>
                </a:solidFill>
              </a:defRPr>
            </a:lvl4pPr>
            <a:lvl5pPr>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65302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E9C00A56-0799-3E46-8984-48EF18B44DC5}"/>
              </a:ext>
            </a:extLst>
          </p:cNvPr>
          <p:cNvSpPr>
            <a:spLocks noGrp="1"/>
          </p:cNvSpPr>
          <p:nvPr>
            <p:ph type="body" sz="quarter" idx="11"/>
          </p:nvPr>
        </p:nvSpPr>
        <p:spPr>
          <a:xfrm>
            <a:off x="2022331" y="3213332"/>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8400509" y="3213332"/>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a:extLst>
              <a:ext uri="{FF2B5EF4-FFF2-40B4-BE49-F238E27FC236}">
                <a16:creationId xmlns:a16="http://schemas.microsoft.com/office/drawing/2014/main" id="{1F5575F6-B62D-1C4B-B4B5-57606D7D182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285437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882138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1436914" y="3182586"/>
            <a:ext cx="3990109" cy="330134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7" name="Text Placeholder 17">
            <a:extLst>
              <a:ext uri="{FF2B5EF4-FFF2-40B4-BE49-F238E27FC236}">
                <a16:creationId xmlns:a16="http://schemas.microsoft.com/office/drawing/2014/main" id="{5310E824-FF70-B44A-8018-A6C79F353533}"/>
              </a:ext>
            </a:extLst>
          </p:cNvPr>
          <p:cNvSpPr>
            <a:spLocks noGrp="1"/>
          </p:cNvSpPr>
          <p:nvPr>
            <p:ph type="body" sz="quarter" idx="12"/>
          </p:nvPr>
        </p:nvSpPr>
        <p:spPr>
          <a:xfrm>
            <a:off x="8197850" y="1778505"/>
            <a:ext cx="7442200" cy="487153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168141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8356756" cy="71251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12065330" y="1719129"/>
            <a:ext cx="3942608" cy="6227511"/>
          </a:xfrm>
        </p:spPr>
        <p:txBody>
          <a:bodyPr/>
          <a:lstStyle>
            <a:lvl1pPr>
              <a:lnSpc>
                <a:spcPts val="4400"/>
              </a:lnSpc>
              <a:defRPr sz="4400">
                <a:solidFill>
                  <a:schemeClr val="bg1"/>
                </a:solidFill>
              </a:defRPr>
            </a:lvl1pPr>
            <a:lvl2pPr>
              <a:lnSpc>
                <a:spcPts val="4400"/>
              </a:lnSpc>
              <a:defRPr sz="4400">
                <a:solidFill>
                  <a:schemeClr val="bg1"/>
                </a:solidFill>
              </a:defRPr>
            </a:lvl2pPr>
            <a:lvl3pPr>
              <a:lnSpc>
                <a:spcPts val="4400"/>
              </a:lnSpc>
              <a:defRPr sz="4400">
                <a:solidFill>
                  <a:schemeClr val="bg1"/>
                </a:solidFill>
              </a:defRPr>
            </a:lvl3pPr>
            <a:lvl4pPr>
              <a:lnSpc>
                <a:spcPts val="4400"/>
              </a:lnSpc>
              <a:defRPr sz="4400">
                <a:solidFill>
                  <a:schemeClr val="bg1"/>
                </a:solidFill>
              </a:defRPr>
            </a:lvl4pPr>
            <a:lvl5pPr>
              <a:lnSpc>
                <a:spcPts val="4400"/>
              </a:lnSpc>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a:extLst>
              <a:ext uri="{FF2B5EF4-FFF2-40B4-BE49-F238E27FC236}">
                <a16:creationId xmlns:a16="http://schemas.microsoft.com/office/drawing/2014/main" id="{3B83EAD7-33EB-F74C-9DE9-A216FF615C6E}"/>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8" name="Picture Placeholder 7">
            <a:extLst>
              <a:ext uri="{FF2B5EF4-FFF2-40B4-BE49-F238E27FC236}">
                <a16:creationId xmlns:a16="http://schemas.microsoft.com/office/drawing/2014/main" id="{28BE38A4-4CC6-7B46-AA8E-A7051788AB21}"/>
              </a:ext>
            </a:extLst>
          </p:cNvPr>
          <p:cNvSpPr>
            <a:spLocks noGrp="1"/>
          </p:cNvSpPr>
          <p:nvPr>
            <p:ph type="pic" sz="quarter" idx="13"/>
          </p:nvPr>
        </p:nvSpPr>
        <p:spPr>
          <a:xfrm>
            <a:off x="534390" y="1650670"/>
            <a:ext cx="1655999" cy="1655999"/>
          </a:xfrm>
          <a:prstGeom prst="ellipse">
            <a:avLst/>
          </a:prstGeom>
        </p:spPr>
        <p:txBody>
          <a:bodyPr/>
          <a:lstStyle/>
          <a:p>
            <a:endParaRPr lang="en-US" dirty="0"/>
          </a:p>
        </p:txBody>
      </p:sp>
      <p:sp>
        <p:nvSpPr>
          <p:cNvPr id="13" name="Picture Placeholder 7">
            <a:extLst>
              <a:ext uri="{FF2B5EF4-FFF2-40B4-BE49-F238E27FC236}">
                <a16:creationId xmlns:a16="http://schemas.microsoft.com/office/drawing/2014/main" id="{3ED1F124-65A7-734F-B718-F64A74707759}"/>
              </a:ext>
            </a:extLst>
          </p:cNvPr>
          <p:cNvSpPr>
            <a:spLocks noGrp="1"/>
          </p:cNvSpPr>
          <p:nvPr>
            <p:ph type="pic" sz="quarter" idx="14"/>
          </p:nvPr>
        </p:nvSpPr>
        <p:spPr>
          <a:xfrm>
            <a:off x="534390" y="4999512"/>
            <a:ext cx="1655999" cy="1655999"/>
          </a:xfrm>
          <a:prstGeom prst="ellipse">
            <a:avLst/>
          </a:prstGeom>
        </p:spPr>
        <p:txBody>
          <a:bodyPr/>
          <a:lstStyle/>
          <a:p>
            <a:endParaRPr lang="en-US" dirty="0"/>
          </a:p>
        </p:txBody>
      </p:sp>
      <p:sp>
        <p:nvSpPr>
          <p:cNvPr id="15" name="Picture Placeholder 7">
            <a:extLst>
              <a:ext uri="{FF2B5EF4-FFF2-40B4-BE49-F238E27FC236}">
                <a16:creationId xmlns:a16="http://schemas.microsoft.com/office/drawing/2014/main" id="{339CA3D1-436C-E545-BD32-B49E9818430A}"/>
              </a:ext>
            </a:extLst>
          </p:cNvPr>
          <p:cNvSpPr>
            <a:spLocks noGrp="1"/>
          </p:cNvSpPr>
          <p:nvPr>
            <p:ph type="pic" sz="quarter" idx="15"/>
          </p:nvPr>
        </p:nvSpPr>
        <p:spPr>
          <a:xfrm>
            <a:off x="8942120" y="3265715"/>
            <a:ext cx="1655999" cy="1655999"/>
          </a:xfrm>
          <a:prstGeom prst="ellipse">
            <a:avLst/>
          </a:prstGeom>
        </p:spPr>
        <p:txBody>
          <a:bodyPr/>
          <a:lstStyle/>
          <a:p>
            <a:endParaRPr lang="en-US" dirty="0"/>
          </a:p>
        </p:txBody>
      </p:sp>
      <p:sp>
        <p:nvSpPr>
          <p:cNvPr id="16" name="Picture Placeholder 7">
            <a:extLst>
              <a:ext uri="{FF2B5EF4-FFF2-40B4-BE49-F238E27FC236}">
                <a16:creationId xmlns:a16="http://schemas.microsoft.com/office/drawing/2014/main" id="{A59C1936-C453-DF42-A156-AF71843BFEB9}"/>
              </a:ext>
            </a:extLst>
          </p:cNvPr>
          <p:cNvSpPr>
            <a:spLocks noGrp="1"/>
          </p:cNvSpPr>
          <p:nvPr>
            <p:ph type="pic" sz="quarter" idx="16"/>
          </p:nvPr>
        </p:nvSpPr>
        <p:spPr>
          <a:xfrm>
            <a:off x="8942120" y="6709559"/>
            <a:ext cx="1655999" cy="1655999"/>
          </a:xfrm>
          <a:prstGeom prst="ellipse">
            <a:avLst/>
          </a:prstGeom>
        </p:spPr>
        <p:txBody>
          <a:bodyPr/>
          <a:lstStyle/>
          <a:p>
            <a:endParaRPr lang="en-US" dirty="0"/>
          </a:p>
        </p:txBody>
      </p:sp>
      <p:sp>
        <p:nvSpPr>
          <p:cNvPr id="17" name="Text Placeholder 16">
            <a:extLst>
              <a:ext uri="{FF2B5EF4-FFF2-40B4-BE49-F238E27FC236}">
                <a16:creationId xmlns:a16="http://schemas.microsoft.com/office/drawing/2014/main" id="{F30620C8-AE9F-3144-837D-CC1C42B7549C}"/>
              </a:ext>
            </a:extLst>
          </p:cNvPr>
          <p:cNvSpPr>
            <a:spLocks noGrp="1"/>
          </p:cNvSpPr>
          <p:nvPr>
            <p:ph type="body" sz="quarter" idx="17"/>
          </p:nvPr>
        </p:nvSpPr>
        <p:spPr>
          <a:xfrm>
            <a:off x="2470068" y="1900238"/>
            <a:ext cx="4880057" cy="1163637"/>
          </a:xfrm>
          <a:custGeom>
            <a:avLst/>
            <a:gdLst>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265193 w 4880057"/>
              <a:gd name="connsiteY6" fmla="*/ 1163637 h 1163637"/>
              <a:gd name="connsiteX7" fmla="*/ 0 w 4880057"/>
              <a:gd name="connsiteY7" fmla="*/ 898444 h 1163637"/>
              <a:gd name="connsiteX8" fmla="*/ 0 w 4880057"/>
              <a:gd name="connsiteY8" fmla="*/ 265193 h 1163637"/>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163593 w 4880057"/>
              <a:gd name="connsiteY6" fmla="*/ 1163637 h 1163637"/>
              <a:gd name="connsiteX7" fmla="*/ 0 w 4880057"/>
              <a:gd name="connsiteY7" fmla="*/ 898444 h 1163637"/>
              <a:gd name="connsiteX8" fmla="*/ 0 w 4880057"/>
              <a:gd name="connsiteY8" fmla="*/ 265193 h 1163637"/>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163593 w 4880057"/>
              <a:gd name="connsiteY6" fmla="*/ 1163637 h 1163637"/>
              <a:gd name="connsiteX7" fmla="*/ 0 w 4880057"/>
              <a:gd name="connsiteY7" fmla="*/ 1005689 h 1163637"/>
              <a:gd name="connsiteX8" fmla="*/ 0 w 4880057"/>
              <a:gd name="connsiteY8" fmla="*/ 265193 h 116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057" h="1163637">
                <a:moveTo>
                  <a:pt x="0" y="265193"/>
                </a:moveTo>
                <a:cubicBezTo>
                  <a:pt x="0" y="118731"/>
                  <a:pt x="118731" y="0"/>
                  <a:pt x="265193" y="0"/>
                </a:cubicBezTo>
                <a:lnTo>
                  <a:pt x="4614864" y="0"/>
                </a:lnTo>
                <a:cubicBezTo>
                  <a:pt x="4761326" y="0"/>
                  <a:pt x="4880057" y="118731"/>
                  <a:pt x="4880057" y="265193"/>
                </a:cubicBezTo>
                <a:lnTo>
                  <a:pt x="4880057" y="898444"/>
                </a:lnTo>
                <a:cubicBezTo>
                  <a:pt x="4880057" y="1044906"/>
                  <a:pt x="4761326" y="1163637"/>
                  <a:pt x="4614864" y="1163637"/>
                </a:cubicBezTo>
                <a:lnTo>
                  <a:pt x="163593" y="1163637"/>
                </a:lnTo>
                <a:cubicBezTo>
                  <a:pt x="17131" y="1163637"/>
                  <a:pt x="0" y="1152151"/>
                  <a:pt x="0" y="1005689"/>
                </a:cubicBezTo>
                <a:lnTo>
                  <a:pt x="0" y="265193"/>
                </a:lnTo>
                <a:close/>
              </a:path>
            </a:pathLst>
          </a:custGeom>
          <a:solidFill>
            <a:srgbClr val="245EA9"/>
          </a:solidFill>
        </p:spPr>
        <p:txBody>
          <a:bodyPr lIns="216000" tIns="216000" rIns="216000" bIns="216000" anchor="t"/>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19">
            <a:extLst>
              <a:ext uri="{FF2B5EF4-FFF2-40B4-BE49-F238E27FC236}">
                <a16:creationId xmlns:a16="http://schemas.microsoft.com/office/drawing/2014/main" id="{EB6A1B89-23DC-E44A-9E7D-EAA79593D23D}"/>
              </a:ext>
            </a:extLst>
          </p:cNvPr>
          <p:cNvSpPr>
            <a:spLocks noGrp="1"/>
          </p:cNvSpPr>
          <p:nvPr>
            <p:ph type="body" sz="quarter" idx="19"/>
          </p:nvPr>
        </p:nvSpPr>
        <p:spPr>
          <a:xfrm>
            <a:off x="3757613" y="3306669"/>
            <a:ext cx="4891087" cy="1458860"/>
          </a:xfrm>
          <a:custGeom>
            <a:avLst/>
            <a:gdLst>
              <a:gd name="connsiteX0" fmla="*/ 0 w 4891087"/>
              <a:gd name="connsiteY0" fmla="*/ 296091 h 1451069"/>
              <a:gd name="connsiteX1" fmla="*/ 296091 w 4891087"/>
              <a:gd name="connsiteY1" fmla="*/ 0 h 1451069"/>
              <a:gd name="connsiteX2" fmla="*/ 4594996 w 4891087"/>
              <a:gd name="connsiteY2" fmla="*/ 0 h 1451069"/>
              <a:gd name="connsiteX3" fmla="*/ 4891087 w 4891087"/>
              <a:gd name="connsiteY3" fmla="*/ 296091 h 1451069"/>
              <a:gd name="connsiteX4" fmla="*/ 4891087 w 4891087"/>
              <a:gd name="connsiteY4" fmla="*/ 1154978 h 1451069"/>
              <a:gd name="connsiteX5" fmla="*/ 4594996 w 4891087"/>
              <a:gd name="connsiteY5" fmla="*/ 1451069 h 1451069"/>
              <a:gd name="connsiteX6" fmla="*/ 296091 w 4891087"/>
              <a:gd name="connsiteY6" fmla="*/ 1451069 h 1451069"/>
              <a:gd name="connsiteX7" fmla="*/ 0 w 4891087"/>
              <a:gd name="connsiteY7" fmla="*/ 1154978 h 1451069"/>
              <a:gd name="connsiteX8" fmla="*/ 0 w 4891087"/>
              <a:gd name="connsiteY8" fmla="*/ 296091 h 1451069"/>
              <a:gd name="connsiteX0" fmla="*/ 0 w 4891087"/>
              <a:gd name="connsiteY0" fmla="*/ 296091 h 1451408"/>
              <a:gd name="connsiteX1" fmla="*/ 296091 w 4891087"/>
              <a:gd name="connsiteY1" fmla="*/ 0 h 1451408"/>
              <a:gd name="connsiteX2" fmla="*/ 4594996 w 4891087"/>
              <a:gd name="connsiteY2" fmla="*/ 0 h 1451408"/>
              <a:gd name="connsiteX3" fmla="*/ 4891087 w 4891087"/>
              <a:gd name="connsiteY3" fmla="*/ 296091 h 1451408"/>
              <a:gd name="connsiteX4" fmla="*/ 4891087 w 4891087"/>
              <a:gd name="connsiteY4" fmla="*/ 1302211 h 1451408"/>
              <a:gd name="connsiteX5" fmla="*/ 4594996 w 4891087"/>
              <a:gd name="connsiteY5" fmla="*/ 1451069 h 1451408"/>
              <a:gd name="connsiteX6" fmla="*/ 296091 w 4891087"/>
              <a:gd name="connsiteY6" fmla="*/ 1451069 h 1451408"/>
              <a:gd name="connsiteX7" fmla="*/ 0 w 4891087"/>
              <a:gd name="connsiteY7" fmla="*/ 1154978 h 1451408"/>
              <a:gd name="connsiteX8" fmla="*/ 0 w 4891087"/>
              <a:gd name="connsiteY8" fmla="*/ 296091 h 1451408"/>
              <a:gd name="connsiteX0" fmla="*/ 0 w 4891087"/>
              <a:gd name="connsiteY0" fmla="*/ 296091 h 1458860"/>
              <a:gd name="connsiteX1" fmla="*/ 296091 w 4891087"/>
              <a:gd name="connsiteY1" fmla="*/ 0 h 1458860"/>
              <a:gd name="connsiteX2" fmla="*/ 4594996 w 4891087"/>
              <a:gd name="connsiteY2" fmla="*/ 0 h 1458860"/>
              <a:gd name="connsiteX3" fmla="*/ 4891087 w 4891087"/>
              <a:gd name="connsiteY3" fmla="*/ 296091 h 1458860"/>
              <a:gd name="connsiteX4" fmla="*/ 4891087 w 4891087"/>
              <a:gd name="connsiteY4" fmla="*/ 1302211 h 1458860"/>
              <a:gd name="connsiteX5" fmla="*/ 4703484 w 4891087"/>
              <a:gd name="connsiteY5" fmla="*/ 1458818 h 1458860"/>
              <a:gd name="connsiteX6" fmla="*/ 296091 w 4891087"/>
              <a:gd name="connsiteY6" fmla="*/ 1451069 h 1458860"/>
              <a:gd name="connsiteX7" fmla="*/ 0 w 4891087"/>
              <a:gd name="connsiteY7" fmla="*/ 1154978 h 1458860"/>
              <a:gd name="connsiteX8" fmla="*/ 0 w 4891087"/>
              <a:gd name="connsiteY8" fmla="*/ 296091 h 145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1087" h="1458860">
                <a:moveTo>
                  <a:pt x="0" y="296091"/>
                </a:moveTo>
                <a:cubicBezTo>
                  <a:pt x="0" y="132564"/>
                  <a:pt x="132564" y="0"/>
                  <a:pt x="296091" y="0"/>
                </a:cubicBezTo>
                <a:lnTo>
                  <a:pt x="4594996" y="0"/>
                </a:lnTo>
                <a:cubicBezTo>
                  <a:pt x="4758523" y="0"/>
                  <a:pt x="4891087" y="132564"/>
                  <a:pt x="4891087" y="296091"/>
                </a:cubicBezTo>
                <a:lnTo>
                  <a:pt x="4891087" y="1302211"/>
                </a:lnTo>
                <a:cubicBezTo>
                  <a:pt x="4891087" y="1465738"/>
                  <a:pt x="4867011" y="1458818"/>
                  <a:pt x="4703484" y="1458818"/>
                </a:cubicBezTo>
                <a:lnTo>
                  <a:pt x="296091" y="1451069"/>
                </a:lnTo>
                <a:cubicBezTo>
                  <a:pt x="132564" y="1451069"/>
                  <a:pt x="0" y="1318505"/>
                  <a:pt x="0" y="1154978"/>
                </a:cubicBezTo>
                <a:lnTo>
                  <a:pt x="0" y="296091"/>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21">
            <a:extLst>
              <a:ext uri="{FF2B5EF4-FFF2-40B4-BE49-F238E27FC236}">
                <a16:creationId xmlns:a16="http://schemas.microsoft.com/office/drawing/2014/main" id="{690DA096-1799-A945-9609-E424139CA6F6}"/>
              </a:ext>
            </a:extLst>
          </p:cNvPr>
          <p:cNvSpPr>
            <a:spLocks noGrp="1"/>
          </p:cNvSpPr>
          <p:nvPr>
            <p:ph type="body" sz="quarter" idx="20"/>
          </p:nvPr>
        </p:nvSpPr>
        <p:spPr>
          <a:xfrm>
            <a:off x="2469976" y="4962525"/>
            <a:ext cx="4880149" cy="1808163"/>
          </a:xfrm>
          <a:custGeom>
            <a:avLst/>
            <a:gdLst>
              <a:gd name="connsiteX0" fmla="*/ 0 w 4879975"/>
              <a:gd name="connsiteY0" fmla="*/ 300308 h 1801813"/>
              <a:gd name="connsiteX1" fmla="*/ 300308 w 4879975"/>
              <a:gd name="connsiteY1" fmla="*/ 0 h 1801813"/>
              <a:gd name="connsiteX2" fmla="*/ 4579667 w 4879975"/>
              <a:gd name="connsiteY2" fmla="*/ 0 h 1801813"/>
              <a:gd name="connsiteX3" fmla="*/ 4879975 w 4879975"/>
              <a:gd name="connsiteY3" fmla="*/ 300308 h 1801813"/>
              <a:gd name="connsiteX4" fmla="*/ 4879975 w 4879975"/>
              <a:gd name="connsiteY4" fmla="*/ 1501505 h 1801813"/>
              <a:gd name="connsiteX5" fmla="*/ 4579667 w 4879975"/>
              <a:gd name="connsiteY5" fmla="*/ 1801813 h 1801813"/>
              <a:gd name="connsiteX6" fmla="*/ 300308 w 4879975"/>
              <a:gd name="connsiteY6" fmla="*/ 1801813 h 1801813"/>
              <a:gd name="connsiteX7" fmla="*/ 0 w 4879975"/>
              <a:gd name="connsiteY7" fmla="*/ 1501505 h 1801813"/>
              <a:gd name="connsiteX8" fmla="*/ 0 w 4879975"/>
              <a:gd name="connsiteY8" fmla="*/ 300308 h 1801813"/>
              <a:gd name="connsiteX0" fmla="*/ 174 w 4880149"/>
              <a:gd name="connsiteY0" fmla="*/ 300308 h 1808163"/>
              <a:gd name="connsiteX1" fmla="*/ 300482 w 4880149"/>
              <a:gd name="connsiteY1" fmla="*/ 0 h 1808163"/>
              <a:gd name="connsiteX2" fmla="*/ 4579841 w 4880149"/>
              <a:gd name="connsiteY2" fmla="*/ 0 h 1808163"/>
              <a:gd name="connsiteX3" fmla="*/ 4880149 w 4880149"/>
              <a:gd name="connsiteY3" fmla="*/ 300308 h 1808163"/>
              <a:gd name="connsiteX4" fmla="*/ 4880149 w 4880149"/>
              <a:gd name="connsiteY4" fmla="*/ 1501505 h 1808163"/>
              <a:gd name="connsiteX5" fmla="*/ 4579841 w 4880149"/>
              <a:gd name="connsiteY5" fmla="*/ 1801813 h 1808163"/>
              <a:gd name="connsiteX6" fmla="*/ 154432 w 4880149"/>
              <a:gd name="connsiteY6" fmla="*/ 1808163 h 1808163"/>
              <a:gd name="connsiteX7" fmla="*/ 174 w 4880149"/>
              <a:gd name="connsiteY7" fmla="*/ 1501505 h 1808163"/>
              <a:gd name="connsiteX8" fmla="*/ 174 w 4880149"/>
              <a:gd name="connsiteY8" fmla="*/ 300308 h 1808163"/>
              <a:gd name="connsiteX0" fmla="*/ 174 w 4880149"/>
              <a:gd name="connsiteY0" fmla="*/ 300308 h 1808163"/>
              <a:gd name="connsiteX1" fmla="*/ 300482 w 4880149"/>
              <a:gd name="connsiteY1" fmla="*/ 0 h 1808163"/>
              <a:gd name="connsiteX2" fmla="*/ 4579841 w 4880149"/>
              <a:gd name="connsiteY2" fmla="*/ 0 h 1808163"/>
              <a:gd name="connsiteX3" fmla="*/ 4880149 w 4880149"/>
              <a:gd name="connsiteY3" fmla="*/ 300308 h 1808163"/>
              <a:gd name="connsiteX4" fmla="*/ 4880149 w 4880149"/>
              <a:gd name="connsiteY4" fmla="*/ 1501505 h 1808163"/>
              <a:gd name="connsiteX5" fmla="*/ 4579841 w 4880149"/>
              <a:gd name="connsiteY5" fmla="*/ 1801813 h 1808163"/>
              <a:gd name="connsiteX6" fmla="*/ 154432 w 4880149"/>
              <a:gd name="connsiteY6" fmla="*/ 1808163 h 1808163"/>
              <a:gd name="connsiteX7" fmla="*/ 174 w 4880149"/>
              <a:gd name="connsiteY7" fmla="*/ 1590405 h 1808163"/>
              <a:gd name="connsiteX8" fmla="*/ 174 w 4880149"/>
              <a:gd name="connsiteY8" fmla="*/ 300308 h 180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149" h="1808163">
                <a:moveTo>
                  <a:pt x="174" y="300308"/>
                </a:moveTo>
                <a:cubicBezTo>
                  <a:pt x="174" y="134452"/>
                  <a:pt x="134626" y="0"/>
                  <a:pt x="300482" y="0"/>
                </a:cubicBezTo>
                <a:lnTo>
                  <a:pt x="4579841" y="0"/>
                </a:lnTo>
                <a:cubicBezTo>
                  <a:pt x="4745697" y="0"/>
                  <a:pt x="4880149" y="134452"/>
                  <a:pt x="4880149" y="300308"/>
                </a:cubicBezTo>
                <a:lnTo>
                  <a:pt x="4880149" y="1501505"/>
                </a:lnTo>
                <a:cubicBezTo>
                  <a:pt x="4880149" y="1667361"/>
                  <a:pt x="4745697" y="1801813"/>
                  <a:pt x="4579841" y="1801813"/>
                </a:cubicBezTo>
                <a:lnTo>
                  <a:pt x="154432" y="1808163"/>
                </a:lnTo>
                <a:cubicBezTo>
                  <a:pt x="-11424" y="1808163"/>
                  <a:pt x="174" y="1756261"/>
                  <a:pt x="174" y="1590405"/>
                </a:cubicBezTo>
                <a:lnTo>
                  <a:pt x="174" y="300308"/>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3" name="Text Placeholder 21">
            <a:extLst>
              <a:ext uri="{FF2B5EF4-FFF2-40B4-BE49-F238E27FC236}">
                <a16:creationId xmlns:a16="http://schemas.microsoft.com/office/drawing/2014/main" id="{367045CB-1643-B84D-8689-AF30CD565377}"/>
              </a:ext>
            </a:extLst>
          </p:cNvPr>
          <p:cNvSpPr>
            <a:spLocks noGrp="1"/>
          </p:cNvSpPr>
          <p:nvPr>
            <p:ph type="body" sz="quarter" idx="21"/>
          </p:nvPr>
        </p:nvSpPr>
        <p:spPr>
          <a:xfrm>
            <a:off x="3764259" y="6961807"/>
            <a:ext cx="4888467" cy="1174804"/>
          </a:xfrm>
          <a:custGeom>
            <a:avLst/>
            <a:gdLst>
              <a:gd name="connsiteX0" fmla="*/ 0 w 4879975"/>
              <a:gd name="connsiteY0" fmla="*/ 288790 h 1174804"/>
              <a:gd name="connsiteX1" fmla="*/ 288790 w 4879975"/>
              <a:gd name="connsiteY1" fmla="*/ 0 h 1174804"/>
              <a:gd name="connsiteX2" fmla="*/ 4591185 w 4879975"/>
              <a:gd name="connsiteY2" fmla="*/ 0 h 1174804"/>
              <a:gd name="connsiteX3" fmla="*/ 4879975 w 4879975"/>
              <a:gd name="connsiteY3" fmla="*/ 288790 h 1174804"/>
              <a:gd name="connsiteX4" fmla="*/ 4879975 w 4879975"/>
              <a:gd name="connsiteY4" fmla="*/ 886014 h 1174804"/>
              <a:gd name="connsiteX5" fmla="*/ 4591185 w 4879975"/>
              <a:gd name="connsiteY5" fmla="*/ 1174804 h 1174804"/>
              <a:gd name="connsiteX6" fmla="*/ 288790 w 4879975"/>
              <a:gd name="connsiteY6" fmla="*/ 1174804 h 1174804"/>
              <a:gd name="connsiteX7" fmla="*/ 0 w 4879975"/>
              <a:gd name="connsiteY7" fmla="*/ 886014 h 1174804"/>
              <a:gd name="connsiteX8" fmla="*/ 0 w 4879975"/>
              <a:gd name="connsiteY8" fmla="*/ 288790 h 1174804"/>
              <a:gd name="connsiteX0" fmla="*/ 0 w 4883412"/>
              <a:gd name="connsiteY0" fmla="*/ 288790 h 1174804"/>
              <a:gd name="connsiteX1" fmla="*/ 288790 w 4883412"/>
              <a:gd name="connsiteY1" fmla="*/ 0 h 1174804"/>
              <a:gd name="connsiteX2" fmla="*/ 4591185 w 4883412"/>
              <a:gd name="connsiteY2" fmla="*/ 0 h 1174804"/>
              <a:gd name="connsiteX3" fmla="*/ 4879975 w 4883412"/>
              <a:gd name="connsiteY3" fmla="*/ 288790 h 1174804"/>
              <a:gd name="connsiteX4" fmla="*/ 4879975 w 4883412"/>
              <a:gd name="connsiteY4" fmla="*/ 886014 h 1174804"/>
              <a:gd name="connsiteX5" fmla="*/ 4756285 w 4883412"/>
              <a:gd name="connsiteY5" fmla="*/ 1174804 h 1174804"/>
              <a:gd name="connsiteX6" fmla="*/ 288790 w 4883412"/>
              <a:gd name="connsiteY6" fmla="*/ 1174804 h 1174804"/>
              <a:gd name="connsiteX7" fmla="*/ 0 w 4883412"/>
              <a:gd name="connsiteY7" fmla="*/ 886014 h 1174804"/>
              <a:gd name="connsiteX8" fmla="*/ 0 w 4883412"/>
              <a:gd name="connsiteY8" fmla="*/ 288790 h 1174804"/>
              <a:gd name="connsiteX0" fmla="*/ 0 w 4888467"/>
              <a:gd name="connsiteY0" fmla="*/ 288790 h 1174804"/>
              <a:gd name="connsiteX1" fmla="*/ 288790 w 4888467"/>
              <a:gd name="connsiteY1" fmla="*/ 0 h 1174804"/>
              <a:gd name="connsiteX2" fmla="*/ 4591185 w 4888467"/>
              <a:gd name="connsiteY2" fmla="*/ 0 h 1174804"/>
              <a:gd name="connsiteX3" fmla="*/ 4879975 w 4888467"/>
              <a:gd name="connsiteY3" fmla="*/ 288790 h 1174804"/>
              <a:gd name="connsiteX4" fmla="*/ 4886325 w 4888467"/>
              <a:gd name="connsiteY4" fmla="*/ 930464 h 1174804"/>
              <a:gd name="connsiteX5" fmla="*/ 4756285 w 4888467"/>
              <a:gd name="connsiteY5" fmla="*/ 1174804 h 1174804"/>
              <a:gd name="connsiteX6" fmla="*/ 288790 w 4888467"/>
              <a:gd name="connsiteY6" fmla="*/ 1174804 h 1174804"/>
              <a:gd name="connsiteX7" fmla="*/ 0 w 4888467"/>
              <a:gd name="connsiteY7" fmla="*/ 886014 h 1174804"/>
              <a:gd name="connsiteX8" fmla="*/ 0 w 4888467"/>
              <a:gd name="connsiteY8" fmla="*/ 288790 h 117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8467" h="1174804">
                <a:moveTo>
                  <a:pt x="0" y="288790"/>
                </a:moveTo>
                <a:cubicBezTo>
                  <a:pt x="0" y="129296"/>
                  <a:pt x="129296" y="0"/>
                  <a:pt x="288790" y="0"/>
                </a:cubicBezTo>
                <a:lnTo>
                  <a:pt x="4591185" y="0"/>
                </a:lnTo>
                <a:cubicBezTo>
                  <a:pt x="4750679" y="0"/>
                  <a:pt x="4879975" y="129296"/>
                  <a:pt x="4879975" y="288790"/>
                </a:cubicBezTo>
                <a:cubicBezTo>
                  <a:pt x="4882092" y="502681"/>
                  <a:pt x="4884208" y="716573"/>
                  <a:pt x="4886325" y="930464"/>
                </a:cubicBezTo>
                <a:cubicBezTo>
                  <a:pt x="4886325" y="1089958"/>
                  <a:pt x="4915779" y="1174804"/>
                  <a:pt x="4756285" y="1174804"/>
                </a:cubicBezTo>
                <a:lnTo>
                  <a:pt x="288790" y="1174804"/>
                </a:lnTo>
                <a:cubicBezTo>
                  <a:pt x="129296" y="1174804"/>
                  <a:pt x="0" y="1045508"/>
                  <a:pt x="0" y="886014"/>
                </a:cubicBezTo>
                <a:lnTo>
                  <a:pt x="0" y="288790"/>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92126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16ADAE6C-C28E-F548-8408-FEDB6920512B}"/>
              </a:ext>
            </a:extLst>
          </p:cNvPr>
          <p:cNvSpPr>
            <a:spLocks noGrp="1"/>
          </p:cNvSpPr>
          <p:nvPr>
            <p:ph type="body" sz="quarter" idx="10"/>
          </p:nvPr>
        </p:nvSpPr>
        <p:spPr>
          <a:xfrm>
            <a:off x="1947863" y="2778654"/>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B7DB6CC4-C6CA-3940-8899-6FA6E0316BA0}"/>
              </a:ext>
            </a:extLst>
          </p:cNvPr>
          <p:cNvSpPr>
            <a:spLocks noGrp="1"/>
          </p:cNvSpPr>
          <p:nvPr>
            <p:ph type="body" sz="quarter" idx="11"/>
          </p:nvPr>
        </p:nvSpPr>
        <p:spPr>
          <a:xfrm>
            <a:off x="7111533" y="2778654"/>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44DF6BE2-7FBC-4044-9A8E-6A869F83C0DB}"/>
              </a:ext>
            </a:extLst>
          </p:cNvPr>
          <p:cNvSpPr>
            <a:spLocks noGrp="1"/>
          </p:cNvSpPr>
          <p:nvPr>
            <p:ph type="body" sz="quarter" idx="12"/>
          </p:nvPr>
        </p:nvSpPr>
        <p:spPr>
          <a:xfrm>
            <a:off x="12285961" y="2778654"/>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Slide Number Placeholder 5">
            <a:extLst>
              <a:ext uri="{FF2B5EF4-FFF2-40B4-BE49-F238E27FC236}">
                <a16:creationId xmlns:a16="http://schemas.microsoft.com/office/drawing/2014/main" id="{FD85AEA4-AFD1-6F46-B4D3-F3128083CE4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8" name="Picture Placeholder 7">
            <a:extLst>
              <a:ext uri="{FF2B5EF4-FFF2-40B4-BE49-F238E27FC236}">
                <a16:creationId xmlns:a16="http://schemas.microsoft.com/office/drawing/2014/main" id="{D11EC785-EC8C-3543-B962-81A839234EAB}"/>
              </a:ext>
            </a:extLst>
          </p:cNvPr>
          <p:cNvSpPr>
            <a:spLocks noGrp="1"/>
          </p:cNvSpPr>
          <p:nvPr>
            <p:ph type="pic" sz="quarter" idx="13"/>
          </p:nvPr>
        </p:nvSpPr>
        <p:spPr>
          <a:xfrm>
            <a:off x="1558396" y="4098397"/>
            <a:ext cx="2809875" cy="2809875"/>
          </a:xfrm>
          <a:prstGeom prst="ellipse">
            <a:avLst/>
          </a:prstGeom>
          <a:noFill/>
        </p:spPr>
        <p:txBody>
          <a:bodyPr/>
          <a:lstStyle/>
          <a:p>
            <a:endParaRPr lang="en-US"/>
          </a:p>
        </p:txBody>
      </p:sp>
      <p:sp>
        <p:nvSpPr>
          <p:cNvPr id="19" name="Picture Placeholder 7">
            <a:extLst>
              <a:ext uri="{FF2B5EF4-FFF2-40B4-BE49-F238E27FC236}">
                <a16:creationId xmlns:a16="http://schemas.microsoft.com/office/drawing/2014/main" id="{A663A1A7-69AB-9849-903C-74360876AF72}"/>
              </a:ext>
            </a:extLst>
          </p:cNvPr>
          <p:cNvSpPr>
            <a:spLocks noGrp="1"/>
          </p:cNvSpPr>
          <p:nvPr>
            <p:ph type="pic" sz="quarter" idx="14"/>
          </p:nvPr>
        </p:nvSpPr>
        <p:spPr>
          <a:xfrm>
            <a:off x="6706129" y="4098397"/>
            <a:ext cx="2809875" cy="2809875"/>
          </a:xfrm>
          <a:prstGeom prst="ellipse">
            <a:avLst/>
          </a:prstGeom>
          <a:noFill/>
        </p:spPr>
        <p:txBody>
          <a:bodyPr/>
          <a:lstStyle/>
          <a:p>
            <a:endParaRPr lang="en-US"/>
          </a:p>
        </p:txBody>
      </p:sp>
      <p:sp>
        <p:nvSpPr>
          <p:cNvPr id="20" name="Picture Placeholder 7">
            <a:extLst>
              <a:ext uri="{FF2B5EF4-FFF2-40B4-BE49-F238E27FC236}">
                <a16:creationId xmlns:a16="http://schemas.microsoft.com/office/drawing/2014/main" id="{41548354-D12D-524B-AFA3-B82A0556069F}"/>
              </a:ext>
            </a:extLst>
          </p:cNvPr>
          <p:cNvSpPr>
            <a:spLocks noGrp="1"/>
          </p:cNvSpPr>
          <p:nvPr>
            <p:ph type="pic" sz="quarter" idx="15"/>
          </p:nvPr>
        </p:nvSpPr>
        <p:spPr>
          <a:xfrm>
            <a:off x="11887729" y="4098397"/>
            <a:ext cx="2809875" cy="2809875"/>
          </a:xfrm>
          <a:prstGeom prst="ellipse">
            <a:avLst/>
          </a:prstGeom>
          <a:noFill/>
        </p:spPr>
        <p:txBody>
          <a:bodyPr/>
          <a:lstStyle/>
          <a:p>
            <a:endParaRPr lang="en-US"/>
          </a:p>
        </p:txBody>
      </p:sp>
    </p:spTree>
    <p:extLst>
      <p:ext uri="{BB962C8B-B14F-4D97-AF65-F5344CB8AC3E}">
        <p14:creationId xmlns:p14="http://schemas.microsoft.com/office/powerpoint/2010/main" val="319962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16ADAE6C-C28E-F548-8408-FEDB6920512B}"/>
              </a:ext>
            </a:extLst>
          </p:cNvPr>
          <p:cNvSpPr>
            <a:spLocks noGrp="1"/>
          </p:cNvSpPr>
          <p:nvPr>
            <p:ph type="body" sz="quarter" idx="10"/>
          </p:nvPr>
        </p:nvSpPr>
        <p:spPr>
          <a:xfrm>
            <a:off x="1947863"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B7DB6CC4-C6CA-3940-8899-6FA6E0316BA0}"/>
              </a:ext>
            </a:extLst>
          </p:cNvPr>
          <p:cNvSpPr>
            <a:spLocks noGrp="1"/>
          </p:cNvSpPr>
          <p:nvPr>
            <p:ph type="body" sz="quarter" idx="11"/>
          </p:nvPr>
        </p:nvSpPr>
        <p:spPr>
          <a:xfrm>
            <a:off x="7111533"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44DF6BE2-7FBC-4044-9A8E-6A869F83C0DB}"/>
              </a:ext>
            </a:extLst>
          </p:cNvPr>
          <p:cNvSpPr>
            <a:spLocks noGrp="1"/>
          </p:cNvSpPr>
          <p:nvPr>
            <p:ph type="body" sz="quarter" idx="12"/>
          </p:nvPr>
        </p:nvSpPr>
        <p:spPr>
          <a:xfrm>
            <a:off x="12285961"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3156873E-208A-3648-AF74-B3A2022A8EEB}"/>
              </a:ext>
            </a:extLst>
          </p:cNvPr>
          <p:cNvSpPr>
            <a:spLocks noGrp="1"/>
          </p:cNvSpPr>
          <p:nvPr>
            <p:ph type="body" sz="quarter" idx="13"/>
          </p:nvPr>
        </p:nvSpPr>
        <p:spPr>
          <a:xfrm>
            <a:off x="506338" y="4432152"/>
            <a:ext cx="4904758" cy="860610"/>
          </a:xfrm>
          <a:prstGeom prst="roundRect">
            <a:avLst>
              <a:gd name="adj" fmla="val 28750"/>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E37FF3A-7FFD-EF4C-BC08-106A7F17A3C0}"/>
              </a:ext>
            </a:extLst>
          </p:cNvPr>
          <p:cNvSpPr>
            <a:spLocks noGrp="1"/>
          </p:cNvSpPr>
          <p:nvPr>
            <p:ph type="body" sz="quarter" idx="14"/>
          </p:nvPr>
        </p:nvSpPr>
        <p:spPr>
          <a:xfrm>
            <a:off x="5680766" y="4432152"/>
            <a:ext cx="4904758" cy="860610"/>
          </a:xfrm>
          <a:prstGeom prst="roundRect">
            <a:avLst>
              <a:gd name="adj" fmla="val 28750"/>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4">
            <a:extLst>
              <a:ext uri="{FF2B5EF4-FFF2-40B4-BE49-F238E27FC236}">
                <a16:creationId xmlns:a16="http://schemas.microsoft.com/office/drawing/2014/main" id="{F4E4AACD-E713-7D41-8354-AE7E3036BB3D}"/>
              </a:ext>
            </a:extLst>
          </p:cNvPr>
          <p:cNvSpPr>
            <a:spLocks noGrp="1"/>
          </p:cNvSpPr>
          <p:nvPr>
            <p:ph type="body" sz="quarter" idx="15"/>
          </p:nvPr>
        </p:nvSpPr>
        <p:spPr>
          <a:xfrm>
            <a:off x="10844436" y="4432152"/>
            <a:ext cx="4904758" cy="1118794"/>
          </a:xfrm>
          <a:prstGeom prst="roundRect">
            <a:avLst>
              <a:gd name="adj" fmla="val 22019"/>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0CF02378-64F5-E845-A62D-08AE52BD407F}"/>
              </a:ext>
            </a:extLst>
          </p:cNvPr>
          <p:cNvSpPr>
            <a:spLocks noGrp="1"/>
          </p:cNvSpPr>
          <p:nvPr>
            <p:ph type="body" sz="quarter" idx="16"/>
          </p:nvPr>
        </p:nvSpPr>
        <p:spPr>
          <a:xfrm>
            <a:off x="10844436" y="5809131"/>
            <a:ext cx="4904758" cy="1914860"/>
          </a:xfrm>
          <a:prstGeom prst="roundRect">
            <a:avLst>
              <a:gd name="adj" fmla="val 14705"/>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E949748-96B6-8549-8056-78239400B659}"/>
              </a:ext>
            </a:extLst>
          </p:cNvPr>
          <p:cNvSpPr>
            <a:spLocks noGrp="1"/>
          </p:cNvSpPr>
          <p:nvPr>
            <p:ph type="body" sz="quarter" idx="17"/>
          </p:nvPr>
        </p:nvSpPr>
        <p:spPr>
          <a:xfrm>
            <a:off x="5680766" y="5561705"/>
            <a:ext cx="4904758" cy="1463039"/>
          </a:xfrm>
          <a:prstGeom prst="roundRect">
            <a:avLst>
              <a:gd name="adj" fmla="val 18381"/>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217036AE-79E9-A240-B1E9-53FB6F399AB5}"/>
              </a:ext>
            </a:extLst>
          </p:cNvPr>
          <p:cNvSpPr>
            <a:spLocks noGrp="1"/>
          </p:cNvSpPr>
          <p:nvPr>
            <p:ph type="body" sz="quarter" idx="18"/>
          </p:nvPr>
        </p:nvSpPr>
        <p:spPr>
          <a:xfrm>
            <a:off x="506338" y="5550947"/>
            <a:ext cx="4904758" cy="2474257"/>
          </a:xfrm>
          <a:prstGeom prst="roundRect">
            <a:avLst>
              <a:gd name="adj" fmla="val 11793"/>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Slide Number Placeholder 5">
            <a:extLst>
              <a:ext uri="{FF2B5EF4-FFF2-40B4-BE49-F238E27FC236}">
                <a16:creationId xmlns:a16="http://schemas.microsoft.com/office/drawing/2014/main" id="{FD85AEA4-AFD1-6F46-B4D3-F3128083CE4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216676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B1DE266-C61D-984B-BA40-5BD0F29705D2}"/>
              </a:ext>
            </a:extLst>
          </p:cNvPr>
          <p:cNvSpPr>
            <a:spLocks noGrp="1"/>
          </p:cNvSpPr>
          <p:nvPr>
            <p:ph type="title"/>
          </p:nvPr>
        </p:nvSpPr>
        <p:spPr>
          <a:xfrm>
            <a:off x="442860" y="534390"/>
            <a:ext cx="14022170" cy="72599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3A9B9A4-E5A7-0A4D-92FA-C71594F37D5D}"/>
              </a:ext>
            </a:extLst>
          </p:cNvPr>
          <p:cNvSpPr>
            <a:spLocks noGrp="1"/>
          </p:cNvSpPr>
          <p:nvPr>
            <p:ph type="body" sz="quarter" idx="18"/>
          </p:nvPr>
        </p:nvSpPr>
        <p:spPr>
          <a:xfrm>
            <a:off x="499029" y="3044915"/>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AF31FCC-67F2-BC4F-B8BA-E91CD8507583}"/>
              </a:ext>
            </a:extLst>
          </p:cNvPr>
          <p:cNvSpPr>
            <a:spLocks noGrp="1"/>
          </p:cNvSpPr>
          <p:nvPr>
            <p:ph type="body" sz="quarter" idx="19"/>
          </p:nvPr>
        </p:nvSpPr>
        <p:spPr>
          <a:xfrm>
            <a:off x="499029" y="5565693"/>
            <a:ext cx="3600000" cy="1387255"/>
          </a:xfrm>
          <a:prstGeom prst="roundRect">
            <a:avLst>
              <a:gd name="adj" fmla="val 2009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a:extLst>
              <a:ext uri="{FF2B5EF4-FFF2-40B4-BE49-F238E27FC236}">
                <a16:creationId xmlns:a16="http://schemas.microsoft.com/office/drawing/2014/main" id="{4D4C9B5C-DA4E-1E49-B708-44ED5039AC04}"/>
              </a:ext>
            </a:extLst>
          </p:cNvPr>
          <p:cNvSpPr>
            <a:spLocks noGrp="1"/>
          </p:cNvSpPr>
          <p:nvPr>
            <p:ph type="body" sz="quarter" idx="10"/>
          </p:nvPr>
        </p:nvSpPr>
        <p:spPr>
          <a:xfrm>
            <a:off x="2046716" y="2751653"/>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5613DCB-2A84-A645-97F4-364250B657A6}"/>
              </a:ext>
            </a:extLst>
          </p:cNvPr>
          <p:cNvSpPr>
            <a:spLocks noGrp="1"/>
          </p:cNvSpPr>
          <p:nvPr>
            <p:ph type="body" sz="quarter" idx="14"/>
          </p:nvPr>
        </p:nvSpPr>
        <p:spPr>
          <a:xfrm>
            <a:off x="2034359" y="527243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0317EED-350D-9F46-A5ED-FC9FBD22ADC3}"/>
              </a:ext>
            </a:extLst>
          </p:cNvPr>
          <p:cNvSpPr>
            <a:spLocks noGrp="1"/>
          </p:cNvSpPr>
          <p:nvPr>
            <p:ph type="body" sz="quarter" idx="20"/>
          </p:nvPr>
        </p:nvSpPr>
        <p:spPr>
          <a:xfrm>
            <a:off x="4391407"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5F5AAA03-D966-6340-A46A-2923E579AA1F}"/>
              </a:ext>
            </a:extLst>
          </p:cNvPr>
          <p:cNvSpPr>
            <a:spLocks noGrp="1"/>
          </p:cNvSpPr>
          <p:nvPr>
            <p:ph type="body" sz="quarter" idx="21"/>
          </p:nvPr>
        </p:nvSpPr>
        <p:spPr>
          <a:xfrm>
            <a:off x="8283785"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77CB76D8-34D2-D444-87BD-568EDF46C623}"/>
              </a:ext>
            </a:extLst>
          </p:cNvPr>
          <p:cNvSpPr>
            <a:spLocks noGrp="1"/>
          </p:cNvSpPr>
          <p:nvPr>
            <p:ph type="body" sz="quarter" idx="22"/>
          </p:nvPr>
        </p:nvSpPr>
        <p:spPr>
          <a:xfrm>
            <a:off x="12139093" y="4997282"/>
            <a:ext cx="3600000" cy="1955666"/>
          </a:xfrm>
          <a:prstGeom prst="roundRect">
            <a:avLst>
              <a:gd name="adj" fmla="val 14597"/>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CFE68E88-E1E2-534B-BBAE-48B48C16096C}"/>
              </a:ext>
            </a:extLst>
          </p:cNvPr>
          <p:cNvSpPr>
            <a:spLocks noGrp="1"/>
          </p:cNvSpPr>
          <p:nvPr>
            <p:ph type="body" sz="quarter" idx="11"/>
          </p:nvPr>
        </p:nvSpPr>
        <p:spPr>
          <a:xfrm>
            <a:off x="5914380" y="3591912"/>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88E143BB-F8F8-5740-81F5-CAAF98E70890}"/>
              </a:ext>
            </a:extLst>
          </p:cNvPr>
          <p:cNvSpPr>
            <a:spLocks noGrp="1"/>
          </p:cNvSpPr>
          <p:nvPr>
            <p:ph type="body" sz="quarter" idx="12"/>
          </p:nvPr>
        </p:nvSpPr>
        <p:spPr>
          <a:xfrm>
            <a:off x="9782045" y="3591912"/>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EE6CF8FF-E732-F34C-B16F-7C3B4D4379CA}"/>
              </a:ext>
            </a:extLst>
          </p:cNvPr>
          <p:cNvSpPr>
            <a:spLocks noGrp="1"/>
          </p:cNvSpPr>
          <p:nvPr>
            <p:ph type="body" sz="quarter" idx="13"/>
          </p:nvPr>
        </p:nvSpPr>
        <p:spPr>
          <a:xfrm>
            <a:off x="13662067" y="469166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95305268-5343-2341-B91E-D21A7A9F979B}"/>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3565807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8D6BF82-EAF0-414E-8511-EF89B8218FD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4">
            <a:extLst>
              <a:ext uri="{FF2B5EF4-FFF2-40B4-BE49-F238E27FC236}">
                <a16:creationId xmlns:a16="http://schemas.microsoft.com/office/drawing/2014/main" id="{F7132E52-E6C1-6746-8135-7BB2335DBB60}"/>
              </a:ext>
            </a:extLst>
          </p:cNvPr>
          <p:cNvSpPr>
            <a:spLocks noGrp="1"/>
          </p:cNvSpPr>
          <p:nvPr>
            <p:ph type="body" sz="quarter" idx="10"/>
          </p:nvPr>
        </p:nvSpPr>
        <p:spPr>
          <a:xfrm>
            <a:off x="1333500" y="191293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ext Placeholder 4">
            <a:extLst>
              <a:ext uri="{FF2B5EF4-FFF2-40B4-BE49-F238E27FC236}">
                <a16:creationId xmlns:a16="http://schemas.microsoft.com/office/drawing/2014/main" id="{A7D9E99E-7797-2D4F-BCE1-171C80A642C7}"/>
              </a:ext>
            </a:extLst>
          </p:cNvPr>
          <p:cNvSpPr>
            <a:spLocks noGrp="1"/>
          </p:cNvSpPr>
          <p:nvPr>
            <p:ph type="body" sz="quarter" idx="18"/>
          </p:nvPr>
        </p:nvSpPr>
        <p:spPr>
          <a:xfrm>
            <a:off x="499029" y="3603818"/>
            <a:ext cx="3600000" cy="1954019"/>
          </a:xfrm>
          <a:prstGeom prst="roundRect">
            <a:avLst>
              <a:gd name="adj" fmla="val 1373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61F04CEE-5AD9-BF4C-9377-EDFD68334FB7}"/>
              </a:ext>
            </a:extLst>
          </p:cNvPr>
          <p:cNvSpPr>
            <a:spLocks noGrp="1"/>
          </p:cNvSpPr>
          <p:nvPr>
            <p:ph type="body" sz="quarter" idx="19"/>
          </p:nvPr>
        </p:nvSpPr>
        <p:spPr>
          <a:xfrm>
            <a:off x="2046716" y="3310557"/>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AB7496E7-94AE-E843-9532-DF09927DB602}"/>
              </a:ext>
            </a:extLst>
          </p:cNvPr>
          <p:cNvSpPr>
            <a:spLocks noGrp="1"/>
          </p:cNvSpPr>
          <p:nvPr>
            <p:ph type="body" sz="quarter" idx="20"/>
          </p:nvPr>
        </p:nvSpPr>
        <p:spPr>
          <a:xfrm>
            <a:off x="6328794" y="24792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592FB5D1-2B61-FA49-A28E-18888CE73490}"/>
              </a:ext>
            </a:extLst>
          </p:cNvPr>
          <p:cNvSpPr>
            <a:spLocks noGrp="1"/>
          </p:cNvSpPr>
          <p:nvPr>
            <p:ph type="body" sz="quarter" idx="21"/>
          </p:nvPr>
        </p:nvSpPr>
        <p:spPr>
          <a:xfrm>
            <a:off x="6328794" y="3879446"/>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9B0EE02-23D3-9548-A411-515A592B3762}"/>
              </a:ext>
            </a:extLst>
          </p:cNvPr>
          <p:cNvSpPr>
            <a:spLocks noGrp="1"/>
          </p:cNvSpPr>
          <p:nvPr>
            <p:ph type="body" sz="quarter" idx="22"/>
          </p:nvPr>
        </p:nvSpPr>
        <p:spPr>
          <a:xfrm>
            <a:off x="6328794" y="55653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9D9D944-81D7-C846-8170-8FFA8009F441}"/>
              </a:ext>
            </a:extLst>
          </p:cNvPr>
          <p:cNvSpPr>
            <a:spLocks noGrp="1"/>
          </p:cNvSpPr>
          <p:nvPr>
            <p:ph type="body" sz="quarter" idx="23"/>
          </p:nvPr>
        </p:nvSpPr>
        <p:spPr>
          <a:xfrm>
            <a:off x="12143341" y="2217931"/>
            <a:ext cx="3600000" cy="2748513"/>
          </a:xfrm>
          <a:prstGeom prst="roundRect">
            <a:avLst>
              <a:gd name="adj" fmla="val 9576"/>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61A007B5-1713-8844-B5B3-590F2A4E7941}"/>
              </a:ext>
            </a:extLst>
          </p:cNvPr>
          <p:cNvSpPr>
            <a:spLocks noGrp="1"/>
          </p:cNvSpPr>
          <p:nvPr>
            <p:ph type="body" sz="quarter" idx="24"/>
          </p:nvPr>
        </p:nvSpPr>
        <p:spPr>
          <a:xfrm>
            <a:off x="13691028" y="1924670"/>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2CBFB8F2-2202-CB48-AB72-15744CCE2A5C}"/>
              </a:ext>
            </a:extLst>
          </p:cNvPr>
          <p:cNvSpPr>
            <a:spLocks noGrp="1"/>
          </p:cNvSpPr>
          <p:nvPr>
            <p:ph type="body" sz="quarter" idx="25"/>
          </p:nvPr>
        </p:nvSpPr>
        <p:spPr>
          <a:xfrm>
            <a:off x="12143341" y="5704081"/>
            <a:ext cx="3600000" cy="1515250"/>
          </a:xfrm>
          <a:prstGeom prst="roundRect">
            <a:avLst>
              <a:gd name="adj" fmla="val 1845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D72C5A73-9FB1-0042-AAC5-13184DC26E70}"/>
              </a:ext>
            </a:extLst>
          </p:cNvPr>
          <p:cNvSpPr>
            <a:spLocks noGrp="1"/>
          </p:cNvSpPr>
          <p:nvPr>
            <p:ph type="body" sz="quarter" idx="26"/>
          </p:nvPr>
        </p:nvSpPr>
        <p:spPr>
          <a:xfrm>
            <a:off x="13691028" y="54108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Slide Number Placeholder 5">
            <a:extLst>
              <a:ext uri="{FF2B5EF4-FFF2-40B4-BE49-F238E27FC236}">
                <a16:creationId xmlns:a16="http://schemas.microsoft.com/office/drawing/2014/main" id="{3C3BCE12-34B9-4542-B8C6-35D9D1FE2B3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049703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4266F72-7AD3-1247-97E0-5B3D1D2CCDA2}"/>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4">
            <a:extLst>
              <a:ext uri="{FF2B5EF4-FFF2-40B4-BE49-F238E27FC236}">
                <a16:creationId xmlns:a16="http://schemas.microsoft.com/office/drawing/2014/main" id="{849BE2DD-BED4-A249-91C3-AC52C00D3453}"/>
              </a:ext>
            </a:extLst>
          </p:cNvPr>
          <p:cNvSpPr>
            <a:spLocks noGrp="1"/>
          </p:cNvSpPr>
          <p:nvPr>
            <p:ph type="body" sz="quarter" idx="10"/>
          </p:nvPr>
        </p:nvSpPr>
        <p:spPr>
          <a:xfrm>
            <a:off x="1277331"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ext Placeholder 4">
            <a:extLst>
              <a:ext uri="{FF2B5EF4-FFF2-40B4-BE49-F238E27FC236}">
                <a16:creationId xmlns:a16="http://schemas.microsoft.com/office/drawing/2014/main" id="{0453E801-7A96-6E43-827F-8C4466F307A0}"/>
              </a:ext>
            </a:extLst>
          </p:cNvPr>
          <p:cNvSpPr>
            <a:spLocks noGrp="1"/>
          </p:cNvSpPr>
          <p:nvPr>
            <p:ph type="body" sz="quarter" idx="18"/>
          </p:nvPr>
        </p:nvSpPr>
        <p:spPr>
          <a:xfrm>
            <a:off x="520318" y="4718243"/>
            <a:ext cx="3600000" cy="1682557"/>
          </a:xfrm>
          <a:prstGeom prst="roundRect">
            <a:avLst>
              <a:gd name="adj" fmla="val 1713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AC9CB6D6-EEC7-B54F-A02E-7F02C09D2DE7}"/>
              </a:ext>
            </a:extLst>
          </p:cNvPr>
          <p:cNvSpPr>
            <a:spLocks noGrp="1"/>
          </p:cNvSpPr>
          <p:nvPr>
            <p:ph type="body" sz="quarter" idx="19"/>
          </p:nvPr>
        </p:nvSpPr>
        <p:spPr>
          <a:xfrm>
            <a:off x="2050318" y="4425757"/>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2976C477-1C52-B341-8979-32D1D7C78A68}"/>
              </a:ext>
            </a:extLst>
          </p:cNvPr>
          <p:cNvSpPr>
            <a:spLocks noGrp="1"/>
          </p:cNvSpPr>
          <p:nvPr>
            <p:ph type="body" sz="quarter" idx="20"/>
          </p:nvPr>
        </p:nvSpPr>
        <p:spPr>
          <a:xfrm>
            <a:off x="9078306"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7B111DDB-CFDB-CC4C-ABA8-4B352EB91448}"/>
              </a:ext>
            </a:extLst>
          </p:cNvPr>
          <p:cNvSpPr>
            <a:spLocks noGrp="1"/>
          </p:cNvSpPr>
          <p:nvPr>
            <p:ph type="body" sz="quarter" idx="21"/>
          </p:nvPr>
        </p:nvSpPr>
        <p:spPr>
          <a:xfrm>
            <a:off x="12150343" y="2517968"/>
            <a:ext cx="3600000" cy="1682557"/>
          </a:xfrm>
          <a:prstGeom prst="roundRect">
            <a:avLst>
              <a:gd name="adj" fmla="val 17132"/>
            </a:avLst>
          </a:prstGeom>
          <a:solidFill>
            <a:srgbClr val="41B6E6"/>
          </a:solidFill>
          <a:ln>
            <a:no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448049F4-D21D-D34A-803C-65FC3BBF18F6}"/>
              </a:ext>
            </a:extLst>
          </p:cNvPr>
          <p:cNvSpPr>
            <a:spLocks noGrp="1"/>
          </p:cNvSpPr>
          <p:nvPr>
            <p:ph type="body" sz="quarter" idx="22"/>
          </p:nvPr>
        </p:nvSpPr>
        <p:spPr>
          <a:xfrm>
            <a:off x="4392231" y="2789431"/>
            <a:ext cx="3600000" cy="1928812"/>
          </a:xfrm>
          <a:prstGeom prst="roundRect">
            <a:avLst>
              <a:gd name="adj" fmla="val 1491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517E9401-8F1A-8E46-ADE3-5DCD917B5BFE}"/>
              </a:ext>
            </a:extLst>
          </p:cNvPr>
          <p:cNvSpPr>
            <a:spLocks noGrp="1"/>
          </p:cNvSpPr>
          <p:nvPr>
            <p:ph type="body" sz="quarter" idx="23"/>
          </p:nvPr>
        </p:nvSpPr>
        <p:spPr>
          <a:xfrm>
            <a:off x="5922231" y="2496945"/>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302C3DFF-40D0-5E41-8446-FD9FE5752A7B}"/>
              </a:ext>
            </a:extLst>
          </p:cNvPr>
          <p:cNvSpPr>
            <a:spLocks noGrp="1"/>
          </p:cNvSpPr>
          <p:nvPr>
            <p:ph type="body" sz="quarter" idx="24"/>
          </p:nvPr>
        </p:nvSpPr>
        <p:spPr>
          <a:xfrm>
            <a:off x="4392230" y="5846956"/>
            <a:ext cx="3600000" cy="1152000"/>
          </a:xfrm>
          <a:prstGeom prst="roundRect">
            <a:avLst>
              <a:gd name="adj" fmla="val 2705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A7EDB9ED-5A48-F345-87AC-07CA65016F12}"/>
              </a:ext>
            </a:extLst>
          </p:cNvPr>
          <p:cNvSpPr>
            <a:spLocks noGrp="1"/>
          </p:cNvSpPr>
          <p:nvPr>
            <p:ph type="body" sz="quarter" idx="25"/>
          </p:nvPr>
        </p:nvSpPr>
        <p:spPr>
          <a:xfrm>
            <a:off x="5922230" y="555446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1305597A-3414-0C44-A99A-D1417295384A}"/>
              </a:ext>
            </a:extLst>
          </p:cNvPr>
          <p:cNvSpPr>
            <a:spLocks noGrp="1"/>
          </p:cNvSpPr>
          <p:nvPr>
            <p:ph type="body" sz="quarter" idx="26"/>
          </p:nvPr>
        </p:nvSpPr>
        <p:spPr>
          <a:xfrm>
            <a:off x="8264143" y="4846831"/>
            <a:ext cx="3600000" cy="2954144"/>
          </a:xfrm>
          <a:prstGeom prst="roundRect">
            <a:avLst>
              <a:gd name="adj" fmla="val 1007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2CEDFBFE-0B79-2D44-A453-62292C179674}"/>
              </a:ext>
            </a:extLst>
          </p:cNvPr>
          <p:cNvSpPr>
            <a:spLocks noGrp="1"/>
          </p:cNvSpPr>
          <p:nvPr>
            <p:ph type="body" sz="quarter" idx="27"/>
          </p:nvPr>
        </p:nvSpPr>
        <p:spPr>
          <a:xfrm>
            <a:off x="9794143" y="4554345"/>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A987F002-9A08-1A4E-A31E-DD773C1C8592}"/>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011950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4D367F67-E078-E14A-84CD-4EC0AB77802D}"/>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82F441D-E6A9-C84C-99D7-2775FCC1FFF4}"/>
              </a:ext>
            </a:extLst>
          </p:cNvPr>
          <p:cNvSpPr>
            <a:spLocks noGrp="1"/>
          </p:cNvSpPr>
          <p:nvPr>
            <p:ph type="body" sz="quarter" idx="20"/>
          </p:nvPr>
        </p:nvSpPr>
        <p:spPr>
          <a:xfrm>
            <a:off x="4391407" y="4728136"/>
            <a:ext cx="3600000" cy="3058552"/>
          </a:xfrm>
          <a:prstGeom prst="roundRect">
            <a:avLst>
              <a:gd name="adj" fmla="val 97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76B99FC-24E7-0545-A131-7C64CA2EA970}"/>
              </a:ext>
            </a:extLst>
          </p:cNvPr>
          <p:cNvSpPr>
            <a:spLocks noGrp="1"/>
          </p:cNvSpPr>
          <p:nvPr>
            <p:ph type="body" sz="quarter" idx="11"/>
          </p:nvPr>
        </p:nvSpPr>
        <p:spPr>
          <a:xfrm>
            <a:off x="5914380" y="443487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6714AEF3-E8D8-B54B-832F-DA865C891FF0}"/>
              </a:ext>
            </a:extLst>
          </p:cNvPr>
          <p:cNvSpPr>
            <a:spLocks noGrp="1"/>
          </p:cNvSpPr>
          <p:nvPr>
            <p:ph type="body" sz="quarter" idx="21"/>
          </p:nvPr>
        </p:nvSpPr>
        <p:spPr>
          <a:xfrm>
            <a:off x="533782" y="2442136"/>
            <a:ext cx="3600000" cy="2829952"/>
          </a:xfrm>
          <a:prstGeom prst="roundRect">
            <a:avLst>
              <a:gd name="adj" fmla="val 97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3C87017F-C17D-F74F-A46E-E6718D65CAE6}"/>
              </a:ext>
            </a:extLst>
          </p:cNvPr>
          <p:cNvSpPr>
            <a:spLocks noGrp="1"/>
          </p:cNvSpPr>
          <p:nvPr>
            <p:ph type="body" sz="quarter" idx="22"/>
          </p:nvPr>
        </p:nvSpPr>
        <p:spPr>
          <a:xfrm>
            <a:off x="2056755" y="214887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B0839CD0-06FA-CE4C-ADF1-84DE8D03E3B1}"/>
              </a:ext>
            </a:extLst>
          </p:cNvPr>
          <p:cNvSpPr>
            <a:spLocks noGrp="1"/>
          </p:cNvSpPr>
          <p:nvPr>
            <p:ph type="body" sz="quarter" idx="23"/>
          </p:nvPr>
        </p:nvSpPr>
        <p:spPr>
          <a:xfrm>
            <a:off x="8263319" y="3570848"/>
            <a:ext cx="3600000" cy="2829952"/>
          </a:xfrm>
          <a:prstGeom prst="roundRect">
            <a:avLst>
              <a:gd name="adj" fmla="val 11753"/>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E6D5E814-97CD-5541-B9A0-A8FA4AE84C9D}"/>
              </a:ext>
            </a:extLst>
          </p:cNvPr>
          <p:cNvSpPr>
            <a:spLocks noGrp="1"/>
          </p:cNvSpPr>
          <p:nvPr>
            <p:ph type="body" sz="quarter" idx="24"/>
          </p:nvPr>
        </p:nvSpPr>
        <p:spPr>
          <a:xfrm>
            <a:off x="9786292" y="3277586"/>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EF2F654C-728C-A146-80F9-FC30B03FA803}"/>
              </a:ext>
            </a:extLst>
          </p:cNvPr>
          <p:cNvSpPr>
            <a:spLocks noGrp="1"/>
          </p:cNvSpPr>
          <p:nvPr>
            <p:ph type="body" sz="quarter" idx="25"/>
          </p:nvPr>
        </p:nvSpPr>
        <p:spPr>
          <a:xfrm>
            <a:off x="12149519" y="2999348"/>
            <a:ext cx="3600000" cy="1844115"/>
          </a:xfrm>
          <a:prstGeom prst="roundRect">
            <a:avLst>
              <a:gd name="adj" fmla="val 1593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Text Placeholder 4">
            <a:extLst>
              <a:ext uri="{FF2B5EF4-FFF2-40B4-BE49-F238E27FC236}">
                <a16:creationId xmlns:a16="http://schemas.microsoft.com/office/drawing/2014/main" id="{93B0DFB1-204C-DD4B-905A-2C040671F667}"/>
              </a:ext>
            </a:extLst>
          </p:cNvPr>
          <p:cNvSpPr>
            <a:spLocks noGrp="1"/>
          </p:cNvSpPr>
          <p:nvPr>
            <p:ph type="body" sz="quarter" idx="26"/>
          </p:nvPr>
        </p:nvSpPr>
        <p:spPr>
          <a:xfrm>
            <a:off x="13672492" y="2706086"/>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22DE18BC-1D41-4C4E-A102-7437A710F25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854701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8E46167-6B5F-F940-B4D4-4742EB92960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8" name="Text Placeholder 4">
            <a:extLst>
              <a:ext uri="{FF2B5EF4-FFF2-40B4-BE49-F238E27FC236}">
                <a16:creationId xmlns:a16="http://schemas.microsoft.com/office/drawing/2014/main" id="{284DEFC3-544F-064B-8460-748F3C914C66}"/>
              </a:ext>
            </a:extLst>
          </p:cNvPr>
          <p:cNvSpPr>
            <a:spLocks noGrp="1"/>
          </p:cNvSpPr>
          <p:nvPr>
            <p:ph type="body" sz="quarter" idx="19"/>
          </p:nvPr>
        </p:nvSpPr>
        <p:spPr>
          <a:xfrm>
            <a:off x="10871204" y="5834784"/>
            <a:ext cx="4131730" cy="853883"/>
          </a:xfrm>
          <a:prstGeom prst="roundRect">
            <a:avLst>
              <a:gd name="adj" fmla="val 34301"/>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15">
            <a:extLst>
              <a:ext uri="{FF2B5EF4-FFF2-40B4-BE49-F238E27FC236}">
                <a16:creationId xmlns:a16="http://schemas.microsoft.com/office/drawing/2014/main" id="{279AB03E-B049-5C40-9B1F-FCDD5E040230}"/>
              </a:ext>
            </a:extLst>
          </p:cNvPr>
          <p:cNvSpPr>
            <a:spLocks noGrp="1"/>
          </p:cNvSpPr>
          <p:nvPr>
            <p:ph type="body" sz="quarter" idx="11"/>
          </p:nvPr>
        </p:nvSpPr>
        <p:spPr>
          <a:xfrm>
            <a:off x="442913" y="1560514"/>
            <a:ext cx="7442303" cy="26024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Slide Number Placeholder 5">
            <a:extLst>
              <a:ext uri="{FF2B5EF4-FFF2-40B4-BE49-F238E27FC236}">
                <a16:creationId xmlns:a16="http://schemas.microsoft.com/office/drawing/2014/main" id="{DC317FC4-EE53-944B-8E19-24B47684BCC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13" name="Text Placeholder 4">
            <a:extLst>
              <a:ext uri="{FF2B5EF4-FFF2-40B4-BE49-F238E27FC236}">
                <a16:creationId xmlns:a16="http://schemas.microsoft.com/office/drawing/2014/main" id="{0FCCBD82-9707-FA40-8497-005E4E938DC6}"/>
              </a:ext>
            </a:extLst>
          </p:cNvPr>
          <p:cNvSpPr>
            <a:spLocks noGrp="1"/>
          </p:cNvSpPr>
          <p:nvPr>
            <p:ph type="body" sz="quarter" idx="20"/>
          </p:nvPr>
        </p:nvSpPr>
        <p:spPr>
          <a:xfrm>
            <a:off x="1253071" y="5834784"/>
            <a:ext cx="4131730" cy="853883"/>
          </a:xfrm>
          <a:prstGeom prst="roundRect">
            <a:avLst>
              <a:gd name="adj" fmla="val 34301"/>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87AF426F-2EF7-C84D-A73C-C779854C0B81}"/>
              </a:ext>
            </a:extLst>
          </p:cNvPr>
          <p:cNvSpPr>
            <a:spLocks noGrp="1"/>
          </p:cNvSpPr>
          <p:nvPr>
            <p:ph type="body" sz="quarter" idx="21"/>
          </p:nvPr>
        </p:nvSpPr>
        <p:spPr>
          <a:xfrm>
            <a:off x="6163737" y="30238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612AC72-94B9-C641-BB65-E2C440B1E9F2}"/>
              </a:ext>
            </a:extLst>
          </p:cNvPr>
          <p:cNvSpPr>
            <a:spLocks noGrp="1"/>
          </p:cNvSpPr>
          <p:nvPr>
            <p:ph type="body" sz="quarter" idx="22"/>
          </p:nvPr>
        </p:nvSpPr>
        <p:spPr>
          <a:xfrm>
            <a:off x="6163737" y="41414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43025D5B-0F41-684B-A03A-CBD557AED4C6}"/>
              </a:ext>
            </a:extLst>
          </p:cNvPr>
          <p:cNvSpPr>
            <a:spLocks noGrp="1"/>
          </p:cNvSpPr>
          <p:nvPr>
            <p:ph type="body" sz="quarter" idx="23"/>
          </p:nvPr>
        </p:nvSpPr>
        <p:spPr>
          <a:xfrm>
            <a:off x="6163737" y="52590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851E96E-AA43-4841-BBFF-C9EEAAE3BE42}"/>
              </a:ext>
            </a:extLst>
          </p:cNvPr>
          <p:cNvSpPr>
            <a:spLocks noGrp="1"/>
          </p:cNvSpPr>
          <p:nvPr>
            <p:ph type="body" sz="quarter" idx="24"/>
          </p:nvPr>
        </p:nvSpPr>
        <p:spPr>
          <a:xfrm>
            <a:off x="6163737" y="63766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791C3A20-9B45-0E44-B212-5B17C314EA22}"/>
              </a:ext>
            </a:extLst>
          </p:cNvPr>
          <p:cNvSpPr>
            <a:spLocks noGrp="1"/>
          </p:cNvSpPr>
          <p:nvPr>
            <p:ph type="body" sz="quarter" idx="10"/>
          </p:nvPr>
        </p:nvSpPr>
        <p:spPr>
          <a:xfrm>
            <a:off x="2344131" y="3036166"/>
            <a:ext cx="2085975" cy="546100"/>
          </a:xfrm>
          <a:prstGeom prst="roundRect">
            <a:avLst>
              <a:gd name="adj" fmla="val 50000"/>
            </a:avLst>
          </a:prstGeom>
          <a:solidFill>
            <a:srgbClr val="245EA9"/>
          </a:solidFill>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47EBAD0C-F059-A84C-A992-F403784A5925}"/>
              </a:ext>
            </a:extLst>
          </p:cNvPr>
          <p:cNvSpPr>
            <a:spLocks noGrp="1"/>
          </p:cNvSpPr>
          <p:nvPr>
            <p:ph type="body" sz="quarter" idx="25"/>
          </p:nvPr>
        </p:nvSpPr>
        <p:spPr>
          <a:xfrm>
            <a:off x="11936816" y="3041265"/>
            <a:ext cx="2085975" cy="546100"/>
          </a:xfrm>
          <a:prstGeom prst="roundRect">
            <a:avLst>
              <a:gd name="adj" fmla="val 50000"/>
            </a:avLst>
          </a:prstGeom>
          <a:solidFill>
            <a:srgbClr val="245EA9"/>
          </a:solidFill>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91047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1402211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CEACAA5B-0B48-9B45-AB1E-CEA71A29F787}"/>
              </a:ext>
            </a:extLst>
          </p:cNvPr>
          <p:cNvSpPr>
            <a:spLocks noGrp="1"/>
          </p:cNvSpPr>
          <p:nvPr>
            <p:ph type="body" sz="quarter" idx="18"/>
          </p:nvPr>
        </p:nvSpPr>
        <p:spPr>
          <a:xfrm>
            <a:off x="1023962" y="3298915"/>
            <a:ext cx="3600000" cy="832818"/>
          </a:xfrm>
          <a:prstGeom prst="roundRect">
            <a:avLst>
              <a:gd name="adj" fmla="val 376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EF8CF354-2CFF-E745-9DF2-7E2B5CB67A7E}"/>
              </a:ext>
            </a:extLst>
          </p:cNvPr>
          <p:cNvSpPr>
            <a:spLocks noGrp="1"/>
          </p:cNvSpPr>
          <p:nvPr>
            <p:ph type="body" sz="quarter" idx="10"/>
          </p:nvPr>
        </p:nvSpPr>
        <p:spPr>
          <a:xfrm>
            <a:off x="2571649" y="3005653"/>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1023962" y="5263181"/>
            <a:ext cx="3600000" cy="1800000"/>
          </a:xfrm>
          <a:prstGeom prst="roundRect">
            <a:avLst>
              <a:gd name="adj" fmla="val 15997"/>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3FFB9D93-E904-CE44-949E-8B3E1DEE2C3A}"/>
              </a:ext>
            </a:extLst>
          </p:cNvPr>
          <p:cNvSpPr>
            <a:spLocks noGrp="1"/>
          </p:cNvSpPr>
          <p:nvPr>
            <p:ph type="body" sz="quarter" idx="20"/>
          </p:nvPr>
        </p:nvSpPr>
        <p:spPr>
          <a:xfrm>
            <a:off x="2571649" y="49699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84FA7DA0-6B2B-2340-8986-A5C2A12A988A}"/>
              </a:ext>
            </a:extLst>
          </p:cNvPr>
          <p:cNvSpPr>
            <a:spLocks noGrp="1"/>
          </p:cNvSpPr>
          <p:nvPr>
            <p:ph type="body" sz="quarter" idx="21"/>
          </p:nvPr>
        </p:nvSpPr>
        <p:spPr>
          <a:xfrm>
            <a:off x="6959600" y="3027980"/>
            <a:ext cx="8274026" cy="4555505"/>
          </a:xfrm>
          <a:prstGeom prst="roundRect">
            <a:avLst>
              <a:gd name="adj" fmla="val 670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AA04EF25-2094-B247-88F1-72C82E9DA4D8}"/>
              </a:ext>
            </a:extLst>
          </p:cNvPr>
          <p:cNvSpPr>
            <a:spLocks noGrp="1"/>
          </p:cNvSpPr>
          <p:nvPr>
            <p:ph type="body" sz="quarter" idx="22"/>
          </p:nvPr>
        </p:nvSpPr>
        <p:spPr>
          <a:xfrm>
            <a:off x="10614982" y="27347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7A84921C-8412-874E-90B1-348430825336}"/>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993569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1402211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1819829"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7A84921C-8412-874E-90B1-348430825336}"/>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13" name="Text Placeholder 4">
            <a:extLst>
              <a:ext uri="{FF2B5EF4-FFF2-40B4-BE49-F238E27FC236}">
                <a16:creationId xmlns:a16="http://schemas.microsoft.com/office/drawing/2014/main" id="{A54295E5-2C18-BF4F-B516-BA9E6C7B29A2}"/>
              </a:ext>
            </a:extLst>
          </p:cNvPr>
          <p:cNvSpPr>
            <a:spLocks noGrp="1"/>
          </p:cNvSpPr>
          <p:nvPr>
            <p:ph type="body" sz="quarter" idx="20"/>
          </p:nvPr>
        </p:nvSpPr>
        <p:spPr>
          <a:xfrm>
            <a:off x="6120896"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56D74010-280E-474B-A428-C4F188976522}"/>
              </a:ext>
            </a:extLst>
          </p:cNvPr>
          <p:cNvSpPr>
            <a:spLocks noGrp="1"/>
          </p:cNvSpPr>
          <p:nvPr>
            <p:ph type="body" sz="quarter" idx="21"/>
          </p:nvPr>
        </p:nvSpPr>
        <p:spPr>
          <a:xfrm>
            <a:off x="10455829"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4">
            <a:extLst>
              <a:ext uri="{FF2B5EF4-FFF2-40B4-BE49-F238E27FC236}">
                <a16:creationId xmlns:a16="http://schemas.microsoft.com/office/drawing/2014/main" id="{D29EDE2B-F58D-F542-8D16-7048D87F2F49}"/>
              </a:ext>
            </a:extLst>
          </p:cNvPr>
          <p:cNvSpPr>
            <a:spLocks noGrp="1"/>
          </p:cNvSpPr>
          <p:nvPr>
            <p:ph type="body" sz="quarter" idx="22"/>
          </p:nvPr>
        </p:nvSpPr>
        <p:spPr>
          <a:xfrm>
            <a:off x="1819829" y="5263962"/>
            <a:ext cx="3988304" cy="1661772"/>
          </a:xfrm>
          <a:prstGeom prst="roundRect">
            <a:avLst>
              <a:gd name="adj" fmla="val 1730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Text Placeholder 4">
            <a:extLst>
              <a:ext uri="{FF2B5EF4-FFF2-40B4-BE49-F238E27FC236}">
                <a16:creationId xmlns:a16="http://schemas.microsoft.com/office/drawing/2014/main" id="{E88BA997-DAF0-FB41-8C14-4A583F1F6BDC}"/>
              </a:ext>
            </a:extLst>
          </p:cNvPr>
          <p:cNvSpPr>
            <a:spLocks noGrp="1"/>
          </p:cNvSpPr>
          <p:nvPr>
            <p:ph type="body" sz="quarter" idx="23"/>
          </p:nvPr>
        </p:nvSpPr>
        <p:spPr>
          <a:xfrm>
            <a:off x="6120896" y="5263962"/>
            <a:ext cx="3988304" cy="1661772"/>
          </a:xfrm>
          <a:prstGeom prst="roundRect">
            <a:avLst>
              <a:gd name="adj" fmla="val 1934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5BCAC8CD-AFA4-2B48-9CA4-DA5D5FD59923}"/>
              </a:ext>
            </a:extLst>
          </p:cNvPr>
          <p:cNvSpPr>
            <a:spLocks noGrp="1"/>
          </p:cNvSpPr>
          <p:nvPr>
            <p:ph type="body" sz="quarter" idx="24"/>
          </p:nvPr>
        </p:nvSpPr>
        <p:spPr>
          <a:xfrm>
            <a:off x="10455829" y="5263962"/>
            <a:ext cx="3988304" cy="1661772"/>
          </a:xfrm>
          <a:prstGeom prst="roundRect">
            <a:avLst>
              <a:gd name="adj" fmla="val 16283"/>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76237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4"/>
            <a:ext cx="7442200" cy="40683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578141"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7592868" y="3516772"/>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12067886" y="4932074"/>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Placeholder 1">
            <a:extLst>
              <a:ext uri="{FF2B5EF4-FFF2-40B4-BE49-F238E27FC236}">
                <a16:creationId xmlns:a16="http://schemas.microsoft.com/office/drawing/2014/main" id="{37FF2763-F7D6-0E49-A5FF-67A435805BE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2776994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384275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3796723" y="6038299"/>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7270405" y="5264583"/>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5CD0AE2C-6DC4-AB47-9515-ED3BE25E2DC9}"/>
              </a:ext>
            </a:extLst>
          </p:cNvPr>
          <p:cNvSpPr>
            <a:spLocks noGrp="1"/>
          </p:cNvSpPr>
          <p:nvPr>
            <p:ph type="body" sz="quarter" idx="15"/>
          </p:nvPr>
        </p:nvSpPr>
        <p:spPr>
          <a:xfrm>
            <a:off x="12909205" y="7495165"/>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FBCE8EEB-B304-CA47-B0C7-41D12338DCFC}"/>
              </a:ext>
            </a:extLst>
          </p:cNvPr>
          <p:cNvSpPr>
            <a:spLocks noGrp="1"/>
          </p:cNvSpPr>
          <p:nvPr>
            <p:ph type="body" sz="quarter" idx="10"/>
          </p:nvPr>
        </p:nvSpPr>
        <p:spPr>
          <a:xfrm>
            <a:off x="531120" y="5547619"/>
            <a:ext cx="2558444"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Placeholder 1">
            <a:extLst>
              <a:ext uri="{FF2B5EF4-FFF2-40B4-BE49-F238E27FC236}">
                <a16:creationId xmlns:a16="http://schemas.microsoft.com/office/drawing/2014/main" id="{E430A566-089E-6C4A-B781-1BA1A5737E35}"/>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224739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3" name="Text Placeholder 4">
            <a:extLst>
              <a:ext uri="{FF2B5EF4-FFF2-40B4-BE49-F238E27FC236}">
                <a16:creationId xmlns:a16="http://schemas.microsoft.com/office/drawing/2014/main" id="{44ADDF94-83A0-9044-8089-47A88DD9D015}"/>
              </a:ext>
            </a:extLst>
          </p:cNvPr>
          <p:cNvSpPr>
            <a:spLocks noGrp="1"/>
          </p:cNvSpPr>
          <p:nvPr>
            <p:ph type="body" sz="quarter" idx="37"/>
          </p:nvPr>
        </p:nvSpPr>
        <p:spPr>
          <a:xfrm>
            <a:off x="14727288" y="529635"/>
            <a:ext cx="1026215" cy="546100"/>
          </a:xfrm>
          <a:prstGeom prst="roundRect">
            <a:avLst>
              <a:gd name="adj" fmla="val 50000"/>
            </a:avLst>
          </a:prstGeom>
          <a:solidFill>
            <a:schemeClr val="bg1"/>
          </a:solidFill>
          <a:ln>
            <a:no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itle Placeholder 1">
            <a:extLst>
              <a:ext uri="{FF2B5EF4-FFF2-40B4-BE49-F238E27FC236}">
                <a16:creationId xmlns:a16="http://schemas.microsoft.com/office/drawing/2014/main" id="{CF224D40-A4B5-ED44-BB5B-3597DE209B54}"/>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8" name="Text Placeholder 4">
            <a:extLst>
              <a:ext uri="{FF2B5EF4-FFF2-40B4-BE49-F238E27FC236}">
                <a16:creationId xmlns:a16="http://schemas.microsoft.com/office/drawing/2014/main" id="{646751B8-F066-204A-B758-FCC47210A8CE}"/>
              </a:ext>
            </a:extLst>
          </p:cNvPr>
          <p:cNvSpPr>
            <a:spLocks noGrp="1"/>
          </p:cNvSpPr>
          <p:nvPr>
            <p:ph type="body" sz="quarter" idx="36"/>
          </p:nvPr>
        </p:nvSpPr>
        <p:spPr>
          <a:xfrm>
            <a:off x="13438815" y="529635"/>
            <a:ext cx="1026215" cy="546100"/>
          </a:xfrm>
          <a:prstGeom prst="roundRect">
            <a:avLst>
              <a:gd name="adj" fmla="val 50000"/>
            </a:avLst>
          </a:prstGeom>
          <a:solidFill>
            <a:schemeClr val="bg1"/>
          </a:solidFill>
          <a:ln>
            <a:no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47805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442860" y="1560170"/>
            <a:ext cx="14022170" cy="5801783"/>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Slide Number Placeholder 5"/>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Box 4">
            <a:extLst>
              <a:ext uri="{FF2B5EF4-FFF2-40B4-BE49-F238E27FC236}">
                <a16:creationId xmlns:a16="http://schemas.microsoft.com/office/drawing/2014/main" id="{641D8798-728C-BBEB-9703-8A267E36452F}"/>
              </a:ext>
            </a:extLst>
          </p:cNvPr>
          <p:cNvSpPr txBox="1"/>
          <p:nvPr userDrawn="1">
            <p:extLst>
              <p:ext uri="{1162E1C5-73C7-4A58-AE30-91384D911F3F}">
                <p184:classification xmlns:p184="http://schemas.microsoft.com/office/powerpoint/2018/4/main" val="hdr"/>
              </p:ext>
            </p:extLst>
          </p:nvPr>
        </p:nvSpPr>
        <p:spPr>
          <a:xfrm>
            <a:off x="7853363" y="63500"/>
            <a:ext cx="585787" cy="182880"/>
          </a:xfrm>
          <a:prstGeom prst="rect">
            <a:avLst/>
          </a:prstGeom>
        </p:spPr>
        <p:txBody>
          <a:bodyPr horzOverflow="overflow" lIns="0" tIns="0" rIns="0" bIns="0">
            <a:spAutoFit/>
          </a:bodyPr>
          <a:lstStyle/>
          <a:p>
            <a:pPr algn="l"/>
            <a:r>
              <a:rPr lang="en-GB" sz="12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316476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76" r:id="rId4"/>
    <p:sldLayoutId id="2147483677" r:id="rId5"/>
    <p:sldLayoutId id="2147483675" r:id="rId6"/>
    <p:sldLayoutId id="2147483674" r:id="rId7"/>
    <p:sldLayoutId id="2147483678" r:id="rId8"/>
    <p:sldLayoutId id="2147483671" r:id="rId9"/>
    <p:sldLayoutId id="2147483679" r:id="rId10"/>
    <p:sldLayoutId id="2147483666" r:id="rId11"/>
    <p:sldLayoutId id="2147483667" r:id="rId12"/>
    <p:sldLayoutId id="2147483668" r:id="rId13"/>
    <p:sldLayoutId id="2147483669" r:id="rId14"/>
    <p:sldLayoutId id="2147483670" r:id="rId15"/>
    <p:sldLayoutId id="2147483673" r:id="rId16"/>
    <p:sldLayoutId id="2147483672" r:id="rId17"/>
    <p:sldLayoutId id="2147483680" r:id="rId18"/>
    <p:sldLayoutId id="2147483681" r:id="rId19"/>
    <p:sldLayoutId id="2147483682" r:id="rId20"/>
    <p:sldLayoutId id="2147483683" r:id="rId21"/>
  </p:sldLayoutIdLst>
  <p:hf hdr="0" ftr="0" dt="0"/>
  <p:txStyles>
    <p:titleStyle>
      <a:lvl1pPr algn="l" defTabSz="1219170" rtl="0" eaLnBrk="1" latinLnBrk="0" hangingPunct="1">
        <a:lnSpc>
          <a:spcPct val="90000"/>
        </a:lnSpc>
        <a:spcBef>
          <a:spcPct val="0"/>
        </a:spcBef>
        <a:buNone/>
        <a:defRPr sz="4400" b="1" i="0" kern="1200">
          <a:solidFill>
            <a:srgbClr val="245EA9"/>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ind.org.u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nhsbt.nhs.uk/" TargetMode="External"/><Relationship Id="rId1" Type="http://schemas.openxmlformats.org/officeDocument/2006/relationships/slideLayout" Target="../slideLayouts/slideLayout19.xml"/><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s://www.anthonynolan.org/"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hyperlink" Target="http://www.dkms.org.uk/" TargetMode="External"/><Relationship Id="rId5" Type="http://schemas.openxmlformats.org/officeDocument/2006/relationships/hyperlink" Target="https://www.bbmr.co.uk/" TargetMode="Externa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31.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hyperlink" Target="https://www.blood.co.uk/" TargetMode="External"/><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blood.co.uk/" TargetMode="External"/><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hyperlink" Target="https://www.dkms.org.uk/en" TargetMode="External"/><Relationship Id="rId4" Type="http://schemas.openxmlformats.org/officeDocument/2006/relationships/hyperlink" Target="https://www.anthonynolan.org/HealthE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hyperlink" Target="https://www.youtube.com/watch?v=YhIisa9KxIk" TargetMode="Externa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hyperlink" Target="https://www.organdonation.nhs.uk/register-your-decision/"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33.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4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5D70-6EBC-7845-A316-8615413939A4}"/>
              </a:ext>
            </a:extLst>
          </p:cNvPr>
          <p:cNvSpPr>
            <a:spLocks noGrp="1"/>
          </p:cNvSpPr>
          <p:nvPr>
            <p:ph type="title"/>
          </p:nvPr>
        </p:nvSpPr>
        <p:spPr>
          <a:xfrm>
            <a:off x="7897090" y="1760102"/>
            <a:ext cx="8217726" cy="3118105"/>
          </a:xfrm>
        </p:spPr>
        <p:txBody>
          <a:bodyPr/>
          <a:lstStyle/>
          <a:p>
            <a:r>
              <a:rPr lang="en-NZ" dirty="0"/>
              <a:t>Exploring Donation</a:t>
            </a:r>
          </a:p>
        </p:txBody>
      </p:sp>
      <p:sp>
        <p:nvSpPr>
          <p:cNvPr id="3" name="Text Placeholder 2">
            <a:extLst>
              <a:ext uri="{FF2B5EF4-FFF2-40B4-BE49-F238E27FC236}">
                <a16:creationId xmlns:a16="http://schemas.microsoft.com/office/drawing/2014/main" id="{1779B083-643D-A445-84A0-1A918C5D3984}"/>
              </a:ext>
            </a:extLst>
          </p:cNvPr>
          <p:cNvSpPr>
            <a:spLocks noGrp="1"/>
          </p:cNvSpPr>
          <p:nvPr>
            <p:ph type="body" sz="quarter" idx="10"/>
          </p:nvPr>
        </p:nvSpPr>
        <p:spPr>
          <a:xfrm>
            <a:off x="7897090" y="4693512"/>
            <a:ext cx="6637337" cy="3118106"/>
          </a:xfrm>
        </p:spPr>
        <p:txBody>
          <a:bodyPr/>
          <a:lstStyle/>
          <a:p>
            <a:r>
              <a:rPr lang="en-NZ" dirty="0"/>
              <a:t>PSHE Lesson 1 for KS4 students</a:t>
            </a:r>
            <a:br>
              <a:rPr lang="en-NZ" dirty="0"/>
            </a:br>
            <a:r>
              <a:rPr lang="en-NZ" dirty="0"/>
              <a:t>in England</a:t>
            </a:r>
          </a:p>
        </p:txBody>
      </p:sp>
      <p:pic>
        <p:nvPicPr>
          <p:cNvPr id="5" name="Picture 4" descr="A colorful square with black background&#10;&#10;Description automatically generated">
            <a:extLst>
              <a:ext uri="{FF2B5EF4-FFF2-40B4-BE49-F238E27FC236}">
                <a16:creationId xmlns:a16="http://schemas.microsoft.com/office/drawing/2014/main" id="{5BFABC64-1A94-D5E2-A709-FE912B6DBCC5}"/>
              </a:ext>
            </a:extLst>
          </p:cNvPr>
          <p:cNvPicPr>
            <a:picLocks noChangeAspect="1"/>
          </p:cNvPicPr>
          <p:nvPr/>
        </p:nvPicPr>
        <p:blipFill>
          <a:blip r:embed="rId2"/>
          <a:stretch>
            <a:fillRect/>
          </a:stretch>
        </p:blipFill>
        <p:spPr>
          <a:xfrm>
            <a:off x="7968414" y="6415314"/>
            <a:ext cx="1114871" cy="2203375"/>
          </a:xfrm>
          <a:prstGeom prst="rect">
            <a:avLst/>
          </a:prstGeom>
        </p:spPr>
      </p:pic>
    </p:spTree>
    <p:extLst>
      <p:ext uri="{BB962C8B-B14F-4D97-AF65-F5344CB8AC3E}">
        <p14:creationId xmlns:p14="http://schemas.microsoft.com/office/powerpoint/2010/main" val="409577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p:txBody>
          <a:bodyPr/>
          <a:lstStyle/>
          <a:p>
            <a:r>
              <a:rPr lang="en-NZ" dirty="0">
                <a:latin typeface="Arial"/>
                <a:cs typeface="Arial"/>
              </a:rPr>
              <a:t>Curriculum Links</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p:txBody>
          <a:bodyPr vert="horz" lIns="91440" tIns="45720" rIns="91440" bIns="45720" rtlCol="0" anchor="t">
            <a:noAutofit/>
          </a:bodyPr>
          <a:lstStyle/>
          <a:p>
            <a:pPr lvl="1"/>
            <a:r>
              <a:rPr lang="en-NZ" sz="2400" b="1" dirty="0"/>
              <a:t>PSHE Association Programme of Study (KS4)</a:t>
            </a:r>
            <a:endParaRPr lang="en-NZ" sz="2400" dirty="0"/>
          </a:p>
          <a:p>
            <a:pPr marL="342900" lvl="2" indent="-342900">
              <a:buFont typeface="Arial" panose="020B0604020202020204" pitchFamily="34" charset="0"/>
              <a:buChar char="•"/>
            </a:pPr>
            <a:r>
              <a:rPr lang="en-NZ" b="1" dirty="0"/>
              <a:t>Relationship Values</a:t>
            </a:r>
            <a:endParaRPr lang="en-NZ" dirty="0"/>
          </a:p>
          <a:p>
            <a:pPr marL="341630" lvl="3"/>
            <a:r>
              <a:rPr lang="en-NZ" sz="1800" dirty="0">
                <a:latin typeface="Arial"/>
                <a:cs typeface="Arial"/>
              </a:rPr>
              <a:t>R9. to recognise, clarify and if necessary, challenge their own values and understand how their values influence their decisions, goals and behaviours</a:t>
            </a:r>
            <a:endParaRPr lang="en-NZ" sz="1800" dirty="0"/>
          </a:p>
          <a:p>
            <a:pPr marL="342900" lvl="2" indent="-342900">
              <a:buFont typeface="Arial" panose="020B0604020202020204" pitchFamily="34" charset="0"/>
              <a:buChar char="•"/>
            </a:pPr>
            <a:r>
              <a:rPr lang="en-NZ" b="1" dirty="0"/>
              <a:t>Health-related decisions</a:t>
            </a:r>
            <a:endParaRPr lang="en-NZ" dirty="0"/>
          </a:p>
          <a:p>
            <a:pPr marL="341630" lvl="3"/>
            <a:r>
              <a:rPr lang="en-NZ" sz="1800" dirty="0"/>
              <a:t>H14. about the health services available to people; strategies to become a confident user of the NHS and other health services; to overcome potential concerns or barriers to seeking help</a:t>
            </a:r>
          </a:p>
          <a:p>
            <a:pPr marL="341630" lvl="3"/>
            <a:r>
              <a:rPr lang="en-NZ" sz="1800" dirty="0">
                <a:latin typeface="Arial"/>
                <a:cs typeface="Arial"/>
              </a:rPr>
              <a:t>H15. the purpose of blood, organ and stem cell donation for individuals and society</a:t>
            </a:r>
            <a:endParaRPr lang="en-NZ" sz="1800" dirty="0"/>
          </a:p>
          <a:p>
            <a:pPr marL="341630" lvl="3"/>
            <a:endParaRPr lang="en-NZ" sz="1800" dirty="0">
              <a:solidFill>
                <a:srgbClr val="000000"/>
              </a:solidFill>
              <a:latin typeface="Arial"/>
              <a:cs typeface="Arial"/>
            </a:endParaRPr>
          </a:p>
          <a:p>
            <a:pPr lvl="2"/>
            <a:r>
              <a:rPr lang="en-NZ" sz="2400" dirty="0">
                <a:solidFill>
                  <a:srgbClr val="41B6E6"/>
                </a:solidFill>
              </a:rPr>
              <a:t>Relationships and Sex Education and Health Education (RSHE)</a:t>
            </a:r>
          </a:p>
          <a:p>
            <a:pPr lvl="3"/>
            <a:r>
              <a:rPr lang="en-NZ" sz="1800" dirty="0"/>
              <a:t>By the end of secondary school, pupils should ‘know about the science relating to blood, organ and stem cell donation’</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a:xfrm>
            <a:off x="8197849" y="1560513"/>
            <a:ext cx="7616825" cy="5089525"/>
          </a:xfrm>
        </p:spPr>
        <p:txBody>
          <a:bodyPr>
            <a:noAutofit/>
          </a:bodyPr>
          <a:lstStyle/>
          <a:p>
            <a:pPr lvl="1"/>
            <a:r>
              <a:rPr lang="en-NZ" sz="2400" b="1" dirty="0"/>
              <a:t>Citizenship</a:t>
            </a:r>
            <a:endParaRPr lang="en-NZ" sz="2400" dirty="0"/>
          </a:p>
          <a:p>
            <a:pPr lvl="2"/>
            <a:r>
              <a:rPr lang="en-NZ" b="1" dirty="0"/>
              <a:t>KS3</a:t>
            </a:r>
            <a:endParaRPr lang="en-NZ" dirty="0"/>
          </a:p>
          <a:p>
            <a:pPr lvl="3"/>
            <a:r>
              <a:rPr lang="en-NZ" sz="1800" dirty="0"/>
              <a:t>the roles played by public institutions and voluntary groups in society, and the ways in which citizens work together to improve their communities, including opportunities to participate in school-based activities</a:t>
            </a:r>
          </a:p>
          <a:p>
            <a:pPr lvl="2"/>
            <a:r>
              <a:rPr lang="en-NZ" b="1" dirty="0"/>
              <a:t>KS4</a:t>
            </a:r>
            <a:endParaRPr lang="en-NZ" dirty="0"/>
          </a:p>
          <a:p>
            <a:pPr lvl="3"/>
            <a:r>
              <a:rPr lang="en-NZ" sz="1800" dirty="0"/>
              <a:t>the different ways in which a citizen can contribute to the improvement of his or her community, to include the opportunity </a:t>
            </a:r>
            <a:br>
              <a:rPr lang="en-NZ" sz="1800" dirty="0"/>
            </a:br>
            <a:r>
              <a:rPr lang="en-NZ" sz="1800" dirty="0"/>
              <a:t>to participate actively in community volunteering, as well as other forms of responsible activity</a:t>
            </a:r>
          </a:p>
          <a:p>
            <a:pPr lvl="1">
              <a:spcBef>
                <a:spcPts val="1267"/>
              </a:spcBef>
            </a:pPr>
            <a:r>
              <a:rPr lang="en-NZ" sz="2400" b="1" dirty="0"/>
              <a:t>How could this lesson fit within a scheme of work?</a:t>
            </a:r>
            <a:endParaRPr lang="en-NZ" sz="2400" dirty="0"/>
          </a:p>
          <a:p>
            <a:pPr lvl="3"/>
            <a:r>
              <a:rPr lang="en-NZ" sz="1800" dirty="0"/>
              <a:t>This lesson could be taught alongside other lessons in PSHE about physical health, vaccinations, family life and relationships or independence and decision-making. It is also important to note that these lessons contain some themes of death, loss and what happens to our bodies, so teaching lessons prior to these that discuss these themes may help students to engage with these lessons more effectively.</a:t>
            </a:r>
          </a:p>
          <a:p>
            <a:pPr lvl="3"/>
            <a:endParaRPr lang="en-NZ" dirty="0"/>
          </a:p>
        </p:txBody>
      </p:sp>
      <p:sp>
        <p:nvSpPr>
          <p:cNvPr id="6" name="Slide Number Placeholder 3">
            <a:extLst>
              <a:ext uri="{FF2B5EF4-FFF2-40B4-BE49-F238E27FC236}">
                <a16:creationId xmlns:a16="http://schemas.microsoft.com/office/drawing/2014/main" id="{77BBFA6D-90F3-4D4F-91A5-39758CCCC537}"/>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2</a:t>
            </a:fld>
            <a:r>
              <a:rPr lang="en-US" dirty="0"/>
              <a:t>         Exploring Donation</a:t>
            </a:r>
          </a:p>
        </p:txBody>
      </p:sp>
    </p:spTree>
    <p:extLst>
      <p:ext uri="{BB962C8B-B14F-4D97-AF65-F5344CB8AC3E}">
        <p14:creationId xmlns:p14="http://schemas.microsoft.com/office/powerpoint/2010/main" val="1525924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p:txBody>
          <a:bodyPr/>
          <a:lstStyle/>
          <a:p>
            <a:r>
              <a:rPr lang="en-NZ" dirty="0"/>
              <a:t>About these resources</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a:xfrm>
            <a:off x="442913" y="1560513"/>
            <a:ext cx="7442303" cy="6388867"/>
          </a:xfrm>
        </p:spPr>
        <p:txBody>
          <a:bodyPr vert="horz" lIns="91440" tIns="45720" rIns="91440" bIns="45720" rtlCol="0" anchor="t">
            <a:noAutofit/>
          </a:bodyPr>
          <a:lstStyle/>
          <a:p>
            <a:pPr lvl="3"/>
            <a:r>
              <a:rPr lang="en-NZ" sz="1800" dirty="0"/>
              <a:t>In this lesson, students learn about the process of, and the importance of blood, stem cell, organ and tissue donation. Real-life stories encourage students to explore the perspectives of those with personal experiences of donation and consider the role of donation in society.</a:t>
            </a:r>
          </a:p>
          <a:p>
            <a:pPr lvl="1">
              <a:spcBef>
                <a:spcPts val="1267"/>
              </a:spcBef>
            </a:pPr>
            <a:r>
              <a:rPr lang="en-NZ" sz="2400" b="1" dirty="0"/>
              <a:t>How was this lesson created?</a:t>
            </a:r>
            <a:endParaRPr lang="en-NZ" sz="2400" dirty="0"/>
          </a:p>
          <a:p>
            <a:pPr lvl="3"/>
            <a:r>
              <a:rPr lang="en-NZ" sz="1800" dirty="0"/>
              <a:t>These resources have been created by NHS Blood and Transplant (NHSBT), in collaboration with Anthony Nolan, developed with the support of practising teachers and accredited by the PSHE Association. For more information on NHSBT and Anthony Nolan, see slides 4-5.</a:t>
            </a:r>
          </a:p>
          <a:p>
            <a:pPr lvl="1">
              <a:spcBef>
                <a:spcPts val="1267"/>
              </a:spcBef>
            </a:pPr>
            <a:r>
              <a:rPr lang="en-NZ" sz="2400" b="1" dirty="0"/>
              <a:t>How to use this presentation</a:t>
            </a:r>
            <a:endParaRPr lang="en-NZ" sz="2400" dirty="0"/>
          </a:p>
          <a:p>
            <a:pPr lvl="3"/>
            <a:r>
              <a:rPr lang="en-NZ" sz="1800" b="1" dirty="0"/>
              <a:t>Slides 2-5</a:t>
            </a:r>
            <a:r>
              <a:rPr lang="en-NZ" sz="1800" dirty="0"/>
              <a:t>: Teachers’ notes (these slides will stay hidden in </a:t>
            </a:r>
            <a:br>
              <a:rPr lang="en-NZ" sz="1800" dirty="0"/>
            </a:br>
            <a:r>
              <a:rPr lang="en-NZ" sz="1800" dirty="0"/>
              <a:t>presentation mode)</a:t>
            </a:r>
          </a:p>
          <a:p>
            <a:pPr lvl="3"/>
            <a:r>
              <a:rPr lang="en-NZ" sz="1800" b="1" dirty="0">
                <a:latin typeface="Arial"/>
                <a:cs typeface="Arial"/>
              </a:rPr>
              <a:t>Slides 6-24: </a:t>
            </a:r>
            <a:r>
              <a:rPr lang="en-NZ" sz="1800" dirty="0">
                <a:latin typeface="Arial"/>
                <a:cs typeface="Arial"/>
              </a:rPr>
              <a:t>Use with students for the core lesson. Instructions and subject knowledge are included on the notes section of each slide.</a:t>
            </a:r>
          </a:p>
          <a:p>
            <a:pPr lvl="1"/>
            <a:r>
              <a:rPr lang="en-NZ" sz="2400" dirty="0"/>
              <a:t>What preparation is required?</a:t>
            </a:r>
          </a:p>
          <a:p>
            <a:pPr marL="342900" lvl="3" indent="-342900">
              <a:buFont typeface="Arial" panose="020B0604020202020204" pitchFamily="34" charset="0"/>
              <a:buChar char="•"/>
            </a:pPr>
            <a:r>
              <a:rPr lang="en-NZ" sz="1800" dirty="0"/>
              <a:t>This lesson covers a topic that may be sensitive. </a:t>
            </a:r>
            <a:r>
              <a:rPr lang="en-NZ" sz="1800" b="1" dirty="0"/>
              <a:t>It is essential that you familiarise yourself with the Creating a safe learning environment document before delivering this session</a:t>
            </a:r>
            <a:r>
              <a:rPr lang="en-NZ" sz="1800" dirty="0"/>
              <a:t>. </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a:xfrm>
            <a:off x="8197850" y="1560513"/>
            <a:ext cx="7753350" cy="5089525"/>
          </a:xfrm>
        </p:spPr>
        <p:txBody>
          <a:bodyPr vert="horz" lIns="91440" tIns="45720" rIns="91440" bIns="45720" rtlCol="0" anchor="t">
            <a:noAutofit/>
          </a:bodyPr>
          <a:lstStyle/>
          <a:p>
            <a:pPr marL="342900" lvl="3" indent="-342900">
              <a:buFont typeface="Arial" panose="020B0604020202020204" pitchFamily="34" charset="0"/>
              <a:buChar char="•"/>
            </a:pPr>
            <a:r>
              <a:rPr lang="en-NZ" sz="1800" dirty="0">
                <a:latin typeface="Arial"/>
                <a:cs typeface="Arial"/>
              </a:rPr>
              <a:t>Familiarise yourself with the video on slide 19 and check it plays.</a:t>
            </a:r>
          </a:p>
          <a:p>
            <a:pPr marL="342900" lvl="3" indent="-342900">
              <a:buFont typeface="Arial" panose="020B0604020202020204" pitchFamily="34" charset="0"/>
              <a:buChar char="•"/>
            </a:pPr>
            <a:r>
              <a:rPr lang="en-NZ" sz="1800" dirty="0">
                <a:latin typeface="Arial"/>
                <a:cs typeface="Arial"/>
              </a:rPr>
              <a:t>Print out copies of slides 11-15 which contain information about the different types of donation. In the first activity, students will be working in groups to remember as much as they can about one type of donation, so they will need this information at their tables.</a:t>
            </a:r>
          </a:p>
          <a:p>
            <a:pPr lvl="1">
              <a:spcBef>
                <a:spcPts val="1267"/>
              </a:spcBef>
            </a:pPr>
            <a:r>
              <a:rPr lang="en-NZ" sz="2400" b="1" dirty="0"/>
              <a:t>Follow-up activities</a:t>
            </a:r>
            <a:endParaRPr lang="en-NZ" sz="2400" dirty="0"/>
          </a:p>
          <a:p>
            <a:pPr marL="342900" lvl="3" indent="-342900">
              <a:buFont typeface="Arial" panose="020B0604020202020204" pitchFamily="34" charset="0"/>
              <a:buChar char="•"/>
            </a:pPr>
            <a:r>
              <a:rPr lang="en-NZ" sz="1800" dirty="0"/>
              <a:t>The </a:t>
            </a:r>
            <a:r>
              <a:rPr lang="en-NZ" sz="1800" b="1" dirty="0"/>
              <a:t>Introduction to Donation Assembly</a:t>
            </a:r>
            <a:r>
              <a:rPr lang="en-NZ" sz="1800" dirty="0"/>
              <a:t> can introduce this topic to KS3 and KS4 students. </a:t>
            </a:r>
          </a:p>
          <a:p>
            <a:pPr marL="342900" lvl="3" indent="-342900">
              <a:buFont typeface="Arial" panose="020B0604020202020204" pitchFamily="34" charset="0"/>
              <a:buChar char="•"/>
            </a:pPr>
            <a:r>
              <a:rPr lang="en-NZ" sz="1800" dirty="0"/>
              <a:t>Link blood donation to the science curriculum using the </a:t>
            </a:r>
            <a:r>
              <a:rPr lang="en-NZ" sz="1800" b="1" dirty="0"/>
              <a:t>Science of Blood Donation</a:t>
            </a:r>
            <a:r>
              <a:rPr lang="en-NZ" sz="1800" dirty="0"/>
              <a:t> lesson.</a:t>
            </a:r>
          </a:p>
          <a:p>
            <a:pPr marL="342900" lvl="3" indent="-342900">
              <a:buFont typeface="Arial" panose="020B0604020202020204" pitchFamily="34" charset="0"/>
              <a:buChar char="•"/>
            </a:pPr>
            <a:r>
              <a:rPr lang="en-NZ" sz="1800" dirty="0"/>
              <a:t>The second PSHE </a:t>
            </a:r>
            <a:r>
              <a:rPr lang="en-NZ" sz="1800" b="1" dirty="0"/>
              <a:t>Donation and Choices</a:t>
            </a:r>
            <a:r>
              <a:rPr lang="en-NZ" sz="1800" dirty="0"/>
              <a:t> lesson further cements KS4 students’ learning as they consider the individual’s choice to donate.</a:t>
            </a:r>
          </a:p>
          <a:p>
            <a:pPr lvl="1">
              <a:spcBef>
                <a:spcPts val="1267"/>
              </a:spcBef>
            </a:pPr>
            <a:r>
              <a:rPr lang="en-NZ" sz="2400" b="1" dirty="0"/>
              <a:t>Support for students</a:t>
            </a:r>
            <a:endParaRPr lang="en-NZ" sz="2400" dirty="0"/>
          </a:p>
          <a:p>
            <a:pPr lvl="3"/>
            <a:r>
              <a:rPr lang="en-NZ" sz="1800" dirty="0">
                <a:latin typeface="Arial"/>
                <a:cs typeface="Arial"/>
              </a:rPr>
              <a:t>If any students are affected by any of the content in this lesson around donation, illness or death, encourage them to speak to a trusted adult, use the schools pastoral system, contact Childline (0800 1111) or visit Mind (</a:t>
            </a:r>
            <a:r>
              <a:rPr lang="en-NZ" sz="1800" b="1" dirty="0">
                <a:solidFill>
                  <a:srgbClr val="245EA9"/>
                </a:solidFill>
                <a:latin typeface="Arial"/>
                <a:cs typeface="Arial"/>
                <a:hlinkClick r:id="rId3">
                  <a:extLst>
                    <a:ext uri="{A12FA001-AC4F-418D-AE19-62706E023703}">
                      <ahyp:hlinkClr xmlns:ahyp="http://schemas.microsoft.com/office/drawing/2018/hyperlinkcolor" val="tx"/>
                    </a:ext>
                  </a:extLst>
                </a:hlinkClick>
              </a:rPr>
              <a:t>mind.org.uk</a:t>
            </a:r>
            <a:r>
              <a:rPr lang="en-NZ" sz="1800" dirty="0">
                <a:latin typeface="Arial"/>
                <a:cs typeface="Arial"/>
              </a:rPr>
              <a:t>) for further support.</a:t>
            </a:r>
          </a:p>
        </p:txBody>
      </p:sp>
      <p:sp>
        <p:nvSpPr>
          <p:cNvPr id="6"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3</a:t>
            </a:fld>
            <a:r>
              <a:rPr lang="en-US" dirty="0"/>
              <a:t>         Exploring Donation</a:t>
            </a:r>
          </a:p>
        </p:txBody>
      </p:sp>
    </p:spTree>
    <p:extLst>
      <p:ext uri="{BB962C8B-B14F-4D97-AF65-F5344CB8AC3E}">
        <p14:creationId xmlns:p14="http://schemas.microsoft.com/office/powerpoint/2010/main" val="83056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2BC320-34D7-C243-B004-17547CD3E5B7}"/>
              </a:ext>
            </a:extLst>
          </p:cNvPr>
          <p:cNvSpPr>
            <a:spLocks noGrp="1"/>
          </p:cNvSpPr>
          <p:nvPr>
            <p:ph type="title"/>
          </p:nvPr>
        </p:nvSpPr>
        <p:spPr>
          <a:xfrm>
            <a:off x="442860" y="534391"/>
            <a:ext cx="9552040" cy="672110"/>
          </a:xfrm>
        </p:spPr>
        <p:txBody>
          <a:bodyPr/>
          <a:lstStyle/>
          <a:p>
            <a:r>
              <a:rPr lang="en-NZ" dirty="0"/>
              <a:t>About NHS Blood and Transplant</a:t>
            </a:r>
            <a:endParaRPr lang="en-US" dirty="0"/>
          </a:p>
        </p:txBody>
      </p:sp>
      <p:sp>
        <p:nvSpPr>
          <p:cNvPr id="2" name="Text Placeholder 1">
            <a:extLst>
              <a:ext uri="{FF2B5EF4-FFF2-40B4-BE49-F238E27FC236}">
                <a16:creationId xmlns:a16="http://schemas.microsoft.com/office/drawing/2014/main" id="{6C6A328B-0164-8C49-B138-697445CD5FF7}"/>
              </a:ext>
            </a:extLst>
          </p:cNvPr>
          <p:cNvSpPr>
            <a:spLocks noGrp="1"/>
          </p:cNvSpPr>
          <p:nvPr>
            <p:ph type="body" sz="quarter" idx="11"/>
          </p:nvPr>
        </p:nvSpPr>
        <p:spPr>
          <a:xfrm>
            <a:off x="442913" y="1560514"/>
            <a:ext cx="6008687" cy="4923414"/>
          </a:xfrm>
        </p:spPr>
        <p:txBody>
          <a:bodyPr vert="horz" lIns="91440" tIns="45720" rIns="91440" bIns="45720" rtlCol="0" anchor="t">
            <a:noAutofit/>
          </a:bodyPr>
          <a:lstStyle/>
          <a:p>
            <a:pPr lvl="3"/>
            <a:r>
              <a:rPr lang="en-NZ" dirty="0"/>
              <a:t>NHS Blood and Transplant (NHSBT) works to </a:t>
            </a:r>
            <a:r>
              <a:rPr lang="en-NZ" b="1" dirty="0"/>
              <a:t>save</a:t>
            </a:r>
            <a:r>
              <a:rPr lang="en-NZ" dirty="0"/>
              <a:t> and </a:t>
            </a:r>
            <a:r>
              <a:rPr lang="en-NZ" b="1" dirty="0"/>
              <a:t>improve thousands of lives</a:t>
            </a:r>
            <a:r>
              <a:rPr lang="en-NZ" dirty="0"/>
              <a:t> every year through </a:t>
            </a:r>
            <a:r>
              <a:rPr lang="en-NZ" b="1" dirty="0"/>
              <a:t>blood, stem cell, organ and tissue </a:t>
            </a:r>
            <a:r>
              <a:rPr lang="en-NZ" dirty="0"/>
              <a:t>donation.</a:t>
            </a:r>
          </a:p>
          <a:p>
            <a:pPr lvl="3"/>
            <a:r>
              <a:rPr lang="en-NZ" dirty="0">
                <a:latin typeface="Arial"/>
                <a:cs typeface="Arial"/>
              </a:rPr>
              <a:t>Our service relies on the generosity of volunteer donors. Each year in England donors give around </a:t>
            </a:r>
            <a:r>
              <a:rPr lang="en-NZ" b="1" dirty="0">
                <a:latin typeface="Arial"/>
                <a:cs typeface="Arial"/>
              </a:rPr>
              <a:t>1.4 million donations of blood*</a:t>
            </a:r>
            <a:r>
              <a:rPr lang="en-NZ" dirty="0">
                <a:latin typeface="Arial"/>
                <a:cs typeface="Arial"/>
              </a:rPr>
              <a:t> and </a:t>
            </a:r>
            <a:r>
              <a:rPr lang="en-NZ" b="1" dirty="0">
                <a:latin typeface="Arial"/>
                <a:cs typeface="Arial"/>
              </a:rPr>
              <a:t>3,500 organs*</a:t>
            </a:r>
            <a:r>
              <a:rPr lang="en-NZ" dirty="0">
                <a:latin typeface="Arial"/>
                <a:cs typeface="Arial"/>
              </a:rPr>
              <a:t>. But </a:t>
            </a:r>
            <a:r>
              <a:rPr lang="en-NZ" b="1" dirty="0">
                <a:latin typeface="Arial"/>
                <a:cs typeface="Arial"/>
              </a:rPr>
              <a:t>more young donors are needed</a:t>
            </a:r>
            <a:r>
              <a:rPr lang="en-NZ" dirty="0">
                <a:latin typeface="Arial"/>
                <a:cs typeface="Arial"/>
              </a:rPr>
              <a:t> to help save more lives.</a:t>
            </a:r>
          </a:p>
          <a:p>
            <a:pPr lvl="3"/>
            <a:r>
              <a:rPr lang="en-NZ" dirty="0"/>
              <a:t>Our hope is that these resources, developed in collaboration with Anthony Nolan, will </a:t>
            </a:r>
            <a:r>
              <a:rPr lang="en-NZ" b="1" dirty="0"/>
              <a:t>educate</a:t>
            </a:r>
            <a:r>
              <a:rPr lang="en-NZ" dirty="0"/>
              <a:t> students about blood, organ and stem cell donation, </a:t>
            </a:r>
            <a:r>
              <a:rPr lang="en-NZ" b="1" dirty="0"/>
              <a:t>empower</a:t>
            </a:r>
            <a:r>
              <a:rPr lang="en-NZ" dirty="0"/>
              <a:t> them to </a:t>
            </a:r>
            <a:r>
              <a:rPr lang="en-NZ" b="1" dirty="0"/>
              <a:t>discuss donation with their families</a:t>
            </a:r>
            <a:r>
              <a:rPr lang="en-NZ" dirty="0"/>
              <a:t> so they can make </a:t>
            </a:r>
            <a:r>
              <a:rPr lang="en-NZ" b="1" dirty="0"/>
              <a:t>informed decisions</a:t>
            </a:r>
            <a:r>
              <a:rPr lang="en-NZ" dirty="0"/>
              <a:t>. </a:t>
            </a:r>
          </a:p>
        </p:txBody>
      </p:sp>
      <p:sp>
        <p:nvSpPr>
          <p:cNvPr id="14" name="Text Placeholder 6">
            <a:hlinkClick r:id="rId2"/>
            <a:extLst>
              <a:ext uri="{FF2B5EF4-FFF2-40B4-BE49-F238E27FC236}">
                <a16:creationId xmlns:a16="http://schemas.microsoft.com/office/drawing/2014/main" id="{5C9F7146-6C3B-E24B-8AAF-82AFC47D9851}"/>
              </a:ext>
              <a:ext uri="{C183D7F6-B498-43B3-948B-1728B52AA6E4}">
                <adec:decorative xmlns:adec="http://schemas.microsoft.com/office/drawing/2017/decorative" val="1"/>
              </a:ext>
            </a:extLst>
          </p:cNvPr>
          <p:cNvSpPr txBox="1">
            <a:spLocks/>
          </p:cNvSpPr>
          <p:nvPr/>
        </p:nvSpPr>
        <p:spPr>
          <a:xfrm>
            <a:off x="446626" y="6600340"/>
            <a:ext cx="3814686" cy="868650"/>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bg1"/>
                </a:solidFill>
                <a:latin typeface="Arial"/>
                <a:cs typeface="Arial"/>
                <a:hlinkClick r:id="rId2">
                  <a:extLst>
                    <a:ext uri="{A12FA001-AC4F-418D-AE19-62706E023703}">
                      <ahyp:hlinkClr xmlns:ahyp="http://schemas.microsoft.com/office/drawing/2018/hyperlinkcolor" val="tx"/>
                    </a:ext>
                  </a:extLst>
                </a:hlinkClick>
              </a:rPr>
              <a:t>Visit NHSBT to find out more </a:t>
            </a:r>
            <a:r>
              <a:rPr lang="en-NZ" dirty="0">
                <a:solidFill>
                  <a:schemeClr val="bg1"/>
                </a:solidFill>
                <a:latin typeface="Arial"/>
                <a:cs typeface="Arial"/>
              </a:rPr>
              <a:t> </a:t>
            </a:r>
          </a:p>
        </p:txBody>
      </p:sp>
      <p:sp>
        <p:nvSpPr>
          <p:cNvPr id="3" name="Text Placeholder 2">
            <a:extLst>
              <a:ext uri="{FF2B5EF4-FFF2-40B4-BE49-F238E27FC236}">
                <a16:creationId xmlns:a16="http://schemas.microsoft.com/office/drawing/2014/main" id="{DA8ECBE3-B934-F444-97AF-342C3967FBE9}"/>
              </a:ext>
            </a:extLst>
          </p:cNvPr>
          <p:cNvSpPr>
            <a:spLocks noGrp="1"/>
          </p:cNvSpPr>
          <p:nvPr>
            <p:ph type="body" sz="quarter" idx="12"/>
          </p:nvPr>
        </p:nvSpPr>
        <p:spPr>
          <a:xfrm>
            <a:off x="7072168" y="1560514"/>
            <a:ext cx="7442200" cy="406832"/>
          </a:xfrm>
        </p:spPr>
        <p:txBody>
          <a:bodyPr/>
          <a:lstStyle/>
          <a:p>
            <a:r>
              <a:rPr lang="en-NZ" dirty="0"/>
              <a:t>In England:</a:t>
            </a:r>
          </a:p>
        </p:txBody>
      </p:sp>
      <p:pic>
        <p:nvPicPr>
          <p:cNvPr id="10" name="Picture 9">
            <a:extLst>
              <a:ext uri="{FF2B5EF4-FFF2-40B4-BE49-F238E27FC236}">
                <a16:creationId xmlns:a16="http://schemas.microsoft.com/office/drawing/2014/main" id="{15AE8774-3E32-994C-884D-44C1D3C508F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92301" y="2298700"/>
            <a:ext cx="4548692" cy="4521200"/>
          </a:xfrm>
          <a:prstGeom prst="rect">
            <a:avLst/>
          </a:prstGeom>
        </p:spPr>
      </p:pic>
      <p:sp>
        <p:nvSpPr>
          <p:cNvPr id="5" name="Text Placeholder 4">
            <a:extLst>
              <a:ext uri="{FF2B5EF4-FFF2-40B4-BE49-F238E27FC236}">
                <a16:creationId xmlns:a16="http://schemas.microsoft.com/office/drawing/2014/main" id="{99B6C53B-9CFB-2E48-9711-AC26E9E71FD6}"/>
              </a:ext>
            </a:extLst>
          </p:cNvPr>
          <p:cNvSpPr>
            <a:spLocks noGrp="1"/>
          </p:cNvSpPr>
          <p:nvPr>
            <p:ph type="body" sz="quarter" idx="13"/>
          </p:nvPr>
        </p:nvSpPr>
        <p:spPr>
          <a:xfrm>
            <a:off x="7861300" y="3516772"/>
            <a:ext cx="3200400" cy="2109328"/>
          </a:xfrm>
        </p:spPr>
        <p:txBody>
          <a:bodyPr/>
          <a:lstStyle/>
          <a:p>
            <a:r>
              <a:rPr lang="en-NZ" b="1" dirty="0">
                <a:solidFill>
                  <a:schemeClr val="bg1"/>
                </a:solidFill>
              </a:rPr>
              <a:t>Nearly 400 new blood donors are needed every day to meet demand</a:t>
            </a:r>
            <a:endParaRPr lang="en-NZ" dirty="0">
              <a:solidFill>
                <a:schemeClr val="bg1"/>
              </a:solidFill>
            </a:endParaRPr>
          </a:p>
        </p:txBody>
      </p:sp>
      <p:sp>
        <p:nvSpPr>
          <p:cNvPr id="11" name="Rectangle 10">
            <a:extLst>
              <a:ext uri="{FF2B5EF4-FFF2-40B4-BE49-F238E27FC236}">
                <a16:creationId xmlns:a16="http://schemas.microsoft.com/office/drawing/2014/main" id="{E30136BB-8DD2-3747-9A14-5D9ABA8FBCDB}"/>
              </a:ext>
            </a:extLst>
          </p:cNvPr>
          <p:cNvSpPr/>
          <p:nvPr/>
        </p:nvSpPr>
        <p:spPr>
          <a:xfrm>
            <a:off x="442913" y="7635586"/>
            <a:ext cx="5231625" cy="523220"/>
          </a:xfrm>
          <a:prstGeom prst="rect">
            <a:avLst/>
          </a:prstGeom>
        </p:spPr>
        <p:txBody>
          <a:bodyPr wrap="none" lIns="91440" tIns="45720" rIns="91440" bIns="45720" anchor="t">
            <a:spAutoFit/>
          </a:bodyPr>
          <a:lstStyle/>
          <a:p>
            <a:r>
              <a:rPr lang="en-GB" sz="1400" dirty="0">
                <a:latin typeface="Arial"/>
                <a:cs typeface="Arial"/>
              </a:rPr>
              <a:t>*NHSBT (2022-23) ‘</a:t>
            </a:r>
            <a:r>
              <a:rPr lang="en-GB" sz="1400" i="1" dirty="0">
                <a:latin typeface="Arial"/>
                <a:cs typeface="Arial"/>
              </a:rPr>
              <a:t>Donation Statistics</a:t>
            </a:r>
            <a:r>
              <a:rPr lang="en-GB" sz="1400" dirty="0">
                <a:latin typeface="Arial"/>
                <a:cs typeface="Arial"/>
              </a:rPr>
              <a:t>’</a:t>
            </a:r>
          </a:p>
          <a:p>
            <a:r>
              <a:rPr lang="en-GB" sz="1400" dirty="0">
                <a:latin typeface="Arial"/>
                <a:cs typeface="Arial"/>
              </a:rPr>
              <a:t>**NHSBT (2023) ‘</a:t>
            </a:r>
            <a:r>
              <a:rPr lang="en-GB" sz="1400" i="1" dirty="0">
                <a:latin typeface="Arial"/>
                <a:cs typeface="Arial"/>
              </a:rPr>
              <a:t>Organ Donation Attitudinal Tracker Wave 13</a:t>
            </a:r>
            <a:r>
              <a:rPr lang="en-GB" sz="1400" dirty="0">
                <a:latin typeface="Arial"/>
                <a:cs typeface="Arial"/>
              </a:rPr>
              <a:t>’</a:t>
            </a:r>
          </a:p>
        </p:txBody>
      </p:sp>
      <p:pic>
        <p:nvPicPr>
          <p:cNvPr id="13" name="Picture 12">
            <a:extLst>
              <a:ext uri="{FF2B5EF4-FFF2-40B4-BE49-F238E27FC236}">
                <a16:creationId xmlns:a16="http://schemas.microsoft.com/office/drawing/2014/main" id="{52F73D5D-D9B0-6749-8483-BC52E2788D8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74640" y="1967346"/>
            <a:ext cx="1655999" cy="1655999"/>
          </a:xfrm>
          <a:prstGeom prst="rect">
            <a:avLst/>
          </a:prstGeom>
        </p:spPr>
      </p:pic>
      <p:pic>
        <p:nvPicPr>
          <p:cNvPr id="16" name="Picture 15">
            <a:extLst>
              <a:ext uri="{FF2B5EF4-FFF2-40B4-BE49-F238E27FC236}">
                <a16:creationId xmlns:a16="http://schemas.microsoft.com/office/drawing/2014/main" id="{970446FB-9089-3245-AD43-688953C0B253}"/>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68042" t="28611" r="6271"/>
          <a:stretch/>
        </p:blipFill>
        <p:spPr>
          <a:xfrm>
            <a:off x="11193971" y="1037168"/>
            <a:ext cx="5077339" cy="7937499"/>
          </a:xfrm>
          <a:prstGeom prst="rect">
            <a:avLst/>
          </a:prstGeom>
        </p:spPr>
      </p:pic>
      <p:sp>
        <p:nvSpPr>
          <p:cNvPr id="20" name="Text Placeholder 5">
            <a:extLst>
              <a:ext uri="{FF2B5EF4-FFF2-40B4-BE49-F238E27FC236}">
                <a16:creationId xmlns:a16="http://schemas.microsoft.com/office/drawing/2014/main" id="{BA3A3151-8E06-4646-B61F-488676979930}"/>
              </a:ext>
            </a:extLst>
          </p:cNvPr>
          <p:cNvSpPr txBox="1">
            <a:spLocks/>
          </p:cNvSpPr>
          <p:nvPr/>
        </p:nvSpPr>
        <p:spPr>
          <a:xfrm>
            <a:off x="12560324" y="2525584"/>
            <a:ext cx="3814478" cy="2881312"/>
          </a:xfrm>
          <a:prstGeom prst="rect">
            <a:avLst/>
          </a:prstGeom>
        </p:spPr>
        <p:txBody>
          <a:bodyPr vert="horz" lIns="91440" tIns="45720" rIns="91440" bIns="4572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solidFill>
                  <a:schemeClr val="bg1"/>
                </a:solidFill>
              </a:rPr>
              <a:t>80% of people </a:t>
            </a:r>
            <a:br>
              <a:rPr lang="en-NZ" b="1" dirty="0">
                <a:solidFill>
                  <a:schemeClr val="bg1"/>
                </a:solidFill>
              </a:rPr>
            </a:br>
            <a:r>
              <a:rPr lang="en-NZ" b="1" dirty="0">
                <a:solidFill>
                  <a:schemeClr val="bg1"/>
                </a:solidFill>
              </a:rPr>
              <a:t>are willing to donate their organs when they die – but only around 40% of people have registered their decision on the NHS Organ Donor Register**</a:t>
            </a:r>
            <a:endParaRPr lang="en-NZ" dirty="0">
              <a:solidFill>
                <a:schemeClr val="bg1"/>
              </a:solidFill>
            </a:endParaRPr>
          </a:p>
        </p:txBody>
      </p:sp>
      <p:sp>
        <p:nvSpPr>
          <p:cNvPr id="8" name="Rectangle 7">
            <a:extLst>
              <a:ext uri="{C183D7F6-B498-43B3-948B-1728B52AA6E4}">
                <adec:decorative xmlns:adec="http://schemas.microsoft.com/office/drawing/2017/decorative" val="1"/>
              </a:ext>
            </a:extLst>
          </p:cNvPr>
          <p:cNvSpPr/>
          <p:nvPr/>
        </p:nvSpPr>
        <p:spPr>
          <a:xfrm>
            <a:off x="951978" y="8404964"/>
            <a:ext cx="1916482" cy="300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4         Exploring Donation</a:t>
            </a:r>
          </a:p>
        </p:txBody>
      </p:sp>
    </p:spTree>
    <p:extLst>
      <p:ext uri="{BB962C8B-B14F-4D97-AF65-F5344CB8AC3E}">
        <p14:creationId xmlns:p14="http://schemas.microsoft.com/office/powerpoint/2010/main" val="4071362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23EF271-79CA-1A40-8EA1-563D9FC43604}"/>
              </a:ext>
            </a:extLst>
          </p:cNvPr>
          <p:cNvSpPr>
            <a:spLocks noGrp="1"/>
          </p:cNvSpPr>
          <p:nvPr>
            <p:ph type="title"/>
          </p:nvPr>
        </p:nvSpPr>
        <p:spPr>
          <a:xfrm>
            <a:off x="442860" y="534391"/>
            <a:ext cx="7685934" cy="735610"/>
          </a:xfrm>
        </p:spPr>
        <p:txBody>
          <a:bodyPr/>
          <a:lstStyle/>
          <a:p>
            <a:r>
              <a:rPr lang="en-NZ" dirty="0"/>
              <a:t>About Anthony Nolan</a:t>
            </a:r>
            <a:endParaRPr lang="en-US" dirty="0"/>
          </a:p>
        </p:txBody>
      </p:sp>
      <p:pic>
        <p:nvPicPr>
          <p:cNvPr id="10" name="Picture 9">
            <a:extLst>
              <a:ext uri="{FF2B5EF4-FFF2-40B4-BE49-F238E27FC236}">
                <a16:creationId xmlns:a16="http://schemas.microsoft.com/office/drawing/2014/main" id="{53FDA125-1F5F-7B43-8BBF-0DAC25A1547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52225" y="4282095"/>
            <a:ext cx="4024144" cy="3708256"/>
          </a:xfrm>
          <a:prstGeom prst="rect">
            <a:avLst/>
          </a:prstGeom>
        </p:spPr>
      </p:pic>
      <p:pic>
        <p:nvPicPr>
          <p:cNvPr id="12" name="Picture 11">
            <a:extLst>
              <a:ext uri="{FF2B5EF4-FFF2-40B4-BE49-F238E27FC236}">
                <a16:creationId xmlns:a16="http://schemas.microsoft.com/office/drawing/2014/main" id="{D5AFAB50-CCF9-6F4B-94CA-CA6BB3AAC160}"/>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05207" y="5187140"/>
            <a:ext cx="4126373" cy="4103101"/>
          </a:xfrm>
          <a:prstGeom prst="rect">
            <a:avLst/>
          </a:prstGeom>
        </p:spPr>
      </p:pic>
      <p:sp>
        <p:nvSpPr>
          <p:cNvPr id="2" name="Text Placeholder 1">
            <a:extLst>
              <a:ext uri="{FF2B5EF4-FFF2-40B4-BE49-F238E27FC236}">
                <a16:creationId xmlns:a16="http://schemas.microsoft.com/office/drawing/2014/main" id="{E0FC2198-1583-614C-B342-FE502B29122F}"/>
              </a:ext>
            </a:extLst>
          </p:cNvPr>
          <p:cNvSpPr>
            <a:spLocks noGrp="1"/>
          </p:cNvSpPr>
          <p:nvPr>
            <p:ph type="body" sz="quarter" idx="11"/>
          </p:nvPr>
        </p:nvSpPr>
        <p:spPr>
          <a:xfrm>
            <a:off x="442913" y="1560514"/>
            <a:ext cx="7088187" cy="3842759"/>
          </a:xfrm>
        </p:spPr>
        <p:txBody>
          <a:bodyPr/>
          <a:lstStyle/>
          <a:p>
            <a:pPr lvl="3"/>
            <a:r>
              <a:rPr lang="en-NZ" dirty="0"/>
              <a:t>Anthony Nolan was the </a:t>
            </a:r>
            <a:r>
              <a:rPr lang="en-NZ" b="1" dirty="0"/>
              <a:t>world’s first stem cell donor register</a:t>
            </a:r>
            <a:r>
              <a:rPr lang="en-NZ" dirty="0"/>
              <a:t>; set up in </a:t>
            </a:r>
            <a:r>
              <a:rPr lang="en-NZ" b="1" dirty="0"/>
              <a:t>1974 by Shirley Nolan</a:t>
            </a:r>
            <a:r>
              <a:rPr lang="en-NZ" dirty="0"/>
              <a:t>, whose young son Anthony needed a stem cell transplant to save his life. Anthony died in 1979, before a match was found. </a:t>
            </a:r>
            <a:r>
              <a:rPr lang="en-NZ" b="1" dirty="0"/>
              <a:t>But his legacy lives on</a:t>
            </a:r>
            <a:r>
              <a:rPr lang="en-NZ" dirty="0"/>
              <a:t>. Today, there are registers across the world and </a:t>
            </a:r>
            <a:r>
              <a:rPr lang="en-NZ" b="1" dirty="0"/>
              <a:t>more than 16,000 stem cell transplants </a:t>
            </a:r>
            <a:r>
              <a:rPr lang="en-NZ" dirty="0"/>
              <a:t>have taken place. </a:t>
            </a:r>
          </a:p>
          <a:p>
            <a:pPr lvl="3"/>
            <a:r>
              <a:rPr lang="en-NZ" dirty="0"/>
              <a:t>Anthony Nolan is not the only stem cell register in the UK; </a:t>
            </a:r>
            <a:r>
              <a:rPr lang="en-NZ" b="1" dirty="0"/>
              <a:t>two other registries exist </a:t>
            </a:r>
            <a:r>
              <a:rPr lang="en-NZ" dirty="0"/>
              <a:t>and work with Anthony Nolan </a:t>
            </a:r>
            <a:br>
              <a:rPr lang="en-NZ" dirty="0"/>
            </a:br>
            <a:r>
              <a:rPr lang="en-NZ" dirty="0"/>
              <a:t>to get stem cells to those in need:</a:t>
            </a:r>
          </a:p>
          <a:p>
            <a:pPr marL="342900" lvl="3" indent="-342900">
              <a:buClr>
                <a:schemeClr val="tx1"/>
              </a:buClr>
              <a:buFont typeface="Arial" panose="020B0604020202020204" pitchFamily="34" charset="0"/>
              <a:buChar char="•"/>
            </a:pPr>
            <a:r>
              <a:rPr lang="en-NZ" b="1" dirty="0">
                <a:solidFill>
                  <a:srgbClr val="245EA9"/>
                </a:solidFill>
                <a:hlinkClick r:id="rId5"/>
              </a:rPr>
              <a:t>The British Bone Marrow Registry</a:t>
            </a:r>
            <a:r>
              <a:rPr lang="en-NZ" b="1" dirty="0">
                <a:solidFill>
                  <a:srgbClr val="245EA9"/>
                </a:solidFill>
              </a:rPr>
              <a:t> </a:t>
            </a:r>
            <a:r>
              <a:rPr lang="en-NZ" dirty="0"/>
              <a:t>(part of NHSBT)</a:t>
            </a:r>
          </a:p>
          <a:p>
            <a:pPr marL="342900" lvl="3" indent="-342900">
              <a:buClr>
                <a:schemeClr val="tx1"/>
              </a:buClr>
              <a:buFont typeface="Arial" panose="020B0604020202020204" pitchFamily="34" charset="0"/>
              <a:buChar char="•"/>
            </a:pPr>
            <a:r>
              <a:rPr lang="en-NZ" b="1" dirty="0">
                <a:solidFill>
                  <a:srgbClr val="245EA9"/>
                </a:solidFill>
                <a:hlinkClick r:id="rId6">
                  <a:extLst>
                    <a:ext uri="{A12FA001-AC4F-418D-AE19-62706E023703}">
                      <ahyp:hlinkClr xmlns:ahyp="http://schemas.microsoft.com/office/drawing/2018/hyperlinkcolor" val="tx"/>
                    </a:ext>
                  </a:extLst>
                </a:hlinkClick>
              </a:rPr>
              <a:t>DKMS</a:t>
            </a:r>
            <a:endParaRPr lang="en-NZ" b="1" dirty="0">
              <a:solidFill>
                <a:srgbClr val="245EA9"/>
              </a:solidFill>
            </a:endParaRPr>
          </a:p>
        </p:txBody>
      </p:sp>
      <p:sp>
        <p:nvSpPr>
          <p:cNvPr id="14" name="Text Placeholder 6">
            <a:hlinkClick r:id="rId7"/>
            <a:extLst>
              <a:ext uri="{FF2B5EF4-FFF2-40B4-BE49-F238E27FC236}">
                <a16:creationId xmlns:a16="http://schemas.microsoft.com/office/drawing/2014/main" id="{5C9F7146-6C3B-E24B-8AAF-82AFC47D9851}"/>
              </a:ext>
            </a:extLst>
          </p:cNvPr>
          <p:cNvSpPr txBox="1">
            <a:spLocks/>
          </p:cNvSpPr>
          <p:nvPr/>
        </p:nvSpPr>
        <p:spPr>
          <a:xfrm>
            <a:off x="453860" y="6003526"/>
            <a:ext cx="2783580" cy="868650"/>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bg1"/>
                </a:solidFill>
                <a:hlinkClick r:id="rId7"/>
              </a:rPr>
              <a:t>Visit Anthony Nolan to find out more </a:t>
            </a:r>
            <a:endParaRPr lang="en-NZ" dirty="0">
              <a:solidFill>
                <a:schemeClr val="bg1"/>
              </a:solidFill>
            </a:endParaRPr>
          </a:p>
        </p:txBody>
      </p:sp>
      <p:sp>
        <p:nvSpPr>
          <p:cNvPr id="4" name="Text Placeholder 3">
            <a:extLst>
              <a:ext uri="{FF2B5EF4-FFF2-40B4-BE49-F238E27FC236}">
                <a16:creationId xmlns:a16="http://schemas.microsoft.com/office/drawing/2014/main" id="{ACF54B62-333D-404B-9BF5-8FB1F50B54FD}"/>
              </a:ext>
            </a:extLst>
          </p:cNvPr>
          <p:cNvSpPr>
            <a:spLocks noGrp="1"/>
          </p:cNvSpPr>
          <p:nvPr>
            <p:ph type="body" sz="quarter" idx="13"/>
          </p:nvPr>
        </p:nvSpPr>
        <p:spPr>
          <a:xfrm>
            <a:off x="3808228" y="6106372"/>
            <a:ext cx="3552748" cy="1835701"/>
          </a:xfrm>
        </p:spPr>
        <p:txBody>
          <a:bodyPr/>
          <a:lstStyle/>
          <a:p>
            <a:pPr lvl="1"/>
            <a:r>
              <a:rPr lang="en-NZ" b="1" dirty="0">
                <a:solidFill>
                  <a:schemeClr val="bg1"/>
                </a:solidFill>
              </a:rPr>
              <a:t>The Anthony </a:t>
            </a:r>
            <a:br>
              <a:rPr lang="en-NZ" b="1" dirty="0">
                <a:solidFill>
                  <a:schemeClr val="bg1"/>
                </a:solidFill>
              </a:rPr>
            </a:br>
            <a:r>
              <a:rPr lang="en-NZ" b="1" dirty="0">
                <a:solidFill>
                  <a:schemeClr val="bg1"/>
                </a:solidFill>
              </a:rPr>
              <a:t>Nolan charity helps three people each day to find that lifesaving match.</a:t>
            </a:r>
            <a:endParaRPr lang="en-NZ" dirty="0">
              <a:solidFill>
                <a:schemeClr val="bg1"/>
              </a:solidFill>
            </a:endParaRPr>
          </a:p>
        </p:txBody>
      </p:sp>
      <p:sp>
        <p:nvSpPr>
          <p:cNvPr id="5" name="Text Placeholder 4">
            <a:extLst>
              <a:ext uri="{FF2B5EF4-FFF2-40B4-BE49-F238E27FC236}">
                <a16:creationId xmlns:a16="http://schemas.microsoft.com/office/drawing/2014/main" id="{0EB05AEC-9FDE-644A-94E3-9CE18EED143A}"/>
              </a:ext>
            </a:extLst>
          </p:cNvPr>
          <p:cNvSpPr>
            <a:spLocks noGrp="1"/>
          </p:cNvSpPr>
          <p:nvPr>
            <p:ph type="body" sz="quarter" idx="14"/>
          </p:nvPr>
        </p:nvSpPr>
        <p:spPr>
          <a:xfrm>
            <a:off x="7664807" y="4631925"/>
            <a:ext cx="2777575" cy="1364817"/>
          </a:xfrm>
        </p:spPr>
        <p:txBody>
          <a:bodyPr/>
          <a:lstStyle/>
          <a:p>
            <a:pPr lvl="1"/>
            <a:r>
              <a:rPr lang="en-NZ" b="1" dirty="0">
                <a:solidFill>
                  <a:schemeClr val="bg1"/>
                </a:solidFill>
              </a:rPr>
              <a:t>Every </a:t>
            </a:r>
            <a:br>
              <a:rPr lang="en-NZ" b="1" dirty="0">
                <a:solidFill>
                  <a:schemeClr val="bg1"/>
                </a:solidFill>
              </a:rPr>
            </a:br>
            <a:r>
              <a:rPr lang="en-NZ" b="1" dirty="0">
                <a:solidFill>
                  <a:schemeClr val="bg1"/>
                </a:solidFill>
              </a:rPr>
              <a:t>14 minutes someone is diagnosed with blood cancer.</a:t>
            </a:r>
            <a:endParaRPr lang="en-NZ" dirty="0">
              <a:solidFill>
                <a:schemeClr val="bg1"/>
              </a:solidFill>
            </a:endParaRPr>
          </a:p>
        </p:txBody>
      </p:sp>
      <p:sp>
        <p:nvSpPr>
          <p:cNvPr id="6" name="Text Placeholder 5">
            <a:extLst>
              <a:ext uri="{FF2B5EF4-FFF2-40B4-BE49-F238E27FC236}">
                <a16:creationId xmlns:a16="http://schemas.microsoft.com/office/drawing/2014/main" id="{008DFC8E-9087-E540-8B12-CDCF34F98B77}"/>
              </a:ext>
            </a:extLst>
          </p:cNvPr>
          <p:cNvSpPr>
            <a:spLocks noGrp="1"/>
          </p:cNvSpPr>
          <p:nvPr>
            <p:ph type="body" sz="quarter" idx="15"/>
          </p:nvPr>
        </p:nvSpPr>
        <p:spPr>
          <a:xfrm>
            <a:off x="8919645" y="8023601"/>
            <a:ext cx="2202786" cy="625012"/>
          </a:xfrm>
        </p:spPr>
        <p:txBody>
          <a:bodyPr/>
          <a:lstStyle/>
          <a:p>
            <a:pPr lvl="3">
              <a:lnSpc>
                <a:spcPct val="100000"/>
              </a:lnSpc>
            </a:pPr>
            <a:r>
              <a:rPr lang="en-NZ" dirty="0"/>
              <a:t>Anthony and Shirley Nolan</a:t>
            </a:r>
          </a:p>
        </p:txBody>
      </p:sp>
      <p:sp>
        <p:nvSpPr>
          <p:cNvPr id="11"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5         Exploring Donation</a:t>
            </a:r>
          </a:p>
        </p:txBody>
      </p:sp>
    </p:spTree>
    <p:extLst>
      <p:ext uri="{BB962C8B-B14F-4D97-AF65-F5344CB8AC3E}">
        <p14:creationId xmlns:p14="http://schemas.microsoft.com/office/powerpoint/2010/main" val="2880815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D8A9-9B4C-8248-A472-E7F2C02019F2}"/>
              </a:ext>
            </a:extLst>
          </p:cNvPr>
          <p:cNvSpPr>
            <a:spLocks noGrp="1"/>
          </p:cNvSpPr>
          <p:nvPr>
            <p:ph type="title"/>
          </p:nvPr>
        </p:nvSpPr>
        <p:spPr>
          <a:xfrm>
            <a:off x="442860" y="534390"/>
            <a:ext cx="7685934" cy="704475"/>
          </a:xfrm>
        </p:spPr>
        <p:txBody>
          <a:bodyPr/>
          <a:lstStyle/>
          <a:p>
            <a:r>
              <a:rPr lang="en-NZ" sz="8000" dirty="0">
                <a:solidFill>
                  <a:schemeClr val="bg1"/>
                </a:solidFill>
              </a:rPr>
              <a:t>Donation</a:t>
            </a:r>
          </a:p>
        </p:txBody>
      </p:sp>
      <p:sp>
        <p:nvSpPr>
          <p:cNvPr id="4" name="Text Placeholder 3">
            <a:extLst>
              <a:ext uri="{FF2B5EF4-FFF2-40B4-BE49-F238E27FC236}">
                <a16:creationId xmlns:a16="http://schemas.microsoft.com/office/drawing/2014/main" id="{41E058F2-04D2-DB44-BE95-186AC2609D5A}"/>
              </a:ext>
            </a:extLst>
          </p:cNvPr>
          <p:cNvSpPr>
            <a:spLocks noGrp="1"/>
          </p:cNvSpPr>
          <p:nvPr>
            <p:ph type="body" sz="quarter" idx="11"/>
          </p:nvPr>
        </p:nvSpPr>
        <p:spPr>
          <a:xfrm>
            <a:off x="5953710" y="3012849"/>
            <a:ext cx="5239223" cy="2127489"/>
          </a:xfrm>
        </p:spPr>
        <p:txBody>
          <a:bodyPr/>
          <a:lstStyle/>
          <a:p>
            <a:r>
              <a:rPr lang="en-NZ" sz="4400" b="1" dirty="0">
                <a:solidFill>
                  <a:schemeClr val="bg1"/>
                </a:solidFill>
              </a:rPr>
              <a:t>Discuss: </a:t>
            </a:r>
            <a:br>
              <a:rPr lang="en-NZ" sz="4400" b="1" dirty="0">
                <a:solidFill>
                  <a:schemeClr val="bg1"/>
                </a:solidFill>
              </a:rPr>
            </a:br>
            <a:r>
              <a:rPr lang="en-NZ" sz="4400" b="1" dirty="0">
                <a:solidFill>
                  <a:schemeClr val="bg1"/>
                </a:solidFill>
              </a:rPr>
              <a:t>If someone has something they don’t need, should they give it away?</a:t>
            </a:r>
            <a:endParaRPr lang="en-NZ" sz="4400" dirty="0">
              <a:solidFill>
                <a:schemeClr val="bg1"/>
              </a:solidFill>
            </a:endParaRPr>
          </a:p>
        </p:txBody>
      </p:sp>
      <p:sp>
        <p:nvSpPr>
          <p:cNvPr id="8" name="Slide Number Placeholder 1">
            <a:extLst>
              <a:ext uri="{FF2B5EF4-FFF2-40B4-BE49-F238E27FC236}">
                <a16:creationId xmlns:a16="http://schemas.microsoft.com/office/drawing/2014/main" id="{AD9E843A-B322-344F-89B8-4272A0AFE00F}"/>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6</a:t>
            </a:fld>
            <a:r>
              <a:rPr lang="en-US" dirty="0"/>
              <a:t>         Exploring Donation</a:t>
            </a:r>
          </a:p>
        </p:txBody>
      </p:sp>
      <p:pic>
        <p:nvPicPr>
          <p:cNvPr id="5" name="Picture 4">
            <a:extLst>
              <a:ext uri="{FF2B5EF4-FFF2-40B4-BE49-F238E27FC236}">
                <a16:creationId xmlns:a16="http://schemas.microsoft.com/office/drawing/2014/main" id="{33F95AB0-828E-7E4D-8D0A-89B76C068FA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998591" y="1762750"/>
            <a:ext cx="1641472" cy="1655999"/>
          </a:xfrm>
          <a:prstGeom prst="rect">
            <a:avLst/>
          </a:prstGeom>
        </p:spPr>
      </p:pic>
    </p:spTree>
    <p:extLst>
      <p:ext uri="{BB962C8B-B14F-4D97-AF65-F5344CB8AC3E}">
        <p14:creationId xmlns:p14="http://schemas.microsoft.com/office/powerpoint/2010/main" val="3957720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77263-3CB1-8D41-8084-B2890BEE7715}"/>
              </a:ext>
            </a:extLst>
          </p:cNvPr>
          <p:cNvSpPr>
            <a:spLocks noGrp="1"/>
          </p:cNvSpPr>
          <p:nvPr>
            <p:ph type="title"/>
          </p:nvPr>
        </p:nvSpPr>
        <p:spPr/>
        <p:txBody>
          <a:bodyPr/>
          <a:lstStyle/>
          <a:p>
            <a:r>
              <a:rPr lang="en-NZ" dirty="0"/>
              <a:t>Exploring donation</a:t>
            </a:r>
            <a:endParaRPr lang="en-US" dirty="0"/>
          </a:p>
        </p:txBody>
      </p:sp>
      <p:sp>
        <p:nvSpPr>
          <p:cNvPr id="3" name="Text Placeholder 2">
            <a:extLst>
              <a:ext uri="{FF2B5EF4-FFF2-40B4-BE49-F238E27FC236}">
                <a16:creationId xmlns:a16="http://schemas.microsoft.com/office/drawing/2014/main" id="{A95830B8-7131-F24F-B616-69454EF1527A}"/>
              </a:ext>
            </a:extLst>
          </p:cNvPr>
          <p:cNvSpPr>
            <a:spLocks noGrp="1"/>
          </p:cNvSpPr>
          <p:nvPr>
            <p:ph type="body" sz="quarter" idx="11"/>
          </p:nvPr>
        </p:nvSpPr>
        <p:spPr>
          <a:xfrm>
            <a:off x="2008207" y="2916541"/>
            <a:ext cx="4396054" cy="4923414"/>
          </a:xfrm>
        </p:spPr>
        <p:txBody>
          <a:bodyPr vert="horz" lIns="91440" tIns="45720" rIns="91440" bIns="45720" rtlCol="0" anchor="t">
            <a:noAutofit/>
          </a:bodyPr>
          <a:lstStyle/>
          <a:p>
            <a:pPr lvl="1"/>
            <a:r>
              <a:rPr lang="en-NZ" b="1" dirty="0">
                <a:solidFill>
                  <a:schemeClr val="bg1"/>
                </a:solidFill>
              </a:rPr>
              <a:t>Learning objective</a:t>
            </a:r>
            <a:endParaRPr lang="en-NZ" dirty="0">
              <a:solidFill>
                <a:schemeClr val="bg1"/>
              </a:solidFill>
            </a:endParaRPr>
          </a:p>
          <a:p>
            <a:pPr lvl="3"/>
            <a:r>
              <a:rPr lang="en-NZ" sz="2400" dirty="0">
                <a:solidFill>
                  <a:schemeClr val="bg1"/>
                </a:solidFill>
                <a:latin typeface="Arial"/>
                <a:cs typeface="Arial"/>
              </a:rPr>
              <a:t>We are learning:</a:t>
            </a:r>
          </a:p>
          <a:p>
            <a:pPr marL="342900" lvl="3" indent="-342900">
              <a:buFont typeface="Arial" panose="020B0604020202020204" pitchFamily="34" charset="0"/>
              <a:buChar char="•"/>
            </a:pPr>
            <a:r>
              <a:rPr lang="en-NZ" sz="2400" dirty="0">
                <a:solidFill>
                  <a:schemeClr val="bg1"/>
                </a:solidFill>
                <a:latin typeface="Arial"/>
                <a:cs typeface="Arial"/>
              </a:rPr>
              <a:t>What it means to donate blood, stem cells, organs and tissue</a:t>
            </a:r>
          </a:p>
          <a:p>
            <a:pPr marL="342900" lvl="3" indent="-342900">
              <a:buFont typeface="Arial" panose="020B0604020202020204" pitchFamily="34" charset="0"/>
              <a:buChar char="•"/>
            </a:pPr>
            <a:r>
              <a:rPr lang="en-NZ" sz="2400" dirty="0">
                <a:solidFill>
                  <a:schemeClr val="bg1"/>
                </a:solidFill>
                <a:latin typeface="Arial"/>
                <a:cs typeface="Arial"/>
              </a:rPr>
              <a:t>Why donations are needed</a:t>
            </a:r>
          </a:p>
        </p:txBody>
      </p:sp>
      <p:sp>
        <p:nvSpPr>
          <p:cNvPr id="4" name="Text Placeholder 3">
            <a:extLst>
              <a:ext uri="{FF2B5EF4-FFF2-40B4-BE49-F238E27FC236}">
                <a16:creationId xmlns:a16="http://schemas.microsoft.com/office/drawing/2014/main" id="{2C936A35-F914-6942-8DD5-D61117E42074}"/>
              </a:ext>
            </a:extLst>
          </p:cNvPr>
          <p:cNvSpPr>
            <a:spLocks noGrp="1"/>
          </p:cNvSpPr>
          <p:nvPr>
            <p:ph type="body" sz="quarter" idx="12"/>
          </p:nvPr>
        </p:nvSpPr>
        <p:spPr>
          <a:xfrm>
            <a:off x="8414634" y="2916541"/>
            <a:ext cx="5534387" cy="3201323"/>
          </a:xfrm>
        </p:spPr>
        <p:txBody>
          <a:bodyPr vert="horz" lIns="91440" tIns="45720" rIns="91440" bIns="45720" rtlCol="0" anchor="t">
            <a:noAutofit/>
          </a:bodyPr>
          <a:lstStyle/>
          <a:p>
            <a:pPr lvl="1"/>
            <a:r>
              <a:rPr lang="en-NZ" b="1" dirty="0">
                <a:solidFill>
                  <a:schemeClr val="bg1"/>
                </a:solidFill>
                <a:latin typeface="Arial"/>
                <a:cs typeface="Arial"/>
              </a:rPr>
              <a:t>Learning outcomes</a:t>
            </a:r>
            <a:endParaRPr lang="en-NZ" dirty="0">
              <a:solidFill>
                <a:schemeClr val="bg1"/>
              </a:solidFill>
              <a:latin typeface="Arial"/>
              <a:cs typeface="Arial"/>
            </a:endParaRPr>
          </a:p>
          <a:p>
            <a:pPr lvl="2"/>
            <a:r>
              <a:rPr lang="en-NZ" sz="2400" b="1" dirty="0">
                <a:solidFill>
                  <a:schemeClr val="bg1"/>
                </a:solidFill>
                <a:latin typeface="Arial"/>
                <a:cs typeface="Arial"/>
              </a:rPr>
              <a:t>Students will be able to:</a:t>
            </a:r>
            <a:endParaRPr lang="en-NZ" sz="2400" dirty="0">
              <a:solidFill>
                <a:schemeClr val="bg1"/>
              </a:solidFill>
              <a:latin typeface="Arial"/>
              <a:cs typeface="Arial"/>
            </a:endParaRPr>
          </a:p>
          <a:p>
            <a:pPr marL="342900" lvl="3" indent="-342900">
              <a:buFont typeface="Arial" panose="020B0604020202020204" pitchFamily="34" charset="0"/>
              <a:buChar char="•"/>
            </a:pPr>
            <a:r>
              <a:rPr lang="en-NZ" sz="2400" dirty="0">
                <a:solidFill>
                  <a:schemeClr val="bg1"/>
                </a:solidFill>
                <a:latin typeface="Arial"/>
                <a:cs typeface="Arial"/>
              </a:rPr>
              <a:t>identify the steps involved in blood, stem cell, organ and tissue donation</a:t>
            </a:r>
          </a:p>
          <a:p>
            <a:pPr marL="342900" lvl="3" indent="-342900">
              <a:buFont typeface="Arial" panose="020B0604020202020204" pitchFamily="34" charset="0"/>
              <a:buChar char="•"/>
            </a:pPr>
            <a:r>
              <a:rPr lang="en-NZ" sz="2400" dirty="0">
                <a:solidFill>
                  <a:schemeClr val="bg1"/>
                </a:solidFill>
                <a:latin typeface="Arial"/>
                <a:cs typeface="Arial"/>
              </a:rPr>
              <a:t>describe how it might feel to be part of the donation process</a:t>
            </a:r>
          </a:p>
          <a:p>
            <a:pPr marL="342900" lvl="3" indent="-342900">
              <a:buFont typeface="Arial" panose="020B0604020202020204" pitchFamily="34" charset="0"/>
              <a:buChar char="•"/>
            </a:pPr>
            <a:r>
              <a:rPr lang="en-NZ" sz="2400" dirty="0">
                <a:solidFill>
                  <a:schemeClr val="bg1"/>
                </a:solidFill>
                <a:latin typeface="Arial"/>
                <a:cs typeface="Arial"/>
              </a:rPr>
              <a:t>analyse the importance of donation for individuals and for society</a:t>
            </a:r>
          </a:p>
        </p:txBody>
      </p:sp>
      <p:sp>
        <p:nvSpPr>
          <p:cNvPr id="5" name="Slide Number Placeholder 4">
            <a:extLst>
              <a:ext uri="{FF2B5EF4-FFF2-40B4-BE49-F238E27FC236}">
                <a16:creationId xmlns:a16="http://schemas.microsoft.com/office/drawing/2014/main" id="{2FD17791-FECB-AE41-856F-C21DEB329DFD}"/>
              </a:ext>
            </a:extLst>
          </p:cNvPr>
          <p:cNvSpPr>
            <a:spLocks noGrp="1"/>
          </p:cNvSpPr>
          <p:nvPr>
            <p:ph type="sldNum" sz="quarter" idx="4"/>
          </p:nvPr>
        </p:nvSpPr>
        <p:spPr/>
        <p:txBody>
          <a:bodyPr/>
          <a:lstStyle/>
          <a:p>
            <a:fld id="{F68B15A4-E55F-C047-8706-F70E7B15C889}" type="slidenum">
              <a:rPr lang="en-US" smtClean="0"/>
              <a:pPr/>
              <a:t>7</a:t>
            </a:fld>
            <a:r>
              <a:rPr lang="en-US"/>
              <a:t>         Exploring Donation</a:t>
            </a:r>
            <a:endParaRPr lang="en-US" dirty="0"/>
          </a:p>
        </p:txBody>
      </p:sp>
    </p:spTree>
    <p:extLst>
      <p:ext uri="{BB962C8B-B14F-4D97-AF65-F5344CB8AC3E}">
        <p14:creationId xmlns:p14="http://schemas.microsoft.com/office/powerpoint/2010/main" val="306404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849F8-EADD-E847-98FE-2EC722C7884D}"/>
              </a:ext>
            </a:extLst>
          </p:cNvPr>
          <p:cNvSpPr>
            <a:spLocks noGrp="1"/>
          </p:cNvSpPr>
          <p:nvPr>
            <p:ph type="title"/>
          </p:nvPr>
        </p:nvSpPr>
        <p:spPr/>
        <p:txBody>
          <a:bodyPr/>
          <a:lstStyle/>
          <a:p>
            <a:r>
              <a:rPr lang="en-NZ" dirty="0"/>
              <a:t>Baseline assessment</a:t>
            </a:r>
            <a:endParaRPr lang="en-US" dirty="0"/>
          </a:p>
        </p:txBody>
      </p:sp>
      <p:sp>
        <p:nvSpPr>
          <p:cNvPr id="4" name="Text Placeholder 3">
            <a:extLst>
              <a:ext uri="{FF2B5EF4-FFF2-40B4-BE49-F238E27FC236}">
                <a16:creationId xmlns:a16="http://schemas.microsoft.com/office/drawing/2014/main" id="{C43130D7-14E1-C34F-9D29-AA73B90C0E9B}"/>
              </a:ext>
            </a:extLst>
          </p:cNvPr>
          <p:cNvSpPr>
            <a:spLocks noGrp="1"/>
          </p:cNvSpPr>
          <p:nvPr>
            <p:ph type="body" sz="quarter" idx="11"/>
          </p:nvPr>
        </p:nvSpPr>
        <p:spPr/>
        <p:txBody>
          <a:bodyPr/>
          <a:lstStyle/>
          <a:p>
            <a:pPr>
              <a:lnSpc>
                <a:spcPts val="6600"/>
              </a:lnSpc>
            </a:pPr>
            <a:r>
              <a:rPr lang="en-NZ" sz="6000" b="1" dirty="0"/>
              <a:t>What do you already know about blood, stem cell, organ and tissue donation? </a:t>
            </a:r>
            <a:endParaRPr lang="en-NZ" sz="6000" dirty="0"/>
          </a:p>
        </p:txBody>
      </p:sp>
      <p:sp>
        <p:nvSpPr>
          <p:cNvPr id="5" name="Text Placeholder 4">
            <a:extLst>
              <a:ext uri="{FF2B5EF4-FFF2-40B4-BE49-F238E27FC236}">
                <a16:creationId xmlns:a16="http://schemas.microsoft.com/office/drawing/2014/main" id="{D350AF51-116C-CD4B-80DF-FE379483A386}"/>
              </a:ext>
            </a:extLst>
          </p:cNvPr>
          <p:cNvSpPr>
            <a:spLocks noGrp="1"/>
          </p:cNvSpPr>
          <p:nvPr>
            <p:ph type="body" sz="quarter" idx="12"/>
          </p:nvPr>
        </p:nvSpPr>
        <p:spPr>
          <a:xfrm>
            <a:off x="10496799" y="3595430"/>
            <a:ext cx="3968231" cy="1620037"/>
          </a:xfrm>
        </p:spPr>
        <p:txBody>
          <a:bodyPr/>
          <a:lstStyle/>
          <a:p>
            <a:r>
              <a:rPr lang="en-NZ" sz="4400" b="1" dirty="0"/>
              <a:t>Create a mini mind map.</a:t>
            </a:r>
            <a:endParaRPr lang="en-NZ" sz="4400" dirty="0"/>
          </a:p>
        </p:txBody>
      </p:sp>
      <p:pic>
        <p:nvPicPr>
          <p:cNvPr id="6" name="Picture 5">
            <a:extLst>
              <a:ext uri="{FF2B5EF4-FFF2-40B4-BE49-F238E27FC236}">
                <a16:creationId xmlns:a16="http://schemas.microsoft.com/office/drawing/2014/main" id="{19E0939D-EED2-AE48-AD55-0762494C05E6}"/>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9" r="439"/>
          <a:stretch/>
        </p:blipFill>
        <p:spPr>
          <a:xfrm>
            <a:off x="10053414" y="5383656"/>
            <a:ext cx="1655999" cy="1655999"/>
          </a:xfrm>
          <a:prstGeom prst="rect">
            <a:avLst/>
          </a:prstGeom>
        </p:spPr>
      </p:pic>
      <p:sp>
        <p:nvSpPr>
          <p:cNvPr id="2" name="Slide Number Placeholder 1">
            <a:extLst>
              <a:ext uri="{FF2B5EF4-FFF2-40B4-BE49-F238E27FC236}">
                <a16:creationId xmlns:a16="http://schemas.microsoft.com/office/drawing/2014/main" id="{465E0769-2624-C549-A17C-CAB22EBBC5DC}"/>
              </a:ext>
            </a:extLst>
          </p:cNvPr>
          <p:cNvSpPr>
            <a:spLocks noGrp="1"/>
          </p:cNvSpPr>
          <p:nvPr>
            <p:ph type="sldNum" sz="quarter" idx="4"/>
          </p:nvPr>
        </p:nvSpPr>
        <p:spPr/>
        <p:txBody>
          <a:bodyPr/>
          <a:lstStyle/>
          <a:p>
            <a:fld id="{F68B15A4-E55F-C047-8706-F70E7B15C889}" type="slidenum">
              <a:rPr lang="en-US" smtClean="0"/>
              <a:pPr/>
              <a:t>8</a:t>
            </a:fld>
            <a:r>
              <a:rPr lang="en-US" dirty="0"/>
              <a:t>         Exploring Donation</a:t>
            </a:r>
          </a:p>
        </p:txBody>
      </p:sp>
    </p:spTree>
    <p:extLst>
      <p:ext uri="{BB962C8B-B14F-4D97-AF65-F5344CB8AC3E}">
        <p14:creationId xmlns:p14="http://schemas.microsoft.com/office/powerpoint/2010/main" val="3632368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29B4-D897-274E-93F7-71E63EC03507}"/>
              </a:ext>
            </a:extLst>
          </p:cNvPr>
          <p:cNvSpPr>
            <a:spLocks noGrp="1"/>
          </p:cNvSpPr>
          <p:nvPr>
            <p:ph type="title"/>
          </p:nvPr>
        </p:nvSpPr>
        <p:spPr/>
        <p:txBody>
          <a:bodyPr/>
          <a:lstStyle/>
          <a:p>
            <a:r>
              <a:rPr lang="en-NZ" dirty="0"/>
              <a:t>The donation process: </a:t>
            </a:r>
            <a:br>
              <a:rPr lang="en-NZ" dirty="0"/>
            </a:br>
            <a:r>
              <a:rPr lang="en-NZ" dirty="0"/>
              <a:t>What and who is involved?</a:t>
            </a:r>
            <a:endParaRPr lang="en-US" dirty="0"/>
          </a:p>
        </p:txBody>
      </p:sp>
      <p:cxnSp>
        <p:nvCxnSpPr>
          <p:cNvPr id="17" name="Straight Connector 16">
            <a:extLst>
              <a:ext uri="{FF2B5EF4-FFF2-40B4-BE49-F238E27FC236}">
                <a16:creationId xmlns:a16="http://schemas.microsoft.com/office/drawing/2014/main" id="{28533415-372F-D541-B677-7E633EB61B97}"/>
              </a:ext>
              <a:ext uri="{C183D7F6-B498-43B3-948B-1728B52AA6E4}">
                <adec:decorative xmlns:adec="http://schemas.microsoft.com/office/drawing/2017/decorative" val="1"/>
              </a:ext>
            </a:extLst>
          </p:cNvPr>
          <p:cNvCxnSpPr/>
          <p:nvPr/>
        </p:nvCxnSpPr>
        <p:spPr>
          <a:xfrm>
            <a:off x="2963333" y="3200400"/>
            <a:ext cx="0" cy="13716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296C4C-9FC6-BD48-87AF-F29FDBBDED92}"/>
              </a:ext>
              <a:ext uri="{C183D7F6-B498-43B3-948B-1728B52AA6E4}">
                <adec:decorative xmlns:adec="http://schemas.microsoft.com/office/drawing/2017/decorative" val="1"/>
              </a:ext>
            </a:extLst>
          </p:cNvPr>
          <p:cNvCxnSpPr/>
          <p:nvPr/>
        </p:nvCxnSpPr>
        <p:spPr>
          <a:xfrm>
            <a:off x="8128000" y="3200400"/>
            <a:ext cx="0" cy="13716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9BF717-FE0B-394D-897B-4FBB13A57055}"/>
              </a:ext>
              <a:ext uri="{C183D7F6-B498-43B3-948B-1728B52AA6E4}">
                <adec:decorative xmlns:adec="http://schemas.microsoft.com/office/drawing/2017/decorative" val="1"/>
              </a:ext>
            </a:extLst>
          </p:cNvPr>
          <p:cNvCxnSpPr>
            <a:cxnSpLocks/>
          </p:cNvCxnSpPr>
          <p:nvPr/>
        </p:nvCxnSpPr>
        <p:spPr>
          <a:xfrm>
            <a:off x="13292666" y="3200400"/>
            <a:ext cx="0" cy="13716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ED5BA7E-A8E4-614F-9A98-F0A1818C97AC}"/>
              </a:ext>
            </a:extLst>
          </p:cNvPr>
          <p:cNvSpPr>
            <a:spLocks noGrp="1"/>
          </p:cNvSpPr>
          <p:nvPr>
            <p:ph type="body" sz="quarter" idx="10"/>
          </p:nvPr>
        </p:nvSpPr>
        <p:spPr>
          <a:xfrm>
            <a:off x="1629341" y="2703812"/>
            <a:ext cx="2546873" cy="546100"/>
          </a:xfrm>
        </p:spPr>
        <p:txBody>
          <a:bodyPr anchor="ctr"/>
          <a:lstStyle/>
          <a:p>
            <a:pPr algn="ctr"/>
            <a:r>
              <a:rPr lang="en-US" sz="2400" dirty="0">
                <a:solidFill>
                  <a:schemeClr val="bg1"/>
                </a:solidFill>
              </a:rPr>
              <a:t>Blood</a:t>
            </a:r>
          </a:p>
        </p:txBody>
      </p:sp>
      <p:sp>
        <p:nvSpPr>
          <p:cNvPr id="4" name="Text Placeholder 3">
            <a:extLst>
              <a:ext uri="{FF2B5EF4-FFF2-40B4-BE49-F238E27FC236}">
                <a16:creationId xmlns:a16="http://schemas.microsoft.com/office/drawing/2014/main" id="{B5274FE1-8708-2C4B-95AD-FDD3D3507FF8}"/>
              </a:ext>
            </a:extLst>
          </p:cNvPr>
          <p:cNvSpPr>
            <a:spLocks noGrp="1"/>
          </p:cNvSpPr>
          <p:nvPr>
            <p:ph type="body" sz="quarter" idx="11"/>
          </p:nvPr>
        </p:nvSpPr>
        <p:spPr>
          <a:xfrm>
            <a:off x="7111533" y="2703812"/>
            <a:ext cx="2085975" cy="546100"/>
          </a:xfrm>
        </p:spPr>
        <p:txBody>
          <a:bodyPr anchor="ctr"/>
          <a:lstStyle/>
          <a:p>
            <a:pPr algn="ctr"/>
            <a:r>
              <a:rPr lang="en-US" sz="2400" dirty="0">
                <a:solidFill>
                  <a:schemeClr val="bg1"/>
                </a:solidFill>
              </a:rPr>
              <a:t>Stem cell</a:t>
            </a:r>
          </a:p>
        </p:txBody>
      </p:sp>
      <p:sp>
        <p:nvSpPr>
          <p:cNvPr id="5" name="Text Placeholder 4">
            <a:extLst>
              <a:ext uri="{FF2B5EF4-FFF2-40B4-BE49-F238E27FC236}">
                <a16:creationId xmlns:a16="http://schemas.microsoft.com/office/drawing/2014/main" id="{507389A1-E1F3-DA4A-93E1-374E0B7259BD}"/>
              </a:ext>
            </a:extLst>
          </p:cNvPr>
          <p:cNvSpPr>
            <a:spLocks noGrp="1"/>
          </p:cNvSpPr>
          <p:nvPr>
            <p:ph type="body" sz="quarter" idx="12"/>
          </p:nvPr>
        </p:nvSpPr>
        <p:spPr>
          <a:xfrm>
            <a:off x="11773142" y="2703812"/>
            <a:ext cx="3039047" cy="546100"/>
          </a:xfrm>
        </p:spPr>
        <p:txBody>
          <a:bodyPr anchor="ctr"/>
          <a:lstStyle/>
          <a:p>
            <a:pPr algn="ctr"/>
            <a:r>
              <a:rPr lang="en-US" sz="2400" dirty="0">
                <a:solidFill>
                  <a:schemeClr val="bg1"/>
                </a:solidFill>
              </a:rPr>
              <a:t>Organ or tissue</a:t>
            </a:r>
          </a:p>
        </p:txBody>
      </p:sp>
      <p:sp>
        <p:nvSpPr>
          <p:cNvPr id="6" name="Slide Number Placeholder 5">
            <a:extLst>
              <a:ext uri="{FF2B5EF4-FFF2-40B4-BE49-F238E27FC236}">
                <a16:creationId xmlns:a16="http://schemas.microsoft.com/office/drawing/2014/main" id="{7E5B85DD-31C9-F94A-BFC6-B9CBA46E05F7}"/>
              </a:ext>
            </a:extLst>
          </p:cNvPr>
          <p:cNvSpPr>
            <a:spLocks noGrp="1"/>
          </p:cNvSpPr>
          <p:nvPr>
            <p:ph type="sldNum" sz="quarter" idx="4"/>
          </p:nvPr>
        </p:nvSpPr>
        <p:spPr/>
        <p:txBody>
          <a:bodyPr/>
          <a:lstStyle/>
          <a:p>
            <a:fld id="{F68B15A4-E55F-C047-8706-F70E7B15C889}" type="slidenum">
              <a:rPr lang="en-US" smtClean="0"/>
              <a:pPr/>
              <a:t>9</a:t>
            </a:fld>
            <a:r>
              <a:rPr lang="en-US" dirty="0"/>
              <a:t>         Exploring Donation</a:t>
            </a:r>
          </a:p>
        </p:txBody>
      </p:sp>
      <p:pic>
        <p:nvPicPr>
          <p:cNvPr id="11" name="Picture Placeholder 10">
            <a:extLst>
              <a:ext uri="{FF2B5EF4-FFF2-40B4-BE49-F238E27FC236}">
                <a16:creationId xmlns:a16="http://schemas.microsoft.com/office/drawing/2014/main" id="{290BCA02-FA3A-C944-BB9D-C6F907FA12A1}"/>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Picture Placeholder 12">
            <a:extLst>
              <a:ext uri="{FF2B5EF4-FFF2-40B4-BE49-F238E27FC236}">
                <a16:creationId xmlns:a16="http://schemas.microsoft.com/office/drawing/2014/main" id="{285A19DC-ECFB-264F-B42F-318A86BD6666}"/>
              </a:ext>
              <a:ext uri="{C183D7F6-B498-43B3-948B-1728B52AA6E4}">
                <adec:decorative xmlns:adec="http://schemas.microsoft.com/office/drawing/2017/decorative" val="1"/>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15" name="Picture Placeholder 14">
            <a:extLst>
              <a:ext uri="{FF2B5EF4-FFF2-40B4-BE49-F238E27FC236}">
                <a16:creationId xmlns:a16="http://schemas.microsoft.com/office/drawing/2014/main" id="{CED62379-0897-364C-90D7-1698E3DB7EA1}"/>
              </a:ext>
              <a:ext uri="{C183D7F6-B498-43B3-948B-1728B52AA6E4}">
                <adec:decorative xmlns:adec="http://schemas.microsoft.com/office/drawing/2017/decorative" val="1"/>
              </a:ext>
            </a:extLst>
          </p:cNvPr>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l="439" r="439"/>
          <a:stretch>
            <a:fillRect/>
          </a:stretch>
        </p:blipFill>
        <p:spPr>
          <a:xfrm>
            <a:off x="11887729" y="4098397"/>
            <a:ext cx="2809875" cy="2809875"/>
          </a:xfrm>
        </p:spPr>
      </p:pic>
    </p:spTree>
    <p:extLst>
      <p:ext uri="{BB962C8B-B14F-4D97-AF65-F5344CB8AC3E}">
        <p14:creationId xmlns:p14="http://schemas.microsoft.com/office/powerpoint/2010/main" val="1751700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CDC579-C222-8D4C-A632-4BC7DB4F2893}"/>
              </a:ext>
            </a:extLst>
          </p:cNvPr>
          <p:cNvSpPr>
            <a:spLocks noGrp="1"/>
          </p:cNvSpPr>
          <p:nvPr>
            <p:ph type="title"/>
          </p:nvPr>
        </p:nvSpPr>
        <p:spPr>
          <a:xfrm>
            <a:off x="442860" y="534391"/>
            <a:ext cx="14022170" cy="692526"/>
          </a:xfrm>
        </p:spPr>
        <p:txBody>
          <a:bodyPr/>
          <a:lstStyle/>
          <a:p>
            <a:r>
              <a:rPr lang="en-NZ" dirty="0"/>
              <a:t>Who might need each type of donation?</a:t>
            </a:r>
            <a:endParaRPr lang="en-US" dirty="0"/>
          </a:p>
        </p:txBody>
      </p:sp>
      <p:cxnSp>
        <p:nvCxnSpPr>
          <p:cNvPr id="15" name="Straight Connector 14">
            <a:extLst>
              <a:ext uri="{FF2B5EF4-FFF2-40B4-BE49-F238E27FC236}">
                <a16:creationId xmlns:a16="http://schemas.microsoft.com/office/drawing/2014/main" id="{6B9315E8-B4F5-A04F-A7D6-AFD3BC227DB8}"/>
              </a:ext>
              <a:ext uri="{C183D7F6-B498-43B3-948B-1728B52AA6E4}">
                <adec:decorative xmlns:adec="http://schemas.microsoft.com/office/drawing/2017/decorative" val="1"/>
              </a:ext>
            </a:extLst>
          </p:cNvPr>
          <p:cNvCxnSpPr/>
          <p:nvPr/>
        </p:nvCxnSpPr>
        <p:spPr>
          <a:xfrm flipH="1">
            <a:off x="8089517" y="2173288"/>
            <a:ext cx="32134" cy="3567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25AC529-0706-0D4B-A25B-E0D012037552}"/>
              </a:ext>
              <a:ext uri="{C183D7F6-B498-43B3-948B-1728B52AA6E4}">
                <adec:decorative xmlns:adec="http://schemas.microsoft.com/office/drawing/2017/decorative" val="1"/>
              </a:ext>
            </a:extLst>
          </p:cNvPr>
          <p:cNvCxnSpPr/>
          <p:nvPr/>
        </p:nvCxnSpPr>
        <p:spPr>
          <a:xfrm flipH="1">
            <a:off x="13271117" y="2173288"/>
            <a:ext cx="32134" cy="3567112"/>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F4C26BEA-289C-0548-A105-DDF6B4FEEB40}"/>
              </a:ext>
            </a:extLst>
          </p:cNvPr>
          <p:cNvSpPr>
            <a:spLocks noGrp="1"/>
          </p:cNvSpPr>
          <p:nvPr>
            <p:ph type="body" sz="quarter" idx="13"/>
          </p:nvPr>
        </p:nvSpPr>
        <p:spPr>
          <a:xfrm>
            <a:off x="449839" y="4430033"/>
            <a:ext cx="4961257" cy="3771991"/>
          </a:xfrm>
        </p:spPr>
        <p:txBody>
          <a:bodyPr anchor="ctr"/>
          <a:lstStyle/>
          <a:p>
            <a:pPr lvl="2" algn="ctr"/>
            <a:endParaRPr lang="en-NZ" dirty="0">
              <a:latin typeface="Arial"/>
              <a:cs typeface="Arial"/>
            </a:endParaRPr>
          </a:p>
          <a:p>
            <a:pPr lvl="2" algn="ctr"/>
            <a:r>
              <a:rPr lang="en-NZ" b="1" dirty="0">
                <a:latin typeface="Arial"/>
                <a:cs typeface="Arial"/>
              </a:rPr>
              <a:t>Who might need a transfusion?</a:t>
            </a:r>
            <a:endParaRPr lang="en-NZ" dirty="0"/>
          </a:p>
          <a:p>
            <a:pPr marL="342900" lvl="3" indent="-342900">
              <a:lnSpc>
                <a:spcPct val="90000"/>
              </a:lnSpc>
              <a:buFont typeface="Arial,Sans-Serif"/>
              <a:buChar char="•"/>
            </a:pPr>
            <a:r>
              <a:rPr lang="en-NZ" dirty="0">
                <a:latin typeface="Arial"/>
                <a:cs typeface="Arial"/>
              </a:rPr>
              <a:t>Anyone!</a:t>
            </a:r>
            <a:endParaRPr lang="en-US">
              <a:latin typeface="Arial"/>
              <a:cs typeface="Arial"/>
            </a:endParaRPr>
          </a:p>
          <a:p>
            <a:pPr marL="342900" lvl="3" indent="-342900">
              <a:lnSpc>
                <a:spcPct val="90000"/>
              </a:lnSpc>
              <a:buFont typeface="Arial,Sans-Serif"/>
              <a:buChar char="•"/>
            </a:pPr>
            <a:r>
              <a:rPr lang="en-NZ" dirty="0">
                <a:latin typeface="Arial"/>
                <a:cs typeface="Arial"/>
              </a:rPr>
              <a:t>Someone experiencing blood loss (for example, from an accident, surgery or childbirth)</a:t>
            </a:r>
            <a:endParaRPr lang="en-US">
              <a:latin typeface="Arial"/>
              <a:cs typeface="Arial"/>
            </a:endParaRPr>
          </a:p>
          <a:p>
            <a:pPr marL="342900" lvl="3" indent="-342900">
              <a:lnSpc>
                <a:spcPct val="90000"/>
              </a:lnSpc>
              <a:buFont typeface="Arial,Sans-Serif"/>
              <a:buChar char="•"/>
            </a:pPr>
            <a:r>
              <a:rPr lang="en-NZ" dirty="0">
                <a:latin typeface="Arial"/>
                <a:cs typeface="Arial"/>
              </a:rPr>
              <a:t>Someone with cancer may receive platelets </a:t>
            </a:r>
          </a:p>
          <a:p>
            <a:pPr marL="342900" lvl="3" indent="-342900">
              <a:lnSpc>
                <a:spcPct val="90000"/>
              </a:lnSpc>
              <a:buFont typeface="Arial,Sans-Serif"/>
              <a:buChar char="•"/>
            </a:pPr>
            <a:r>
              <a:rPr lang="en-NZ" dirty="0">
                <a:latin typeface="Arial"/>
                <a:cs typeface="Arial"/>
              </a:rPr>
              <a:t>Someone with an immune disorder may receive medicines made from plasma </a:t>
            </a:r>
          </a:p>
          <a:p>
            <a:pPr lvl="2" algn="ctr"/>
            <a:endParaRPr lang="en-NZ" dirty="0"/>
          </a:p>
        </p:txBody>
      </p:sp>
      <p:sp>
        <p:nvSpPr>
          <p:cNvPr id="5" name="Text Placeholder 4">
            <a:extLst>
              <a:ext uri="{FF2B5EF4-FFF2-40B4-BE49-F238E27FC236}">
                <a16:creationId xmlns:a16="http://schemas.microsoft.com/office/drawing/2014/main" id="{35EB4EEC-7AB3-B342-8702-50F2DEC12BE0}"/>
              </a:ext>
            </a:extLst>
          </p:cNvPr>
          <p:cNvSpPr>
            <a:spLocks noGrp="1"/>
          </p:cNvSpPr>
          <p:nvPr>
            <p:ph type="body" sz="quarter" idx="11"/>
          </p:nvPr>
        </p:nvSpPr>
        <p:spPr/>
        <p:txBody>
          <a:bodyPr vert="horz" lIns="91440" tIns="45720" rIns="91440" bIns="45720" rtlCol="0" anchor="t">
            <a:noAutofit/>
          </a:bodyPr>
          <a:lstStyle/>
          <a:p>
            <a:pPr lvl="2" algn="ctr"/>
            <a:r>
              <a:rPr lang="en-NZ" sz="2400" b="1" dirty="0">
                <a:solidFill>
                  <a:schemeClr val="bg1"/>
                </a:solidFill>
                <a:latin typeface="Arial"/>
                <a:cs typeface="Arial"/>
              </a:rPr>
              <a:t>Stem cell </a:t>
            </a:r>
            <a:endParaRPr lang="en-NZ" sz="2400" dirty="0">
              <a:solidFill>
                <a:schemeClr val="bg1"/>
              </a:solidFill>
              <a:latin typeface="Arial"/>
              <a:cs typeface="Arial"/>
            </a:endParaRPr>
          </a:p>
        </p:txBody>
      </p:sp>
      <p:sp>
        <p:nvSpPr>
          <p:cNvPr id="8" name="Text Placeholder 7">
            <a:extLst>
              <a:ext uri="{FF2B5EF4-FFF2-40B4-BE49-F238E27FC236}">
                <a16:creationId xmlns:a16="http://schemas.microsoft.com/office/drawing/2014/main" id="{B02F1A32-CB04-A748-A02F-923F3CF5EA97}"/>
              </a:ext>
            </a:extLst>
          </p:cNvPr>
          <p:cNvSpPr>
            <a:spLocks noGrp="1"/>
          </p:cNvSpPr>
          <p:nvPr>
            <p:ph type="body" sz="quarter" idx="14"/>
          </p:nvPr>
        </p:nvSpPr>
        <p:spPr>
          <a:xfrm>
            <a:off x="5680766" y="4432152"/>
            <a:ext cx="4904758" cy="3786123"/>
          </a:xfrm>
        </p:spPr>
        <p:txBody>
          <a:bodyPr anchor="ctr"/>
          <a:lstStyle/>
          <a:p>
            <a:pPr lvl="2" algn="ctr"/>
            <a:endParaRPr lang="en-NZ" dirty="0">
              <a:latin typeface="Arial"/>
              <a:cs typeface="Arial"/>
            </a:endParaRPr>
          </a:p>
          <a:p>
            <a:pPr lvl="2" algn="ctr"/>
            <a:r>
              <a:rPr lang="en-NZ" b="1" dirty="0">
                <a:latin typeface="Arial"/>
                <a:cs typeface="Arial"/>
              </a:rPr>
              <a:t>Who might need a stem cell transplant?</a:t>
            </a:r>
            <a:endParaRPr lang="en-NZ" dirty="0"/>
          </a:p>
          <a:p>
            <a:pPr marL="342900" lvl="3" indent="-342900">
              <a:lnSpc>
                <a:spcPct val="90000"/>
              </a:lnSpc>
              <a:buFont typeface="Arial,Sans-Serif"/>
              <a:buChar char="•"/>
            </a:pPr>
            <a:r>
              <a:rPr lang="en-NZ" dirty="0">
                <a:latin typeface="Arial"/>
                <a:cs typeface="Arial"/>
              </a:rPr>
              <a:t>Anyone!</a:t>
            </a:r>
            <a:endParaRPr lang="en-US">
              <a:latin typeface="Arial"/>
              <a:cs typeface="Arial"/>
            </a:endParaRPr>
          </a:p>
          <a:p>
            <a:pPr marL="342900" lvl="3" indent="-342900">
              <a:lnSpc>
                <a:spcPct val="90000"/>
              </a:lnSpc>
              <a:buFont typeface="Arial,Sans-Serif"/>
              <a:buChar char="•"/>
            </a:pPr>
            <a:r>
              <a:rPr lang="en-NZ" dirty="0">
                <a:latin typeface="Arial"/>
                <a:cs typeface="Arial"/>
              </a:rPr>
              <a:t>Someone with blood cancer or a blood disorder</a:t>
            </a:r>
            <a:endParaRPr lang="en-NZ" dirty="0"/>
          </a:p>
          <a:p>
            <a:pPr lvl="2" algn="ctr"/>
            <a:endParaRPr lang="en-NZ" dirty="0">
              <a:latin typeface="Arial"/>
              <a:cs typeface="Arial"/>
            </a:endParaRPr>
          </a:p>
          <a:p>
            <a:pPr lvl="2" algn="ctr"/>
            <a:endParaRPr lang="en-NZ" dirty="0">
              <a:latin typeface="Arial"/>
              <a:cs typeface="Arial"/>
            </a:endParaRPr>
          </a:p>
          <a:p>
            <a:pPr lvl="2" algn="ctr"/>
            <a:endParaRPr lang="en-NZ" dirty="0">
              <a:latin typeface="Arial"/>
              <a:cs typeface="Arial"/>
            </a:endParaRPr>
          </a:p>
          <a:p>
            <a:pPr lvl="2" algn="ctr"/>
            <a:endParaRPr lang="en-NZ" dirty="0">
              <a:latin typeface="Arial"/>
              <a:cs typeface="Arial"/>
            </a:endParaRPr>
          </a:p>
        </p:txBody>
      </p:sp>
      <p:sp>
        <p:nvSpPr>
          <p:cNvPr id="6" name="Text Placeholder 5">
            <a:extLst>
              <a:ext uri="{FF2B5EF4-FFF2-40B4-BE49-F238E27FC236}">
                <a16:creationId xmlns:a16="http://schemas.microsoft.com/office/drawing/2014/main" id="{DE6CB058-9DD7-5544-9E62-B5D15FD9C309}"/>
              </a:ext>
            </a:extLst>
          </p:cNvPr>
          <p:cNvSpPr>
            <a:spLocks noGrp="1"/>
          </p:cNvSpPr>
          <p:nvPr>
            <p:ph type="body" sz="quarter" idx="12"/>
          </p:nvPr>
        </p:nvSpPr>
        <p:spPr>
          <a:xfrm>
            <a:off x="11879385" y="1627188"/>
            <a:ext cx="2913782" cy="546100"/>
          </a:xfrm>
        </p:spPr>
        <p:txBody>
          <a:bodyPr vert="horz" lIns="91440" tIns="45720" rIns="91440" bIns="45720" rtlCol="0" anchor="t">
            <a:noAutofit/>
          </a:bodyPr>
          <a:lstStyle/>
          <a:p>
            <a:pPr lvl="2" algn="ctr"/>
            <a:r>
              <a:rPr lang="en-NZ" sz="2400" b="1" dirty="0">
                <a:solidFill>
                  <a:schemeClr val="bg1"/>
                </a:solidFill>
                <a:latin typeface="Arial"/>
                <a:cs typeface="Arial"/>
              </a:rPr>
              <a:t>Organ or tissue</a:t>
            </a:r>
            <a:endParaRPr lang="en-NZ" sz="2400" dirty="0">
              <a:solidFill>
                <a:schemeClr val="bg1"/>
              </a:solidFill>
              <a:latin typeface="Arial"/>
              <a:cs typeface="Arial"/>
            </a:endParaRPr>
          </a:p>
        </p:txBody>
      </p:sp>
      <p:sp>
        <p:nvSpPr>
          <p:cNvPr id="9" name="Text Placeholder 8">
            <a:extLst>
              <a:ext uri="{FF2B5EF4-FFF2-40B4-BE49-F238E27FC236}">
                <a16:creationId xmlns:a16="http://schemas.microsoft.com/office/drawing/2014/main" id="{BEAAFB1F-466F-0B47-A333-B6E6449D6621}"/>
              </a:ext>
            </a:extLst>
          </p:cNvPr>
          <p:cNvSpPr>
            <a:spLocks noGrp="1"/>
          </p:cNvSpPr>
          <p:nvPr>
            <p:ph type="body" sz="quarter" idx="15"/>
          </p:nvPr>
        </p:nvSpPr>
        <p:spPr>
          <a:xfrm>
            <a:off x="10844436" y="4432152"/>
            <a:ext cx="4904758" cy="3786123"/>
          </a:xfrm>
          <a:prstGeom prst="roundRect">
            <a:avLst>
              <a:gd name="adj" fmla="val 34124"/>
            </a:avLst>
          </a:prstGeom>
        </p:spPr>
        <p:txBody>
          <a:bodyPr vert="horz" lIns="91440" tIns="45720" rIns="91440" bIns="45720" rtlCol="0" anchor="t">
            <a:noAutofit/>
          </a:bodyPr>
          <a:lstStyle/>
          <a:p>
            <a:pPr lvl="2" algn="ctr"/>
            <a:r>
              <a:rPr lang="en-NZ" b="1" dirty="0">
                <a:latin typeface="Arial"/>
                <a:cs typeface="Arial"/>
              </a:rPr>
              <a:t>Who might need an organ </a:t>
            </a:r>
            <a:br>
              <a:rPr lang="en-NZ" b="1" dirty="0"/>
            </a:br>
            <a:r>
              <a:rPr lang="en-NZ" b="1" dirty="0">
                <a:latin typeface="Arial"/>
                <a:cs typeface="Arial"/>
              </a:rPr>
              <a:t>or tissue transplant?</a:t>
            </a:r>
          </a:p>
          <a:p>
            <a:pPr marL="342900" lvl="3" indent="-342900">
              <a:lnSpc>
                <a:spcPct val="90000"/>
              </a:lnSpc>
              <a:buFont typeface="Arial,Sans-Serif"/>
              <a:buChar char="•"/>
            </a:pPr>
            <a:r>
              <a:rPr lang="en-NZ" dirty="0">
                <a:latin typeface="Arial"/>
                <a:cs typeface="Arial"/>
              </a:rPr>
              <a:t>Anyone!</a:t>
            </a:r>
            <a:endParaRPr lang="en-US">
              <a:latin typeface="Arial"/>
              <a:cs typeface="Arial"/>
            </a:endParaRPr>
          </a:p>
          <a:p>
            <a:pPr marL="342900" lvl="3" indent="-342900">
              <a:lnSpc>
                <a:spcPct val="90000"/>
              </a:lnSpc>
              <a:buFont typeface="Arial,Sans-Serif"/>
              <a:buChar char="•"/>
            </a:pPr>
            <a:r>
              <a:rPr lang="en-NZ" dirty="0">
                <a:latin typeface="Arial"/>
                <a:cs typeface="Arial"/>
              </a:rPr>
              <a:t>Someone whose organ(s)/tissue has been damaged by disease or injury</a:t>
            </a:r>
            <a:endParaRPr lang="en-US">
              <a:latin typeface="Arial"/>
              <a:cs typeface="Arial"/>
            </a:endParaRPr>
          </a:p>
          <a:p>
            <a:pPr marL="342900" lvl="3" indent="-342900">
              <a:lnSpc>
                <a:spcPct val="90000"/>
              </a:lnSpc>
              <a:buFont typeface="Arial,Sans-Serif"/>
              <a:buChar char="•"/>
            </a:pPr>
            <a:r>
              <a:rPr lang="en-NZ" dirty="0">
                <a:latin typeface="Arial"/>
                <a:cs typeface="Arial"/>
              </a:rPr>
              <a:t>Someone who has a birth defect</a:t>
            </a:r>
            <a:endParaRPr lang="en-NZ" dirty="0"/>
          </a:p>
        </p:txBody>
      </p:sp>
      <p:pic>
        <p:nvPicPr>
          <p:cNvPr id="30" name="Picture 29">
            <a:extLst>
              <a:ext uri="{FF2B5EF4-FFF2-40B4-BE49-F238E27FC236}">
                <a16:creationId xmlns:a16="http://schemas.microsoft.com/office/drawing/2014/main" id="{9359A61D-C53D-694B-A27C-4AEF16D106D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93651" y="2466936"/>
            <a:ext cx="1655999" cy="1655999"/>
          </a:xfrm>
          <a:prstGeom prst="rect">
            <a:avLst/>
          </a:prstGeom>
        </p:spPr>
      </p:pic>
      <p:pic>
        <p:nvPicPr>
          <p:cNvPr id="21" name="Picture 20">
            <a:extLst>
              <a:ext uri="{FF2B5EF4-FFF2-40B4-BE49-F238E27FC236}">
                <a16:creationId xmlns:a16="http://schemas.microsoft.com/office/drawing/2014/main" id="{2D01E2DD-843A-AF4C-A46F-6743F7561A8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500948" y="2442231"/>
            <a:ext cx="1670656" cy="1655999"/>
          </a:xfrm>
          <a:prstGeom prst="rect">
            <a:avLst/>
          </a:prstGeom>
        </p:spPr>
      </p:pic>
      <p:sp>
        <p:nvSpPr>
          <p:cNvPr id="19" name="Slide Number Placeholder 5">
            <a:extLst>
              <a:ext uri="{FF2B5EF4-FFF2-40B4-BE49-F238E27FC236}">
                <a16:creationId xmlns:a16="http://schemas.microsoft.com/office/drawing/2014/main" id="{9570E89B-289E-0F42-A78B-171DAC620F55}"/>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10</a:t>
            </a:fld>
            <a:r>
              <a:rPr lang="en-US" dirty="0"/>
              <a:t>         Exploring Donation</a:t>
            </a:r>
          </a:p>
        </p:txBody>
      </p:sp>
      <p:sp>
        <p:nvSpPr>
          <p:cNvPr id="22" name="Text Placeholder 21">
            <a:extLst>
              <a:ext uri="{FF2B5EF4-FFF2-40B4-BE49-F238E27FC236}">
                <a16:creationId xmlns:a16="http://schemas.microsoft.com/office/drawing/2014/main" id="{14B03247-7329-5167-8A57-9CFD583ED14C}"/>
              </a:ext>
            </a:extLst>
          </p:cNvPr>
          <p:cNvSpPr>
            <a:spLocks noGrp="1"/>
          </p:cNvSpPr>
          <p:nvPr>
            <p:ph type="body" sz="quarter" idx="10"/>
          </p:nvPr>
        </p:nvSpPr>
        <p:spPr/>
        <p:txBody>
          <a:bodyPr vert="horz" lIns="91440" tIns="45720" rIns="91440" bIns="45720" rtlCol="0" anchor="t">
            <a:noAutofit/>
          </a:bodyPr>
          <a:lstStyle/>
          <a:p>
            <a:pPr algn="ctr"/>
            <a:r>
              <a:rPr lang="en-GB" sz="2400" b="1" dirty="0">
                <a:solidFill>
                  <a:schemeClr val="bg1"/>
                </a:solidFill>
                <a:latin typeface="Arial"/>
                <a:cs typeface="Arial"/>
              </a:rPr>
              <a:t>Blood</a:t>
            </a:r>
          </a:p>
        </p:txBody>
      </p:sp>
      <p:cxnSp>
        <p:nvCxnSpPr>
          <p:cNvPr id="2" name="Straight Connector 1">
            <a:extLst>
              <a:ext uri="{FF2B5EF4-FFF2-40B4-BE49-F238E27FC236}">
                <a16:creationId xmlns:a16="http://schemas.microsoft.com/office/drawing/2014/main" id="{1358DDF2-635F-B041-2287-3C0EA67C90A2}"/>
              </a:ext>
              <a:ext uri="{C183D7F6-B498-43B3-948B-1728B52AA6E4}">
                <adec:decorative xmlns:adec="http://schemas.microsoft.com/office/drawing/2017/decorative" val="1"/>
              </a:ext>
            </a:extLst>
          </p:cNvPr>
          <p:cNvCxnSpPr>
            <a:cxnSpLocks/>
          </p:cNvCxnSpPr>
          <p:nvPr/>
        </p:nvCxnSpPr>
        <p:spPr>
          <a:xfrm>
            <a:off x="2985002" y="2003693"/>
            <a:ext cx="24365" cy="2436479"/>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188BEB45-836F-444C-AD24-F6E206FDCC8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154586" y="2470496"/>
            <a:ext cx="1670124" cy="1655999"/>
          </a:xfrm>
          <a:prstGeom prst="rect">
            <a:avLst/>
          </a:prstGeom>
        </p:spPr>
      </p:pic>
    </p:spTree>
    <p:extLst>
      <p:ext uri="{BB962C8B-B14F-4D97-AF65-F5344CB8AC3E}">
        <p14:creationId xmlns:p14="http://schemas.microsoft.com/office/powerpoint/2010/main" val="3274309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525511-E46E-F14A-9CC8-4C872ADE5FD9}"/>
              </a:ext>
            </a:extLst>
          </p:cNvPr>
          <p:cNvSpPr>
            <a:spLocks noGrp="1"/>
          </p:cNvSpPr>
          <p:nvPr>
            <p:ph type="title"/>
          </p:nvPr>
        </p:nvSpPr>
        <p:spPr/>
        <p:txBody>
          <a:bodyPr/>
          <a:lstStyle/>
          <a:p>
            <a:r>
              <a:rPr lang="en-US" dirty="0"/>
              <a:t>What’s involved in being a blood donor</a:t>
            </a:r>
          </a:p>
        </p:txBody>
      </p:sp>
      <p:cxnSp>
        <p:nvCxnSpPr>
          <p:cNvPr id="47" name="Straight Connector 46">
            <a:extLst>
              <a:ext uri="{FF2B5EF4-FFF2-40B4-BE49-F238E27FC236}">
                <a16:creationId xmlns:a16="http://schemas.microsoft.com/office/drawing/2014/main" id="{6A039DA0-95E6-9546-A3D7-851FE86E1DF0}"/>
              </a:ext>
              <a:ext uri="{C183D7F6-B498-43B3-948B-1728B52AA6E4}">
                <adec:decorative xmlns:adec="http://schemas.microsoft.com/office/drawing/2017/decorative" val="1"/>
              </a:ext>
            </a:extLst>
          </p:cNvPr>
          <p:cNvCxnSpPr>
            <a:cxnSpLocks/>
            <a:stCxn id="75" idx="0"/>
          </p:cNvCxnSpPr>
          <p:nvPr/>
        </p:nvCxnSpPr>
        <p:spPr>
          <a:xfrm flipH="1" flipV="1">
            <a:off x="14096271" y="6932303"/>
            <a:ext cx="5688" cy="876196"/>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A32A636-686A-C140-9CE6-2104A1419196}"/>
              </a:ext>
              <a:ext uri="{C183D7F6-B498-43B3-948B-1728B52AA6E4}">
                <adec:decorative xmlns:adec="http://schemas.microsoft.com/office/drawing/2017/decorative" val="1"/>
              </a:ext>
            </a:extLst>
          </p:cNvPr>
          <p:cNvCxnSpPr>
            <a:cxnSpLocks/>
            <a:stCxn id="76" idx="2"/>
          </p:cNvCxnSpPr>
          <p:nvPr/>
        </p:nvCxnSpPr>
        <p:spPr>
          <a:xfrm flipH="1" flipV="1">
            <a:off x="2316716" y="6359828"/>
            <a:ext cx="2594" cy="876196"/>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4619738-352B-C744-AF6D-D9B100884BBD}"/>
              </a:ext>
              <a:ext uri="{C183D7F6-B498-43B3-948B-1728B52AA6E4}">
                <adec:decorative xmlns:adec="http://schemas.microsoft.com/office/drawing/2017/decorative" val="1"/>
              </a:ext>
            </a:extLst>
          </p:cNvPr>
          <p:cNvCxnSpPr>
            <a:cxnSpLocks/>
          </p:cNvCxnSpPr>
          <p:nvPr/>
        </p:nvCxnSpPr>
        <p:spPr>
          <a:xfrm flipH="1">
            <a:off x="6184381" y="5875847"/>
            <a:ext cx="15423" cy="1712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BDEC59-D5D6-AA45-AEB0-A0534E5EF472}"/>
              </a:ext>
              <a:ext uri="{C183D7F6-B498-43B3-948B-1728B52AA6E4}">
                <adec:decorative xmlns:adec="http://schemas.microsoft.com/office/drawing/2017/decorative" val="1"/>
              </a:ext>
            </a:extLst>
          </p:cNvPr>
          <p:cNvCxnSpPr>
            <a:cxnSpLocks/>
          </p:cNvCxnSpPr>
          <p:nvPr/>
        </p:nvCxnSpPr>
        <p:spPr>
          <a:xfrm flipH="1">
            <a:off x="10076760" y="5746787"/>
            <a:ext cx="7025" cy="1668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0802B1B-CA80-C649-BDF5-B46D9333FD85}"/>
              </a:ext>
              <a:ext uri="{C183D7F6-B498-43B3-948B-1728B52AA6E4}">
                <adec:decorative xmlns:adec="http://schemas.microsoft.com/office/drawing/2017/decorative" val="1"/>
              </a:ext>
            </a:extLst>
          </p:cNvPr>
          <p:cNvCxnSpPr>
            <a:cxnSpLocks/>
            <a:endCxn id="63" idx="4"/>
          </p:cNvCxnSpPr>
          <p:nvPr/>
        </p:nvCxnSpPr>
        <p:spPr>
          <a:xfrm flipH="1">
            <a:off x="13932067" y="2948065"/>
            <a:ext cx="15424" cy="183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06AF67A-D2BE-CC48-9BA1-943D0D193A51}"/>
              </a:ext>
              <a:ext uri="{C183D7F6-B498-43B3-948B-1728B52AA6E4}">
                <adec:decorative xmlns:adec="http://schemas.microsoft.com/office/drawing/2017/decorative" val="1"/>
              </a:ext>
            </a:extLst>
          </p:cNvPr>
          <p:cNvCxnSpPr>
            <a:cxnSpLocks/>
          </p:cNvCxnSpPr>
          <p:nvPr/>
        </p:nvCxnSpPr>
        <p:spPr>
          <a:xfrm flipH="1">
            <a:off x="2316716" y="4034690"/>
            <a:ext cx="15423" cy="1712097"/>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 Placeholder 3">
            <a:extLst>
              <a:ext uri="{FF2B5EF4-FFF2-40B4-BE49-F238E27FC236}">
                <a16:creationId xmlns:a16="http://schemas.microsoft.com/office/drawing/2014/main" id="{354FA8EC-F8E0-904D-9533-413F2733B6B5}"/>
              </a:ext>
            </a:extLst>
          </p:cNvPr>
          <p:cNvSpPr>
            <a:spLocks noGrp="1"/>
          </p:cNvSpPr>
          <p:nvPr>
            <p:ph type="body" sz="quarter" idx="18"/>
          </p:nvPr>
        </p:nvSpPr>
        <p:spPr>
          <a:xfrm>
            <a:off x="499029" y="3044915"/>
            <a:ext cx="3600000" cy="1086998"/>
          </a:xfrm>
        </p:spPr>
        <p:txBody>
          <a:bodyPr tIns="251999"/>
          <a:lstStyle/>
          <a:p>
            <a:pPr lvl="3" algn="ctr"/>
            <a:r>
              <a:rPr lang="en-NZ" sz="2200" dirty="0"/>
              <a:t>Register online from </a:t>
            </a:r>
            <a:br>
              <a:rPr lang="en-NZ" sz="2200" dirty="0"/>
            </a:br>
            <a:r>
              <a:rPr lang="en-NZ" sz="2200" dirty="0"/>
              <a:t>16+ at </a:t>
            </a:r>
            <a:r>
              <a:rPr lang="en-NZ" sz="2200" b="1" dirty="0">
                <a:solidFill>
                  <a:srgbClr val="245EA9"/>
                </a:solidFill>
                <a:hlinkClick r:id="rId3">
                  <a:extLst>
                    <a:ext uri="{A12FA001-AC4F-418D-AE19-62706E023703}">
                      <ahyp:hlinkClr xmlns:ahyp="http://schemas.microsoft.com/office/drawing/2018/hyperlinkcolor" val="tx"/>
                    </a:ext>
                  </a:extLst>
                </a:hlinkClick>
              </a:rPr>
              <a:t>blood.co.uk</a:t>
            </a:r>
            <a:r>
              <a:rPr lang="en-NZ" sz="2200" dirty="0">
                <a:solidFill>
                  <a:srgbClr val="245EA9"/>
                </a:solidFill>
              </a:rPr>
              <a:t>.</a:t>
            </a:r>
          </a:p>
        </p:txBody>
      </p:sp>
      <p:sp>
        <p:nvSpPr>
          <p:cNvPr id="56" name="Text Placeholder 5">
            <a:extLst>
              <a:ext uri="{FF2B5EF4-FFF2-40B4-BE49-F238E27FC236}">
                <a16:creationId xmlns:a16="http://schemas.microsoft.com/office/drawing/2014/main" id="{9EE43915-A5C3-3A4D-ADB4-73A2F574F66D}"/>
              </a:ext>
            </a:extLst>
          </p:cNvPr>
          <p:cNvSpPr>
            <a:spLocks noGrp="1"/>
          </p:cNvSpPr>
          <p:nvPr>
            <p:ph type="body" sz="quarter" idx="10"/>
          </p:nvPr>
        </p:nvSpPr>
        <p:spPr>
          <a:xfrm>
            <a:off x="2046716" y="2751653"/>
            <a:ext cx="540000" cy="540000"/>
          </a:xfrm>
        </p:spPr>
        <p:txBody>
          <a:bodyPr/>
          <a:lstStyle/>
          <a:p>
            <a:pPr lvl="2" algn="ctr"/>
            <a:r>
              <a:rPr lang="en-US" sz="2200" dirty="0">
                <a:solidFill>
                  <a:schemeClr val="bg1"/>
                </a:solidFill>
              </a:rPr>
              <a:t>1</a:t>
            </a:r>
          </a:p>
        </p:txBody>
      </p:sp>
      <p:sp>
        <p:nvSpPr>
          <p:cNvPr id="55" name="Text Placeholder 4">
            <a:extLst>
              <a:ext uri="{FF2B5EF4-FFF2-40B4-BE49-F238E27FC236}">
                <a16:creationId xmlns:a16="http://schemas.microsoft.com/office/drawing/2014/main" id="{5B8D82D3-BA1B-1843-B921-2909E2195519}"/>
              </a:ext>
            </a:extLst>
          </p:cNvPr>
          <p:cNvSpPr>
            <a:spLocks noGrp="1"/>
          </p:cNvSpPr>
          <p:nvPr>
            <p:ph type="body" sz="quarter" idx="19"/>
          </p:nvPr>
        </p:nvSpPr>
        <p:spPr>
          <a:xfrm>
            <a:off x="499029" y="5240853"/>
            <a:ext cx="3600000" cy="1788084"/>
          </a:xfrm>
        </p:spPr>
        <p:txBody>
          <a:bodyPr lIns="36000" tIns="251999" rIns="36000"/>
          <a:lstStyle/>
          <a:p>
            <a:pPr lvl="3" algn="ctr"/>
            <a:r>
              <a:rPr lang="en-NZ" sz="2200" dirty="0"/>
              <a:t>Registered donors book an appointment at their preferred time and place from 17+.</a:t>
            </a:r>
          </a:p>
        </p:txBody>
      </p:sp>
      <p:sp>
        <p:nvSpPr>
          <p:cNvPr id="57" name="Text Placeholder 6">
            <a:extLst>
              <a:ext uri="{FF2B5EF4-FFF2-40B4-BE49-F238E27FC236}">
                <a16:creationId xmlns:a16="http://schemas.microsoft.com/office/drawing/2014/main" id="{7E66FD7F-ADEE-D948-A71A-7A80AB024834}"/>
              </a:ext>
            </a:extLst>
          </p:cNvPr>
          <p:cNvSpPr>
            <a:spLocks noGrp="1"/>
          </p:cNvSpPr>
          <p:nvPr>
            <p:ph type="body" sz="quarter" idx="14"/>
          </p:nvPr>
        </p:nvSpPr>
        <p:spPr>
          <a:xfrm>
            <a:off x="2034359" y="4928746"/>
            <a:ext cx="540000" cy="540000"/>
          </a:xfrm>
        </p:spPr>
        <p:txBody>
          <a:bodyPr/>
          <a:lstStyle/>
          <a:p>
            <a:pPr lvl="2" algn="ctr"/>
            <a:r>
              <a:rPr lang="en-US" sz="2200" dirty="0">
                <a:solidFill>
                  <a:schemeClr val="bg1"/>
                </a:solidFill>
              </a:rPr>
              <a:t>2</a:t>
            </a:r>
          </a:p>
        </p:txBody>
      </p:sp>
      <p:sp>
        <p:nvSpPr>
          <p:cNvPr id="58" name="Text Placeholder 7">
            <a:extLst>
              <a:ext uri="{FF2B5EF4-FFF2-40B4-BE49-F238E27FC236}">
                <a16:creationId xmlns:a16="http://schemas.microsoft.com/office/drawing/2014/main" id="{3ACF58F9-E389-0740-95D8-B7CDD6B1B295}"/>
              </a:ext>
            </a:extLst>
          </p:cNvPr>
          <p:cNvSpPr>
            <a:spLocks noGrp="1"/>
          </p:cNvSpPr>
          <p:nvPr>
            <p:ph type="body" sz="quarter" idx="20"/>
          </p:nvPr>
        </p:nvSpPr>
        <p:spPr>
          <a:xfrm>
            <a:off x="4391407" y="3885174"/>
            <a:ext cx="3600000" cy="2574260"/>
          </a:xfrm>
          <a:prstGeom prst="roundRect">
            <a:avLst>
              <a:gd name="adj" fmla="val 10457"/>
            </a:avLst>
          </a:prstGeom>
        </p:spPr>
        <p:txBody>
          <a:bodyPr lIns="0" tIns="251999" rIns="0"/>
          <a:lstStyle/>
          <a:p>
            <a:pPr lvl="3" algn="ctr"/>
            <a:r>
              <a:rPr lang="en-NZ" sz="2200" dirty="0"/>
              <a:t>The donation process takes roughly 1 hour – donating itself just 5-10 minutes. </a:t>
            </a:r>
          </a:p>
          <a:p>
            <a:pPr lvl="3" algn="ctr"/>
            <a:r>
              <a:rPr lang="en-NZ" sz="2200" dirty="0"/>
              <a:t>Donors get a drink </a:t>
            </a:r>
            <a:br>
              <a:rPr lang="en-NZ" sz="2200" dirty="0"/>
            </a:br>
            <a:r>
              <a:rPr lang="en-NZ" sz="2200" dirty="0"/>
              <a:t>and biscuit and then </a:t>
            </a:r>
            <a:br>
              <a:rPr lang="en-NZ" sz="2200" dirty="0"/>
            </a:br>
            <a:r>
              <a:rPr lang="en-NZ" sz="2200" dirty="0"/>
              <a:t>their job is done.</a:t>
            </a:r>
          </a:p>
        </p:txBody>
      </p:sp>
      <p:sp>
        <p:nvSpPr>
          <p:cNvPr id="61" name="Text Placeholder 10">
            <a:extLst>
              <a:ext uri="{FF2B5EF4-FFF2-40B4-BE49-F238E27FC236}">
                <a16:creationId xmlns:a16="http://schemas.microsoft.com/office/drawing/2014/main" id="{BA1F706A-BDA0-2A4F-BD89-4A8F8E7F30BA}"/>
              </a:ext>
            </a:extLst>
          </p:cNvPr>
          <p:cNvSpPr>
            <a:spLocks noGrp="1"/>
          </p:cNvSpPr>
          <p:nvPr>
            <p:ph type="body" sz="quarter" idx="11"/>
          </p:nvPr>
        </p:nvSpPr>
        <p:spPr>
          <a:xfrm>
            <a:off x="5914380" y="3591912"/>
            <a:ext cx="540000" cy="540000"/>
          </a:xfrm>
        </p:spPr>
        <p:txBody>
          <a:bodyPr/>
          <a:lstStyle/>
          <a:p>
            <a:pPr lvl="2" algn="ctr"/>
            <a:r>
              <a:rPr lang="en-US" sz="2200" dirty="0">
                <a:solidFill>
                  <a:schemeClr val="bg1"/>
                </a:solidFill>
              </a:rPr>
              <a:t>3</a:t>
            </a:r>
          </a:p>
        </p:txBody>
      </p:sp>
      <p:sp>
        <p:nvSpPr>
          <p:cNvPr id="59" name="Text Placeholder 8">
            <a:extLst>
              <a:ext uri="{FF2B5EF4-FFF2-40B4-BE49-F238E27FC236}">
                <a16:creationId xmlns:a16="http://schemas.microsoft.com/office/drawing/2014/main" id="{E8FE11A7-2B40-6B48-8B22-10FAA0FBA398}"/>
              </a:ext>
            </a:extLst>
          </p:cNvPr>
          <p:cNvSpPr>
            <a:spLocks noGrp="1"/>
          </p:cNvSpPr>
          <p:nvPr>
            <p:ph type="body" sz="quarter" idx="21"/>
          </p:nvPr>
        </p:nvSpPr>
        <p:spPr>
          <a:xfrm>
            <a:off x="8283785" y="3885173"/>
            <a:ext cx="3600000" cy="3149763"/>
          </a:xfrm>
        </p:spPr>
        <p:txBody>
          <a:bodyPr lIns="36000" tIns="251999" rIns="36000"/>
          <a:lstStyle/>
          <a:p>
            <a:pPr lvl="3" algn="ctr"/>
            <a:r>
              <a:rPr lang="en-NZ" sz="2200" dirty="0"/>
              <a:t>A donor’s blood is tested </a:t>
            </a:r>
            <a:br>
              <a:rPr lang="en-NZ" sz="2200" dirty="0"/>
            </a:br>
            <a:r>
              <a:rPr lang="en-NZ" sz="2200" dirty="0"/>
              <a:t>where they can find out their blood group. The blood is split into component part; platelets, plasma and red blood cells. Each donation can help 3 adults or 6 infants.</a:t>
            </a:r>
          </a:p>
        </p:txBody>
      </p:sp>
      <p:sp>
        <p:nvSpPr>
          <p:cNvPr id="62" name="Text Placeholder 11">
            <a:extLst>
              <a:ext uri="{FF2B5EF4-FFF2-40B4-BE49-F238E27FC236}">
                <a16:creationId xmlns:a16="http://schemas.microsoft.com/office/drawing/2014/main" id="{0D6DF1C3-707F-054F-A720-603DA635BCD6}"/>
              </a:ext>
            </a:extLst>
          </p:cNvPr>
          <p:cNvSpPr>
            <a:spLocks noGrp="1"/>
          </p:cNvSpPr>
          <p:nvPr>
            <p:ph type="body" sz="quarter" idx="12"/>
          </p:nvPr>
        </p:nvSpPr>
        <p:spPr>
          <a:xfrm>
            <a:off x="9782045" y="3591912"/>
            <a:ext cx="540000" cy="540000"/>
          </a:xfrm>
        </p:spPr>
        <p:txBody>
          <a:bodyPr/>
          <a:lstStyle/>
          <a:p>
            <a:pPr lvl="2" algn="ctr"/>
            <a:r>
              <a:rPr lang="en-US" sz="2200" dirty="0">
                <a:solidFill>
                  <a:schemeClr val="bg1"/>
                </a:solidFill>
              </a:rPr>
              <a:t>4</a:t>
            </a:r>
          </a:p>
        </p:txBody>
      </p:sp>
      <p:sp>
        <p:nvSpPr>
          <p:cNvPr id="60" name="Text Placeholder 9">
            <a:extLst>
              <a:ext uri="{FF2B5EF4-FFF2-40B4-BE49-F238E27FC236}">
                <a16:creationId xmlns:a16="http://schemas.microsoft.com/office/drawing/2014/main" id="{40140A52-5E4B-0D46-9C40-861086290866}"/>
              </a:ext>
            </a:extLst>
          </p:cNvPr>
          <p:cNvSpPr>
            <a:spLocks noGrp="1"/>
          </p:cNvSpPr>
          <p:nvPr>
            <p:ph type="body" sz="quarter" idx="22"/>
          </p:nvPr>
        </p:nvSpPr>
        <p:spPr>
          <a:xfrm>
            <a:off x="12132067" y="4576283"/>
            <a:ext cx="3600000" cy="2458654"/>
          </a:xfrm>
        </p:spPr>
        <p:txBody>
          <a:bodyPr tIns="251999"/>
          <a:lstStyle/>
          <a:p>
            <a:pPr lvl="3" algn="ctr"/>
            <a:r>
              <a:rPr lang="en-NZ" sz="2200" dirty="0"/>
              <a:t>Blood is then distributed </a:t>
            </a:r>
            <a:br>
              <a:rPr lang="en-NZ" sz="2200" dirty="0"/>
            </a:br>
            <a:r>
              <a:rPr lang="en-NZ" sz="2200" dirty="0"/>
              <a:t>to hospitals across England and given to patients in need. Donors even get a text when their red cells are issued.</a:t>
            </a:r>
          </a:p>
        </p:txBody>
      </p:sp>
      <p:sp>
        <p:nvSpPr>
          <p:cNvPr id="63" name="Text Placeholder 12">
            <a:extLst>
              <a:ext uri="{FF2B5EF4-FFF2-40B4-BE49-F238E27FC236}">
                <a16:creationId xmlns:a16="http://schemas.microsoft.com/office/drawing/2014/main" id="{D6BC3CF5-34CA-EB4B-B380-2204E516BBCF}"/>
              </a:ext>
            </a:extLst>
          </p:cNvPr>
          <p:cNvSpPr>
            <a:spLocks noGrp="1"/>
          </p:cNvSpPr>
          <p:nvPr>
            <p:ph type="body" sz="quarter" idx="13"/>
          </p:nvPr>
        </p:nvSpPr>
        <p:spPr>
          <a:xfrm>
            <a:off x="13662067" y="4247590"/>
            <a:ext cx="540000" cy="540000"/>
          </a:xfrm>
        </p:spPr>
        <p:txBody>
          <a:bodyPr/>
          <a:lstStyle/>
          <a:p>
            <a:pPr lvl="2" algn="ctr"/>
            <a:r>
              <a:rPr lang="en-US" sz="2200" dirty="0">
                <a:solidFill>
                  <a:schemeClr val="bg1"/>
                </a:solidFill>
              </a:rPr>
              <a:t>5</a:t>
            </a:r>
          </a:p>
        </p:txBody>
      </p:sp>
      <p:cxnSp>
        <p:nvCxnSpPr>
          <p:cNvPr id="64" name="Straight Connector 63">
            <a:extLst>
              <a:ext uri="{FF2B5EF4-FFF2-40B4-BE49-F238E27FC236}">
                <a16:creationId xmlns:a16="http://schemas.microsoft.com/office/drawing/2014/main" id="{2756ECA3-DC6A-F844-98D7-0751CCB2680F}"/>
              </a:ext>
              <a:ext uri="{C183D7F6-B498-43B3-948B-1728B52AA6E4}">
                <adec:decorative xmlns:adec="http://schemas.microsoft.com/office/drawing/2017/decorative" val="1"/>
              </a:ext>
            </a:extLst>
          </p:cNvPr>
          <p:cNvCxnSpPr>
            <a:cxnSpLocks/>
            <a:stCxn id="61" idx="0"/>
            <a:endCxn id="73" idx="0"/>
          </p:cNvCxnSpPr>
          <p:nvPr/>
        </p:nvCxnSpPr>
        <p:spPr>
          <a:xfrm flipV="1">
            <a:off x="6184380" y="2732480"/>
            <a:ext cx="0" cy="859432"/>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BF509C1-B515-6A4C-AC02-9DC27ACA0F99}"/>
              </a:ext>
              <a:ext uri="{C183D7F6-B498-43B3-948B-1728B52AA6E4}">
                <adec:decorative xmlns:adec="http://schemas.microsoft.com/office/drawing/2017/decorative" val="1"/>
              </a:ext>
            </a:extLst>
          </p:cNvPr>
          <p:cNvCxnSpPr>
            <a:cxnSpLocks/>
            <a:endCxn id="74" idx="2"/>
          </p:cNvCxnSpPr>
          <p:nvPr/>
        </p:nvCxnSpPr>
        <p:spPr>
          <a:xfrm flipH="1" flipV="1">
            <a:off x="10058721" y="2732480"/>
            <a:ext cx="5682" cy="85943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6E09001-857B-F24E-B38F-01369AA79EB9}"/>
              </a:ext>
              <a:ext uri="{C183D7F6-B498-43B3-948B-1728B52AA6E4}">
                <adec:decorative xmlns:adec="http://schemas.microsoft.com/office/drawing/2017/decorative" val="1"/>
              </a:ext>
            </a:extLst>
          </p:cNvPr>
          <p:cNvCxnSpPr>
            <a:cxnSpLocks/>
            <a:stCxn id="76" idx="0"/>
          </p:cNvCxnSpPr>
          <p:nvPr/>
        </p:nvCxnSpPr>
        <p:spPr>
          <a:xfrm>
            <a:off x="2583629" y="7500343"/>
            <a:ext cx="2946706" cy="20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1FECC81-98A4-6245-842D-3A0E84C1E253}"/>
              </a:ext>
              <a:ext uri="{C183D7F6-B498-43B3-948B-1728B52AA6E4}">
                <adec:decorative xmlns:adec="http://schemas.microsoft.com/office/drawing/2017/decorative" val="1"/>
              </a:ext>
            </a:extLst>
          </p:cNvPr>
          <p:cNvCxnSpPr>
            <a:cxnSpLocks/>
          </p:cNvCxnSpPr>
          <p:nvPr/>
        </p:nvCxnSpPr>
        <p:spPr>
          <a:xfrm flipV="1">
            <a:off x="10893881" y="8072818"/>
            <a:ext cx="2936753" cy="20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68" name="Picture 67">
            <a:extLst>
              <a:ext uri="{FF2B5EF4-FFF2-40B4-BE49-F238E27FC236}">
                <a16:creationId xmlns:a16="http://schemas.microsoft.com/office/drawing/2014/main" id="{01380910-B6AD-F34C-B57B-06884B1F62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37882" y="7232204"/>
            <a:ext cx="1655999" cy="1655999"/>
          </a:xfrm>
          <a:prstGeom prst="rect">
            <a:avLst/>
          </a:prstGeom>
        </p:spPr>
      </p:pic>
      <p:pic>
        <p:nvPicPr>
          <p:cNvPr id="69" name="Picture 68">
            <a:extLst>
              <a:ext uri="{FF2B5EF4-FFF2-40B4-BE49-F238E27FC236}">
                <a16:creationId xmlns:a16="http://schemas.microsoft.com/office/drawing/2014/main" id="{1A94D889-F787-7B41-9987-36AB95EE14E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349052" y="6674343"/>
            <a:ext cx="1670656" cy="1655999"/>
          </a:xfrm>
          <a:prstGeom prst="rect">
            <a:avLst/>
          </a:prstGeom>
        </p:spPr>
      </p:pic>
      <p:pic>
        <p:nvPicPr>
          <p:cNvPr id="70" name="Picture 69">
            <a:extLst>
              <a:ext uri="{FF2B5EF4-FFF2-40B4-BE49-F238E27FC236}">
                <a16:creationId xmlns:a16="http://schemas.microsoft.com/office/drawing/2014/main" id="{30773AD9-A74E-6E41-BEF0-B8BE3588D59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11093" y="1930045"/>
            <a:ext cx="1655999" cy="1655999"/>
          </a:xfrm>
          <a:prstGeom prst="rect">
            <a:avLst/>
          </a:prstGeom>
        </p:spPr>
      </p:pic>
      <p:cxnSp>
        <p:nvCxnSpPr>
          <p:cNvPr id="71" name="Straight Connector 70">
            <a:extLst>
              <a:ext uri="{FF2B5EF4-FFF2-40B4-BE49-F238E27FC236}">
                <a16:creationId xmlns:a16="http://schemas.microsoft.com/office/drawing/2014/main" id="{0ABD9445-EB5B-304D-98A5-60C5F729FF28}"/>
              </a:ext>
              <a:ext uri="{C183D7F6-B498-43B3-948B-1728B52AA6E4}">
                <adec:decorative xmlns:adec="http://schemas.microsoft.com/office/drawing/2017/decorative" val="1"/>
              </a:ext>
            </a:extLst>
          </p:cNvPr>
          <p:cNvCxnSpPr>
            <a:cxnSpLocks/>
            <a:stCxn id="73" idx="2"/>
            <a:endCxn id="74" idx="0"/>
          </p:cNvCxnSpPr>
          <p:nvPr/>
        </p:nvCxnSpPr>
        <p:spPr>
          <a:xfrm>
            <a:off x="6448699" y="2468161"/>
            <a:ext cx="3345703"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C97AA43E-E747-F94B-9C14-021EB227B41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294260" y="1635654"/>
            <a:ext cx="1670656" cy="1655999"/>
          </a:xfrm>
          <a:prstGeom prst="rect">
            <a:avLst/>
          </a:prstGeom>
        </p:spPr>
      </p:pic>
      <p:sp>
        <p:nvSpPr>
          <p:cNvPr id="73" name="Arc 72">
            <a:extLst>
              <a:ext uri="{FF2B5EF4-FFF2-40B4-BE49-F238E27FC236}">
                <a16:creationId xmlns:a16="http://schemas.microsoft.com/office/drawing/2014/main" id="{4ECDF179-B8B9-BA42-9C67-25C3ADC5070D}"/>
              </a:ext>
              <a:ext uri="{C183D7F6-B498-43B3-948B-1728B52AA6E4}">
                <adec:decorative xmlns:adec="http://schemas.microsoft.com/office/drawing/2017/decorative" val="1"/>
              </a:ext>
            </a:extLst>
          </p:cNvPr>
          <p:cNvSpPr/>
          <p:nvPr/>
        </p:nvSpPr>
        <p:spPr>
          <a:xfrm rot="16200000">
            <a:off x="6184380"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Arc 73">
            <a:extLst>
              <a:ext uri="{FF2B5EF4-FFF2-40B4-BE49-F238E27FC236}">
                <a16:creationId xmlns:a16="http://schemas.microsoft.com/office/drawing/2014/main" id="{F5529D90-6141-0948-9B19-156103F49386}"/>
              </a:ext>
              <a:ext uri="{C183D7F6-B498-43B3-948B-1728B52AA6E4}">
                <adec:decorative xmlns:adec="http://schemas.microsoft.com/office/drawing/2017/decorative" val="1"/>
              </a:ext>
            </a:extLst>
          </p:cNvPr>
          <p:cNvSpPr/>
          <p:nvPr/>
        </p:nvSpPr>
        <p:spPr>
          <a:xfrm>
            <a:off x="9530084"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Arc 74">
            <a:extLst>
              <a:ext uri="{FF2B5EF4-FFF2-40B4-BE49-F238E27FC236}">
                <a16:creationId xmlns:a16="http://schemas.microsoft.com/office/drawing/2014/main" id="{A3A2BE4E-8026-7E4B-9F70-BF2B5B11B0FB}"/>
              </a:ext>
              <a:ext uri="{C183D7F6-B498-43B3-948B-1728B52AA6E4}">
                <adec:decorative xmlns:adec="http://schemas.microsoft.com/office/drawing/2017/decorative" val="1"/>
              </a:ext>
            </a:extLst>
          </p:cNvPr>
          <p:cNvSpPr/>
          <p:nvPr/>
        </p:nvSpPr>
        <p:spPr>
          <a:xfrm rot="5400000">
            <a:off x="13573322" y="7544181"/>
            <a:ext cx="528637" cy="528637"/>
          </a:xfrm>
          <a:prstGeom prst="arc">
            <a:avLst>
              <a:gd name="adj1" fmla="val 16200000"/>
              <a:gd name="adj2" fmla="val 319760"/>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Arc 75">
            <a:extLst>
              <a:ext uri="{FF2B5EF4-FFF2-40B4-BE49-F238E27FC236}">
                <a16:creationId xmlns:a16="http://schemas.microsoft.com/office/drawing/2014/main" id="{BF416F8A-A7C7-0244-B557-60F1A84E6E36}"/>
              </a:ext>
              <a:ext uri="{C183D7F6-B498-43B3-948B-1728B52AA6E4}">
                <adec:decorative xmlns:adec="http://schemas.microsoft.com/office/drawing/2017/decorative" val="1"/>
              </a:ext>
            </a:extLst>
          </p:cNvPr>
          <p:cNvSpPr/>
          <p:nvPr/>
        </p:nvSpPr>
        <p:spPr>
          <a:xfrm rot="10800000">
            <a:off x="2319310" y="697170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11         Exploring Donation</a:t>
            </a:r>
          </a:p>
        </p:txBody>
      </p:sp>
    </p:spTree>
    <p:extLst>
      <p:ext uri="{BB962C8B-B14F-4D97-AF65-F5344CB8AC3E}">
        <p14:creationId xmlns:p14="http://schemas.microsoft.com/office/powerpoint/2010/main" val="296541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bg/>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8">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2">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0">
                                            <p:bg/>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0">
                                            <p:txEl>
                                              <p:pRg st="0" end="0"/>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3">
                                            <p:bg/>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3">
                                            <p:txEl>
                                              <p:pRg st="0" end="0"/>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build="p" animBg="1"/>
      <p:bldP spid="57" grpId="0" build="p" animBg="1"/>
      <p:bldP spid="58" grpId="0" build="p" animBg="1"/>
      <p:bldP spid="61" grpId="0" build="p" animBg="1"/>
      <p:bldP spid="59" grpId="0" build="p" animBg="1"/>
      <p:bldP spid="62" grpId="0" build="p" animBg="1"/>
      <p:bldP spid="60" grpId="0" build="p" animBg="1"/>
      <p:bldP spid="63" grpId="0" build="p" animBg="1"/>
      <p:bldP spid="73" grpId="0" animBg="1"/>
      <p:bldP spid="74" grpId="0" animBg="1"/>
      <p:bldP spid="75" grpId="0" animBg="1"/>
      <p:bldP spid="7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525511-E46E-F14A-9CC8-4C872ADE5FD9}"/>
              </a:ext>
            </a:extLst>
          </p:cNvPr>
          <p:cNvSpPr>
            <a:spLocks noGrp="1"/>
          </p:cNvSpPr>
          <p:nvPr>
            <p:ph type="title"/>
          </p:nvPr>
        </p:nvSpPr>
        <p:spPr/>
        <p:txBody>
          <a:bodyPr/>
          <a:lstStyle/>
          <a:p>
            <a:r>
              <a:rPr lang="en-US" dirty="0">
                <a:latin typeface="Arial"/>
                <a:cs typeface="Arial"/>
              </a:rPr>
              <a:t>Blood components can also be donated</a:t>
            </a:r>
            <a:endParaRPr lang="en-US" dirty="0"/>
          </a:p>
        </p:txBody>
      </p:sp>
      <p:sp>
        <p:nvSpPr>
          <p:cNvPr id="33"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12        Exploring Donation</a:t>
            </a:r>
          </a:p>
        </p:txBody>
      </p:sp>
      <p:sp>
        <p:nvSpPr>
          <p:cNvPr id="32" name="Text Placeholder 7">
            <a:extLst>
              <a:ext uri="{FF2B5EF4-FFF2-40B4-BE49-F238E27FC236}">
                <a16:creationId xmlns:a16="http://schemas.microsoft.com/office/drawing/2014/main" id="{A9143F46-5E81-1B30-1D02-63C7456C4615}"/>
              </a:ext>
            </a:extLst>
          </p:cNvPr>
          <p:cNvSpPr txBox="1">
            <a:spLocks/>
          </p:cNvSpPr>
          <p:nvPr/>
        </p:nvSpPr>
        <p:spPr>
          <a:xfrm>
            <a:off x="848613" y="4182521"/>
            <a:ext cx="6796130" cy="1147126"/>
          </a:xfrm>
          <a:prstGeom prst="roundRect">
            <a:avLst>
              <a:gd name="adj" fmla="val 10457"/>
            </a:avLst>
          </a:prstGeom>
          <a:solidFill>
            <a:schemeClr val="bg1"/>
          </a:solidFill>
          <a:ln>
            <a:solidFill>
              <a:srgbClr val="245EA9"/>
            </a:solidFill>
          </a:ln>
        </p:spPr>
        <p:txBody>
          <a:bodyPr vert="horz" lIns="0" tIns="251999" rIns="0" bIns="10800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r>
              <a:rPr lang="en-NZ" sz="2200" dirty="0"/>
              <a:t>The donation process takes around 1 hour – donating plasma itself can take around 35 minutes. </a:t>
            </a:r>
          </a:p>
          <a:p>
            <a:pPr lvl="3"/>
            <a:endParaRPr lang="en-NZ" sz="2200" dirty="0">
              <a:highlight>
                <a:srgbClr val="FFFF00"/>
              </a:highlight>
            </a:endParaRPr>
          </a:p>
        </p:txBody>
      </p:sp>
      <p:sp>
        <p:nvSpPr>
          <p:cNvPr id="34" name="Text Placeholder 8">
            <a:extLst>
              <a:ext uri="{FF2B5EF4-FFF2-40B4-BE49-F238E27FC236}">
                <a16:creationId xmlns:a16="http://schemas.microsoft.com/office/drawing/2014/main" id="{2817404F-0F1D-A58E-5431-63552A7970FE}"/>
              </a:ext>
            </a:extLst>
          </p:cNvPr>
          <p:cNvSpPr txBox="1">
            <a:spLocks/>
          </p:cNvSpPr>
          <p:nvPr/>
        </p:nvSpPr>
        <p:spPr>
          <a:xfrm>
            <a:off x="848612" y="5423494"/>
            <a:ext cx="6805905" cy="1897271"/>
          </a:xfrm>
          <a:prstGeom prst="roundRect">
            <a:avLst>
              <a:gd name="adj" fmla="val 12070"/>
            </a:avLst>
          </a:prstGeom>
          <a:solidFill>
            <a:schemeClr val="bg1"/>
          </a:solidFill>
          <a:ln>
            <a:solidFill>
              <a:srgbClr val="245EA9"/>
            </a:solidFill>
          </a:ln>
        </p:spPr>
        <p:txBody>
          <a:bodyPr vert="horz" lIns="36000" tIns="251999" rIns="36000" bIns="10800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GB" sz="2200" dirty="0">
                <a:solidFill>
                  <a:schemeClr val="tx1"/>
                </a:solidFill>
              </a:rPr>
              <a:t>Blood is collected out of the vein of one arm. A machine separates plasma from red blood cells. Plasma is collected in a bag and red blood cells are returned to the donor using the same needle.</a:t>
            </a:r>
          </a:p>
        </p:txBody>
      </p:sp>
      <p:sp>
        <p:nvSpPr>
          <p:cNvPr id="35" name="Text Placeholder 9">
            <a:extLst>
              <a:ext uri="{FF2B5EF4-FFF2-40B4-BE49-F238E27FC236}">
                <a16:creationId xmlns:a16="http://schemas.microsoft.com/office/drawing/2014/main" id="{5DA12815-9CFC-D473-DED5-D2824337E487}"/>
              </a:ext>
            </a:extLst>
          </p:cNvPr>
          <p:cNvSpPr txBox="1">
            <a:spLocks/>
          </p:cNvSpPr>
          <p:nvPr/>
        </p:nvSpPr>
        <p:spPr>
          <a:xfrm>
            <a:off x="8603071" y="6862390"/>
            <a:ext cx="6796129" cy="1440467"/>
          </a:xfrm>
          <a:prstGeom prst="roundRect">
            <a:avLst>
              <a:gd name="adj" fmla="val 14597"/>
            </a:avLst>
          </a:prstGeom>
          <a:solidFill>
            <a:schemeClr val="bg1"/>
          </a:solidFill>
          <a:ln>
            <a:solidFill>
              <a:srgbClr val="245EA9"/>
            </a:solidFill>
          </a:ln>
        </p:spPr>
        <p:txBody>
          <a:bodyPr vert="horz" lIns="91440" tIns="251999" rIns="91440" bIns="10800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r>
              <a:rPr lang="en-NZ" sz="2200" dirty="0"/>
              <a:t>Platelets are distributed to hospitals across England and given to patients in need, particularly people undergoing cancer treatment. </a:t>
            </a:r>
          </a:p>
        </p:txBody>
      </p:sp>
      <p:sp>
        <p:nvSpPr>
          <p:cNvPr id="36" name="Text Placeholder 3">
            <a:extLst>
              <a:ext uri="{FF2B5EF4-FFF2-40B4-BE49-F238E27FC236}">
                <a16:creationId xmlns:a16="http://schemas.microsoft.com/office/drawing/2014/main" id="{37F4FAA1-57E5-C0D7-8978-71F5B93981DC}"/>
              </a:ext>
            </a:extLst>
          </p:cNvPr>
          <p:cNvSpPr txBox="1">
            <a:spLocks/>
          </p:cNvSpPr>
          <p:nvPr/>
        </p:nvSpPr>
        <p:spPr>
          <a:xfrm>
            <a:off x="2813723" y="1810273"/>
            <a:ext cx="2846374" cy="528638"/>
          </a:xfrm>
          <a:prstGeom prst="roundRect">
            <a:avLst>
              <a:gd name="adj" fmla="val 50000"/>
            </a:avLst>
          </a:prstGeom>
          <a:solidFill>
            <a:srgbClr val="245EA9"/>
          </a:solidFill>
        </p:spPr>
        <p:txBody>
          <a:bodyPr vert="horz" lIns="91440" tIns="45720" rIns="91440" bIns="45720" rtlCol="0" anchor="t">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2" algn="ctr"/>
            <a:r>
              <a:rPr lang="en-NZ" sz="2400" dirty="0">
                <a:solidFill>
                  <a:schemeClr val="bg1"/>
                </a:solidFill>
                <a:latin typeface="Arial"/>
                <a:cs typeface="Arial"/>
              </a:rPr>
              <a:t>Plasma</a:t>
            </a:r>
          </a:p>
        </p:txBody>
      </p:sp>
      <p:sp>
        <p:nvSpPr>
          <p:cNvPr id="37" name="Text Placeholder 3">
            <a:extLst>
              <a:ext uri="{FF2B5EF4-FFF2-40B4-BE49-F238E27FC236}">
                <a16:creationId xmlns:a16="http://schemas.microsoft.com/office/drawing/2014/main" id="{D9601E5D-F72D-2BC8-A9C9-B809D2F83AB7}"/>
              </a:ext>
            </a:extLst>
          </p:cNvPr>
          <p:cNvSpPr txBox="1">
            <a:spLocks/>
          </p:cNvSpPr>
          <p:nvPr/>
        </p:nvSpPr>
        <p:spPr>
          <a:xfrm>
            <a:off x="10385781" y="1810273"/>
            <a:ext cx="2846374" cy="528638"/>
          </a:xfrm>
          <a:prstGeom prst="roundRect">
            <a:avLst>
              <a:gd name="adj" fmla="val 50000"/>
            </a:avLst>
          </a:prstGeom>
          <a:solidFill>
            <a:srgbClr val="245EA9"/>
          </a:solidFill>
        </p:spPr>
        <p:txBody>
          <a:bodyPr vert="horz" lIns="91440" tIns="45720" rIns="91440" bIns="45720" rtlCol="0" anchor="t">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2" algn="ctr"/>
            <a:r>
              <a:rPr lang="en-NZ" sz="2400" dirty="0">
                <a:solidFill>
                  <a:schemeClr val="bg1"/>
                </a:solidFill>
                <a:latin typeface="Arial"/>
                <a:cs typeface="Arial"/>
              </a:rPr>
              <a:t>Platelets</a:t>
            </a:r>
          </a:p>
        </p:txBody>
      </p:sp>
      <p:sp>
        <p:nvSpPr>
          <p:cNvPr id="38" name="Text Placeholder 8">
            <a:extLst>
              <a:ext uri="{FF2B5EF4-FFF2-40B4-BE49-F238E27FC236}">
                <a16:creationId xmlns:a16="http://schemas.microsoft.com/office/drawing/2014/main" id="{DCD62CE4-9541-4603-8F1C-FB6BD231CCF2}"/>
              </a:ext>
            </a:extLst>
          </p:cNvPr>
          <p:cNvSpPr txBox="1">
            <a:spLocks/>
          </p:cNvSpPr>
          <p:nvPr/>
        </p:nvSpPr>
        <p:spPr>
          <a:xfrm>
            <a:off x="858389" y="7414612"/>
            <a:ext cx="6796128" cy="725999"/>
          </a:xfrm>
          <a:prstGeom prst="roundRect">
            <a:avLst>
              <a:gd name="adj" fmla="val 12070"/>
            </a:avLst>
          </a:prstGeom>
          <a:solidFill>
            <a:schemeClr val="bg1"/>
          </a:solidFill>
          <a:ln>
            <a:solidFill>
              <a:srgbClr val="245EA9"/>
            </a:solidFill>
          </a:ln>
        </p:spPr>
        <p:txBody>
          <a:bodyPr vert="horz" lIns="36000" tIns="251999" rIns="36000" bIns="108000" rtlCol="0">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GB" sz="2200" dirty="0">
                <a:solidFill>
                  <a:schemeClr val="tx1"/>
                </a:solidFill>
              </a:rPr>
              <a:t>Plasma is used to make lifesaving medicines. </a:t>
            </a:r>
          </a:p>
        </p:txBody>
      </p:sp>
      <p:sp>
        <p:nvSpPr>
          <p:cNvPr id="39" name="Text Placeholder 7">
            <a:extLst>
              <a:ext uri="{FF2B5EF4-FFF2-40B4-BE49-F238E27FC236}">
                <a16:creationId xmlns:a16="http://schemas.microsoft.com/office/drawing/2014/main" id="{E025BB4E-F174-F39E-759D-C3774D1D603E}"/>
              </a:ext>
            </a:extLst>
          </p:cNvPr>
          <p:cNvSpPr txBox="1">
            <a:spLocks/>
          </p:cNvSpPr>
          <p:nvPr/>
        </p:nvSpPr>
        <p:spPr>
          <a:xfrm>
            <a:off x="8612843" y="3916928"/>
            <a:ext cx="6796130" cy="1065708"/>
          </a:xfrm>
          <a:prstGeom prst="roundRect">
            <a:avLst>
              <a:gd name="adj" fmla="val 10457"/>
            </a:avLst>
          </a:prstGeom>
          <a:solidFill>
            <a:schemeClr val="bg1"/>
          </a:solidFill>
          <a:ln>
            <a:solidFill>
              <a:srgbClr val="245EA9"/>
            </a:solidFill>
          </a:ln>
        </p:spPr>
        <p:txBody>
          <a:bodyPr vert="horz" lIns="0" tIns="251999" rIns="0" bIns="108000" rtlCol="0">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r>
              <a:rPr lang="en-NZ" sz="2200" dirty="0"/>
              <a:t>The donation process takes 2 hours – donating platelets itself can take up to 90 minutes. </a:t>
            </a:r>
          </a:p>
        </p:txBody>
      </p:sp>
      <p:sp>
        <p:nvSpPr>
          <p:cNvPr id="40" name="Text Placeholder 8">
            <a:extLst>
              <a:ext uri="{FF2B5EF4-FFF2-40B4-BE49-F238E27FC236}">
                <a16:creationId xmlns:a16="http://schemas.microsoft.com/office/drawing/2014/main" id="{4ADC2450-27EA-9EB3-B03E-5BAD2EB53C66}"/>
              </a:ext>
            </a:extLst>
          </p:cNvPr>
          <p:cNvSpPr txBox="1">
            <a:spLocks/>
          </p:cNvSpPr>
          <p:nvPr/>
        </p:nvSpPr>
        <p:spPr>
          <a:xfrm>
            <a:off x="8603071" y="5063501"/>
            <a:ext cx="6796130" cy="1718024"/>
          </a:xfrm>
          <a:prstGeom prst="roundRect">
            <a:avLst>
              <a:gd name="adj" fmla="val 12070"/>
            </a:avLst>
          </a:prstGeom>
          <a:solidFill>
            <a:schemeClr val="bg1"/>
          </a:solidFill>
          <a:ln>
            <a:solidFill>
              <a:srgbClr val="245EA9"/>
            </a:solidFill>
          </a:ln>
        </p:spPr>
        <p:txBody>
          <a:bodyPr vert="horz" lIns="36000" tIns="251999" rIns="36000" bIns="108000" rtlCol="0">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GB" sz="2200" dirty="0">
                <a:solidFill>
                  <a:schemeClr val="tx1"/>
                </a:solidFill>
              </a:rPr>
              <a:t>Blood is collected out of the vein of one arm. A machine separates platelets from red blood cells. Platelets are collected in a bag and red blood cells are returned to the donor using the same needle.</a:t>
            </a:r>
          </a:p>
        </p:txBody>
      </p:sp>
      <p:sp>
        <p:nvSpPr>
          <p:cNvPr id="41" name="Text Placeholder 8">
            <a:extLst>
              <a:ext uri="{FF2B5EF4-FFF2-40B4-BE49-F238E27FC236}">
                <a16:creationId xmlns:a16="http://schemas.microsoft.com/office/drawing/2014/main" id="{FD5FD937-F1CA-2D58-B209-759AFCD96A1C}"/>
              </a:ext>
            </a:extLst>
          </p:cNvPr>
          <p:cNvSpPr txBox="1">
            <a:spLocks/>
          </p:cNvSpPr>
          <p:nvPr/>
        </p:nvSpPr>
        <p:spPr>
          <a:xfrm>
            <a:off x="848616" y="2768691"/>
            <a:ext cx="6796128" cy="1319983"/>
          </a:xfrm>
          <a:prstGeom prst="roundRect">
            <a:avLst>
              <a:gd name="adj" fmla="val 12070"/>
            </a:avLst>
          </a:prstGeom>
          <a:solidFill>
            <a:schemeClr val="bg1"/>
          </a:solidFill>
          <a:ln>
            <a:solidFill>
              <a:srgbClr val="245EA9"/>
            </a:solidFill>
          </a:ln>
        </p:spPr>
        <p:txBody>
          <a:bodyPr vert="horz" lIns="36000" tIns="251999" rIns="36000" bIns="108000" rtlCol="0">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GB" sz="2200" dirty="0">
                <a:solidFill>
                  <a:schemeClr val="tx1"/>
                </a:solidFill>
              </a:rPr>
              <a:t>Plasma is the liquid part of your blood that carries platelets, red blood cells and white blood cells around the body. </a:t>
            </a:r>
          </a:p>
        </p:txBody>
      </p:sp>
      <p:sp>
        <p:nvSpPr>
          <p:cNvPr id="42" name="Text Placeholder 8">
            <a:extLst>
              <a:ext uri="{FF2B5EF4-FFF2-40B4-BE49-F238E27FC236}">
                <a16:creationId xmlns:a16="http://schemas.microsoft.com/office/drawing/2014/main" id="{F0020CB3-9891-E635-86A8-25793E0DBC98}"/>
              </a:ext>
            </a:extLst>
          </p:cNvPr>
          <p:cNvSpPr txBox="1">
            <a:spLocks/>
          </p:cNvSpPr>
          <p:nvPr/>
        </p:nvSpPr>
        <p:spPr>
          <a:xfrm>
            <a:off x="8612843" y="2770355"/>
            <a:ext cx="6796128" cy="1065708"/>
          </a:xfrm>
          <a:prstGeom prst="roundRect">
            <a:avLst>
              <a:gd name="adj" fmla="val 12070"/>
            </a:avLst>
          </a:prstGeom>
          <a:solidFill>
            <a:schemeClr val="bg1"/>
          </a:solidFill>
          <a:ln>
            <a:solidFill>
              <a:srgbClr val="245EA9"/>
            </a:solidFill>
          </a:ln>
        </p:spPr>
        <p:txBody>
          <a:bodyPr vert="horz" lIns="36000" tIns="251999" rIns="36000" bIns="108000" rtlCol="0">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GB" sz="2200" dirty="0">
                <a:solidFill>
                  <a:schemeClr val="tx1"/>
                </a:solidFill>
              </a:rPr>
              <a:t>Platelets are tiny gold-coloured cells in your blood which help it to clot and stop bleeding. </a:t>
            </a:r>
          </a:p>
        </p:txBody>
      </p:sp>
    </p:spTree>
    <p:extLst>
      <p:ext uri="{BB962C8B-B14F-4D97-AF65-F5344CB8AC3E}">
        <p14:creationId xmlns:p14="http://schemas.microsoft.com/office/powerpoint/2010/main" val="3461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animBg="1"/>
      <p:bldP spid="34" grpId="0" build="p" animBg="1"/>
      <p:bldP spid="35" grpId="0" build="p" animBg="1"/>
      <p:bldP spid="38" grpId="0" build="p" animBg="1"/>
      <p:bldP spid="39" grpId="0" build="p" animBg="1"/>
      <p:bldP spid="40" grpId="0" build="p" animBg="1"/>
      <p:bldP spid="41" grpId="0" build="p" animBg="1"/>
      <p:bldP spid="42"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A1C7BD-CE01-124E-A2A8-81A910C9163F}"/>
              </a:ext>
            </a:extLst>
          </p:cNvPr>
          <p:cNvSpPr>
            <a:spLocks noGrp="1"/>
          </p:cNvSpPr>
          <p:nvPr>
            <p:ph type="title"/>
          </p:nvPr>
        </p:nvSpPr>
        <p:spPr/>
        <p:txBody>
          <a:bodyPr/>
          <a:lstStyle/>
          <a:p>
            <a:r>
              <a:rPr lang="en-NZ" dirty="0"/>
              <a:t>What’s involved in being a stem cell donor?</a:t>
            </a:r>
            <a:endParaRPr lang="en-US" dirty="0"/>
          </a:p>
        </p:txBody>
      </p:sp>
      <p:cxnSp>
        <p:nvCxnSpPr>
          <p:cNvPr id="32" name="Straight Connector 31">
            <a:extLst>
              <a:ext uri="{FF2B5EF4-FFF2-40B4-BE49-F238E27FC236}">
                <a16:creationId xmlns:a16="http://schemas.microsoft.com/office/drawing/2014/main" id="{66B751EB-216E-D64F-9CF9-F8323076A9BB}"/>
              </a:ext>
              <a:ext uri="{C183D7F6-B498-43B3-948B-1728B52AA6E4}">
                <adec:decorative xmlns:adec="http://schemas.microsoft.com/office/drawing/2017/decorative" val="1"/>
              </a:ext>
            </a:extLst>
          </p:cNvPr>
          <p:cNvCxnSpPr>
            <a:cxnSpLocks/>
          </p:cNvCxnSpPr>
          <p:nvPr/>
        </p:nvCxnSpPr>
        <p:spPr>
          <a:xfrm flipH="1">
            <a:off x="2316716" y="2015461"/>
            <a:ext cx="1" cy="155080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170585D-A6C5-ED4B-9094-DE31BC7D2CA9}"/>
              </a:ext>
              <a:ext uri="{C183D7F6-B498-43B3-948B-1728B52AA6E4}">
                <adec:decorative xmlns:adec="http://schemas.microsoft.com/office/drawing/2017/decorative" val="1"/>
              </a:ext>
            </a:extLst>
          </p:cNvPr>
          <p:cNvCxnSpPr>
            <a:cxnSpLocks/>
          </p:cNvCxnSpPr>
          <p:nvPr/>
        </p:nvCxnSpPr>
        <p:spPr>
          <a:xfrm>
            <a:off x="8271396" y="6108870"/>
            <a:ext cx="2702280" cy="28575"/>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DA5BB52-4CC5-1244-89F0-21FF251166CB}"/>
              </a:ext>
              <a:ext uri="{C183D7F6-B498-43B3-948B-1728B52AA6E4}">
                <adec:decorative xmlns:adec="http://schemas.microsoft.com/office/drawing/2017/decorative" val="1"/>
              </a:ext>
            </a:extLst>
          </p:cNvPr>
          <p:cNvCxnSpPr>
            <a:cxnSpLocks/>
            <a:stCxn id="93" idx="2"/>
          </p:cNvCxnSpPr>
          <p:nvPr/>
        </p:nvCxnSpPr>
        <p:spPr>
          <a:xfrm>
            <a:off x="5497827" y="2781920"/>
            <a:ext cx="2875720" cy="5548"/>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9A2C4CE-FAA1-F940-A0BC-C7C6E0F34C61}"/>
              </a:ext>
              <a:ext uri="{C183D7F6-B498-43B3-948B-1728B52AA6E4}">
                <adec:decorative xmlns:adec="http://schemas.microsoft.com/office/drawing/2017/decorative" val="1"/>
              </a:ext>
            </a:extLst>
          </p:cNvPr>
          <p:cNvCxnSpPr>
            <a:cxnSpLocks/>
            <a:stCxn id="93" idx="0"/>
            <a:endCxn id="95" idx="2"/>
          </p:cNvCxnSpPr>
          <p:nvPr/>
        </p:nvCxnSpPr>
        <p:spPr>
          <a:xfrm flipH="1">
            <a:off x="5203193" y="3046239"/>
            <a:ext cx="30315" cy="2768386"/>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A609238-9F37-C346-A47D-47BCFE27C15C}"/>
              </a:ext>
              <a:ext uri="{C183D7F6-B498-43B3-948B-1728B52AA6E4}">
                <adec:decorative xmlns:adec="http://schemas.microsoft.com/office/drawing/2017/decorative" val="1"/>
              </a:ext>
            </a:extLst>
          </p:cNvPr>
          <p:cNvCxnSpPr>
            <a:cxnSpLocks/>
            <a:stCxn id="94" idx="2"/>
            <a:endCxn id="96" idx="2"/>
          </p:cNvCxnSpPr>
          <p:nvPr/>
        </p:nvCxnSpPr>
        <p:spPr>
          <a:xfrm>
            <a:off x="11042671" y="4836319"/>
            <a:ext cx="6689" cy="2666265"/>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FC089B5-BE60-C444-9795-1CBDB61844EA}"/>
              </a:ext>
              <a:ext uri="{C183D7F6-B498-43B3-948B-1728B52AA6E4}">
                <adec:decorative xmlns:adec="http://schemas.microsoft.com/office/drawing/2017/decorative" val="1"/>
              </a:ext>
            </a:extLst>
          </p:cNvPr>
          <p:cNvCxnSpPr>
            <a:cxnSpLocks/>
            <a:endCxn id="97" idx="0"/>
          </p:cNvCxnSpPr>
          <p:nvPr/>
        </p:nvCxnSpPr>
        <p:spPr>
          <a:xfrm>
            <a:off x="13935435" y="6108870"/>
            <a:ext cx="0" cy="1403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03A3939-2839-DD44-B916-B9102D3AFE3D}"/>
              </a:ext>
              <a:ext uri="{C183D7F6-B498-43B3-948B-1728B52AA6E4}">
                <adec:decorative xmlns:adec="http://schemas.microsoft.com/office/drawing/2017/decorative" val="1"/>
              </a:ext>
            </a:extLst>
          </p:cNvPr>
          <p:cNvCxnSpPr/>
          <p:nvPr/>
        </p:nvCxnSpPr>
        <p:spPr>
          <a:xfrm>
            <a:off x="3968416" y="4422945"/>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170585D-A6C5-ED4B-9094-DE31BC7D2CA9}"/>
              </a:ext>
              <a:ext uri="{C183D7F6-B498-43B3-948B-1728B52AA6E4}">
                <adec:decorative xmlns:adec="http://schemas.microsoft.com/office/drawing/2017/decorative" val="1"/>
              </a:ext>
            </a:extLst>
          </p:cNvPr>
          <p:cNvCxnSpPr>
            <a:cxnSpLocks/>
          </p:cNvCxnSpPr>
          <p:nvPr/>
        </p:nvCxnSpPr>
        <p:spPr>
          <a:xfrm>
            <a:off x="5454316" y="6080295"/>
            <a:ext cx="2702280" cy="28575"/>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C1A4302-2212-E445-B683-C63469C6DF54}"/>
              </a:ext>
              <a:ext uri="{C183D7F6-B498-43B3-948B-1728B52AA6E4}">
                <adec:decorative xmlns:adec="http://schemas.microsoft.com/office/drawing/2017/decorative" val="1"/>
              </a:ext>
            </a:extLst>
          </p:cNvPr>
          <p:cNvCxnSpPr>
            <a:cxnSpLocks/>
            <a:endCxn id="94" idx="0"/>
          </p:cNvCxnSpPr>
          <p:nvPr/>
        </p:nvCxnSpPr>
        <p:spPr>
          <a:xfrm>
            <a:off x="8271396" y="4571999"/>
            <a:ext cx="2506956" cy="1"/>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1246D9E-0D07-1B43-93A6-B3262221382B}"/>
              </a:ext>
              <a:ext uri="{C183D7F6-B498-43B3-948B-1728B52AA6E4}">
                <adec:decorative xmlns:adec="http://schemas.microsoft.com/office/drawing/2017/decorative" val="1"/>
              </a:ext>
            </a:extLst>
          </p:cNvPr>
          <p:cNvCxnSpPr>
            <a:cxnSpLocks/>
          </p:cNvCxnSpPr>
          <p:nvPr/>
        </p:nvCxnSpPr>
        <p:spPr>
          <a:xfrm>
            <a:off x="9728721" y="3014661"/>
            <a:ext cx="2515667" cy="8108"/>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E739879-BE76-2641-96FA-8DC47CED46F9}"/>
              </a:ext>
              <a:ext uri="{C183D7F6-B498-43B3-948B-1728B52AA6E4}">
                <adec:decorative xmlns:adec="http://schemas.microsoft.com/office/drawing/2017/decorative" val="1"/>
              </a:ext>
            </a:extLst>
          </p:cNvPr>
          <p:cNvCxnSpPr>
            <a:cxnSpLocks/>
            <a:endCxn id="97" idx="2"/>
          </p:cNvCxnSpPr>
          <p:nvPr/>
        </p:nvCxnSpPr>
        <p:spPr>
          <a:xfrm>
            <a:off x="11300346" y="7772398"/>
            <a:ext cx="2370770" cy="4513"/>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81" name="Text Placeholder 3">
            <a:extLst>
              <a:ext uri="{FF2B5EF4-FFF2-40B4-BE49-F238E27FC236}">
                <a16:creationId xmlns:a16="http://schemas.microsoft.com/office/drawing/2014/main" id="{4B7B228A-2B93-554F-89F0-65303558D422}"/>
              </a:ext>
            </a:extLst>
          </p:cNvPr>
          <p:cNvSpPr>
            <a:spLocks noGrp="1"/>
          </p:cNvSpPr>
          <p:nvPr>
            <p:ph type="body" sz="quarter" idx="10"/>
          </p:nvPr>
        </p:nvSpPr>
        <p:spPr>
          <a:xfrm>
            <a:off x="1333500" y="1912938"/>
            <a:ext cx="2085975" cy="546100"/>
          </a:xfrm>
        </p:spPr>
        <p:txBody>
          <a:bodyPr/>
          <a:lstStyle/>
          <a:p>
            <a:pPr lvl="2" algn="ctr"/>
            <a:r>
              <a:rPr lang="en-NZ" sz="2200" b="1" dirty="0">
                <a:solidFill>
                  <a:schemeClr val="bg1"/>
                </a:solidFill>
              </a:rPr>
              <a:t>Register</a:t>
            </a:r>
            <a:endParaRPr lang="en-NZ" sz="2200" dirty="0">
              <a:solidFill>
                <a:schemeClr val="bg1"/>
              </a:solidFill>
            </a:endParaRPr>
          </a:p>
        </p:txBody>
      </p:sp>
      <p:sp>
        <p:nvSpPr>
          <p:cNvPr id="82" name="Text Placeholder 4">
            <a:extLst>
              <a:ext uri="{FF2B5EF4-FFF2-40B4-BE49-F238E27FC236}">
                <a16:creationId xmlns:a16="http://schemas.microsoft.com/office/drawing/2014/main" id="{F6E571A7-45F7-9A43-8893-2B7B0D5E44E8}"/>
              </a:ext>
            </a:extLst>
          </p:cNvPr>
          <p:cNvSpPr>
            <a:spLocks noGrp="1"/>
          </p:cNvSpPr>
          <p:nvPr>
            <p:ph type="body" sz="quarter" idx="18"/>
          </p:nvPr>
        </p:nvSpPr>
        <p:spPr>
          <a:xfrm>
            <a:off x="499029" y="3603818"/>
            <a:ext cx="3600000" cy="2997704"/>
          </a:xfrm>
        </p:spPr>
        <p:txBody>
          <a:bodyPr tIns="216000"/>
          <a:lstStyle/>
          <a:p>
            <a:pPr lvl="3" algn="ctr"/>
            <a:r>
              <a:rPr lang="en-NZ" sz="2200" dirty="0"/>
              <a:t>There are different registers in the UK but they all form part of one UK registry and work together to get stem cells to those in need. Donors need only sign up to one.</a:t>
            </a:r>
          </a:p>
        </p:txBody>
      </p:sp>
      <p:sp>
        <p:nvSpPr>
          <p:cNvPr id="83" name="Text Placeholder 5">
            <a:extLst>
              <a:ext uri="{FF2B5EF4-FFF2-40B4-BE49-F238E27FC236}">
                <a16:creationId xmlns:a16="http://schemas.microsoft.com/office/drawing/2014/main" id="{D3186E2D-874D-124B-B4FB-134482FE5181}"/>
              </a:ext>
            </a:extLst>
          </p:cNvPr>
          <p:cNvSpPr>
            <a:spLocks noGrp="1"/>
          </p:cNvSpPr>
          <p:nvPr>
            <p:ph type="body" sz="quarter" idx="19"/>
          </p:nvPr>
        </p:nvSpPr>
        <p:spPr>
          <a:xfrm>
            <a:off x="2046716" y="3310557"/>
            <a:ext cx="540000" cy="540000"/>
          </a:xfrm>
        </p:spPr>
        <p:txBody>
          <a:bodyPr/>
          <a:lstStyle/>
          <a:p>
            <a:pPr lvl="2" algn="ctr"/>
            <a:r>
              <a:rPr lang="en-US" sz="2200" dirty="0">
                <a:solidFill>
                  <a:schemeClr val="bg1"/>
                </a:solidFill>
              </a:rPr>
              <a:t>1</a:t>
            </a:r>
          </a:p>
        </p:txBody>
      </p:sp>
      <p:sp>
        <p:nvSpPr>
          <p:cNvPr id="84" name="Text Placeholder 6">
            <a:extLst>
              <a:ext uri="{FF2B5EF4-FFF2-40B4-BE49-F238E27FC236}">
                <a16:creationId xmlns:a16="http://schemas.microsoft.com/office/drawing/2014/main" id="{42D64A05-564C-2347-8FDD-05665EB4F23B}"/>
              </a:ext>
            </a:extLst>
          </p:cNvPr>
          <p:cNvSpPr>
            <a:spLocks noGrp="1"/>
          </p:cNvSpPr>
          <p:nvPr>
            <p:ph type="body" sz="quarter" idx="20"/>
          </p:nvPr>
        </p:nvSpPr>
        <p:spPr>
          <a:xfrm>
            <a:off x="6171758" y="2479271"/>
            <a:ext cx="3885303" cy="1086998"/>
          </a:xfrm>
        </p:spPr>
        <p:txBody>
          <a:bodyPr anchor="ctr"/>
          <a:lstStyle/>
          <a:p>
            <a:pPr lvl="3" algn="ctr"/>
            <a:r>
              <a:rPr lang="en-NZ" sz="2200" dirty="0"/>
              <a:t>British Bone Marrow Registry (17+) </a:t>
            </a:r>
            <a:r>
              <a:rPr lang="en-NZ" sz="2200" b="1" dirty="0">
                <a:solidFill>
                  <a:srgbClr val="245EA9"/>
                </a:solidFill>
                <a:hlinkClick r:id="rId3">
                  <a:extLst>
                    <a:ext uri="{A12FA001-AC4F-418D-AE19-62706E023703}">
                      <ahyp:hlinkClr xmlns:ahyp="http://schemas.microsoft.com/office/drawing/2018/hyperlinkcolor" val="tx"/>
                    </a:ext>
                  </a:extLst>
                </a:hlinkClick>
              </a:rPr>
              <a:t>bbmr.co.uk</a:t>
            </a:r>
            <a:endParaRPr lang="en-NZ" sz="2200" b="1" dirty="0">
              <a:solidFill>
                <a:srgbClr val="245EA9"/>
              </a:solidFill>
            </a:endParaRPr>
          </a:p>
        </p:txBody>
      </p:sp>
      <p:sp>
        <p:nvSpPr>
          <p:cNvPr id="87" name="Text Placeholder 9">
            <a:extLst>
              <a:ext uri="{FF2B5EF4-FFF2-40B4-BE49-F238E27FC236}">
                <a16:creationId xmlns:a16="http://schemas.microsoft.com/office/drawing/2014/main" id="{0F000B57-5E63-CD40-BA98-EA73964F8F9A}"/>
              </a:ext>
            </a:extLst>
          </p:cNvPr>
          <p:cNvSpPr>
            <a:spLocks noGrp="1"/>
          </p:cNvSpPr>
          <p:nvPr>
            <p:ph type="body" sz="quarter" idx="23"/>
          </p:nvPr>
        </p:nvSpPr>
        <p:spPr>
          <a:xfrm>
            <a:off x="12143341" y="2217931"/>
            <a:ext cx="3600000" cy="2885207"/>
          </a:xfrm>
        </p:spPr>
        <p:txBody>
          <a:bodyPr tIns="216000"/>
          <a:lstStyle/>
          <a:p>
            <a:pPr lvl="3" algn="ctr"/>
            <a:r>
              <a:rPr lang="en-NZ" sz="2200" dirty="0"/>
              <a:t>Registered blood donors can simply ask to join the register at their blood donation appointment. </a:t>
            </a:r>
          </a:p>
          <a:p>
            <a:pPr lvl="3" algn="ctr"/>
            <a:r>
              <a:rPr lang="en-NZ" sz="2200" dirty="0"/>
              <a:t>Medical staff will take an extra blood sample to check their tissue type. </a:t>
            </a:r>
          </a:p>
        </p:txBody>
      </p:sp>
      <p:sp>
        <p:nvSpPr>
          <p:cNvPr id="98" name="Text Placeholder 10">
            <a:extLst>
              <a:ext uri="{FF2B5EF4-FFF2-40B4-BE49-F238E27FC236}">
                <a16:creationId xmlns:a16="http://schemas.microsoft.com/office/drawing/2014/main" id="{5A369AE2-872B-2445-A64B-7000C74412AE}"/>
              </a:ext>
            </a:extLst>
          </p:cNvPr>
          <p:cNvSpPr>
            <a:spLocks noGrp="1"/>
          </p:cNvSpPr>
          <p:nvPr>
            <p:ph type="body" sz="quarter" idx="24"/>
          </p:nvPr>
        </p:nvSpPr>
        <p:spPr>
          <a:xfrm>
            <a:off x="13691028" y="1924670"/>
            <a:ext cx="540000" cy="540000"/>
          </a:xfrm>
        </p:spPr>
        <p:txBody>
          <a:bodyPr/>
          <a:lstStyle/>
          <a:p>
            <a:pPr lvl="2" algn="ctr"/>
            <a:r>
              <a:rPr lang="en-US" sz="2200" dirty="0">
                <a:solidFill>
                  <a:schemeClr val="bg1"/>
                </a:solidFill>
              </a:rPr>
              <a:t>2</a:t>
            </a:r>
          </a:p>
        </p:txBody>
      </p:sp>
      <p:sp>
        <p:nvSpPr>
          <p:cNvPr id="85" name="Text Placeholder 7">
            <a:extLst>
              <a:ext uri="{FF2B5EF4-FFF2-40B4-BE49-F238E27FC236}">
                <a16:creationId xmlns:a16="http://schemas.microsoft.com/office/drawing/2014/main" id="{9521F652-AD7B-0043-8EB9-176AB17DE37B}"/>
              </a:ext>
            </a:extLst>
          </p:cNvPr>
          <p:cNvSpPr>
            <a:spLocks noGrp="1"/>
          </p:cNvSpPr>
          <p:nvPr>
            <p:ph type="body" sz="quarter" idx="21"/>
          </p:nvPr>
        </p:nvSpPr>
        <p:spPr>
          <a:xfrm>
            <a:off x="6188723" y="4016140"/>
            <a:ext cx="3920922" cy="1086998"/>
          </a:xfrm>
        </p:spPr>
        <p:txBody>
          <a:bodyPr lIns="36000" rIns="36000" anchor="ctr"/>
          <a:lstStyle/>
          <a:p>
            <a:pPr lvl="3" algn="ctr"/>
            <a:r>
              <a:rPr lang="en-NZ" sz="2200" dirty="0"/>
              <a:t>Anthony Nolan (16+) </a:t>
            </a:r>
            <a:r>
              <a:rPr lang="en-NZ" sz="2200" b="1" dirty="0">
                <a:solidFill>
                  <a:srgbClr val="245EA9"/>
                </a:solidFill>
                <a:hlinkClick r:id="rId4">
                  <a:extLst>
                    <a:ext uri="{A12FA001-AC4F-418D-AE19-62706E023703}">
                      <ahyp:hlinkClr xmlns:ahyp="http://schemas.microsoft.com/office/drawing/2018/hyperlinkcolor" val="tx"/>
                    </a:ext>
                  </a:extLst>
                </a:hlinkClick>
              </a:rPr>
              <a:t>anthonynolan.org/</a:t>
            </a:r>
            <a:r>
              <a:rPr lang="en-NZ" sz="2200" b="1" dirty="0" err="1">
                <a:solidFill>
                  <a:srgbClr val="245EA9"/>
                </a:solidFill>
                <a:hlinkClick r:id="rId4">
                  <a:extLst>
                    <a:ext uri="{A12FA001-AC4F-418D-AE19-62706E023703}">
                      <ahyp:hlinkClr xmlns:ahyp="http://schemas.microsoft.com/office/drawing/2018/hyperlinkcolor" val="tx"/>
                    </a:ext>
                  </a:extLst>
                </a:hlinkClick>
              </a:rPr>
              <a:t>HealthEd</a:t>
            </a:r>
            <a:endParaRPr lang="en-NZ" sz="2200" b="1" dirty="0">
              <a:solidFill>
                <a:srgbClr val="245EA9"/>
              </a:solidFill>
            </a:endParaRPr>
          </a:p>
        </p:txBody>
      </p:sp>
      <p:sp>
        <p:nvSpPr>
          <p:cNvPr id="86" name="Text Placeholder 8">
            <a:extLst>
              <a:ext uri="{FF2B5EF4-FFF2-40B4-BE49-F238E27FC236}">
                <a16:creationId xmlns:a16="http://schemas.microsoft.com/office/drawing/2014/main" id="{A7906570-97AD-AF4C-B670-DCE79B695611}"/>
              </a:ext>
            </a:extLst>
          </p:cNvPr>
          <p:cNvSpPr>
            <a:spLocks noGrp="1"/>
          </p:cNvSpPr>
          <p:nvPr>
            <p:ph type="body" sz="quarter" idx="22"/>
          </p:nvPr>
        </p:nvSpPr>
        <p:spPr>
          <a:xfrm>
            <a:off x="6211830" y="5550307"/>
            <a:ext cx="3937886" cy="1432326"/>
          </a:xfrm>
        </p:spPr>
        <p:txBody>
          <a:bodyPr anchor="ctr"/>
          <a:lstStyle/>
          <a:p>
            <a:pPr lvl="3" algn="ctr"/>
            <a:r>
              <a:rPr lang="en-NZ" sz="2200" dirty="0"/>
              <a:t>DKMS (17+ to register, </a:t>
            </a:r>
          </a:p>
          <a:p>
            <a:pPr lvl="3" algn="ctr"/>
            <a:r>
              <a:rPr lang="en-NZ" sz="2200" dirty="0"/>
              <a:t>18+ to donate) </a:t>
            </a:r>
          </a:p>
          <a:p>
            <a:pPr lvl="3" algn="ctr"/>
            <a:r>
              <a:rPr lang="en-NZ" sz="2200" b="1" dirty="0">
                <a:solidFill>
                  <a:srgbClr val="245EA9"/>
                </a:solidFill>
                <a:hlinkClick r:id="rId5">
                  <a:extLst>
                    <a:ext uri="{A12FA001-AC4F-418D-AE19-62706E023703}">
                      <ahyp:hlinkClr xmlns:ahyp="http://schemas.microsoft.com/office/drawing/2018/hyperlinkcolor" val="tx"/>
                    </a:ext>
                  </a:extLst>
                </a:hlinkClick>
              </a:rPr>
              <a:t>dkms.org.uk</a:t>
            </a:r>
            <a:endParaRPr lang="en-NZ" sz="2200" b="1" dirty="0">
              <a:solidFill>
                <a:srgbClr val="245EA9"/>
              </a:solidFill>
            </a:endParaRPr>
          </a:p>
        </p:txBody>
      </p:sp>
      <p:sp>
        <p:nvSpPr>
          <p:cNvPr id="88" name="Text Placeholder 11">
            <a:extLst>
              <a:ext uri="{FF2B5EF4-FFF2-40B4-BE49-F238E27FC236}">
                <a16:creationId xmlns:a16="http://schemas.microsoft.com/office/drawing/2014/main" id="{AB15076D-8601-924E-AAF0-CBBC77815152}"/>
              </a:ext>
            </a:extLst>
          </p:cNvPr>
          <p:cNvSpPr>
            <a:spLocks noGrp="1"/>
          </p:cNvSpPr>
          <p:nvPr>
            <p:ph type="body" sz="quarter" idx="25"/>
          </p:nvPr>
        </p:nvSpPr>
        <p:spPr>
          <a:xfrm>
            <a:off x="12143341" y="5557836"/>
            <a:ext cx="3600000" cy="1784669"/>
          </a:xfrm>
        </p:spPr>
        <p:txBody>
          <a:bodyPr tIns="216000"/>
          <a:lstStyle/>
          <a:p>
            <a:pPr lvl="3" algn="ctr"/>
            <a:r>
              <a:rPr lang="en-NZ" sz="2200" dirty="0"/>
              <a:t>Potential stem cell donors will be asked to do a cheek swab to check </a:t>
            </a:r>
            <a:br>
              <a:rPr lang="en-NZ" sz="2200" dirty="0"/>
            </a:br>
            <a:r>
              <a:rPr lang="en-NZ" sz="2200" dirty="0"/>
              <a:t>their tissue type.</a:t>
            </a:r>
          </a:p>
        </p:txBody>
      </p:sp>
      <p:sp>
        <p:nvSpPr>
          <p:cNvPr id="89" name="Text Placeholder 12">
            <a:extLst>
              <a:ext uri="{FF2B5EF4-FFF2-40B4-BE49-F238E27FC236}">
                <a16:creationId xmlns:a16="http://schemas.microsoft.com/office/drawing/2014/main" id="{BADE9B18-5FE8-C04A-BB5E-09F0B3AA0C5E}"/>
              </a:ext>
            </a:extLst>
          </p:cNvPr>
          <p:cNvSpPr>
            <a:spLocks noGrp="1"/>
          </p:cNvSpPr>
          <p:nvPr>
            <p:ph type="body" sz="quarter" idx="26"/>
          </p:nvPr>
        </p:nvSpPr>
        <p:spPr>
          <a:xfrm>
            <a:off x="13691028" y="5258894"/>
            <a:ext cx="540000" cy="540000"/>
          </a:xfrm>
        </p:spPr>
        <p:txBody>
          <a:bodyPr/>
          <a:lstStyle/>
          <a:p>
            <a:pPr lvl="2" algn="ctr"/>
            <a:r>
              <a:rPr lang="en-US" sz="2200" dirty="0">
                <a:solidFill>
                  <a:schemeClr val="bg1"/>
                </a:solidFill>
              </a:rPr>
              <a:t>2</a:t>
            </a:r>
          </a:p>
        </p:txBody>
      </p:sp>
      <p:pic>
        <p:nvPicPr>
          <p:cNvPr id="90" name="Picture 89">
            <a:extLst>
              <a:ext uri="{FF2B5EF4-FFF2-40B4-BE49-F238E27FC236}">
                <a16:creationId xmlns:a16="http://schemas.microsoft.com/office/drawing/2014/main" id="{CE83F9AE-D02C-8447-BEE1-07887A28B69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386193" y="3744000"/>
            <a:ext cx="1670656" cy="1655999"/>
          </a:xfrm>
          <a:prstGeom prst="rect">
            <a:avLst/>
          </a:prstGeom>
        </p:spPr>
      </p:pic>
      <p:pic>
        <p:nvPicPr>
          <p:cNvPr id="91" name="Picture 90">
            <a:extLst>
              <a:ext uri="{FF2B5EF4-FFF2-40B4-BE49-F238E27FC236}">
                <a16:creationId xmlns:a16="http://schemas.microsoft.com/office/drawing/2014/main" id="{9ABB4873-0FF5-D24F-A268-4A1C03F1A48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344278" y="5557837"/>
            <a:ext cx="1641472" cy="1655999"/>
          </a:xfrm>
          <a:prstGeom prst="rect">
            <a:avLst/>
          </a:prstGeom>
        </p:spPr>
      </p:pic>
      <p:pic>
        <p:nvPicPr>
          <p:cNvPr id="92" name="Picture 91">
            <a:extLst>
              <a:ext uri="{FF2B5EF4-FFF2-40B4-BE49-F238E27FC236}">
                <a16:creationId xmlns:a16="http://schemas.microsoft.com/office/drawing/2014/main" id="{F37265B6-EEA5-A441-8C6E-1B5F7AB1D61E}"/>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368529" y="2155297"/>
            <a:ext cx="1655999" cy="1655999"/>
          </a:xfrm>
          <a:prstGeom prst="rect">
            <a:avLst/>
          </a:prstGeom>
        </p:spPr>
      </p:pic>
      <p:sp>
        <p:nvSpPr>
          <p:cNvPr id="93" name="Arc 92">
            <a:extLst>
              <a:ext uri="{FF2B5EF4-FFF2-40B4-BE49-F238E27FC236}">
                <a16:creationId xmlns:a16="http://schemas.microsoft.com/office/drawing/2014/main" id="{6DD3241C-DC3D-5547-8726-B1703261F921}"/>
              </a:ext>
              <a:ext uri="{C183D7F6-B498-43B3-948B-1728B52AA6E4}">
                <adec:decorative xmlns:adec="http://schemas.microsoft.com/office/drawing/2017/decorative" val="1"/>
              </a:ext>
            </a:extLst>
          </p:cNvPr>
          <p:cNvSpPr/>
          <p:nvPr/>
        </p:nvSpPr>
        <p:spPr>
          <a:xfrm rot="16200000">
            <a:off x="5233508" y="2781920"/>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Arc 93">
            <a:extLst>
              <a:ext uri="{FF2B5EF4-FFF2-40B4-BE49-F238E27FC236}">
                <a16:creationId xmlns:a16="http://schemas.microsoft.com/office/drawing/2014/main" id="{961C11C8-B934-D04B-BFDA-55D1A0473150}"/>
              </a:ext>
              <a:ext uri="{C183D7F6-B498-43B3-948B-1728B52AA6E4}">
                <adec:decorative xmlns:adec="http://schemas.microsoft.com/office/drawing/2017/decorative" val="1"/>
              </a:ext>
            </a:extLst>
          </p:cNvPr>
          <p:cNvSpPr/>
          <p:nvPr/>
        </p:nvSpPr>
        <p:spPr>
          <a:xfrm>
            <a:off x="10514034" y="4572000"/>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Arc 94">
            <a:extLst>
              <a:ext uri="{FF2B5EF4-FFF2-40B4-BE49-F238E27FC236}">
                <a16:creationId xmlns:a16="http://schemas.microsoft.com/office/drawing/2014/main" id="{553F36AF-D3A9-0049-98DE-4EF25794CCAA}"/>
              </a:ext>
              <a:ext uri="{C183D7F6-B498-43B3-948B-1728B52AA6E4}">
                <adec:decorative xmlns:adec="http://schemas.microsoft.com/office/drawing/2017/decorative" val="1"/>
              </a:ext>
            </a:extLst>
          </p:cNvPr>
          <p:cNvSpPr/>
          <p:nvPr/>
        </p:nvSpPr>
        <p:spPr>
          <a:xfrm rot="10800000">
            <a:off x="5203193" y="5550307"/>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Arc 95">
            <a:extLst>
              <a:ext uri="{FF2B5EF4-FFF2-40B4-BE49-F238E27FC236}">
                <a16:creationId xmlns:a16="http://schemas.microsoft.com/office/drawing/2014/main" id="{B4F9C9AE-5BB6-8645-B5DF-ADF49B2CF503}"/>
              </a:ext>
              <a:ext uri="{C183D7F6-B498-43B3-948B-1728B52AA6E4}">
                <adec:decorative xmlns:adec="http://schemas.microsoft.com/office/drawing/2017/decorative" val="1"/>
              </a:ext>
            </a:extLst>
          </p:cNvPr>
          <p:cNvSpPr/>
          <p:nvPr/>
        </p:nvSpPr>
        <p:spPr>
          <a:xfrm rot="10800000">
            <a:off x="11049360" y="723826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 name="Arc 96">
            <a:extLst>
              <a:ext uri="{FF2B5EF4-FFF2-40B4-BE49-F238E27FC236}">
                <a16:creationId xmlns:a16="http://schemas.microsoft.com/office/drawing/2014/main" id="{6BF57051-50FF-E24E-8978-C335053A7FAC}"/>
              </a:ext>
              <a:ext uri="{C183D7F6-B498-43B3-948B-1728B52AA6E4}">
                <adec:decorative xmlns:adec="http://schemas.microsoft.com/office/drawing/2017/decorative" val="1"/>
              </a:ext>
            </a:extLst>
          </p:cNvPr>
          <p:cNvSpPr/>
          <p:nvPr/>
        </p:nvSpPr>
        <p:spPr>
          <a:xfrm rot="5400000">
            <a:off x="13406798" y="7248274"/>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lide Number Placeholder 5">
            <a:extLst>
              <a:ext uri="{FF2B5EF4-FFF2-40B4-BE49-F238E27FC236}">
                <a16:creationId xmlns:a16="http://schemas.microsoft.com/office/drawing/2014/main" id="{6DCF494C-767A-4E42-AFA7-1B5D544DF9A6}"/>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13</a:t>
            </a:fld>
            <a:r>
              <a:rPr lang="en-US" dirty="0"/>
              <a:t>         Exploring Donation</a:t>
            </a:r>
          </a:p>
        </p:txBody>
      </p:sp>
    </p:spTree>
    <p:extLst>
      <p:ext uri="{BB962C8B-B14F-4D97-AF65-F5344CB8AC3E}">
        <p14:creationId xmlns:p14="http://schemas.microsoft.com/office/powerpoint/2010/main" val="3865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5">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8">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8">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7">
                                            <p:bg/>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7">
                                            <p:txEl>
                                              <p:pRg st="0" end="0"/>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7">
                                            <p:txEl>
                                              <p:pRg st="1" end="1"/>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9">
                                            <p:bg/>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9">
                                            <p:txEl>
                                              <p:pRg st="0" end="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8">
                                            <p:bg/>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8">
                                            <p:txEl>
                                              <p:pRg st="0" end="0"/>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p" animBg="1"/>
      <p:bldP spid="87" grpId="0" build="p" animBg="1"/>
      <p:bldP spid="98" grpId="0" build="p" animBg="1"/>
      <p:bldP spid="85" grpId="0" build="p" animBg="1"/>
      <p:bldP spid="86" grpId="0" build="p" animBg="1"/>
      <p:bldP spid="88" grpId="0" build="p" animBg="1"/>
      <p:bldP spid="89" grpId="0" build="p" animBg="1"/>
      <p:bldP spid="93" grpId="0" animBg="1"/>
      <p:bldP spid="94" grpId="0" animBg="1"/>
      <p:bldP spid="95" grpId="0" animBg="1"/>
      <p:bldP spid="96" grpId="0" animBg="1"/>
      <p:bldP spid="9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9B8C7A-6BF5-9546-BE7B-D272F3D13654}"/>
              </a:ext>
            </a:extLst>
          </p:cNvPr>
          <p:cNvSpPr>
            <a:spLocks noGrp="1"/>
          </p:cNvSpPr>
          <p:nvPr>
            <p:ph type="title"/>
          </p:nvPr>
        </p:nvSpPr>
        <p:spPr/>
        <p:txBody>
          <a:bodyPr/>
          <a:lstStyle/>
          <a:p>
            <a:r>
              <a:rPr lang="en-NZ" dirty="0"/>
              <a:t>What’s involved in being a stem cell donor?</a:t>
            </a:r>
            <a:endParaRPr lang="en-US" dirty="0"/>
          </a:p>
        </p:txBody>
      </p:sp>
      <p:cxnSp>
        <p:nvCxnSpPr>
          <p:cNvPr id="38" name="Straight Connector 37">
            <a:extLst>
              <a:ext uri="{FF2B5EF4-FFF2-40B4-BE49-F238E27FC236}">
                <a16:creationId xmlns:a16="http://schemas.microsoft.com/office/drawing/2014/main" id="{909A74EF-6CF4-9E44-BF18-BE79DEEDADD8}"/>
              </a:ext>
              <a:ext uri="{C183D7F6-B498-43B3-948B-1728B52AA6E4}">
                <adec:decorative xmlns:adec="http://schemas.microsoft.com/office/drawing/2017/decorative" val="1"/>
              </a:ext>
            </a:extLst>
          </p:cNvPr>
          <p:cNvCxnSpPr>
            <a:cxnSpLocks/>
          </p:cNvCxnSpPr>
          <p:nvPr/>
        </p:nvCxnSpPr>
        <p:spPr>
          <a:xfrm>
            <a:off x="6220166" y="4667518"/>
            <a:ext cx="38923" cy="10449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flipH="1">
            <a:off x="6199942" y="2173288"/>
            <a:ext cx="11824" cy="1509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flipH="1">
            <a:off x="2309332" y="6321287"/>
            <a:ext cx="3558" cy="1003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a:off x="2309332" y="2043113"/>
            <a:ext cx="0" cy="4516713"/>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4D27D41-EDB9-C141-96FD-F9488DFC4A06}"/>
              </a:ext>
              <a:ext uri="{C183D7F6-B498-43B3-948B-1728B52AA6E4}">
                <adec:decorative xmlns:adec="http://schemas.microsoft.com/office/drawing/2017/decorative" val="1"/>
              </a:ext>
            </a:extLst>
          </p:cNvPr>
          <p:cNvCxnSpPr/>
          <p:nvPr/>
        </p:nvCxnSpPr>
        <p:spPr>
          <a:xfrm>
            <a:off x="6462230" y="1887355"/>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73E438-7D68-7949-BDF1-DF83732B1625}"/>
              </a:ext>
              <a:ext uri="{C183D7F6-B498-43B3-948B-1728B52AA6E4}">
                <adec:decorative xmlns:adec="http://schemas.microsoft.com/office/drawing/2017/decorative" val="1"/>
              </a:ext>
            </a:extLst>
          </p:cNvPr>
          <p:cNvCxnSpPr>
            <a:cxnSpLocks/>
          </p:cNvCxnSpPr>
          <p:nvPr/>
        </p:nvCxnSpPr>
        <p:spPr>
          <a:xfrm>
            <a:off x="10053156" y="2043113"/>
            <a:ext cx="1" cy="25288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09A74EF-6CF4-9E44-BF18-BE79DEEDADD8}"/>
              </a:ext>
              <a:ext uri="{C183D7F6-B498-43B3-948B-1728B52AA6E4}">
                <adec:decorative xmlns:adec="http://schemas.microsoft.com/office/drawing/2017/decorative" val="1"/>
              </a:ext>
            </a:extLst>
          </p:cNvPr>
          <p:cNvCxnSpPr>
            <a:cxnSpLocks/>
            <a:endCxn id="58" idx="0"/>
          </p:cNvCxnSpPr>
          <p:nvPr/>
        </p:nvCxnSpPr>
        <p:spPr>
          <a:xfrm>
            <a:off x="6181243" y="6276712"/>
            <a:ext cx="38923" cy="1044971"/>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 Placeholder 3">
            <a:extLst>
              <a:ext uri="{FF2B5EF4-FFF2-40B4-BE49-F238E27FC236}">
                <a16:creationId xmlns:a16="http://schemas.microsoft.com/office/drawing/2014/main" id="{1D510334-C203-204E-93EA-0EB0F3238A1C}"/>
              </a:ext>
            </a:extLst>
          </p:cNvPr>
          <p:cNvSpPr>
            <a:spLocks noGrp="1"/>
          </p:cNvSpPr>
          <p:nvPr>
            <p:ph type="body" sz="quarter" idx="10"/>
          </p:nvPr>
        </p:nvSpPr>
        <p:spPr>
          <a:xfrm>
            <a:off x="1277331" y="1627188"/>
            <a:ext cx="2085975" cy="546100"/>
          </a:xfrm>
        </p:spPr>
        <p:txBody>
          <a:bodyPr/>
          <a:lstStyle/>
          <a:p>
            <a:pPr lvl="2" algn="ctr"/>
            <a:r>
              <a:rPr lang="en-NZ" sz="2200" b="1" dirty="0">
                <a:solidFill>
                  <a:schemeClr val="bg1"/>
                </a:solidFill>
              </a:rPr>
              <a:t>Match</a:t>
            </a:r>
            <a:endParaRPr lang="en-NZ" sz="2200" dirty="0">
              <a:solidFill>
                <a:schemeClr val="bg1"/>
              </a:solidFill>
            </a:endParaRPr>
          </a:p>
        </p:txBody>
      </p:sp>
      <p:sp>
        <p:nvSpPr>
          <p:cNvPr id="46" name="Text Placeholder 4">
            <a:extLst>
              <a:ext uri="{FF2B5EF4-FFF2-40B4-BE49-F238E27FC236}">
                <a16:creationId xmlns:a16="http://schemas.microsoft.com/office/drawing/2014/main" id="{A77D9244-6174-ED4A-AE30-5A0A2C381700}"/>
              </a:ext>
            </a:extLst>
          </p:cNvPr>
          <p:cNvSpPr>
            <a:spLocks noGrp="1"/>
          </p:cNvSpPr>
          <p:nvPr>
            <p:ph type="body" sz="quarter" idx="18"/>
          </p:nvPr>
        </p:nvSpPr>
        <p:spPr>
          <a:xfrm>
            <a:off x="520318" y="4718243"/>
            <a:ext cx="3600000" cy="2331280"/>
          </a:xfrm>
        </p:spPr>
        <p:txBody>
          <a:bodyPr tIns="251999" bIns="216000"/>
          <a:lstStyle/>
          <a:p>
            <a:pPr lvl="3" algn="ctr"/>
            <a:r>
              <a:rPr lang="en-NZ" sz="2200" dirty="0"/>
              <a:t>The donor’s contact details will be stored </a:t>
            </a:r>
            <a:br>
              <a:rPr lang="en-NZ" sz="2200" dirty="0"/>
            </a:br>
            <a:r>
              <a:rPr lang="en-NZ" sz="2200" dirty="0"/>
              <a:t>on the register so they can be contacted if there’s a match.</a:t>
            </a:r>
          </a:p>
        </p:txBody>
      </p:sp>
      <p:sp>
        <p:nvSpPr>
          <p:cNvPr id="47" name="Text Placeholder 5">
            <a:extLst>
              <a:ext uri="{FF2B5EF4-FFF2-40B4-BE49-F238E27FC236}">
                <a16:creationId xmlns:a16="http://schemas.microsoft.com/office/drawing/2014/main" id="{76C58993-DA91-9941-B139-775E629952B5}"/>
              </a:ext>
            </a:extLst>
          </p:cNvPr>
          <p:cNvSpPr>
            <a:spLocks noGrp="1"/>
          </p:cNvSpPr>
          <p:nvPr>
            <p:ph type="body" sz="quarter" idx="19"/>
          </p:nvPr>
        </p:nvSpPr>
        <p:spPr>
          <a:xfrm>
            <a:off x="2050318" y="4425757"/>
            <a:ext cx="540000" cy="540000"/>
          </a:xfrm>
        </p:spPr>
        <p:txBody>
          <a:bodyPr/>
          <a:lstStyle/>
          <a:p>
            <a:pPr lvl="2" algn="ctr"/>
            <a:r>
              <a:rPr lang="en-US" sz="2200" dirty="0">
                <a:solidFill>
                  <a:schemeClr val="bg1"/>
                </a:solidFill>
              </a:rPr>
              <a:t>1</a:t>
            </a:r>
          </a:p>
        </p:txBody>
      </p:sp>
      <p:sp>
        <p:nvSpPr>
          <p:cNvPr id="51" name="Text Placeholder 10">
            <a:extLst>
              <a:ext uri="{FF2B5EF4-FFF2-40B4-BE49-F238E27FC236}">
                <a16:creationId xmlns:a16="http://schemas.microsoft.com/office/drawing/2014/main" id="{D23FB1D0-7F35-CA45-83A9-D891DDF8ADE5}"/>
              </a:ext>
            </a:extLst>
          </p:cNvPr>
          <p:cNvSpPr>
            <a:spLocks noGrp="1"/>
          </p:cNvSpPr>
          <p:nvPr>
            <p:ph type="body" sz="quarter" idx="24"/>
          </p:nvPr>
        </p:nvSpPr>
        <p:spPr>
          <a:xfrm>
            <a:off x="4392230" y="5554469"/>
            <a:ext cx="3600000" cy="1688718"/>
          </a:xfrm>
        </p:spPr>
        <p:txBody>
          <a:bodyPr lIns="36000" tIns="251999" rIns="36000" bIns="216000"/>
          <a:lstStyle/>
          <a:p>
            <a:pPr lvl="3" algn="ctr"/>
            <a:r>
              <a:rPr lang="en-NZ" sz="2200" dirty="0"/>
              <a:t>Donors will stay </a:t>
            </a:r>
            <a:br>
              <a:rPr lang="en-NZ" sz="2200" dirty="0"/>
            </a:br>
            <a:r>
              <a:rPr lang="en-NZ" sz="2200" dirty="0"/>
              <a:t>on the register for a number of years.</a:t>
            </a:r>
          </a:p>
        </p:txBody>
      </p:sp>
      <p:sp>
        <p:nvSpPr>
          <p:cNvPr id="52" name="Text Placeholder 11">
            <a:extLst>
              <a:ext uri="{FF2B5EF4-FFF2-40B4-BE49-F238E27FC236}">
                <a16:creationId xmlns:a16="http://schemas.microsoft.com/office/drawing/2014/main" id="{FFBDB5D6-0CFA-534A-A868-7BA2E98D1DF4}"/>
              </a:ext>
            </a:extLst>
          </p:cNvPr>
          <p:cNvSpPr>
            <a:spLocks noGrp="1"/>
          </p:cNvSpPr>
          <p:nvPr>
            <p:ph type="body" sz="quarter" idx="25"/>
          </p:nvPr>
        </p:nvSpPr>
        <p:spPr>
          <a:xfrm>
            <a:off x="5922230" y="5281855"/>
            <a:ext cx="540000" cy="540000"/>
          </a:xfrm>
        </p:spPr>
        <p:txBody>
          <a:bodyPr/>
          <a:lstStyle/>
          <a:p>
            <a:pPr lvl="2" algn="ctr"/>
            <a:r>
              <a:rPr lang="en-US" sz="2200" dirty="0">
                <a:solidFill>
                  <a:schemeClr val="bg1"/>
                </a:solidFill>
              </a:rPr>
              <a:t>2</a:t>
            </a:r>
          </a:p>
        </p:txBody>
      </p:sp>
      <p:sp>
        <p:nvSpPr>
          <p:cNvPr id="49" name="Text Placeholder 8">
            <a:extLst>
              <a:ext uri="{FF2B5EF4-FFF2-40B4-BE49-F238E27FC236}">
                <a16:creationId xmlns:a16="http://schemas.microsoft.com/office/drawing/2014/main" id="{5674BBDE-98BF-EE49-A9DD-794C4821BFE7}"/>
              </a:ext>
            </a:extLst>
          </p:cNvPr>
          <p:cNvSpPr>
            <a:spLocks noGrp="1"/>
          </p:cNvSpPr>
          <p:nvPr>
            <p:ph type="body" sz="quarter" idx="22"/>
          </p:nvPr>
        </p:nvSpPr>
        <p:spPr>
          <a:xfrm>
            <a:off x="4392231" y="2789430"/>
            <a:ext cx="3600000" cy="2228106"/>
          </a:xfrm>
        </p:spPr>
        <p:txBody>
          <a:bodyPr tIns="251999" bIns="216000"/>
          <a:lstStyle/>
          <a:p>
            <a:pPr lvl="3" algn="ctr"/>
            <a:r>
              <a:rPr lang="en-NZ" sz="2200" dirty="0"/>
              <a:t>If a donor is a match for someone in need, they could undergo some health tests to check it’s safe for them to donate.</a:t>
            </a:r>
          </a:p>
        </p:txBody>
      </p:sp>
      <p:sp>
        <p:nvSpPr>
          <p:cNvPr id="50" name="Text Placeholder 9">
            <a:extLst>
              <a:ext uri="{FF2B5EF4-FFF2-40B4-BE49-F238E27FC236}">
                <a16:creationId xmlns:a16="http://schemas.microsoft.com/office/drawing/2014/main" id="{9C1EE528-01DB-5B41-9D05-31BDEB8287EB}"/>
              </a:ext>
            </a:extLst>
          </p:cNvPr>
          <p:cNvSpPr>
            <a:spLocks noGrp="1"/>
          </p:cNvSpPr>
          <p:nvPr>
            <p:ph type="body" sz="quarter" idx="23"/>
          </p:nvPr>
        </p:nvSpPr>
        <p:spPr>
          <a:xfrm>
            <a:off x="5922231" y="2496945"/>
            <a:ext cx="540000" cy="540000"/>
          </a:xfrm>
        </p:spPr>
        <p:txBody>
          <a:bodyPr/>
          <a:lstStyle/>
          <a:p>
            <a:pPr lvl="2" algn="ctr"/>
            <a:r>
              <a:rPr lang="en-US" sz="2200" dirty="0">
                <a:solidFill>
                  <a:schemeClr val="bg1"/>
                </a:solidFill>
              </a:rPr>
              <a:t>3</a:t>
            </a:r>
          </a:p>
        </p:txBody>
      </p:sp>
      <p:sp>
        <p:nvSpPr>
          <p:cNvPr id="48" name="Text Placeholder 6">
            <a:extLst>
              <a:ext uri="{FF2B5EF4-FFF2-40B4-BE49-F238E27FC236}">
                <a16:creationId xmlns:a16="http://schemas.microsoft.com/office/drawing/2014/main" id="{8F5031EC-BCC8-F042-AAED-8761C9946A62}"/>
              </a:ext>
            </a:extLst>
          </p:cNvPr>
          <p:cNvSpPr>
            <a:spLocks noGrp="1"/>
          </p:cNvSpPr>
          <p:nvPr>
            <p:ph type="body" sz="quarter" idx="20"/>
          </p:nvPr>
        </p:nvSpPr>
        <p:spPr>
          <a:xfrm>
            <a:off x="9078306" y="1627188"/>
            <a:ext cx="2085975" cy="546100"/>
          </a:xfrm>
        </p:spPr>
        <p:txBody>
          <a:bodyPr/>
          <a:lstStyle/>
          <a:p>
            <a:pPr lvl="2" algn="ctr"/>
            <a:r>
              <a:rPr lang="en-NZ" sz="2200" b="1" dirty="0">
                <a:solidFill>
                  <a:schemeClr val="bg1"/>
                </a:solidFill>
              </a:rPr>
              <a:t>Donate</a:t>
            </a:r>
            <a:endParaRPr lang="en-NZ" sz="2200" dirty="0">
              <a:solidFill>
                <a:schemeClr val="bg1"/>
              </a:solidFill>
            </a:endParaRPr>
          </a:p>
        </p:txBody>
      </p:sp>
      <p:sp>
        <p:nvSpPr>
          <p:cNvPr id="53" name="Text Placeholder 12">
            <a:extLst>
              <a:ext uri="{FF2B5EF4-FFF2-40B4-BE49-F238E27FC236}">
                <a16:creationId xmlns:a16="http://schemas.microsoft.com/office/drawing/2014/main" id="{65BCCFF3-8C20-6E49-B6FD-5F3C0B1FF6B6}"/>
              </a:ext>
            </a:extLst>
          </p:cNvPr>
          <p:cNvSpPr>
            <a:spLocks noGrp="1"/>
          </p:cNvSpPr>
          <p:nvPr>
            <p:ph type="body" sz="quarter" idx="26"/>
          </p:nvPr>
        </p:nvSpPr>
        <p:spPr>
          <a:xfrm>
            <a:off x="8264143" y="4846831"/>
            <a:ext cx="3600000" cy="3003628"/>
          </a:xfrm>
        </p:spPr>
        <p:txBody>
          <a:bodyPr lIns="36000" tIns="251999" rIns="36000" bIns="216000"/>
          <a:lstStyle/>
          <a:p>
            <a:pPr lvl="3" algn="ctr"/>
            <a:r>
              <a:rPr lang="en-NZ" sz="2200" dirty="0"/>
              <a:t>Stem cells can be donated in one of two ways:</a:t>
            </a:r>
          </a:p>
          <a:p>
            <a:pPr lvl="3" algn="ctr"/>
            <a:r>
              <a:rPr lang="en-NZ" sz="2200" dirty="0"/>
              <a:t>• through the bloodstream (90% of donors)</a:t>
            </a:r>
          </a:p>
          <a:p>
            <a:pPr lvl="3" algn="ctr"/>
            <a:r>
              <a:rPr lang="en-NZ" sz="2200" dirty="0"/>
              <a:t>• bone marrow </a:t>
            </a:r>
            <a:br>
              <a:rPr lang="en-NZ" sz="2200" dirty="0"/>
            </a:br>
            <a:r>
              <a:rPr lang="en-NZ" sz="2200" dirty="0"/>
              <a:t>donation procedure </a:t>
            </a:r>
            <a:br>
              <a:rPr lang="en-NZ" sz="2200" dirty="0"/>
            </a:br>
            <a:r>
              <a:rPr lang="en-NZ" sz="2200" dirty="0"/>
              <a:t>(10% of donors) </a:t>
            </a:r>
          </a:p>
        </p:txBody>
      </p:sp>
      <p:sp>
        <p:nvSpPr>
          <p:cNvPr id="54" name="Text Placeholder 13">
            <a:extLst>
              <a:ext uri="{FF2B5EF4-FFF2-40B4-BE49-F238E27FC236}">
                <a16:creationId xmlns:a16="http://schemas.microsoft.com/office/drawing/2014/main" id="{1990497F-1642-E144-814B-709834889EBF}"/>
              </a:ext>
            </a:extLst>
          </p:cNvPr>
          <p:cNvSpPr>
            <a:spLocks noGrp="1"/>
          </p:cNvSpPr>
          <p:nvPr>
            <p:ph type="body" sz="quarter" idx="27"/>
          </p:nvPr>
        </p:nvSpPr>
        <p:spPr>
          <a:xfrm>
            <a:off x="9794143" y="4554345"/>
            <a:ext cx="540000" cy="540000"/>
          </a:xfrm>
        </p:spPr>
        <p:txBody>
          <a:bodyPr/>
          <a:lstStyle/>
          <a:p>
            <a:pPr lvl="2" algn="ctr"/>
            <a:r>
              <a:rPr lang="en-US" sz="2200" dirty="0">
                <a:solidFill>
                  <a:schemeClr val="bg1"/>
                </a:solidFill>
              </a:rPr>
              <a:t>4</a:t>
            </a:r>
          </a:p>
        </p:txBody>
      </p:sp>
      <p:pic>
        <p:nvPicPr>
          <p:cNvPr id="55" name="Picture 54">
            <a:extLst>
              <a:ext uri="{FF2B5EF4-FFF2-40B4-BE49-F238E27FC236}">
                <a16:creationId xmlns:a16="http://schemas.microsoft.com/office/drawing/2014/main" id="{ED81252F-D41C-8C41-BF7B-BF2376028B2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36143" y="2515061"/>
            <a:ext cx="1655999" cy="1655999"/>
          </a:xfrm>
          <a:prstGeom prst="rect">
            <a:avLst/>
          </a:prstGeom>
        </p:spPr>
      </p:pic>
      <p:pic>
        <p:nvPicPr>
          <p:cNvPr id="56" name="Picture 55">
            <a:extLst>
              <a:ext uri="{FF2B5EF4-FFF2-40B4-BE49-F238E27FC236}">
                <a16:creationId xmlns:a16="http://schemas.microsoft.com/office/drawing/2014/main" id="{EAB48956-1B6F-464F-806C-9831D96C49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492318" y="2471737"/>
            <a:ext cx="1655999" cy="1655999"/>
          </a:xfrm>
          <a:prstGeom prst="rect">
            <a:avLst/>
          </a:prstGeom>
        </p:spPr>
      </p:pic>
      <p:sp>
        <p:nvSpPr>
          <p:cNvPr id="8" name="Text Placeholder 7">
            <a:extLst>
              <a:ext uri="{FF2B5EF4-FFF2-40B4-BE49-F238E27FC236}">
                <a16:creationId xmlns:a16="http://schemas.microsoft.com/office/drawing/2014/main" id="{F235FCEA-4D56-3F48-9281-D3033B5A9E80}"/>
              </a:ext>
            </a:extLst>
          </p:cNvPr>
          <p:cNvSpPr>
            <a:spLocks noGrp="1"/>
          </p:cNvSpPr>
          <p:nvPr>
            <p:ph type="body" sz="quarter" idx="21"/>
          </p:nvPr>
        </p:nvSpPr>
        <p:spPr>
          <a:xfrm>
            <a:off x="12150343" y="2517968"/>
            <a:ext cx="3600000" cy="2200275"/>
          </a:xfrm>
          <a:solidFill>
            <a:srgbClr val="B3E2F5"/>
          </a:solidFill>
        </p:spPr>
        <p:txBody>
          <a:bodyPr anchor="t"/>
          <a:lstStyle/>
          <a:p>
            <a:pPr lvl="3" algn="ctr"/>
            <a:r>
              <a:rPr lang="en-NZ" dirty="0">
                <a:solidFill>
                  <a:schemeClr val="accent1"/>
                </a:solidFill>
                <a:hlinkClick r:id="rId5">
                  <a:extLst>
                    <a:ext uri="{A12FA001-AC4F-418D-AE19-62706E023703}">
                      <ahyp:hlinkClr xmlns:ahyp="http://schemas.microsoft.com/office/drawing/2018/hyperlinkcolor" val="tx"/>
                    </a:ext>
                  </a:extLst>
                </a:hlinkClick>
              </a:rPr>
              <a:t>Watch this short animation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to find out more about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what’s involved in being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a stem cell donor</a:t>
            </a:r>
          </a:p>
        </p:txBody>
      </p:sp>
      <p:grpSp>
        <p:nvGrpSpPr>
          <p:cNvPr id="28" name="Group 27">
            <a:extLst>
              <a:ext uri="{FF2B5EF4-FFF2-40B4-BE49-F238E27FC236}">
                <a16:creationId xmlns:a16="http://schemas.microsoft.com/office/drawing/2014/main" id="{5E4EBA6D-5BED-EF4B-8B16-0E15A2EF5B3A}"/>
              </a:ext>
              <a:ext uri="{C183D7F6-B498-43B3-948B-1728B52AA6E4}">
                <adec:decorative xmlns:adec="http://schemas.microsoft.com/office/drawing/2017/decorative" val="1"/>
              </a:ext>
            </a:extLst>
          </p:cNvPr>
          <p:cNvGrpSpPr/>
          <p:nvPr/>
        </p:nvGrpSpPr>
        <p:grpSpPr>
          <a:xfrm>
            <a:off x="13725448" y="4092646"/>
            <a:ext cx="472094" cy="472094"/>
            <a:chOff x="4430106" y="1629665"/>
            <a:chExt cx="472094" cy="472094"/>
          </a:xfrm>
        </p:grpSpPr>
        <p:sp>
          <p:nvSpPr>
            <p:cNvPr id="29" name="Oval 28">
              <a:extLst>
                <a:ext uri="{FF2B5EF4-FFF2-40B4-BE49-F238E27FC236}">
                  <a16:creationId xmlns:a16="http://schemas.microsoft.com/office/drawing/2014/main" id="{EEFD8B1F-C18A-AE4C-BE21-EC1DCBF2BB42}"/>
                </a:ext>
                <a:ext uri="{C183D7F6-B498-43B3-948B-1728B52AA6E4}">
                  <adec:decorative xmlns:adec="http://schemas.microsoft.com/office/drawing/2017/decorative" val="1"/>
                </a:ext>
              </a:extLst>
            </p:cNvPr>
            <p:cNvSpPr/>
            <p:nvPr/>
          </p:nvSpPr>
          <p:spPr>
            <a:xfrm>
              <a:off x="4430106" y="1629665"/>
              <a:ext cx="472094" cy="4720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riangle 29">
              <a:extLst>
                <a:ext uri="{FF2B5EF4-FFF2-40B4-BE49-F238E27FC236}">
                  <a16:creationId xmlns:a16="http://schemas.microsoft.com/office/drawing/2014/main" id="{AD80A210-9CB0-8748-96F4-67A44C7CDF82}"/>
                </a:ext>
                <a:ext uri="{C183D7F6-B498-43B3-948B-1728B52AA6E4}">
                  <adec:decorative xmlns:adec="http://schemas.microsoft.com/office/drawing/2017/decorative" val="1"/>
                </a:ext>
              </a:extLst>
            </p:cNvPr>
            <p:cNvSpPr/>
            <p:nvPr/>
          </p:nvSpPr>
          <p:spPr>
            <a:xfrm rot="5400000">
              <a:off x="4584543" y="1764964"/>
              <a:ext cx="220973" cy="200979"/>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Arc 56">
            <a:extLst>
              <a:ext uri="{FF2B5EF4-FFF2-40B4-BE49-F238E27FC236}">
                <a16:creationId xmlns:a16="http://schemas.microsoft.com/office/drawing/2014/main" id="{717FA5D9-8871-3A48-AEE4-0229D1396774}"/>
              </a:ext>
              <a:ext uri="{C183D7F6-B498-43B3-948B-1728B52AA6E4}">
                <adec:decorative xmlns:adec="http://schemas.microsoft.com/office/drawing/2017/decorative" val="1"/>
              </a:ext>
            </a:extLst>
          </p:cNvPr>
          <p:cNvSpPr/>
          <p:nvPr/>
        </p:nvSpPr>
        <p:spPr>
          <a:xfrm rot="16200000">
            <a:off x="6211766" y="188774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Arc 57">
            <a:extLst>
              <a:ext uri="{FF2B5EF4-FFF2-40B4-BE49-F238E27FC236}">
                <a16:creationId xmlns:a16="http://schemas.microsoft.com/office/drawing/2014/main" id="{42F8C921-E59C-5A46-91C7-87169D4939E1}"/>
              </a:ext>
              <a:ext uri="{C183D7F6-B498-43B3-948B-1728B52AA6E4}">
                <adec:decorative xmlns:adec="http://schemas.microsoft.com/office/drawing/2017/decorative" val="1"/>
              </a:ext>
            </a:extLst>
          </p:cNvPr>
          <p:cNvSpPr/>
          <p:nvPr/>
        </p:nvSpPr>
        <p:spPr>
          <a:xfrm rot="5400000">
            <a:off x="5691529" y="7057365"/>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58">
            <a:extLst>
              <a:ext uri="{FF2B5EF4-FFF2-40B4-BE49-F238E27FC236}">
                <a16:creationId xmlns:a16="http://schemas.microsoft.com/office/drawing/2014/main" id="{F13BB2AC-E972-8D48-B0EC-7149B3CBFDE5}"/>
              </a:ext>
              <a:ext uri="{C183D7F6-B498-43B3-948B-1728B52AA6E4}">
                <adec:decorative xmlns:adec="http://schemas.microsoft.com/office/drawing/2017/decorative" val="1"/>
              </a:ext>
            </a:extLst>
          </p:cNvPr>
          <p:cNvSpPr/>
          <p:nvPr/>
        </p:nvSpPr>
        <p:spPr>
          <a:xfrm rot="10800000">
            <a:off x="2312890" y="7059979"/>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DCDA284E-BFDC-924F-8458-3D6B80A11747}"/>
              </a:ext>
              <a:ext uri="{C183D7F6-B498-43B3-948B-1728B52AA6E4}">
                <adec:decorative xmlns:adec="http://schemas.microsoft.com/office/drawing/2017/decorative" val="1"/>
              </a:ext>
            </a:extLst>
          </p:cNvPr>
          <p:cNvCxnSpPr>
            <a:cxnSpLocks/>
          </p:cNvCxnSpPr>
          <p:nvPr/>
        </p:nvCxnSpPr>
        <p:spPr>
          <a:xfrm flipV="1">
            <a:off x="2577209" y="7586002"/>
            <a:ext cx="3378638" cy="261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25" name="Slide Number Placeholder 5">
            <a:extLst>
              <a:ext uri="{FF2B5EF4-FFF2-40B4-BE49-F238E27FC236}">
                <a16:creationId xmlns:a16="http://schemas.microsoft.com/office/drawing/2014/main" id="{144F1329-C4C3-C447-9D12-F92EF6531D30}"/>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14</a:t>
            </a:fld>
            <a:r>
              <a:rPr lang="en-US" dirty="0"/>
              <a:t>         Exploring Donation</a:t>
            </a:r>
          </a:p>
        </p:txBody>
      </p:sp>
    </p:spTree>
    <p:extLst>
      <p:ext uri="{BB962C8B-B14F-4D97-AF65-F5344CB8AC3E}">
        <p14:creationId xmlns:p14="http://schemas.microsoft.com/office/powerpoint/2010/main" val="403439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9">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
                                            <p:bg/>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4">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3">
                                            <p:txEl>
                                              <p:pRg st="0" end="0"/>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3">
                                            <p:txEl>
                                              <p:pRg st="1" end="1"/>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uild="p" animBg="1"/>
      <p:bldP spid="52" grpId="0" build="p" animBg="1"/>
      <p:bldP spid="49" grpId="0" build="p" animBg="1"/>
      <p:bldP spid="50" grpId="0" build="p" animBg="1"/>
      <p:bldP spid="48" grpId="0" build="p" animBg="1"/>
      <p:bldP spid="53" grpId="0" build="p" animBg="1"/>
      <p:bldP spid="54" grpId="0" build="p" animBg="1"/>
      <p:bldP spid="57" grpId="0" animBg="1"/>
      <p:bldP spid="58"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Straight Connector 55">
            <a:extLst>
              <a:ext uri="{FF2B5EF4-FFF2-40B4-BE49-F238E27FC236}">
                <a16:creationId xmlns:a16="http://schemas.microsoft.com/office/drawing/2014/main" id="{728FFC63-6D71-4E40-87EC-688D27347BCC}"/>
              </a:ext>
              <a:ext uri="{C183D7F6-B498-43B3-948B-1728B52AA6E4}">
                <adec:decorative xmlns:adec="http://schemas.microsoft.com/office/drawing/2017/decorative" val="1"/>
              </a:ext>
            </a:extLst>
          </p:cNvPr>
          <p:cNvCxnSpPr>
            <a:cxnSpLocks/>
          </p:cNvCxnSpPr>
          <p:nvPr/>
        </p:nvCxnSpPr>
        <p:spPr>
          <a:xfrm flipH="1">
            <a:off x="10075463" y="4806521"/>
            <a:ext cx="4086" cy="2406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E25043D-3468-C14D-8EDB-6E5A7D3C25E8}"/>
              </a:ext>
              <a:ext uri="{C183D7F6-B498-43B3-948B-1728B52AA6E4}">
                <adec:decorative xmlns:adec="http://schemas.microsoft.com/office/drawing/2017/decorative" val="1"/>
              </a:ext>
            </a:extLst>
          </p:cNvPr>
          <p:cNvCxnSpPr>
            <a:cxnSpLocks/>
          </p:cNvCxnSpPr>
          <p:nvPr/>
        </p:nvCxnSpPr>
        <p:spPr>
          <a:xfrm>
            <a:off x="2309333" y="4214813"/>
            <a:ext cx="0" cy="2314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A64508-8CCE-5242-AE84-A8901722D6A3}"/>
              </a:ext>
              <a:ext uri="{C183D7F6-B498-43B3-948B-1728B52AA6E4}">
                <adec:decorative xmlns:adec="http://schemas.microsoft.com/office/drawing/2017/decorative" val="1"/>
              </a:ext>
            </a:extLst>
          </p:cNvPr>
          <p:cNvCxnSpPr/>
          <p:nvPr/>
        </p:nvCxnSpPr>
        <p:spPr>
          <a:xfrm>
            <a:off x="2923030" y="6529388"/>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4A3ACE3-BE9C-1140-82A8-6A8C3794C6B5}"/>
              </a:ext>
              <a:ext uri="{C183D7F6-B498-43B3-948B-1728B52AA6E4}">
                <adec:decorative xmlns:adec="http://schemas.microsoft.com/office/drawing/2017/decorative" val="1"/>
              </a:ext>
            </a:extLst>
          </p:cNvPr>
          <p:cNvCxnSpPr>
            <a:cxnSpLocks/>
          </p:cNvCxnSpPr>
          <p:nvPr/>
        </p:nvCxnSpPr>
        <p:spPr>
          <a:xfrm>
            <a:off x="6186270" y="2741314"/>
            <a:ext cx="0" cy="2314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EB31408-D08F-604F-A170-DE2B7DD161A3}"/>
              </a:ext>
              <a:ext uri="{C183D7F6-B498-43B3-948B-1728B52AA6E4}">
                <adec:decorative xmlns:adec="http://schemas.microsoft.com/office/drawing/2017/decorative" val="1"/>
              </a:ext>
            </a:extLst>
          </p:cNvPr>
          <p:cNvCxnSpPr>
            <a:cxnSpLocks/>
          </p:cNvCxnSpPr>
          <p:nvPr/>
        </p:nvCxnSpPr>
        <p:spPr>
          <a:xfrm>
            <a:off x="10072470" y="2729697"/>
            <a:ext cx="2993" cy="3865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28FFC63-6D71-4E40-87EC-688D27347BCC}"/>
              </a:ext>
              <a:ext uri="{C183D7F6-B498-43B3-948B-1728B52AA6E4}">
                <adec:decorative xmlns:adec="http://schemas.microsoft.com/office/drawing/2017/decorative" val="1"/>
              </a:ext>
            </a:extLst>
          </p:cNvPr>
          <p:cNvCxnSpPr>
            <a:cxnSpLocks/>
            <a:endCxn id="34" idx="0"/>
          </p:cNvCxnSpPr>
          <p:nvPr/>
        </p:nvCxnSpPr>
        <p:spPr>
          <a:xfrm flipH="1">
            <a:off x="13920985" y="4814887"/>
            <a:ext cx="4086" cy="2406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BAB86F7-8D04-C645-9305-FF5E22212928}"/>
              </a:ext>
              <a:ext uri="{C183D7F6-B498-43B3-948B-1728B52AA6E4}">
                <adec:decorative xmlns:adec="http://schemas.microsoft.com/office/drawing/2017/decorative" val="1"/>
              </a:ext>
            </a:extLst>
          </p:cNvPr>
          <p:cNvCxnSpPr>
            <a:cxnSpLocks/>
            <a:endCxn id="30" idx="0"/>
          </p:cNvCxnSpPr>
          <p:nvPr/>
        </p:nvCxnSpPr>
        <p:spPr>
          <a:xfrm flipV="1">
            <a:off x="6419228" y="2485783"/>
            <a:ext cx="3389372" cy="24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F1050BE-C714-8444-9034-F0C4B00FDAC8}"/>
              </a:ext>
              <a:ext uri="{C183D7F6-B498-43B3-948B-1728B52AA6E4}">
                <adec:decorative xmlns:adec="http://schemas.microsoft.com/office/drawing/2017/decorative" val="1"/>
              </a:ext>
            </a:extLst>
          </p:cNvPr>
          <p:cNvCxnSpPr>
            <a:cxnSpLocks/>
          </p:cNvCxnSpPr>
          <p:nvPr/>
        </p:nvCxnSpPr>
        <p:spPr>
          <a:xfrm>
            <a:off x="10309668" y="7486651"/>
            <a:ext cx="3377112"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32E5F582-50B0-3246-90E3-36973F7C1E89}"/>
              </a:ext>
            </a:extLst>
          </p:cNvPr>
          <p:cNvSpPr>
            <a:spLocks noGrp="1"/>
          </p:cNvSpPr>
          <p:nvPr>
            <p:ph type="title"/>
          </p:nvPr>
        </p:nvSpPr>
        <p:spPr/>
        <p:txBody>
          <a:bodyPr/>
          <a:lstStyle/>
          <a:p>
            <a:r>
              <a:rPr lang="en-NZ" dirty="0"/>
              <a:t>What’s involved in being an organ </a:t>
            </a:r>
            <a:br>
              <a:rPr lang="en-NZ" dirty="0"/>
            </a:br>
            <a:r>
              <a:rPr lang="en-NZ" dirty="0"/>
              <a:t>and tissue donor?</a:t>
            </a:r>
            <a:endParaRPr lang="en-US" dirty="0"/>
          </a:p>
        </p:txBody>
      </p:sp>
      <p:sp>
        <p:nvSpPr>
          <p:cNvPr id="6" name="Text Placeholder 5">
            <a:extLst>
              <a:ext uri="{FF2B5EF4-FFF2-40B4-BE49-F238E27FC236}">
                <a16:creationId xmlns:a16="http://schemas.microsoft.com/office/drawing/2014/main" id="{6E41770C-2375-5649-8272-7FEB2C28696A}"/>
              </a:ext>
            </a:extLst>
          </p:cNvPr>
          <p:cNvSpPr>
            <a:spLocks noGrp="1"/>
          </p:cNvSpPr>
          <p:nvPr>
            <p:ph type="body" sz="quarter" idx="21"/>
          </p:nvPr>
        </p:nvSpPr>
        <p:spPr>
          <a:xfrm>
            <a:off x="533782" y="2442136"/>
            <a:ext cx="3500775" cy="2916000"/>
          </a:xfrm>
        </p:spPr>
        <p:txBody>
          <a:bodyPr vert="horz" lIns="91440" tIns="216000" rIns="91440" bIns="108000" rtlCol="0" anchor="t">
            <a:noAutofit/>
          </a:bodyPr>
          <a:lstStyle/>
          <a:p>
            <a:pPr lvl="3" algn="ctr"/>
            <a:r>
              <a:rPr lang="en-NZ" dirty="0">
                <a:latin typeface="Arial"/>
                <a:cs typeface="Arial"/>
              </a:rPr>
              <a:t>Register a decision to donate organs and/or tissue after death on the NHS Organ Donation Register. Share the decision with family/loved ones. </a:t>
            </a:r>
            <a:r>
              <a:rPr lang="en-NZ" b="1" dirty="0">
                <a:solidFill>
                  <a:srgbClr val="245EA9"/>
                </a:solidFill>
                <a:latin typeface="Arial"/>
                <a:cs typeface="Arial"/>
                <a:hlinkClick r:id="rId3">
                  <a:extLst>
                    <a:ext uri="{A12FA001-AC4F-418D-AE19-62706E023703}">
                      <ahyp:hlinkClr xmlns:ahyp="http://schemas.microsoft.com/office/drawing/2018/hyperlinkcolor" val="tx"/>
                    </a:ext>
                  </a:extLst>
                </a:hlinkClick>
              </a:rPr>
              <a:t>organdonation.nhs.uk/</a:t>
            </a:r>
            <a:br>
              <a:rPr lang="en-NZ" b="1" dirty="0">
                <a:solidFill>
                  <a:srgbClr val="245EA9"/>
                </a:solidFill>
                <a:latin typeface="Arial"/>
                <a:cs typeface="Arial"/>
                <a:hlinkClick r:id="rId3">
                  <a:extLst>
                    <a:ext uri="{A12FA001-AC4F-418D-AE19-62706E023703}">
                      <ahyp:hlinkClr xmlns:ahyp="http://schemas.microsoft.com/office/drawing/2018/hyperlinkcolor" val="tx"/>
                    </a:ext>
                  </a:extLst>
                </a:hlinkClick>
              </a:rPr>
            </a:br>
            <a:r>
              <a:rPr lang="en-NZ" b="1" dirty="0">
                <a:solidFill>
                  <a:srgbClr val="245EA9"/>
                </a:solidFill>
                <a:latin typeface="Arial"/>
                <a:cs typeface="Arial"/>
                <a:hlinkClick r:id="rId3">
                  <a:extLst>
                    <a:ext uri="{A12FA001-AC4F-418D-AE19-62706E023703}">
                      <ahyp:hlinkClr xmlns:ahyp="http://schemas.microsoft.com/office/drawing/2018/hyperlinkcolor" val="tx"/>
                    </a:ext>
                  </a:extLst>
                </a:hlinkClick>
              </a:rPr>
              <a:t>register-your-decision</a:t>
            </a:r>
            <a:endParaRPr lang="en-NZ" b="1" dirty="0">
              <a:solidFill>
                <a:srgbClr val="245EA9"/>
              </a:solidFill>
              <a:latin typeface="Arial"/>
              <a:cs typeface="Arial"/>
            </a:endParaRPr>
          </a:p>
        </p:txBody>
      </p:sp>
      <p:sp>
        <p:nvSpPr>
          <p:cNvPr id="7" name="Text Placeholder 6">
            <a:extLst>
              <a:ext uri="{FF2B5EF4-FFF2-40B4-BE49-F238E27FC236}">
                <a16:creationId xmlns:a16="http://schemas.microsoft.com/office/drawing/2014/main" id="{DE4F756A-B554-F74D-8C65-816FFA9809AA}"/>
              </a:ext>
            </a:extLst>
          </p:cNvPr>
          <p:cNvSpPr>
            <a:spLocks noGrp="1"/>
          </p:cNvSpPr>
          <p:nvPr>
            <p:ph type="body" sz="quarter" idx="22"/>
          </p:nvPr>
        </p:nvSpPr>
        <p:spPr/>
        <p:txBody>
          <a:bodyPr/>
          <a:lstStyle/>
          <a:p>
            <a:pPr lvl="2" algn="ctr"/>
            <a:r>
              <a:rPr lang="en-US" dirty="0">
                <a:solidFill>
                  <a:schemeClr val="bg1"/>
                </a:solidFill>
              </a:rPr>
              <a:t>1</a:t>
            </a:r>
          </a:p>
        </p:txBody>
      </p:sp>
      <p:sp>
        <p:nvSpPr>
          <p:cNvPr id="4" name="Text Placeholder 3">
            <a:extLst>
              <a:ext uri="{FF2B5EF4-FFF2-40B4-BE49-F238E27FC236}">
                <a16:creationId xmlns:a16="http://schemas.microsoft.com/office/drawing/2014/main" id="{9923C8C8-42BE-B644-8A51-637F6F5D09A2}"/>
              </a:ext>
            </a:extLst>
          </p:cNvPr>
          <p:cNvSpPr>
            <a:spLocks noGrp="1"/>
          </p:cNvSpPr>
          <p:nvPr>
            <p:ph type="body" sz="quarter" idx="20"/>
          </p:nvPr>
        </p:nvSpPr>
        <p:spPr>
          <a:xfrm>
            <a:off x="4391407" y="4728135"/>
            <a:ext cx="3600000" cy="3311999"/>
          </a:xfrm>
        </p:spPr>
        <p:txBody>
          <a:bodyPr tIns="216000"/>
          <a:lstStyle/>
          <a:p>
            <a:pPr lvl="3" algn="ctr"/>
            <a:r>
              <a:rPr lang="en-NZ" dirty="0"/>
              <a:t>If someone dies in circumstances where organ and/or tissue donation may be a possibility, specialist nurses would check the NHS Organ Donor Register to see if that person had registered a decision about organ and tissue donation. </a:t>
            </a:r>
          </a:p>
        </p:txBody>
      </p:sp>
      <p:sp>
        <p:nvSpPr>
          <p:cNvPr id="5" name="Text Placeholder 4">
            <a:extLst>
              <a:ext uri="{FF2B5EF4-FFF2-40B4-BE49-F238E27FC236}">
                <a16:creationId xmlns:a16="http://schemas.microsoft.com/office/drawing/2014/main" id="{737650DE-F98F-3044-99F7-86FA848C230C}"/>
              </a:ext>
            </a:extLst>
          </p:cNvPr>
          <p:cNvSpPr>
            <a:spLocks noGrp="1"/>
          </p:cNvSpPr>
          <p:nvPr>
            <p:ph type="body" sz="quarter" idx="11"/>
          </p:nvPr>
        </p:nvSpPr>
        <p:spPr/>
        <p:txBody>
          <a:bodyPr/>
          <a:lstStyle/>
          <a:p>
            <a:pPr lvl="2" algn="ctr"/>
            <a:r>
              <a:rPr lang="en-US" dirty="0">
                <a:solidFill>
                  <a:schemeClr val="bg1"/>
                </a:solidFill>
              </a:rPr>
              <a:t>2</a:t>
            </a:r>
          </a:p>
        </p:txBody>
      </p:sp>
      <p:sp>
        <p:nvSpPr>
          <p:cNvPr id="8" name="Text Placeholder 7">
            <a:extLst>
              <a:ext uri="{FF2B5EF4-FFF2-40B4-BE49-F238E27FC236}">
                <a16:creationId xmlns:a16="http://schemas.microsoft.com/office/drawing/2014/main" id="{991C9881-017C-EB4D-A159-5CA2E978725B}"/>
              </a:ext>
            </a:extLst>
          </p:cNvPr>
          <p:cNvSpPr>
            <a:spLocks noGrp="1"/>
          </p:cNvSpPr>
          <p:nvPr>
            <p:ph type="body" sz="quarter" idx="23"/>
          </p:nvPr>
        </p:nvSpPr>
        <p:spPr>
          <a:xfrm>
            <a:off x="8263319" y="3570847"/>
            <a:ext cx="3600000" cy="3024000"/>
          </a:xfrm>
        </p:spPr>
        <p:txBody>
          <a:bodyPr tIns="216000"/>
          <a:lstStyle/>
          <a:p>
            <a:pPr lvl="3" algn="ctr"/>
            <a:r>
              <a:rPr lang="en-NZ" dirty="0"/>
              <a:t>The specialist nurse will then discuss the donor’s registered/last known decision with their family as part of end-of-life discussions. The donor’s faith, beliefs and culture will always be respected. </a:t>
            </a:r>
          </a:p>
        </p:txBody>
      </p:sp>
      <p:sp>
        <p:nvSpPr>
          <p:cNvPr id="9" name="Text Placeholder 8">
            <a:extLst>
              <a:ext uri="{FF2B5EF4-FFF2-40B4-BE49-F238E27FC236}">
                <a16:creationId xmlns:a16="http://schemas.microsoft.com/office/drawing/2014/main" id="{9BD09409-036B-7D4D-8B8C-853F024B4C0B}"/>
              </a:ext>
            </a:extLst>
          </p:cNvPr>
          <p:cNvSpPr>
            <a:spLocks noGrp="1"/>
          </p:cNvSpPr>
          <p:nvPr>
            <p:ph type="body" sz="quarter" idx="24"/>
          </p:nvPr>
        </p:nvSpPr>
        <p:spPr>
          <a:xfrm>
            <a:off x="9786292" y="3277586"/>
            <a:ext cx="540000" cy="540000"/>
          </a:xfrm>
        </p:spPr>
        <p:txBody>
          <a:bodyPr/>
          <a:lstStyle/>
          <a:p>
            <a:pPr lvl="2" algn="ctr"/>
            <a:r>
              <a:rPr lang="en-US" dirty="0">
                <a:solidFill>
                  <a:schemeClr val="bg1"/>
                </a:solidFill>
              </a:rPr>
              <a:t>3</a:t>
            </a:r>
          </a:p>
        </p:txBody>
      </p:sp>
      <p:sp>
        <p:nvSpPr>
          <p:cNvPr id="10" name="Text Placeholder 9">
            <a:extLst>
              <a:ext uri="{FF2B5EF4-FFF2-40B4-BE49-F238E27FC236}">
                <a16:creationId xmlns:a16="http://schemas.microsoft.com/office/drawing/2014/main" id="{A2C69356-4F11-6044-9018-07438F476073}"/>
              </a:ext>
            </a:extLst>
          </p:cNvPr>
          <p:cNvSpPr>
            <a:spLocks noGrp="1"/>
          </p:cNvSpPr>
          <p:nvPr>
            <p:ph type="body" sz="quarter" idx="25"/>
          </p:nvPr>
        </p:nvSpPr>
        <p:spPr/>
        <p:txBody>
          <a:bodyPr tIns="216000"/>
          <a:lstStyle/>
          <a:p>
            <a:pPr lvl="3" algn="ctr"/>
            <a:r>
              <a:rPr lang="en-NZ" dirty="0"/>
              <a:t>One organ donor can save and transform up to nine lives and many more by donating tissue. </a:t>
            </a:r>
          </a:p>
        </p:txBody>
      </p:sp>
      <p:sp>
        <p:nvSpPr>
          <p:cNvPr id="11" name="Text Placeholder 10">
            <a:extLst>
              <a:ext uri="{FF2B5EF4-FFF2-40B4-BE49-F238E27FC236}">
                <a16:creationId xmlns:a16="http://schemas.microsoft.com/office/drawing/2014/main" id="{5DB0E195-D2E4-3844-9607-07EE6D6FAF99}"/>
              </a:ext>
            </a:extLst>
          </p:cNvPr>
          <p:cNvSpPr>
            <a:spLocks noGrp="1"/>
          </p:cNvSpPr>
          <p:nvPr>
            <p:ph type="body" sz="quarter" idx="26"/>
          </p:nvPr>
        </p:nvSpPr>
        <p:spPr/>
        <p:txBody>
          <a:bodyPr/>
          <a:lstStyle/>
          <a:p>
            <a:pPr lvl="2" algn="ctr"/>
            <a:r>
              <a:rPr lang="en-US" dirty="0">
                <a:solidFill>
                  <a:schemeClr val="bg1"/>
                </a:solidFill>
              </a:rPr>
              <a:t>4</a:t>
            </a:r>
          </a:p>
        </p:txBody>
      </p:sp>
      <p:pic>
        <p:nvPicPr>
          <p:cNvPr id="13" name="Picture 12">
            <a:extLst>
              <a:ext uri="{FF2B5EF4-FFF2-40B4-BE49-F238E27FC236}">
                <a16:creationId xmlns:a16="http://schemas.microsoft.com/office/drawing/2014/main" id="{0AE44B90-3E3C-9C4B-8523-77CC792C5EE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94425" y="5719643"/>
            <a:ext cx="1655999" cy="1655999"/>
          </a:xfrm>
          <a:prstGeom prst="rect">
            <a:avLst/>
          </a:prstGeom>
        </p:spPr>
      </p:pic>
      <p:pic>
        <p:nvPicPr>
          <p:cNvPr id="15" name="Picture 14">
            <a:extLst>
              <a:ext uri="{FF2B5EF4-FFF2-40B4-BE49-F238E27FC236}">
                <a16:creationId xmlns:a16="http://schemas.microsoft.com/office/drawing/2014/main" id="{18681A0F-556A-DE48-990A-C6341EDD245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313651" y="1614136"/>
            <a:ext cx="1655999" cy="1655999"/>
          </a:xfrm>
          <a:prstGeom prst="rect">
            <a:avLst/>
          </a:prstGeom>
        </p:spPr>
      </p:pic>
      <p:pic>
        <p:nvPicPr>
          <p:cNvPr id="17" name="Picture 16">
            <a:extLst>
              <a:ext uri="{FF2B5EF4-FFF2-40B4-BE49-F238E27FC236}">
                <a16:creationId xmlns:a16="http://schemas.microsoft.com/office/drawing/2014/main" id="{15D47CD2-C638-5D46-806E-CF0FC5F465B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14492" y="5236306"/>
            <a:ext cx="1655999" cy="1655999"/>
          </a:xfrm>
          <a:prstGeom prst="rect">
            <a:avLst/>
          </a:prstGeom>
        </p:spPr>
      </p:pic>
      <p:sp>
        <p:nvSpPr>
          <p:cNvPr id="29" name="Arc 28">
            <a:extLst>
              <a:ext uri="{FF2B5EF4-FFF2-40B4-BE49-F238E27FC236}">
                <a16:creationId xmlns:a16="http://schemas.microsoft.com/office/drawing/2014/main" id="{6C4DBC0A-6A9D-0248-91A4-C0A11632B271}"/>
              </a:ext>
              <a:ext uri="{C183D7F6-B498-43B3-948B-1728B52AA6E4}">
                <adec:decorative xmlns:adec="http://schemas.microsoft.com/office/drawing/2017/decorative" val="1"/>
              </a:ext>
            </a:extLst>
          </p:cNvPr>
          <p:cNvSpPr/>
          <p:nvPr/>
        </p:nvSpPr>
        <p:spPr>
          <a:xfrm rot="16200000">
            <a:off x="6184701" y="248578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CEE9622E-0B04-AA40-9F5B-B5817D17798D}"/>
              </a:ext>
              <a:ext uri="{C183D7F6-B498-43B3-948B-1728B52AA6E4}">
                <adec:decorative xmlns:adec="http://schemas.microsoft.com/office/drawing/2017/decorative" val="1"/>
              </a:ext>
            </a:extLst>
          </p:cNvPr>
          <p:cNvSpPr/>
          <p:nvPr/>
        </p:nvSpPr>
        <p:spPr>
          <a:xfrm>
            <a:off x="9544282" y="248578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C69469B7-8ABF-EE40-8486-724BF85E36A2}"/>
              </a:ext>
              <a:ext uri="{C183D7F6-B498-43B3-948B-1728B52AA6E4}">
                <adec:decorative xmlns:adec="http://schemas.microsoft.com/office/drawing/2017/decorative" val="1"/>
              </a:ext>
            </a:extLst>
          </p:cNvPr>
          <p:cNvSpPr/>
          <p:nvPr/>
        </p:nvSpPr>
        <p:spPr>
          <a:xfrm rot="10800000">
            <a:off x="10075463" y="6957228"/>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865A69FF-4538-2346-AEF8-0A7F61FB7651}"/>
              </a:ext>
              <a:ext uri="{C183D7F6-B498-43B3-948B-1728B52AA6E4}">
                <adec:decorative xmlns:adec="http://schemas.microsoft.com/office/drawing/2017/decorative" val="1"/>
              </a:ext>
            </a:extLst>
          </p:cNvPr>
          <p:cNvSpPr/>
          <p:nvPr/>
        </p:nvSpPr>
        <p:spPr>
          <a:xfrm rot="5400000">
            <a:off x="13392348" y="6957228"/>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lide Number Placeholder 5">
            <a:extLst>
              <a:ext uri="{FF2B5EF4-FFF2-40B4-BE49-F238E27FC236}">
                <a16:creationId xmlns:a16="http://schemas.microsoft.com/office/drawing/2014/main" id="{20F9BAE1-6A3C-2B46-8D78-573CBD675C1B}"/>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15</a:t>
            </a:fld>
            <a:r>
              <a:rPr lang="en-US" dirty="0"/>
              <a:t>         Exploring Donation</a:t>
            </a:r>
          </a:p>
        </p:txBody>
      </p:sp>
    </p:spTree>
    <p:extLst>
      <p:ext uri="{BB962C8B-B14F-4D97-AF65-F5344CB8AC3E}">
        <p14:creationId xmlns:p14="http://schemas.microsoft.com/office/powerpoint/2010/main" val="223909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8" grpId="0" build="p" animBg="1"/>
      <p:bldP spid="9" grpId="0" build="p" animBg="1"/>
      <p:bldP spid="10" grpId="0" build="p" animBg="1"/>
      <p:bldP spid="11" grpId="0" build="p" animBg="1"/>
      <p:bldP spid="29" grpId="0" animBg="1"/>
      <p:bldP spid="30" grpId="0" animBg="1"/>
      <p:bldP spid="32" grpId="0" animBg="1"/>
      <p:bldP spid="3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B0DFD4-CB64-BB46-ADD0-9C07BA8250E1}"/>
              </a:ext>
            </a:extLst>
          </p:cNvPr>
          <p:cNvSpPr>
            <a:spLocks noGrp="1"/>
          </p:cNvSpPr>
          <p:nvPr>
            <p:ph type="title"/>
          </p:nvPr>
        </p:nvSpPr>
        <p:spPr/>
        <p:txBody>
          <a:bodyPr/>
          <a:lstStyle/>
          <a:p>
            <a:r>
              <a:rPr lang="en-NZ" dirty="0"/>
              <a:t>Can you share what you learned?</a:t>
            </a:r>
            <a:endParaRPr lang="en-US" dirty="0"/>
          </a:p>
        </p:txBody>
      </p:sp>
      <p:sp>
        <p:nvSpPr>
          <p:cNvPr id="4" name="Text Placeholder 3">
            <a:extLst>
              <a:ext uri="{FF2B5EF4-FFF2-40B4-BE49-F238E27FC236}">
                <a16:creationId xmlns:a16="http://schemas.microsoft.com/office/drawing/2014/main" id="{C283C39F-4C22-ED4C-AFB5-EECDE9C705C0}"/>
              </a:ext>
            </a:extLst>
          </p:cNvPr>
          <p:cNvSpPr>
            <a:spLocks noGrp="1"/>
          </p:cNvSpPr>
          <p:nvPr>
            <p:ph type="body" sz="quarter" idx="11"/>
          </p:nvPr>
        </p:nvSpPr>
        <p:spPr/>
        <p:txBody>
          <a:bodyPr/>
          <a:lstStyle/>
          <a:p>
            <a:r>
              <a:rPr lang="en-NZ" b="1" dirty="0"/>
              <a:t>Move to a new group – </a:t>
            </a:r>
            <a:br>
              <a:rPr lang="en-NZ" b="1" dirty="0"/>
            </a:br>
            <a:r>
              <a:rPr lang="en-NZ" b="1" dirty="0"/>
              <a:t>can you share what you have learned about blood, stem cell or organ and tissue donation?</a:t>
            </a:r>
            <a:endParaRPr lang="en-NZ" dirty="0"/>
          </a:p>
        </p:txBody>
      </p:sp>
      <p:pic>
        <p:nvPicPr>
          <p:cNvPr id="5" name="Picture 4">
            <a:extLst>
              <a:ext uri="{FF2B5EF4-FFF2-40B4-BE49-F238E27FC236}">
                <a16:creationId xmlns:a16="http://schemas.microsoft.com/office/drawing/2014/main" id="{2886F10E-C11B-2441-B853-105A2B3C4A4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9" r="439"/>
          <a:stretch/>
        </p:blipFill>
        <p:spPr>
          <a:xfrm>
            <a:off x="9118441" y="2194065"/>
            <a:ext cx="1655999" cy="1655999"/>
          </a:xfrm>
          <a:prstGeom prst="rect">
            <a:avLst/>
          </a:prstGeom>
        </p:spPr>
      </p:pic>
      <p:sp>
        <p:nvSpPr>
          <p:cNvPr id="2" name="Slide Number Placeholder 1">
            <a:extLst>
              <a:ext uri="{FF2B5EF4-FFF2-40B4-BE49-F238E27FC236}">
                <a16:creationId xmlns:a16="http://schemas.microsoft.com/office/drawing/2014/main" id="{81B441A3-A209-5545-A036-F4EF5FDF6BC8}"/>
              </a:ext>
            </a:extLst>
          </p:cNvPr>
          <p:cNvSpPr>
            <a:spLocks noGrp="1"/>
          </p:cNvSpPr>
          <p:nvPr>
            <p:ph type="sldNum" sz="quarter" idx="4"/>
          </p:nvPr>
        </p:nvSpPr>
        <p:spPr/>
        <p:txBody>
          <a:bodyPr/>
          <a:lstStyle/>
          <a:p>
            <a:fld id="{F68B15A4-E55F-C047-8706-F70E7B15C889}" type="slidenum">
              <a:rPr lang="en-US" smtClean="0"/>
              <a:pPr/>
              <a:t>16</a:t>
            </a:fld>
            <a:r>
              <a:rPr lang="en-US"/>
              <a:t>         Exploring Donation</a:t>
            </a:r>
            <a:endParaRPr lang="en-US" dirty="0"/>
          </a:p>
        </p:txBody>
      </p:sp>
    </p:spTree>
    <p:extLst>
      <p:ext uri="{BB962C8B-B14F-4D97-AF65-F5344CB8AC3E}">
        <p14:creationId xmlns:p14="http://schemas.microsoft.com/office/powerpoint/2010/main" val="2513803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E068CE-C2F2-D845-81B4-08CDDDAA2561}"/>
              </a:ext>
            </a:extLst>
          </p:cNvPr>
          <p:cNvSpPr>
            <a:spLocks noGrp="1"/>
          </p:cNvSpPr>
          <p:nvPr>
            <p:ph type="title"/>
          </p:nvPr>
        </p:nvSpPr>
        <p:spPr>
          <a:xfrm>
            <a:off x="377934" y="534390"/>
            <a:ext cx="13002695" cy="1244115"/>
          </a:xfrm>
        </p:spPr>
        <p:txBody>
          <a:bodyPr/>
          <a:lstStyle/>
          <a:p>
            <a:r>
              <a:rPr lang="en-NZ" dirty="0"/>
              <a:t>How does ethnic background relate to donating? </a:t>
            </a:r>
          </a:p>
        </p:txBody>
      </p:sp>
      <p:sp>
        <p:nvSpPr>
          <p:cNvPr id="4" name="Text Placeholder 3">
            <a:extLst>
              <a:ext uri="{FF2B5EF4-FFF2-40B4-BE49-F238E27FC236}">
                <a16:creationId xmlns:a16="http://schemas.microsoft.com/office/drawing/2014/main" id="{075B07C9-DBB7-424C-B5CE-F18EE61BEAA9}"/>
              </a:ext>
            </a:extLst>
          </p:cNvPr>
          <p:cNvSpPr>
            <a:spLocks noGrp="1"/>
          </p:cNvSpPr>
          <p:nvPr>
            <p:ph type="body" sz="quarter" idx="11"/>
          </p:nvPr>
        </p:nvSpPr>
        <p:spPr>
          <a:xfrm>
            <a:off x="377987" y="1785576"/>
            <a:ext cx="9140233" cy="5705250"/>
          </a:xfrm>
        </p:spPr>
        <p:txBody>
          <a:bodyPr vert="horz" lIns="91440" tIns="45720" rIns="91440" bIns="45720" rtlCol="0" anchor="t">
            <a:noAutofit/>
          </a:bodyPr>
          <a:lstStyle/>
          <a:p>
            <a:pPr lvl="3">
              <a:spcAft>
                <a:spcPts val="600"/>
              </a:spcAft>
            </a:pPr>
            <a:endParaRPr lang="en-NZ" sz="2400" dirty="0"/>
          </a:p>
          <a:p>
            <a:pPr lvl="3">
              <a:spcAft>
                <a:spcPts val="600"/>
              </a:spcAft>
            </a:pPr>
            <a:r>
              <a:rPr lang="en-NZ" sz="2300" dirty="0">
                <a:latin typeface="Arial"/>
                <a:cs typeface="Arial"/>
              </a:rPr>
              <a:t>The </a:t>
            </a:r>
            <a:r>
              <a:rPr lang="en-NZ" sz="2300" b="1" dirty="0">
                <a:latin typeface="Arial"/>
                <a:cs typeface="Arial"/>
              </a:rPr>
              <a:t>closest match </a:t>
            </a:r>
            <a:r>
              <a:rPr lang="en-NZ" sz="2300" dirty="0">
                <a:latin typeface="Arial"/>
                <a:cs typeface="Arial"/>
              </a:rPr>
              <a:t>between a donor and recipient are found between people from the </a:t>
            </a:r>
            <a:r>
              <a:rPr lang="en-NZ" sz="2300" b="1" dirty="0">
                <a:latin typeface="Arial"/>
                <a:cs typeface="Arial"/>
              </a:rPr>
              <a:t>same ethnic background</a:t>
            </a:r>
            <a:r>
              <a:rPr lang="en-NZ" sz="2300" dirty="0">
                <a:latin typeface="Arial"/>
                <a:cs typeface="Arial"/>
              </a:rPr>
              <a:t>. For example, donors from Black Caribbean and Black African backgrounds are likely to be the closest match for recipients who are also from a Black Caribbean and Black African background. This is because their </a:t>
            </a:r>
            <a:r>
              <a:rPr lang="en-NZ" sz="2300" b="1" dirty="0">
                <a:latin typeface="Arial"/>
                <a:cs typeface="Arial"/>
              </a:rPr>
              <a:t>blood groups </a:t>
            </a:r>
            <a:r>
              <a:rPr lang="en-NZ" sz="2300" dirty="0">
                <a:latin typeface="Arial"/>
                <a:cs typeface="Arial"/>
              </a:rPr>
              <a:t>and </a:t>
            </a:r>
            <a:r>
              <a:rPr lang="en-NZ" sz="2300" b="1" dirty="0">
                <a:latin typeface="Arial"/>
                <a:cs typeface="Arial"/>
              </a:rPr>
              <a:t>tissue types </a:t>
            </a:r>
            <a:r>
              <a:rPr lang="en-NZ" sz="2300" dirty="0">
                <a:latin typeface="Arial"/>
                <a:cs typeface="Arial"/>
              </a:rPr>
              <a:t>can be </a:t>
            </a:r>
            <a:r>
              <a:rPr lang="en-NZ" sz="2300" b="1" dirty="0">
                <a:latin typeface="Arial"/>
                <a:cs typeface="Arial"/>
              </a:rPr>
              <a:t>closely matched</a:t>
            </a:r>
            <a:r>
              <a:rPr lang="en-NZ" sz="2300" dirty="0">
                <a:latin typeface="Arial"/>
                <a:cs typeface="Arial"/>
              </a:rPr>
              <a:t>. </a:t>
            </a:r>
          </a:p>
          <a:p>
            <a:pPr lvl="3">
              <a:spcAft>
                <a:spcPts val="600"/>
              </a:spcAft>
            </a:pPr>
            <a:r>
              <a:rPr lang="en-NZ" sz="2300" dirty="0">
                <a:latin typeface="Arial"/>
                <a:cs typeface="Arial"/>
              </a:rPr>
              <a:t>Demand is higher than the number of donors for blood, stem cell and organ donations for people from Black African and Black Caribbean backgrounds; Asian backgrounds and minority ethnic backgrounds.</a:t>
            </a:r>
          </a:p>
          <a:p>
            <a:pPr lvl="3">
              <a:spcAft>
                <a:spcPts val="600"/>
              </a:spcAft>
            </a:pPr>
            <a:r>
              <a:rPr lang="en-NZ" sz="2300" dirty="0">
                <a:latin typeface="Arial"/>
                <a:cs typeface="Arial"/>
              </a:rPr>
              <a:t>Individuals from minority ethnic backgrounds are also more likely to have rare blood or tissue types that make it harder for them to find a match. </a:t>
            </a:r>
          </a:p>
          <a:p>
            <a:pPr lvl="3">
              <a:spcAft>
                <a:spcPts val="600"/>
              </a:spcAft>
            </a:pPr>
            <a:r>
              <a:rPr lang="en-NZ" sz="2300" dirty="0">
                <a:latin typeface="Arial"/>
                <a:cs typeface="Arial"/>
              </a:rPr>
              <a:t>Because of this, patients from these backgrounds often wait significantly longer for a successful match than a white patient.</a:t>
            </a:r>
            <a:r>
              <a:rPr lang="en-NZ" sz="2200" dirty="0">
                <a:latin typeface="Arial"/>
                <a:cs typeface="Arial"/>
              </a:rPr>
              <a:t> </a:t>
            </a:r>
            <a:endParaRPr lang="en-NZ"/>
          </a:p>
        </p:txBody>
      </p:sp>
      <p:sp>
        <p:nvSpPr>
          <p:cNvPr id="2" name="Rectangle 1" descr="Doug, a stem cell donor shown in image in a hospital bed.">
            <a:extLst>
              <a:ext uri="{FF2B5EF4-FFF2-40B4-BE49-F238E27FC236}">
                <a16:creationId xmlns:a16="http://schemas.microsoft.com/office/drawing/2014/main" id="{8C2AFB79-0465-EF41-A7C9-A4433D55F0FD}"/>
              </a:ext>
            </a:extLst>
          </p:cNvPr>
          <p:cNvSpPr/>
          <p:nvPr/>
        </p:nvSpPr>
        <p:spPr>
          <a:xfrm>
            <a:off x="11959543" y="8313366"/>
            <a:ext cx="3487157" cy="400110"/>
          </a:xfrm>
          <a:prstGeom prst="rect">
            <a:avLst/>
          </a:prstGeom>
        </p:spPr>
        <p:txBody>
          <a:bodyPr wrap="square">
            <a:spAutoFit/>
          </a:bodyPr>
          <a:lstStyle/>
          <a:p>
            <a:r>
              <a:rPr lang="en-US" sz="2000" dirty="0">
                <a:latin typeface="Arial" panose="020B0604020202020204" pitchFamily="34" charset="0"/>
                <a:cs typeface="Arial" panose="020B0604020202020204" pitchFamily="34" charset="0"/>
              </a:rPr>
              <a:t>Doug − stem cell donor</a:t>
            </a:r>
          </a:p>
        </p:txBody>
      </p:sp>
      <p:sp>
        <p:nvSpPr>
          <p:cNvPr id="5" name="Slide Number Placeholder 3">
            <a:extLst>
              <a:ext uri="{FF2B5EF4-FFF2-40B4-BE49-F238E27FC236}">
                <a16:creationId xmlns:a16="http://schemas.microsoft.com/office/drawing/2014/main" id="{A358FB0E-F811-564B-9533-58CCC604C4A6}"/>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17</a:t>
            </a:fld>
            <a:r>
              <a:rPr lang="en-US" dirty="0"/>
              <a:t>         Exploring Donation</a:t>
            </a:r>
          </a:p>
        </p:txBody>
      </p:sp>
    </p:spTree>
    <p:extLst>
      <p:ext uri="{BB962C8B-B14F-4D97-AF65-F5344CB8AC3E}">
        <p14:creationId xmlns:p14="http://schemas.microsoft.com/office/powerpoint/2010/main" val="3382041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B9FA2560-909E-F645-AD02-3C7004B33275}"/>
              </a:ext>
              <a:ext uri="{C183D7F6-B498-43B3-948B-1728B52AA6E4}">
                <adec:decorative xmlns:adec="http://schemas.microsoft.com/office/drawing/2017/decorative" val="1"/>
              </a:ext>
            </a:extLst>
          </p:cNvPr>
          <p:cNvCxnSpPr>
            <a:cxnSpLocks/>
            <a:endCxn id="27" idx="2"/>
          </p:cNvCxnSpPr>
          <p:nvPr/>
        </p:nvCxnSpPr>
        <p:spPr>
          <a:xfrm>
            <a:off x="3386669" y="3435735"/>
            <a:ext cx="0" cy="4054553"/>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A6C55E-8547-D649-A739-F249E7422A5B}"/>
              </a:ext>
              <a:ext uri="{C183D7F6-B498-43B3-948B-1728B52AA6E4}">
                <adec:decorative xmlns:adec="http://schemas.microsoft.com/office/drawing/2017/decorative" val="1"/>
              </a:ext>
            </a:extLst>
          </p:cNvPr>
          <p:cNvCxnSpPr>
            <a:cxnSpLocks/>
          </p:cNvCxnSpPr>
          <p:nvPr/>
        </p:nvCxnSpPr>
        <p:spPr>
          <a:xfrm>
            <a:off x="12937069" y="2799131"/>
            <a:ext cx="0" cy="3703269"/>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FD70BA7-E3BE-894E-ADF1-A7F463306409}"/>
              </a:ext>
              <a:ext uri="{C183D7F6-B498-43B3-948B-1728B52AA6E4}">
                <adec:decorative xmlns:adec="http://schemas.microsoft.com/office/drawing/2017/decorative" val="1"/>
              </a:ext>
            </a:extLst>
          </p:cNvPr>
          <p:cNvCxnSpPr>
            <a:cxnSpLocks/>
          </p:cNvCxnSpPr>
          <p:nvPr/>
        </p:nvCxnSpPr>
        <p:spPr>
          <a:xfrm>
            <a:off x="8129588" y="3622002"/>
            <a:ext cx="0" cy="3066665"/>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1E57051-51B5-A44F-9CB7-706963ED40E1}"/>
              </a:ext>
            </a:extLst>
          </p:cNvPr>
          <p:cNvSpPr>
            <a:spLocks noGrp="1"/>
          </p:cNvSpPr>
          <p:nvPr>
            <p:ph type="title"/>
          </p:nvPr>
        </p:nvSpPr>
        <p:spPr>
          <a:xfrm>
            <a:off x="442860" y="534390"/>
            <a:ext cx="14022170" cy="650551"/>
          </a:xfrm>
        </p:spPr>
        <p:txBody>
          <a:bodyPr/>
          <a:lstStyle/>
          <a:p>
            <a:r>
              <a:rPr lang="en-NZ" dirty="0"/>
              <a:t>The donation process: What's their perspective?</a:t>
            </a:r>
            <a:endParaRPr lang="en-US" dirty="0"/>
          </a:p>
        </p:txBody>
      </p:sp>
      <p:sp>
        <p:nvSpPr>
          <p:cNvPr id="11" name="Text Placeholder 10">
            <a:extLst>
              <a:ext uri="{FF2B5EF4-FFF2-40B4-BE49-F238E27FC236}">
                <a16:creationId xmlns:a16="http://schemas.microsoft.com/office/drawing/2014/main" id="{B25163EC-1384-7143-A838-D69CE9638C34}"/>
              </a:ext>
            </a:extLst>
          </p:cNvPr>
          <p:cNvSpPr>
            <a:spLocks noGrp="1"/>
          </p:cNvSpPr>
          <p:nvPr>
            <p:ph type="body" sz="quarter" idx="10"/>
          </p:nvPr>
        </p:nvSpPr>
        <p:spPr/>
        <p:txBody>
          <a:bodyPr anchor="ctr"/>
          <a:lstStyle/>
          <a:p>
            <a:pPr algn="ctr"/>
            <a:r>
              <a:rPr lang="en-NZ" b="1" dirty="0"/>
              <a:t>Thoughts</a:t>
            </a:r>
            <a:endParaRPr lang="en-NZ" dirty="0"/>
          </a:p>
        </p:txBody>
      </p:sp>
      <p:sp>
        <p:nvSpPr>
          <p:cNvPr id="6" name="Text Placeholder 5">
            <a:extLst>
              <a:ext uri="{FF2B5EF4-FFF2-40B4-BE49-F238E27FC236}">
                <a16:creationId xmlns:a16="http://schemas.microsoft.com/office/drawing/2014/main" id="{3F244B90-28CA-174F-93B3-4B673160DC73}"/>
              </a:ext>
            </a:extLst>
          </p:cNvPr>
          <p:cNvSpPr>
            <a:spLocks noGrp="1"/>
          </p:cNvSpPr>
          <p:nvPr>
            <p:ph type="body" sz="quarter" idx="20"/>
          </p:nvPr>
        </p:nvSpPr>
        <p:spPr/>
        <p:txBody>
          <a:bodyPr anchor="ctr"/>
          <a:lstStyle/>
          <a:p>
            <a:pPr algn="ctr"/>
            <a:r>
              <a:rPr lang="en-NZ" b="1" dirty="0"/>
              <a:t>What might they be thinking?</a:t>
            </a:r>
            <a:endParaRPr lang="en-NZ" dirty="0"/>
          </a:p>
        </p:txBody>
      </p:sp>
      <p:sp>
        <p:nvSpPr>
          <p:cNvPr id="10" name="Text Placeholder 9">
            <a:extLst>
              <a:ext uri="{FF2B5EF4-FFF2-40B4-BE49-F238E27FC236}">
                <a16:creationId xmlns:a16="http://schemas.microsoft.com/office/drawing/2014/main" id="{04DC2012-27B8-C943-A4D9-BDF6FD7933AE}"/>
              </a:ext>
            </a:extLst>
          </p:cNvPr>
          <p:cNvSpPr>
            <a:spLocks noGrp="1"/>
          </p:cNvSpPr>
          <p:nvPr>
            <p:ph type="body" sz="quarter" idx="24"/>
          </p:nvPr>
        </p:nvSpPr>
        <p:spPr/>
        <p:txBody>
          <a:bodyPr anchor="ctr"/>
          <a:lstStyle/>
          <a:p>
            <a:pPr algn="ctr"/>
            <a:r>
              <a:rPr lang="en-NZ" dirty="0"/>
              <a:t>Medical professionals</a:t>
            </a:r>
          </a:p>
        </p:txBody>
      </p:sp>
      <p:sp>
        <p:nvSpPr>
          <p:cNvPr id="9" name="Text Placeholder 8">
            <a:extLst>
              <a:ext uri="{FF2B5EF4-FFF2-40B4-BE49-F238E27FC236}">
                <a16:creationId xmlns:a16="http://schemas.microsoft.com/office/drawing/2014/main" id="{CFF934C4-DE99-8542-B7B3-A8485CA45E84}"/>
              </a:ext>
            </a:extLst>
          </p:cNvPr>
          <p:cNvSpPr>
            <a:spLocks noGrp="1"/>
          </p:cNvSpPr>
          <p:nvPr>
            <p:ph type="body" sz="quarter" idx="23"/>
          </p:nvPr>
        </p:nvSpPr>
        <p:spPr/>
        <p:txBody>
          <a:bodyPr anchor="ctr"/>
          <a:lstStyle/>
          <a:p>
            <a:pPr algn="ctr"/>
            <a:r>
              <a:rPr lang="en-NZ" dirty="0"/>
              <a:t>Family/friends of the recipient</a:t>
            </a:r>
          </a:p>
        </p:txBody>
      </p:sp>
      <p:sp>
        <p:nvSpPr>
          <p:cNvPr id="8" name="Text Placeholder 7">
            <a:extLst>
              <a:ext uri="{FF2B5EF4-FFF2-40B4-BE49-F238E27FC236}">
                <a16:creationId xmlns:a16="http://schemas.microsoft.com/office/drawing/2014/main" id="{555E7D2A-3CE1-5248-8FAB-A9953D947912}"/>
              </a:ext>
            </a:extLst>
          </p:cNvPr>
          <p:cNvSpPr>
            <a:spLocks noGrp="1"/>
          </p:cNvSpPr>
          <p:nvPr>
            <p:ph type="body" sz="quarter" idx="22"/>
          </p:nvPr>
        </p:nvSpPr>
        <p:spPr/>
        <p:txBody>
          <a:bodyPr anchor="ctr"/>
          <a:lstStyle/>
          <a:p>
            <a:pPr algn="ctr"/>
            <a:r>
              <a:rPr lang="en-NZ" dirty="0"/>
              <a:t>Recipient</a:t>
            </a:r>
          </a:p>
        </p:txBody>
      </p:sp>
      <p:sp>
        <p:nvSpPr>
          <p:cNvPr id="7" name="Text Placeholder 6">
            <a:extLst>
              <a:ext uri="{FF2B5EF4-FFF2-40B4-BE49-F238E27FC236}">
                <a16:creationId xmlns:a16="http://schemas.microsoft.com/office/drawing/2014/main" id="{D453B15B-363D-8444-9BF4-5555AAC8B94E}"/>
              </a:ext>
            </a:extLst>
          </p:cNvPr>
          <p:cNvSpPr>
            <a:spLocks noGrp="1"/>
          </p:cNvSpPr>
          <p:nvPr>
            <p:ph type="body" sz="quarter" idx="21"/>
          </p:nvPr>
        </p:nvSpPr>
        <p:spPr/>
        <p:txBody>
          <a:bodyPr anchor="ctr"/>
          <a:lstStyle/>
          <a:p>
            <a:pPr algn="ctr"/>
            <a:r>
              <a:rPr lang="en-NZ" dirty="0"/>
              <a:t>Donor</a:t>
            </a:r>
          </a:p>
        </p:txBody>
      </p:sp>
      <p:sp>
        <p:nvSpPr>
          <p:cNvPr id="12" name="Text Placeholder 11">
            <a:extLst>
              <a:ext uri="{FF2B5EF4-FFF2-40B4-BE49-F238E27FC236}">
                <a16:creationId xmlns:a16="http://schemas.microsoft.com/office/drawing/2014/main" id="{B71907EB-1361-6B47-8169-28AAFC442E72}"/>
              </a:ext>
            </a:extLst>
          </p:cNvPr>
          <p:cNvSpPr>
            <a:spLocks noGrp="1"/>
          </p:cNvSpPr>
          <p:nvPr>
            <p:ph type="body" sz="quarter" idx="25"/>
          </p:nvPr>
        </p:nvSpPr>
        <p:spPr>
          <a:xfrm>
            <a:off x="11894082" y="3041265"/>
            <a:ext cx="2085975" cy="546100"/>
          </a:xfrm>
        </p:spPr>
        <p:txBody>
          <a:bodyPr anchor="ctr"/>
          <a:lstStyle/>
          <a:p>
            <a:pPr algn="ctr"/>
            <a:r>
              <a:rPr lang="en-NZ" b="1" dirty="0"/>
              <a:t>Feelings</a:t>
            </a:r>
            <a:endParaRPr lang="en-NZ" dirty="0"/>
          </a:p>
        </p:txBody>
      </p:sp>
      <p:sp>
        <p:nvSpPr>
          <p:cNvPr id="3" name="Text Placeholder 2">
            <a:extLst>
              <a:ext uri="{FF2B5EF4-FFF2-40B4-BE49-F238E27FC236}">
                <a16:creationId xmlns:a16="http://schemas.microsoft.com/office/drawing/2014/main" id="{9E2883D0-198E-2A40-8FB3-2B1A6AD9F8B1}"/>
              </a:ext>
            </a:extLst>
          </p:cNvPr>
          <p:cNvSpPr>
            <a:spLocks noGrp="1"/>
          </p:cNvSpPr>
          <p:nvPr>
            <p:ph type="body" sz="quarter" idx="19"/>
          </p:nvPr>
        </p:nvSpPr>
        <p:spPr>
          <a:xfrm>
            <a:off x="10871204" y="5834784"/>
            <a:ext cx="4131730" cy="853883"/>
          </a:xfrm>
        </p:spPr>
        <p:txBody>
          <a:bodyPr anchor="ctr"/>
          <a:lstStyle/>
          <a:p>
            <a:pPr algn="ctr"/>
            <a:r>
              <a:rPr lang="en-NZ" b="1" dirty="0"/>
              <a:t>How might they be feeling?</a:t>
            </a:r>
            <a:endParaRPr lang="en-NZ" dirty="0"/>
          </a:p>
        </p:txBody>
      </p:sp>
      <p:pic>
        <p:nvPicPr>
          <p:cNvPr id="13" name="Picture 12">
            <a:extLst>
              <a:ext uri="{FF2B5EF4-FFF2-40B4-BE49-F238E27FC236}">
                <a16:creationId xmlns:a16="http://schemas.microsoft.com/office/drawing/2014/main" id="{F074067B-0F71-2F45-BE4A-680E7E1DFD5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559118" y="3877733"/>
            <a:ext cx="1655999" cy="1655999"/>
          </a:xfrm>
          <a:prstGeom prst="rect">
            <a:avLst/>
          </a:prstGeom>
        </p:spPr>
      </p:pic>
      <p:pic>
        <p:nvPicPr>
          <p:cNvPr id="14" name="Picture 13">
            <a:extLst>
              <a:ext uri="{FF2B5EF4-FFF2-40B4-BE49-F238E27FC236}">
                <a16:creationId xmlns:a16="http://schemas.microsoft.com/office/drawing/2014/main" id="{CDA2C853-986C-974C-99A2-81523B7529F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109070" y="3928688"/>
            <a:ext cx="1655999" cy="1655999"/>
          </a:xfrm>
          <a:prstGeom prst="rect">
            <a:avLst/>
          </a:prstGeom>
        </p:spPr>
      </p:pic>
      <p:sp>
        <p:nvSpPr>
          <p:cNvPr id="24" name="Arc 23">
            <a:extLst>
              <a:ext uri="{FF2B5EF4-FFF2-40B4-BE49-F238E27FC236}">
                <a16:creationId xmlns:a16="http://schemas.microsoft.com/office/drawing/2014/main" id="{8C75B15A-3D6D-7548-B85E-97614462488C}"/>
              </a:ext>
              <a:ext uri="{C183D7F6-B498-43B3-948B-1728B52AA6E4}">
                <adec:decorative xmlns:adec="http://schemas.microsoft.com/office/drawing/2017/decorative" val="1"/>
              </a:ext>
            </a:extLst>
          </p:cNvPr>
          <p:cNvSpPr/>
          <p:nvPr/>
        </p:nvSpPr>
        <p:spPr>
          <a:xfrm>
            <a:off x="12408432" y="2534813"/>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B842BBB6-E1A3-BC4D-A5E4-FD773BE694BD}"/>
              </a:ext>
              <a:ext uri="{C183D7F6-B498-43B3-948B-1728B52AA6E4}">
                <adec:decorative xmlns:adec="http://schemas.microsoft.com/office/drawing/2017/decorative" val="1"/>
              </a:ext>
            </a:extLst>
          </p:cNvPr>
          <p:cNvSpPr/>
          <p:nvPr/>
        </p:nvSpPr>
        <p:spPr>
          <a:xfrm rot="16200000">
            <a:off x="8136391" y="2527328"/>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a:extLst>
              <a:ext uri="{FF2B5EF4-FFF2-40B4-BE49-F238E27FC236}">
                <a16:creationId xmlns:a16="http://schemas.microsoft.com/office/drawing/2014/main" id="{29D1665B-5A77-7341-BBEC-E5E89EC65941}"/>
              </a:ext>
              <a:ext uri="{C183D7F6-B498-43B3-948B-1728B52AA6E4}">
                <adec:decorative xmlns:adec="http://schemas.microsoft.com/office/drawing/2017/decorative" val="1"/>
              </a:ext>
            </a:extLst>
          </p:cNvPr>
          <p:cNvSpPr/>
          <p:nvPr/>
        </p:nvSpPr>
        <p:spPr>
          <a:xfrm rot="5400000">
            <a:off x="7603796" y="7235207"/>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a:extLst>
              <a:ext uri="{FF2B5EF4-FFF2-40B4-BE49-F238E27FC236}">
                <a16:creationId xmlns:a16="http://schemas.microsoft.com/office/drawing/2014/main" id="{6EC2E0A4-0577-AD46-BA3D-2F1180BE0998}"/>
              </a:ext>
              <a:ext uri="{C183D7F6-B498-43B3-948B-1728B52AA6E4}">
                <adec:decorative xmlns:adec="http://schemas.microsoft.com/office/drawing/2017/decorative" val="1"/>
              </a:ext>
            </a:extLst>
          </p:cNvPr>
          <p:cNvSpPr/>
          <p:nvPr/>
        </p:nvSpPr>
        <p:spPr>
          <a:xfrm rot="10800000">
            <a:off x="3386669" y="7225970"/>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F63E9A1A-1FBE-9E49-A77D-B2940B99A913}"/>
              </a:ext>
              <a:ext uri="{C183D7F6-B498-43B3-948B-1728B52AA6E4}">
                <adec:decorative xmlns:adec="http://schemas.microsoft.com/office/drawing/2017/decorative" val="1"/>
              </a:ext>
            </a:extLst>
          </p:cNvPr>
          <p:cNvCxnSpPr>
            <a:cxnSpLocks/>
            <a:stCxn id="26" idx="2"/>
          </p:cNvCxnSpPr>
          <p:nvPr/>
        </p:nvCxnSpPr>
        <p:spPr>
          <a:xfrm flipH="1" flipV="1">
            <a:off x="3650987" y="7754608"/>
            <a:ext cx="4217127" cy="9236"/>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19C23B5-03CF-0E48-B4C0-C59FA0C35E2B}"/>
              </a:ext>
              <a:ext uri="{C183D7F6-B498-43B3-948B-1728B52AA6E4}">
                <adec:decorative xmlns:adec="http://schemas.microsoft.com/office/drawing/2017/decorative" val="1"/>
              </a:ext>
            </a:extLst>
          </p:cNvPr>
          <p:cNvCxnSpPr>
            <a:cxnSpLocks/>
          </p:cNvCxnSpPr>
          <p:nvPr/>
        </p:nvCxnSpPr>
        <p:spPr>
          <a:xfrm flipH="1" flipV="1">
            <a:off x="8396179" y="2527328"/>
            <a:ext cx="4276571" cy="7485"/>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sp>
        <p:nvSpPr>
          <p:cNvPr id="32" name="Triangle 31">
            <a:extLst>
              <a:ext uri="{FF2B5EF4-FFF2-40B4-BE49-F238E27FC236}">
                <a16:creationId xmlns:a16="http://schemas.microsoft.com/office/drawing/2014/main" id="{24AAA1E9-FF38-1349-A734-89629CC29818}"/>
              </a:ext>
              <a:ext uri="{C183D7F6-B498-43B3-948B-1728B52AA6E4}">
                <adec:decorative xmlns:adec="http://schemas.microsoft.com/office/drawing/2017/decorative" val="1"/>
              </a:ext>
            </a:extLst>
          </p:cNvPr>
          <p:cNvSpPr/>
          <p:nvPr/>
        </p:nvSpPr>
        <p:spPr>
          <a:xfrm>
            <a:off x="8046484" y="7329025"/>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32">
            <a:extLst>
              <a:ext uri="{FF2B5EF4-FFF2-40B4-BE49-F238E27FC236}">
                <a16:creationId xmlns:a16="http://schemas.microsoft.com/office/drawing/2014/main" id="{7890465A-6C3A-C741-A1BF-3BA944716C3D}"/>
              </a:ext>
              <a:ext uri="{C183D7F6-B498-43B3-948B-1728B52AA6E4}">
                <adec:decorative xmlns:adec="http://schemas.microsoft.com/office/drawing/2017/decorative" val="1"/>
              </a:ext>
            </a:extLst>
          </p:cNvPr>
          <p:cNvSpPr/>
          <p:nvPr/>
        </p:nvSpPr>
        <p:spPr>
          <a:xfrm rot="5400000">
            <a:off x="5666184" y="768207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E577CCCB-FE2A-C44F-BBDB-184F1A527021}"/>
              </a:ext>
              <a:ext uri="{C183D7F6-B498-43B3-948B-1728B52AA6E4}">
                <adec:decorative xmlns:adec="http://schemas.microsoft.com/office/drawing/2017/decorative" val="1"/>
              </a:ext>
            </a:extLst>
          </p:cNvPr>
          <p:cNvSpPr/>
          <p:nvPr/>
        </p:nvSpPr>
        <p:spPr>
          <a:xfrm rot="5400000">
            <a:off x="5461517" y="768207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iangle 36">
            <a:extLst>
              <a:ext uri="{FF2B5EF4-FFF2-40B4-BE49-F238E27FC236}">
                <a16:creationId xmlns:a16="http://schemas.microsoft.com/office/drawing/2014/main" id="{6F080C37-6F81-D84B-A750-6CEA0D43A0AF}"/>
              </a:ext>
              <a:ext uri="{C183D7F6-B498-43B3-948B-1728B52AA6E4}">
                <adec:decorative xmlns:adec="http://schemas.microsoft.com/office/drawing/2017/decorative" val="1"/>
              </a:ext>
            </a:extLst>
          </p:cNvPr>
          <p:cNvSpPr/>
          <p:nvPr/>
        </p:nvSpPr>
        <p:spPr>
          <a:xfrm rot="10800000">
            <a:off x="8046482" y="2776196"/>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iangle 37">
            <a:extLst>
              <a:ext uri="{FF2B5EF4-FFF2-40B4-BE49-F238E27FC236}">
                <a16:creationId xmlns:a16="http://schemas.microsoft.com/office/drawing/2014/main" id="{95D89F22-5729-D144-A3D6-3C0F6F79F5C3}"/>
              </a:ext>
              <a:ext uri="{C183D7F6-B498-43B3-948B-1728B52AA6E4}">
                <adec:decorative xmlns:adec="http://schemas.microsoft.com/office/drawing/2017/decorative" val="1"/>
              </a:ext>
            </a:extLst>
          </p:cNvPr>
          <p:cNvSpPr/>
          <p:nvPr/>
        </p:nvSpPr>
        <p:spPr>
          <a:xfrm rot="16200000">
            <a:off x="10466002" y="245479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F4B96438-4A04-0548-BA26-09D63B2679E2}"/>
              </a:ext>
              <a:ext uri="{C183D7F6-B498-43B3-948B-1728B52AA6E4}">
                <adec:decorative xmlns:adec="http://schemas.microsoft.com/office/drawing/2017/decorative" val="1"/>
              </a:ext>
            </a:extLst>
          </p:cNvPr>
          <p:cNvSpPr/>
          <p:nvPr/>
        </p:nvSpPr>
        <p:spPr>
          <a:xfrm rot="16200000">
            <a:off x="10261335" y="245479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016CF47A-C0C8-2B48-86A0-E7220E4A4A92}"/>
              </a:ext>
            </a:extLst>
          </p:cNvPr>
          <p:cNvSpPr>
            <a:spLocks noGrp="1"/>
          </p:cNvSpPr>
          <p:nvPr>
            <p:ph type="sldNum" sz="quarter" idx="4"/>
          </p:nvPr>
        </p:nvSpPr>
        <p:spPr/>
        <p:txBody>
          <a:bodyPr/>
          <a:lstStyle/>
          <a:p>
            <a:fld id="{F68B15A4-E55F-C047-8706-F70E7B15C889}" type="slidenum">
              <a:rPr lang="en-US" smtClean="0"/>
              <a:pPr/>
              <a:t>18</a:t>
            </a:fld>
            <a:r>
              <a:rPr lang="en-US"/>
              <a:t>         Exploring Donation</a:t>
            </a:r>
            <a:endParaRPr lang="en-US" dirty="0"/>
          </a:p>
        </p:txBody>
      </p:sp>
    </p:spTree>
    <p:extLst>
      <p:ext uri="{BB962C8B-B14F-4D97-AF65-F5344CB8AC3E}">
        <p14:creationId xmlns:p14="http://schemas.microsoft.com/office/powerpoint/2010/main" val="478913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776686-A8E8-A943-A917-EAC47500E538}"/>
              </a:ext>
            </a:extLst>
          </p:cNvPr>
          <p:cNvSpPr>
            <a:spLocks noGrp="1"/>
          </p:cNvSpPr>
          <p:nvPr>
            <p:ph type="title"/>
          </p:nvPr>
        </p:nvSpPr>
        <p:spPr>
          <a:xfrm>
            <a:off x="442859" y="534391"/>
            <a:ext cx="13653151" cy="722910"/>
          </a:xfrm>
        </p:spPr>
        <p:txBody>
          <a:bodyPr/>
          <a:lstStyle/>
          <a:p>
            <a:r>
              <a:rPr lang="en-NZ" dirty="0"/>
              <a:t>The donation process: What's their perspective?</a:t>
            </a:r>
            <a:endParaRPr lang="en-US" dirty="0"/>
          </a:p>
        </p:txBody>
      </p:sp>
      <p:pic>
        <p:nvPicPr>
          <p:cNvPr id="5" name="NHSBT_PSHE V12 final" descr="This short video tells the stories of donors across the country and why it is important to them to give to those who need it. There is also information about changes to the law regarding donations. ">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21860" y="1981121"/>
            <a:ext cx="9542036" cy="5367395"/>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6"/>
          <a:srcRect/>
          <a:stretch/>
        </p:blipFill>
        <p:spPr>
          <a:xfrm>
            <a:off x="2156755" y="1674755"/>
            <a:ext cx="11007813" cy="6397582"/>
          </a:xfrm>
          <a:prstGeom prst="rect">
            <a:avLst/>
          </a:prstGeom>
          <a:ln w="190500" cap="sq">
            <a:noFill/>
            <a:prstDash val="solid"/>
            <a:miter lim="800000"/>
          </a:ln>
          <a:effectLst>
            <a:outerShdw blurRad="254000" algn="bl" rotWithShape="0">
              <a:srgbClr val="000000">
                <a:alpha val="43000"/>
              </a:srgbClr>
            </a:outerShdw>
          </a:effectLst>
        </p:spPr>
        <p:style>
          <a:lnRef idx="2">
            <a:schemeClr val="accent1"/>
          </a:lnRef>
          <a:fillRef idx="1">
            <a:schemeClr val="lt1"/>
          </a:fillRef>
          <a:effectRef idx="0">
            <a:schemeClr val="accent1"/>
          </a:effectRef>
          <a:fontRef idx="minor">
            <a:schemeClr val="dk1"/>
          </a:fontRef>
        </p:style>
      </p:pic>
      <p:pic>
        <p:nvPicPr>
          <p:cNvPr id="11" name="Picture 10">
            <a:extLst>
              <a:ext uri="{FF2B5EF4-FFF2-40B4-BE49-F238E27FC236}">
                <a16:creationId xmlns:a16="http://schemas.microsoft.com/office/drawing/2014/main" id="{1353529B-992A-3D4D-9B29-76A177E0894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42287" y="3653625"/>
            <a:ext cx="1836750" cy="1836750"/>
          </a:xfrm>
          <a:prstGeom prst="rect">
            <a:avLst/>
          </a:prstGeom>
          <a:effectLst>
            <a:outerShdw blurRad="292100" sx="102000" sy="102000" algn="ctr" rotWithShape="0">
              <a:prstClr val="black">
                <a:alpha val="19000"/>
              </a:prstClr>
            </a:outerShdw>
          </a:effectLst>
        </p:spPr>
      </p:pic>
      <p:sp>
        <p:nvSpPr>
          <p:cNvPr id="3" name="Rectangle 2">
            <a:extLst>
              <a:ext uri="{C183D7F6-B498-43B3-948B-1728B52AA6E4}">
                <adec:decorative xmlns:adec="http://schemas.microsoft.com/office/drawing/2017/decorative" val="1"/>
              </a:ext>
            </a:extLst>
          </p:cNvPr>
          <p:cNvSpPr/>
          <p:nvPr/>
        </p:nvSpPr>
        <p:spPr>
          <a:xfrm>
            <a:off x="1002082" y="8442542"/>
            <a:ext cx="2292263" cy="325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latin typeface="Arial"/>
                <a:cs typeface="Arial"/>
              </a:rPr>
              <a:t>19         Exploring Donation</a:t>
            </a:r>
          </a:p>
        </p:txBody>
      </p:sp>
    </p:spTree>
    <p:extLst>
      <p:ext uri="{BB962C8B-B14F-4D97-AF65-F5344CB8AC3E}">
        <p14:creationId xmlns:p14="http://schemas.microsoft.com/office/powerpoint/2010/main" val="9910847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withEffect">
                                  <p:stCondLst>
                                    <p:cond delay="0"/>
                                  </p:stCondLst>
                                  <p:childTnLst>
                                    <p:cmd type="call" cmd="playFrom(0.0)">
                                      <p:cBhvr>
                                        <p:cTn id="6" dur="225406" fill="hold"/>
                                        <p:tgtEl>
                                          <p:spTgt spid="5"/>
                                        </p:tgtEl>
                                      </p:cBhvr>
                                    </p:cmd>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video fullScrn="1">
              <p:cMediaNode vol="80000">
                <p:cTn id="11"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F3BC-B186-DF47-83F0-A616F77D0142}"/>
              </a:ext>
            </a:extLst>
          </p:cNvPr>
          <p:cNvSpPr>
            <a:spLocks noGrp="1"/>
          </p:cNvSpPr>
          <p:nvPr>
            <p:ph type="title"/>
          </p:nvPr>
        </p:nvSpPr>
        <p:spPr/>
        <p:txBody>
          <a:bodyPr/>
          <a:lstStyle/>
          <a:p>
            <a:r>
              <a:rPr lang="en-NZ" dirty="0"/>
              <a:t>Discussion questions</a:t>
            </a:r>
            <a:endParaRPr lang="en-US" dirty="0"/>
          </a:p>
        </p:txBody>
      </p:sp>
      <p:sp>
        <p:nvSpPr>
          <p:cNvPr id="3" name="Text Placeholder 2">
            <a:extLst>
              <a:ext uri="{FF2B5EF4-FFF2-40B4-BE49-F238E27FC236}">
                <a16:creationId xmlns:a16="http://schemas.microsoft.com/office/drawing/2014/main" id="{2E616604-A676-4446-B2C0-8D83485689EE}"/>
              </a:ext>
            </a:extLst>
          </p:cNvPr>
          <p:cNvSpPr>
            <a:spLocks noGrp="1"/>
          </p:cNvSpPr>
          <p:nvPr>
            <p:ph type="body" sz="quarter" idx="11"/>
          </p:nvPr>
        </p:nvSpPr>
        <p:spPr/>
        <p:txBody>
          <a:bodyPr/>
          <a:lstStyle/>
          <a:p>
            <a:pPr lvl="1"/>
            <a:endParaRPr lang="en-NZ" dirty="0"/>
          </a:p>
          <a:p>
            <a:pPr lvl="1"/>
            <a:r>
              <a:rPr lang="en-NZ" dirty="0"/>
              <a:t>R</a:t>
            </a:r>
            <a:r>
              <a:rPr lang="en-NZ" b="1" dirty="0"/>
              <a:t>eflect on the activity and discuss these questions in pairs.</a:t>
            </a:r>
            <a:endParaRPr lang="en-NZ" dirty="0"/>
          </a:p>
        </p:txBody>
      </p:sp>
      <p:sp>
        <p:nvSpPr>
          <p:cNvPr id="5" name="Text Placeholder 4">
            <a:extLst>
              <a:ext uri="{FF2B5EF4-FFF2-40B4-BE49-F238E27FC236}">
                <a16:creationId xmlns:a16="http://schemas.microsoft.com/office/drawing/2014/main" id="{66FE3214-8E65-954D-BBB9-640C22EE23B2}"/>
              </a:ext>
            </a:extLst>
          </p:cNvPr>
          <p:cNvSpPr>
            <a:spLocks noGrp="1"/>
          </p:cNvSpPr>
          <p:nvPr>
            <p:ph type="body" sz="quarter" idx="12"/>
          </p:nvPr>
        </p:nvSpPr>
        <p:spPr>
          <a:xfrm>
            <a:off x="8197850" y="1778505"/>
            <a:ext cx="6267180" cy="4871533"/>
          </a:xfrm>
        </p:spPr>
        <p:txBody>
          <a:bodyPr vert="horz" lIns="91440" tIns="45720" rIns="91440" bIns="45720" rtlCol="0" anchor="t">
            <a:noAutofit/>
          </a:bodyPr>
          <a:lstStyle/>
          <a:p>
            <a:pPr lvl="1"/>
            <a:r>
              <a:rPr lang="en-NZ" b="1" dirty="0"/>
              <a:t>All</a:t>
            </a:r>
            <a:endParaRPr lang="en-NZ" dirty="0"/>
          </a:p>
          <a:p>
            <a:pPr marL="342900" lvl="3" indent="-342900">
              <a:buFont typeface="Arial" panose="020B0604020202020204" pitchFamily="34" charset="0"/>
              <a:buChar char="•"/>
            </a:pPr>
            <a:r>
              <a:rPr lang="en-NZ" sz="2200" dirty="0">
                <a:latin typeface="Arial"/>
                <a:cs typeface="Arial"/>
              </a:rPr>
              <a:t>Were you surprised by any of the information in the video?</a:t>
            </a:r>
          </a:p>
          <a:p>
            <a:pPr marL="342900" lvl="3" indent="-342900">
              <a:buFont typeface="Arial" panose="020B0604020202020204" pitchFamily="34" charset="0"/>
              <a:buChar char="•"/>
            </a:pPr>
            <a:r>
              <a:rPr lang="en-NZ" sz="2200" dirty="0">
                <a:latin typeface="Arial"/>
                <a:cs typeface="Arial"/>
              </a:rPr>
              <a:t>How might recipients’ lives be changed by receiving a donation?</a:t>
            </a:r>
          </a:p>
          <a:p>
            <a:pPr marL="342900" lvl="3" indent="-342900">
              <a:buFont typeface="Arial" panose="020B0604020202020204" pitchFamily="34" charset="0"/>
              <a:buChar char="•"/>
            </a:pPr>
            <a:r>
              <a:rPr lang="en-NZ" sz="2200" dirty="0">
                <a:latin typeface="Arial"/>
                <a:cs typeface="Arial"/>
              </a:rPr>
              <a:t>What might be the barriers to donation?</a:t>
            </a:r>
          </a:p>
          <a:p>
            <a:pPr lvl="1">
              <a:spcBef>
                <a:spcPts val="1267"/>
              </a:spcBef>
            </a:pPr>
            <a:r>
              <a:rPr lang="en-NZ" b="1" dirty="0"/>
              <a:t>Further challenge</a:t>
            </a:r>
            <a:endParaRPr lang="en-NZ" dirty="0"/>
          </a:p>
          <a:p>
            <a:pPr marL="342900" lvl="3" indent="-342900">
              <a:buFont typeface="Arial" panose="020B0604020202020204" pitchFamily="34" charset="0"/>
              <a:buChar char="•"/>
            </a:pPr>
            <a:r>
              <a:rPr lang="en-NZ" sz="2200" dirty="0">
                <a:latin typeface="Arial"/>
                <a:cs typeface="Arial"/>
              </a:rPr>
              <a:t>What might be a reason for/against recipients knowing who their donors are?</a:t>
            </a:r>
          </a:p>
          <a:p>
            <a:pPr marL="342900" lvl="3" indent="-342900">
              <a:buFont typeface="Arial" panose="020B0604020202020204" pitchFamily="34" charset="0"/>
              <a:buChar char="•"/>
            </a:pPr>
            <a:r>
              <a:rPr lang="en-NZ" sz="2200" dirty="0">
                <a:latin typeface="Arial"/>
                <a:cs typeface="Arial"/>
              </a:rPr>
              <a:t>How important is the role of the donor in society? </a:t>
            </a:r>
          </a:p>
          <a:p>
            <a:pPr marL="342900" lvl="3" indent="-342900">
              <a:buFont typeface="Arial" panose="020B0604020202020204" pitchFamily="34" charset="0"/>
              <a:buChar char="•"/>
            </a:pPr>
            <a:r>
              <a:rPr lang="en-NZ" sz="2200" dirty="0">
                <a:latin typeface="Arial"/>
                <a:cs typeface="Arial"/>
              </a:rPr>
              <a:t>Is the topic of donation discussed often? </a:t>
            </a:r>
            <a:br>
              <a:rPr lang="en-NZ" sz="2200" dirty="0"/>
            </a:br>
            <a:r>
              <a:rPr lang="en-NZ" sz="2200" dirty="0">
                <a:latin typeface="Arial"/>
                <a:cs typeface="Arial"/>
              </a:rPr>
              <a:t>Why do you think that might be?</a:t>
            </a:r>
            <a:r>
              <a:rPr lang="en-NZ" dirty="0">
                <a:latin typeface="Arial"/>
                <a:cs typeface="Arial"/>
              </a:rPr>
              <a:t> </a:t>
            </a:r>
          </a:p>
        </p:txBody>
      </p:sp>
      <p:sp>
        <p:nvSpPr>
          <p:cNvPr id="4" name="Slide Number Placeholder 3">
            <a:extLst>
              <a:ext uri="{FF2B5EF4-FFF2-40B4-BE49-F238E27FC236}">
                <a16:creationId xmlns:a16="http://schemas.microsoft.com/office/drawing/2014/main" id="{ED17F1C7-37D8-E642-ABA5-37CD773A4419}"/>
              </a:ext>
            </a:extLst>
          </p:cNvPr>
          <p:cNvSpPr>
            <a:spLocks noGrp="1"/>
          </p:cNvSpPr>
          <p:nvPr>
            <p:ph type="sldNum" sz="quarter" idx="4"/>
          </p:nvPr>
        </p:nvSpPr>
        <p:spPr/>
        <p:txBody>
          <a:bodyPr/>
          <a:lstStyle/>
          <a:p>
            <a:fld id="{F68B15A4-E55F-C047-8706-F70E7B15C889}" type="slidenum">
              <a:rPr lang="en-US" smtClean="0"/>
              <a:pPr/>
              <a:t>20</a:t>
            </a:fld>
            <a:r>
              <a:rPr lang="en-US"/>
              <a:t>         Exploring Donation</a:t>
            </a:r>
            <a:endParaRPr lang="en-US" dirty="0"/>
          </a:p>
        </p:txBody>
      </p:sp>
    </p:spTree>
    <p:extLst>
      <p:ext uri="{BB962C8B-B14F-4D97-AF65-F5344CB8AC3E}">
        <p14:creationId xmlns:p14="http://schemas.microsoft.com/office/powerpoint/2010/main" val="2685877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6C2CE-9CFA-1E41-93A3-47962514403D}"/>
              </a:ext>
            </a:extLst>
          </p:cNvPr>
          <p:cNvSpPr>
            <a:spLocks noGrp="1"/>
          </p:cNvSpPr>
          <p:nvPr>
            <p:ph type="title"/>
          </p:nvPr>
        </p:nvSpPr>
        <p:spPr/>
        <p:txBody>
          <a:bodyPr/>
          <a:lstStyle/>
          <a:p>
            <a:r>
              <a:rPr lang="en-NZ" dirty="0"/>
              <a:t>Donation podcast</a:t>
            </a:r>
            <a:endParaRPr lang="en-US" dirty="0"/>
          </a:p>
        </p:txBody>
      </p:sp>
      <p:sp>
        <p:nvSpPr>
          <p:cNvPr id="3" name="Text Placeholder 2">
            <a:extLst>
              <a:ext uri="{FF2B5EF4-FFF2-40B4-BE49-F238E27FC236}">
                <a16:creationId xmlns:a16="http://schemas.microsoft.com/office/drawing/2014/main" id="{9BE7B7E8-2EBA-D94A-8629-A995C87DC83D}"/>
              </a:ext>
            </a:extLst>
          </p:cNvPr>
          <p:cNvSpPr>
            <a:spLocks noGrp="1"/>
          </p:cNvSpPr>
          <p:nvPr>
            <p:ph type="body" sz="quarter" idx="11"/>
          </p:nvPr>
        </p:nvSpPr>
        <p:spPr>
          <a:xfrm>
            <a:off x="442913" y="1560514"/>
            <a:ext cx="15457487" cy="1013353"/>
          </a:xfrm>
        </p:spPr>
        <p:txBody>
          <a:bodyPr/>
          <a:lstStyle/>
          <a:p>
            <a:r>
              <a:rPr lang="en-NZ" dirty="0"/>
              <a:t>You have been asked by NHSBT to create a short podcast episode about donation. </a:t>
            </a:r>
          </a:p>
          <a:p>
            <a:pPr lvl="1"/>
            <a:r>
              <a:rPr lang="en-NZ" b="1" dirty="0">
                <a:solidFill>
                  <a:schemeClr val="tx1"/>
                </a:solidFill>
              </a:rPr>
              <a:t>Your podcast needs to:</a:t>
            </a:r>
            <a:endParaRPr lang="en-NZ" dirty="0">
              <a:solidFill>
                <a:schemeClr val="tx1"/>
              </a:solidFill>
            </a:endParaRPr>
          </a:p>
        </p:txBody>
      </p:sp>
      <p:sp>
        <p:nvSpPr>
          <p:cNvPr id="4" name="Text Placeholder 3">
            <a:extLst>
              <a:ext uri="{FF2B5EF4-FFF2-40B4-BE49-F238E27FC236}">
                <a16:creationId xmlns:a16="http://schemas.microsoft.com/office/drawing/2014/main" id="{B4289EB7-4E72-E346-B62D-A45E7279DFE2}"/>
              </a:ext>
            </a:extLst>
          </p:cNvPr>
          <p:cNvSpPr>
            <a:spLocks noGrp="1"/>
          </p:cNvSpPr>
          <p:nvPr>
            <p:ph type="body" sz="quarter" idx="18"/>
          </p:nvPr>
        </p:nvSpPr>
        <p:spPr>
          <a:xfrm>
            <a:off x="1023962" y="3298915"/>
            <a:ext cx="3600000" cy="832818"/>
          </a:xfrm>
        </p:spPr>
        <p:txBody>
          <a:bodyPr vert="horz" lIns="216000" tIns="216000" rIns="216000" bIns="216000" rtlCol="0" anchor="t">
            <a:noAutofit/>
          </a:bodyPr>
          <a:lstStyle/>
          <a:p>
            <a:pPr lvl="2"/>
            <a:r>
              <a:rPr lang="en-NZ" sz="2200" dirty="0">
                <a:latin typeface="Arial"/>
                <a:cs typeface="Arial"/>
              </a:rPr>
              <a:t>Have a title</a:t>
            </a:r>
          </a:p>
        </p:txBody>
      </p:sp>
      <p:sp>
        <p:nvSpPr>
          <p:cNvPr id="5" name="Text Placeholder 4">
            <a:extLst>
              <a:ext uri="{FF2B5EF4-FFF2-40B4-BE49-F238E27FC236}">
                <a16:creationId xmlns:a16="http://schemas.microsoft.com/office/drawing/2014/main" id="{34AA7600-69E3-0A49-B22D-51DC2AAE46A3}"/>
              </a:ext>
            </a:extLst>
          </p:cNvPr>
          <p:cNvSpPr>
            <a:spLocks noGrp="1"/>
          </p:cNvSpPr>
          <p:nvPr>
            <p:ph type="body" sz="quarter" idx="10"/>
          </p:nvPr>
        </p:nvSpPr>
        <p:spPr>
          <a:xfrm>
            <a:off x="2553962" y="3005653"/>
            <a:ext cx="540000" cy="540000"/>
          </a:xfrm>
        </p:spPr>
        <p:txBody>
          <a:bodyPr anchor="ctr"/>
          <a:lstStyle/>
          <a:p>
            <a:pPr algn="ctr"/>
            <a:r>
              <a:rPr lang="en-US" sz="2000" dirty="0">
                <a:solidFill>
                  <a:schemeClr val="bg1"/>
                </a:solidFill>
              </a:rPr>
              <a:t>1</a:t>
            </a:r>
          </a:p>
        </p:txBody>
      </p:sp>
      <p:sp>
        <p:nvSpPr>
          <p:cNvPr id="6" name="Text Placeholder 5">
            <a:extLst>
              <a:ext uri="{FF2B5EF4-FFF2-40B4-BE49-F238E27FC236}">
                <a16:creationId xmlns:a16="http://schemas.microsoft.com/office/drawing/2014/main" id="{FC3D10EC-E67C-F84C-AF01-7291E676F398}"/>
              </a:ext>
            </a:extLst>
          </p:cNvPr>
          <p:cNvSpPr>
            <a:spLocks noGrp="1"/>
          </p:cNvSpPr>
          <p:nvPr>
            <p:ph type="body" sz="quarter" idx="19"/>
          </p:nvPr>
        </p:nvSpPr>
        <p:spPr>
          <a:xfrm>
            <a:off x="1023962" y="5263181"/>
            <a:ext cx="3600000" cy="1800000"/>
          </a:xfrm>
        </p:spPr>
        <p:txBody>
          <a:bodyPr vert="horz" lIns="216000" tIns="216000" rIns="216000" bIns="216000" rtlCol="0" anchor="t">
            <a:noAutofit/>
          </a:bodyPr>
          <a:lstStyle/>
          <a:p>
            <a:pPr lvl="2"/>
            <a:r>
              <a:rPr lang="en-NZ" sz="2200" b="1" dirty="0">
                <a:latin typeface="Arial"/>
                <a:cs typeface="Arial"/>
              </a:rPr>
              <a:t>Follow an engaging format </a:t>
            </a:r>
            <a:r>
              <a:rPr lang="en-NZ" sz="2200" b="0" dirty="0">
                <a:latin typeface="Arial"/>
                <a:cs typeface="Arial"/>
              </a:rPr>
              <a:t>(e.g. interview, two presenters, a speech etc)</a:t>
            </a:r>
          </a:p>
        </p:txBody>
      </p:sp>
      <p:sp>
        <p:nvSpPr>
          <p:cNvPr id="7" name="Text Placeholder 6">
            <a:extLst>
              <a:ext uri="{FF2B5EF4-FFF2-40B4-BE49-F238E27FC236}">
                <a16:creationId xmlns:a16="http://schemas.microsoft.com/office/drawing/2014/main" id="{86F3B3B3-B0E0-0B49-A3DD-B8E8B6832D93}"/>
              </a:ext>
            </a:extLst>
          </p:cNvPr>
          <p:cNvSpPr>
            <a:spLocks noGrp="1"/>
          </p:cNvSpPr>
          <p:nvPr>
            <p:ph type="body" sz="quarter" idx="20"/>
          </p:nvPr>
        </p:nvSpPr>
        <p:spPr>
          <a:xfrm>
            <a:off x="2553962" y="4969919"/>
            <a:ext cx="540000" cy="540000"/>
          </a:xfrm>
        </p:spPr>
        <p:txBody>
          <a:bodyPr anchor="ctr"/>
          <a:lstStyle/>
          <a:p>
            <a:pPr algn="ctr"/>
            <a:r>
              <a:rPr lang="en-US" sz="2000" dirty="0">
                <a:solidFill>
                  <a:schemeClr val="bg1"/>
                </a:solidFill>
              </a:rPr>
              <a:t>2</a:t>
            </a:r>
          </a:p>
        </p:txBody>
      </p:sp>
      <p:sp>
        <p:nvSpPr>
          <p:cNvPr id="8" name="Text Placeholder 7">
            <a:extLst>
              <a:ext uri="{FF2B5EF4-FFF2-40B4-BE49-F238E27FC236}">
                <a16:creationId xmlns:a16="http://schemas.microsoft.com/office/drawing/2014/main" id="{D4A067DD-2F4B-C945-81EE-42F6CEB48A07}"/>
              </a:ext>
            </a:extLst>
          </p:cNvPr>
          <p:cNvSpPr>
            <a:spLocks noGrp="1"/>
          </p:cNvSpPr>
          <p:nvPr>
            <p:ph type="body" sz="quarter" idx="21"/>
          </p:nvPr>
        </p:nvSpPr>
        <p:spPr>
          <a:xfrm>
            <a:off x="6959600" y="3002003"/>
            <a:ext cx="8077200" cy="4971141"/>
          </a:xfrm>
        </p:spPr>
        <p:txBody>
          <a:bodyPr vert="horz" lIns="216000" tIns="216000" rIns="216000" bIns="216000" rtlCol="0" anchor="t">
            <a:noAutofit/>
          </a:bodyPr>
          <a:lstStyle/>
          <a:p>
            <a:pPr lvl="2"/>
            <a:r>
              <a:rPr lang="en-NZ" b="1" dirty="0"/>
              <a:t>Include the following content:</a:t>
            </a:r>
            <a:endParaRPr lang="en-NZ" dirty="0"/>
          </a:p>
          <a:p>
            <a:pPr marL="342900" lvl="3" indent="-342900">
              <a:buFont typeface="Arial" panose="020B0604020202020204" pitchFamily="34" charset="0"/>
              <a:buChar char="•"/>
            </a:pPr>
            <a:r>
              <a:rPr lang="en-NZ" sz="2200" dirty="0">
                <a:latin typeface="Arial"/>
                <a:cs typeface="Arial"/>
              </a:rPr>
              <a:t>An introduction to donation</a:t>
            </a:r>
          </a:p>
          <a:p>
            <a:pPr marL="342900" lvl="3" indent="-342900">
              <a:buFont typeface="Arial" panose="020B0604020202020204" pitchFamily="34" charset="0"/>
              <a:buChar char="•"/>
            </a:pPr>
            <a:r>
              <a:rPr lang="en-NZ" sz="2200" dirty="0">
                <a:latin typeface="Arial"/>
                <a:cs typeface="Arial"/>
              </a:rPr>
              <a:t>What is the donation process for blood, stem cells, organs and tissue?</a:t>
            </a:r>
          </a:p>
          <a:p>
            <a:pPr marL="342900" lvl="3" indent="-342900">
              <a:buFont typeface="Arial" panose="020B0604020202020204" pitchFamily="34" charset="0"/>
              <a:buChar char="•"/>
            </a:pPr>
            <a:r>
              <a:rPr lang="en-NZ" sz="2200" dirty="0">
                <a:latin typeface="Arial"/>
                <a:cs typeface="Arial"/>
              </a:rPr>
              <a:t>What could the benefits be for individuals (both donors and recipients)?</a:t>
            </a:r>
          </a:p>
          <a:p>
            <a:pPr marL="342900" lvl="3" indent="-342900">
              <a:buFont typeface="Arial" panose="020B0604020202020204" pitchFamily="34" charset="0"/>
              <a:buChar char="•"/>
            </a:pPr>
            <a:r>
              <a:rPr lang="en-NZ" sz="2200" dirty="0">
                <a:latin typeface="Arial"/>
                <a:cs typeface="Arial"/>
              </a:rPr>
              <a:t>What are the benefits for society in general?</a:t>
            </a:r>
          </a:p>
          <a:p>
            <a:pPr marL="342900" lvl="3" indent="-342900">
              <a:buFont typeface="Arial" panose="020B0604020202020204" pitchFamily="34" charset="0"/>
              <a:buChar char="•"/>
            </a:pPr>
            <a:r>
              <a:rPr lang="en-NZ" sz="2200" dirty="0">
                <a:latin typeface="Arial"/>
                <a:cs typeface="Arial"/>
              </a:rPr>
              <a:t>Why are more Black, Asian and minority ethnic donors needed?</a:t>
            </a:r>
          </a:p>
          <a:p>
            <a:pPr marL="342900" lvl="3" indent="-342900">
              <a:buFont typeface="Arial" panose="020B0604020202020204" pitchFamily="34" charset="0"/>
              <a:buChar char="•"/>
            </a:pPr>
            <a:r>
              <a:rPr lang="en-NZ" sz="2200" dirty="0">
                <a:latin typeface="Arial"/>
                <a:cs typeface="Arial"/>
              </a:rPr>
              <a:t>Why is it important that individuals have a choice about donation?</a:t>
            </a:r>
          </a:p>
        </p:txBody>
      </p:sp>
      <p:sp>
        <p:nvSpPr>
          <p:cNvPr id="9" name="Text Placeholder 8">
            <a:extLst>
              <a:ext uri="{FF2B5EF4-FFF2-40B4-BE49-F238E27FC236}">
                <a16:creationId xmlns:a16="http://schemas.microsoft.com/office/drawing/2014/main" id="{80D17C89-873E-EC42-A8CB-509C03B84BD4}"/>
              </a:ext>
            </a:extLst>
          </p:cNvPr>
          <p:cNvSpPr>
            <a:spLocks noGrp="1"/>
          </p:cNvSpPr>
          <p:nvPr>
            <p:ph type="body" sz="quarter" idx="22"/>
          </p:nvPr>
        </p:nvSpPr>
        <p:spPr/>
        <p:txBody>
          <a:bodyPr anchor="ctr"/>
          <a:lstStyle/>
          <a:p>
            <a:pPr algn="ctr"/>
            <a:r>
              <a:rPr lang="en-US" sz="2000" dirty="0">
                <a:solidFill>
                  <a:schemeClr val="bg1"/>
                </a:solidFill>
              </a:rPr>
              <a:t>3</a:t>
            </a:r>
          </a:p>
        </p:txBody>
      </p:sp>
      <p:cxnSp>
        <p:nvCxnSpPr>
          <p:cNvPr id="15" name="Straight Connector 14">
            <a:extLst>
              <a:ext uri="{FF2B5EF4-FFF2-40B4-BE49-F238E27FC236}">
                <a16:creationId xmlns:a16="http://schemas.microsoft.com/office/drawing/2014/main" id="{BBABAFB7-633D-8246-A09A-83614AC35BB6}"/>
              </a:ext>
              <a:ext uri="{C183D7F6-B498-43B3-948B-1728B52AA6E4}">
                <adec:decorative xmlns:adec="http://schemas.microsoft.com/office/drawing/2017/decorative" val="1"/>
              </a:ext>
            </a:extLst>
          </p:cNvPr>
          <p:cNvCxnSpPr>
            <a:cxnSpLocks/>
            <a:stCxn id="4" idx="2"/>
          </p:cNvCxnSpPr>
          <p:nvPr/>
        </p:nvCxnSpPr>
        <p:spPr>
          <a:xfrm flipH="1">
            <a:off x="2823411" y="4131733"/>
            <a:ext cx="551" cy="953614"/>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512865-A120-E14F-9BCE-0362EA2A0143}"/>
              </a:ext>
              <a:ext uri="{C183D7F6-B498-43B3-948B-1728B52AA6E4}">
                <adec:decorative xmlns:adec="http://schemas.microsoft.com/office/drawing/2017/decorative" val="1"/>
              </a:ext>
            </a:extLst>
          </p:cNvPr>
          <p:cNvCxnSpPr>
            <a:cxnSpLocks/>
            <a:stCxn id="22" idx="0"/>
            <a:endCxn id="26" idx="0"/>
          </p:cNvCxnSpPr>
          <p:nvPr/>
        </p:nvCxnSpPr>
        <p:spPr>
          <a:xfrm>
            <a:off x="5791505" y="3748468"/>
            <a:ext cx="0" cy="2150394"/>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F8A6201-3090-5441-80D4-FD2EC9305727}"/>
              </a:ext>
              <a:ext uri="{C183D7F6-B498-43B3-948B-1728B52AA6E4}">
                <adec:decorative xmlns:adec="http://schemas.microsoft.com/office/drawing/2017/decorative" val="1"/>
              </a:ext>
            </a:extLst>
          </p:cNvPr>
          <p:cNvCxnSpPr>
            <a:cxnSpLocks/>
            <a:stCxn id="26" idx="2"/>
          </p:cNvCxnSpPr>
          <p:nvPr/>
        </p:nvCxnSpPr>
        <p:spPr>
          <a:xfrm flipH="1">
            <a:off x="4623964" y="6163181"/>
            <a:ext cx="903222" cy="0"/>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6FE881-1C81-8F4B-8901-6F11B0557368}"/>
              </a:ext>
              <a:ext uri="{C183D7F6-B498-43B3-948B-1728B52AA6E4}">
                <adec:decorative xmlns:adec="http://schemas.microsoft.com/office/drawing/2017/decorative" val="1"/>
              </a:ext>
            </a:extLst>
          </p:cNvPr>
          <p:cNvCxnSpPr>
            <a:cxnSpLocks/>
          </p:cNvCxnSpPr>
          <p:nvPr/>
        </p:nvCxnSpPr>
        <p:spPr>
          <a:xfrm flipH="1">
            <a:off x="6055823" y="3484149"/>
            <a:ext cx="906452" cy="0"/>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sp>
        <p:nvSpPr>
          <p:cNvPr id="22" name="Arc 21">
            <a:extLst>
              <a:ext uri="{FF2B5EF4-FFF2-40B4-BE49-F238E27FC236}">
                <a16:creationId xmlns:a16="http://schemas.microsoft.com/office/drawing/2014/main" id="{F7A4D2DE-F42F-0B45-88B5-9B1D9576988E}"/>
              </a:ext>
              <a:ext uri="{C183D7F6-B498-43B3-948B-1728B52AA6E4}">
                <adec:decorative xmlns:adec="http://schemas.microsoft.com/office/drawing/2017/decorative" val="1"/>
              </a:ext>
            </a:extLst>
          </p:cNvPr>
          <p:cNvSpPr/>
          <p:nvPr/>
        </p:nvSpPr>
        <p:spPr>
          <a:xfrm rot="16200000">
            <a:off x="5791505" y="3484149"/>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a:extLst>
              <a:ext uri="{FF2B5EF4-FFF2-40B4-BE49-F238E27FC236}">
                <a16:creationId xmlns:a16="http://schemas.microsoft.com/office/drawing/2014/main" id="{2E867B50-8834-0946-9F5C-B006F83CC546}"/>
              </a:ext>
              <a:ext uri="{C183D7F6-B498-43B3-948B-1728B52AA6E4}">
                <adec:decorative xmlns:adec="http://schemas.microsoft.com/office/drawing/2017/decorative" val="1"/>
              </a:ext>
            </a:extLst>
          </p:cNvPr>
          <p:cNvSpPr/>
          <p:nvPr/>
        </p:nvSpPr>
        <p:spPr>
          <a:xfrm rot="5400000">
            <a:off x="5262868" y="5634544"/>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1" name="Picture 10">
            <a:extLst>
              <a:ext uri="{FF2B5EF4-FFF2-40B4-BE49-F238E27FC236}">
                <a16:creationId xmlns:a16="http://schemas.microsoft.com/office/drawing/2014/main" id="{13D7C96A-40A5-8E46-B77F-D558B5E7917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963781" y="3853920"/>
            <a:ext cx="1655999" cy="1655999"/>
          </a:xfrm>
          <a:prstGeom prst="rect">
            <a:avLst/>
          </a:prstGeom>
        </p:spPr>
      </p:pic>
      <p:sp>
        <p:nvSpPr>
          <p:cNvPr id="10" name="Slide Number Placeholder 9">
            <a:extLst>
              <a:ext uri="{FF2B5EF4-FFF2-40B4-BE49-F238E27FC236}">
                <a16:creationId xmlns:a16="http://schemas.microsoft.com/office/drawing/2014/main" id="{18C21DA3-BDCC-FA4D-A4E9-54063516F783}"/>
              </a:ext>
            </a:extLst>
          </p:cNvPr>
          <p:cNvSpPr>
            <a:spLocks noGrp="1"/>
          </p:cNvSpPr>
          <p:nvPr>
            <p:ph type="sldNum" sz="quarter" idx="4"/>
          </p:nvPr>
        </p:nvSpPr>
        <p:spPr/>
        <p:txBody>
          <a:bodyPr/>
          <a:lstStyle/>
          <a:p>
            <a:fld id="{F68B15A4-E55F-C047-8706-F70E7B15C889}" type="slidenum">
              <a:rPr lang="en-US" smtClean="0"/>
              <a:pPr/>
              <a:t>21</a:t>
            </a:fld>
            <a:r>
              <a:rPr lang="en-US"/>
              <a:t>         Exploring Donation</a:t>
            </a:r>
            <a:endParaRPr lang="en-US" dirty="0"/>
          </a:p>
        </p:txBody>
      </p:sp>
    </p:spTree>
    <p:extLst>
      <p:ext uri="{BB962C8B-B14F-4D97-AF65-F5344CB8AC3E}">
        <p14:creationId xmlns:p14="http://schemas.microsoft.com/office/powerpoint/2010/main" val="1790368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9361-FBAF-364F-AA55-AE622CCDDEAA}"/>
              </a:ext>
            </a:extLst>
          </p:cNvPr>
          <p:cNvSpPr>
            <a:spLocks noGrp="1"/>
          </p:cNvSpPr>
          <p:nvPr>
            <p:ph type="title"/>
          </p:nvPr>
        </p:nvSpPr>
        <p:spPr/>
        <p:txBody>
          <a:bodyPr/>
          <a:lstStyle/>
          <a:p>
            <a:r>
              <a:rPr lang="en-NZ" dirty="0"/>
              <a:t>Podcast challenge</a:t>
            </a:r>
            <a:endParaRPr lang="en-US" dirty="0"/>
          </a:p>
        </p:txBody>
      </p:sp>
      <p:sp>
        <p:nvSpPr>
          <p:cNvPr id="3" name="Text Placeholder 2">
            <a:extLst>
              <a:ext uri="{FF2B5EF4-FFF2-40B4-BE49-F238E27FC236}">
                <a16:creationId xmlns:a16="http://schemas.microsoft.com/office/drawing/2014/main" id="{85B62DD1-A286-2A44-A11D-0AA9677CAE0B}"/>
              </a:ext>
            </a:extLst>
          </p:cNvPr>
          <p:cNvSpPr>
            <a:spLocks noGrp="1"/>
          </p:cNvSpPr>
          <p:nvPr>
            <p:ph type="body" sz="quarter" idx="11"/>
          </p:nvPr>
        </p:nvSpPr>
        <p:spPr>
          <a:xfrm>
            <a:off x="442913" y="1560514"/>
            <a:ext cx="7685881" cy="1013353"/>
          </a:xfrm>
        </p:spPr>
        <p:txBody>
          <a:bodyPr/>
          <a:lstStyle/>
          <a:p>
            <a:r>
              <a:rPr lang="en-NZ" dirty="0"/>
              <a:t>Pick three of the opinions below to build on, develop or challenge in your podcast:</a:t>
            </a:r>
          </a:p>
        </p:txBody>
      </p:sp>
      <p:sp>
        <p:nvSpPr>
          <p:cNvPr id="4" name="Text Placeholder 3">
            <a:extLst>
              <a:ext uri="{FF2B5EF4-FFF2-40B4-BE49-F238E27FC236}">
                <a16:creationId xmlns:a16="http://schemas.microsoft.com/office/drawing/2014/main" id="{8232B465-4AD7-3F4F-9CA6-D816C183FE5C}"/>
              </a:ext>
            </a:extLst>
          </p:cNvPr>
          <p:cNvSpPr>
            <a:spLocks noGrp="1"/>
          </p:cNvSpPr>
          <p:nvPr>
            <p:ph type="body" sz="quarter" idx="19"/>
          </p:nvPr>
        </p:nvSpPr>
        <p:spPr/>
        <p:txBody>
          <a:bodyPr lIns="216000" tIns="216000" rIns="216000" bIns="216000" anchor="ctr"/>
          <a:lstStyle/>
          <a:p>
            <a:r>
              <a:rPr lang="en-NZ" sz="2200" dirty="0">
                <a:solidFill>
                  <a:schemeClr val="tx1"/>
                </a:solidFill>
                <a:latin typeface="Arial"/>
                <a:cs typeface="Arial"/>
              </a:rPr>
              <a:t>“Donations save people’s lives.”</a:t>
            </a:r>
          </a:p>
        </p:txBody>
      </p:sp>
      <p:sp>
        <p:nvSpPr>
          <p:cNvPr id="6" name="Text Placeholder 5">
            <a:extLst>
              <a:ext uri="{FF2B5EF4-FFF2-40B4-BE49-F238E27FC236}">
                <a16:creationId xmlns:a16="http://schemas.microsoft.com/office/drawing/2014/main" id="{1BE2B15D-852C-8241-8191-2E4FDC6E4712}"/>
              </a:ext>
            </a:extLst>
          </p:cNvPr>
          <p:cNvSpPr>
            <a:spLocks noGrp="1"/>
          </p:cNvSpPr>
          <p:nvPr>
            <p:ph type="body" sz="quarter" idx="20"/>
          </p:nvPr>
        </p:nvSpPr>
        <p:spPr/>
        <p:txBody>
          <a:bodyPr lIns="216000" tIns="216000" rIns="216000" bIns="216000" anchor="ctr"/>
          <a:lstStyle/>
          <a:p>
            <a:r>
              <a:rPr lang="en-NZ" sz="2200" dirty="0">
                <a:solidFill>
                  <a:schemeClr val="tx1"/>
                </a:solidFill>
                <a:latin typeface="Arial"/>
                <a:cs typeface="Arial"/>
              </a:rPr>
              <a:t>“The NHS has limited resources, so donation helps support the NHS.”</a:t>
            </a:r>
          </a:p>
        </p:txBody>
      </p:sp>
      <p:sp>
        <p:nvSpPr>
          <p:cNvPr id="7" name="Text Placeholder 6">
            <a:extLst>
              <a:ext uri="{FF2B5EF4-FFF2-40B4-BE49-F238E27FC236}">
                <a16:creationId xmlns:a16="http://schemas.microsoft.com/office/drawing/2014/main" id="{B1425F67-C54E-9244-B7C7-F434F8BB06E5}"/>
              </a:ext>
            </a:extLst>
          </p:cNvPr>
          <p:cNvSpPr>
            <a:spLocks noGrp="1"/>
          </p:cNvSpPr>
          <p:nvPr>
            <p:ph type="body" sz="quarter" idx="21"/>
          </p:nvPr>
        </p:nvSpPr>
        <p:spPr/>
        <p:txBody>
          <a:bodyPr lIns="216000" tIns="216000" rIns="216000" bIns="216000" anchor="ctr"/>
          <a:lstStyle/>
          <a:p>
            <a:r>
              <a:rPr lang="en-NZ" sz="2200" dirty="0">
                <a:solidFill>
                  <a:schemeClr val="tx1"/>
                </a:solidFill>
                <a:latin typeface="Arial"/>
                <a:cs typeface="Arial"/>
              </a:rPr>
              <a:t>“The process of blood or </a:t>
            </a:r>
            <a:br>
              <a:rPr lang="en-NZ" sz="2200" dirty="0"/>
            </a:br>
            <a:r>
              <a:rPr lang="en-NZ" sz="2200" dirty="0">
                <a:solidFill>
                  <a:schemeClr val="tx1"/>
                </a:solidFill>
                <a:latin typeface="Arial"/>
                <a:cs typeface="Arial"/>
              </a:rPr>
              <a:t>stem donation can be very rewarding and a positive experience for the donor.”</a:t>
            </a:r>
          </a:p>
        </p:txBody>
      </p:sp>
      <p:sp>
        <p:nvSpPr>
          <p:cNvPr id="8" name="Text Placeholder 7">
            <a:extLst>
              <a:ext uri="{FF2B5EF4-FFF2-40B4-BE49-F238E27FC236}">
                <a16:creationId xmlns:a16="http://schemas.microsoft.com/office/drawing/2014/main" id="{FEB4782C-D28B-5840-ADB7-92DF312DB753}"/>
              </a:ext>
            </a:extLst>
          </p:cNvPr>
          <p:cNvSpPr>
            <a:spLocks noGrp="1"/>
          </p:cNvSpPr>
          <p:nvPr>
            <p:ph type="body" sz="quarter" idx="22"/>
          </p:nvPr>
        </p:nvSpPr>
        <p:spPr/>
        <p:txBody>
          <a:bodyPr lIns="216000" tIns="216000" rIns="216000" bIns="216000" anchor="ctr"/>
          <a:lstStyle/>
          <a:p>
            <a:r>
              <a:rPr lang="en-NZ" sz="2200" dirty="0">
                <a:solidFill>
                  <a:schemeClr val="tx1"/>
                </a:solidFill>
                <a:latin typeface="Arial"/>
                <a:cs typeface="Arial"/>
              </a:rPr>
              <a:t>“Becoming a donor means joining a social group of people who are making a difference in the world.”</a:t>
            </a:r>
          </a:p>
        </p:txBody>
      </p:sp>
      <p:sp>
        <p:nvSpPr>
          <p:cNvPr id="9" name="Text Placeholder 8">
            <a:extLst>
              <a:ext uri="{FF2B5EF4-FFF2-40B4-BE49-F238E27FC236}">
                <a16:creationId xmlns:a16="http://schemas.microsoft.com/office/drawing/2014/main" id="{95CC9B1A-2960-2F4B-8789-DF1150CD0E90}"/>
              </a:ext>
            </a:extLst>
          </p:cNvPr>
          <p:cNvSpPr>
            <a:spLocks noGrp="1"/>
          </p:cNvSpPr>
          <p:nvPr>
            <p:ph type="body" sz="quarter" idx="23"/>
          </p:nvPr>
        </p:nvSpPr>
        <p:spPr/>
        <p:txBody>
          <a:bodyPr lIns="216000" tIns="216000" rIns="216000" bIns="216000" anchor="ctr"/>
          <a:lstStyle/>
          <a:p>
            <a:r>
              <a:rPr lang="en-NZ" sz="2200" dirty="0">
                <a:solidFill>
                  <a:schemeClr val="tx1"/>
                </a:solidFill>
                <a:latin typeface="Arial"/>
                <a:cs typeface="Arial"/>
              </a:rPr>
              <a:t>“Anyone might need a donation one day.”</a:t>
            </a:r>
          </a:p>
        </p:txBody>
      </p:sp>
      <p:sp>
        <p:nvSpPr>
          <p:cNvPr id="10" name="Text Placeholder 9">
            <a:extLst>
              <a:ext uri="{FF2B5EF4-FFF2-40B4-BE49-F238E27FC236}">
                <a16:creationId xmlns:a16="http://schemas.microsoft.com/office/drawing/2014/main" id="{728D4223-9D0A-6649-BE03-E68ADAA6939E}"/>
              </a:ext>
            </a:extLst>
          </p:cNvPr>
          <p:cNvSpPr>
            <a:spLocks noGrp="1"/>
          </p:cNvSpPr>
          <p:nvPr>
            <p:ph type="body" sz="quarter" idx="24"/>
          </p:nvPr>
        </p:nvSpPr>
        <p:spPr/>
        <p:txBody>
          <a:bodyPr lIns="216000" tIns="216000" rIns="216000" bIns="216000" anchor="ctr"/>
          <a:lstStyle/>
          <a:p>
            <a:r>
              <a:rPr lang="en-NZ" sz="2200" dirty="0">
                <a:solidFill>
                  <a:schemeClr val="tx1"/>
                </a:solidFill>
                <a:latin typeface="Arial"/>
                <a:cs typeface="Arial"/>
              </a:rPr>
              <a:t>“Organ donation can help families find some comfort in times of loss.”</a:t>
            </a:r>
          </a:p>
        </p:txBody>
      </p:sp>
      <p:sp>
        <p:nvSpPr>
          <p:cNvPr id="5" name="Slide Number Placeholder 4">
            <a:extLst>
              <a:ext uri="{FF2B5EF4-FFF2-40B4-BE49-F238E27FC236}">
                <a16:creationId xmlns:a16="http://schemas.microsoft.com/office/drawing/2014/main" id="{15093498-D0B3-7A4B-827A-9D3B9D89CC9A}"/>
              </a:ext>
            </a:extLst>
          </p:cNvPr>
          <p:cNvSpPr>
            <a:spLocks noGrp="1"/>
          </p:cNvSpPr>
          <p:nvPr>
            <p:ph type="sldNum" sz="quarter" idx="4"/>
          </p:nvPr>
        </p:nvSpPr>
        <p:spPr/>
        <p:txBody>
          <a:bodyPr/>
          <a:lstStyle/>
          <a:p>
            <a:fld id="{F68B15A4-E55F-C047-8706-F70E7B15C889}" type="slidenum">
              <a:rPr lang="en-US" smtClean="0"/>
              <a:pPr/>
              <a:t>22</a:t>
            </a:fld>
            <a:r>
              <a:rPr lang="en-US"/>
              <a:t>         Exploring Donation</a:t>
            </a:r>
            <a:endParaRPr lang="en-US" dirty="0"/>
          </a:p>
        </p:txBody>
      </p:sp>
    </p:spTree>
    <p:extLst>
      <p:ext uri="{BB962C8B-B14F-4D97-AF65-F5344CB8AC3E}">
        <p14:creationId xmlns:p14="http://schemas.microsoft.com/office/powerpoint/2010/main" val="394869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849F8-EADD-E847-98FE-2EC722C7884D}"/>
              </a:ext>
            </a:extLst>
          </p:cNvPr>
          <p:cNvSpPr>
            <a:spLocks noGrp="1"/>
          </p:cNvSpPr>
          <p:nvPr>
            <p:ph type="title"/>
          </p:nvPr>
        </p:nvSpPr>
        <p:spPr/>
        <p:txBody>
          <a:bodyPr/>
          <a:lstStyle/>
          <a:p>
            <a:r>
              <a:rPr lang="en-NZ" dirty="0"/>
              <a:t>Follow up assessment</a:t>
            </a:r>
            <a:endParaRPr lang="en-US" dirty="0"/>
          </a:p>
        </p:txBody>
      </p:sp>
      <p:sp>
        <p:nvSpPr>
          <p:cNvPr id="4" name="Text Placeholder 3">
            <a:extLst>
              <a:ext uri="{FF2B5EF4-FFF2-40B4-BE49-F238E27FC236}">
                <a16:creationId xmlns:a16="http://schemas.microsoft.com/office/drawing/2014/main" id="{C43130D7-14E1-C34F-9D29-AA73B90C0E9B}"/>
              </a:ext>
            </a:extLst>
          </p:cNvPr>
          <p:cNvSpPr>
            <a:spLocks noGrp="1"/>
          </p:cNvSpPr>
          <p:nvPr>
            <p:ph type="body" sz="quarter" idx="11"/>
          </p:nvPr>
        </p:nvSpPr>
        <p:spPr/>
        <p:txBody>
          <a:bodyPr/>
          <a:lstStyle/>
          <a:p>
            <a:pPr>
              <a:lnSpc>
                <a:spcPts val="6600"/>
              </a:lnSpc>
            </a:pPr>
            <a:r>
              <a:rPr lang="en-NZ" sz="6000" b="1" dirty="0"/>
              <a:t>What do you know about blood, stem cell, organ and tissue donation? </a:t>
            </a:r>
            <a:endParaRPr lang="en-NZ" sz="6000" dirty="0"/>
          </a:p>
        </p:txBody>
      </p:sp>
      <p:sp>
        <p:nvSpPr>
          <p:cNvPr id="5" name="Text Placeholder 4">
            <a:extLst>
              <a:ext uri="{FF2B5EF4-FFF2-40B4-BE49-F238E27FC236}">
                <a16:creationId xmlns:a16="http://schemas.microsoft.com/office/drawing/2014/main" id="{D350AF51-116C-CD4B-80DF-FE379483A386}"/>
              </a:ext>
            </a:extLst>
          </p:cNvPr>
          <p:cNvSpPr>
            <a:spLocks noGrp="1"/>
          </p:cNvSpPr>
          <p:nvPr>
            <p:ph type="body" sz="quarter" idx="12"/>
          </p:nvPr>
        </p:nvSpPr>
        <p:spPr>
          <a:xfrm>
            <a:off x="10496799" y="3595430"/>
            <a:ext cx="5149601" cy="1620037"/>
          </a:xfrm>
        </p:spPr>
        <p:txBody>
          <a:bodyPr/>
          <a:lstStyle/>
          <a:p>
            <a:r>
              <a:rPr lang="en-NZ" sz="4400" b="1" dirty="0"/>
              <a:t>What questions do you still have?</a:t>
            </a:r>
            <a:endParaRPr lang="en-NZ" sz="4400" dirty="0"/>
          </a:p>
        </p:txBody>
      </p:sp>
      <p:pic>
        <p:nvPicPr>
          <p:cNvPr id="6" name="Picture 5">
            <a:extLst>
              <a:ext uri="{FF2B5EF4-FFF2-40B4-BE49-F238E27FC236}">
                <a16:creationId xmlns:a16="http://schemas.microsoft.com/office/drawing/2014/main" id="{4B6890AC-D7D5-9543-8F2F-F175F5F3F33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9" r="439"/>
          <a:stretch/>
        </p:blipFill>
        <p:spPr>
          <a:xfrm>
            <a:off x="10053414" y="5383656"/>
            <a:ext cx="1655999" cy="1655999"/>
          </a:xfrm>
          <a:prstGeom prst="rect">
            <a:avLst/>
          </a:prstGeom>
        </p:spPr>
      </p:pic>
      <p:sp>
        <p:nvSpPr>
          <p:cNvPr id="2" name="Slide Number Placeholder 1">
            <a:extLst>
              <a:ext uri="{FF2B5EF4-FFF2-40B4-BE49-F238E27FC236}">
                <a16:creationId xmlns:a16="http://schemas.microsoft.com/office/drawing/2014/main" id="{465E0769-2624-C549-A17C-CAB22EBBC5DC}"/>
              </a:ext>
            </a:extLst>
          </p:cNvPr>
          <p:cNvSpPr>
            <a:spLocks noGrp="1"/>
          </p:cNvSpPr>
          <p:nvPr>
            <p:ph type="sldNum" sz="quarter" idx="4"/>
          </p:nvPr>
        </p:nvSpPr>
        <p:spPr/>
        <p:txBody>
          <a:bodyPr/>
          <a:lstStyle/>
          <a:p>
            <a:fld id="{F68B15A4-E55F-C047-8706-F70E7B15C889}" type="slidenum">
              <a:rPr lang="en-US" smtClean="0"/>
              <a:pPr/>
              <a:t>23</a:t>
            </a:fld>
            <a:r>
              <a:rPr lang="en-US" dirty="0"/>
              <a:t>         Exploring Donation</a:t>
            </a:r>
          </a:p>
        </p:txBody>
      </p:sp>
    </p:spTree>
    <p:extLst>
      <p:ext uri="{BB962C8B-B14F-4D97-AF65-F5344CB8AC3E}">
        <p14:creationId xmlns:p14="http://schemas.microsoft.com/office/powerpoint/2010/main" val="3479413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B19C-1D66-B842-8D90-F54A27A3DE37}"/>
              </a:ext>
            </a:extLst>
          </p:cNvPr>
          <p:cNvSpPr>
            <a:spLocks noGrp="1"/>
          </p:cNvSpPr>
          <p:nvPr>
            <p:ph type="title"/>
          </p:nvPr>
        </p:nvSpPr>
        <p:spPr/>
        <p:txBody>
          <a:bodyPr/>
          <a:lstStyle/>
          <a:p>
            <a:r>
              <a:rPr lang="en-NZ" dirty="0"/>
              <a:t>Message board </a:t>
            </a:r>
            <a:endParaRPr lang="en-US" dirty="0"/>
          </a:p>
        </p:txBody>
      </p:sp>
      <p:pic>
        <p:nvPicPr>
          <p:cNvPr id="14" name="Picture Placeholder 13">
            <a:extLst>
              <a:ext uri="{FF2B5EF4-FFF2-40B4-BE49-F238E27FC236}">
                <a16:creationId xmlns:a16="http://schemas.microsoft.com/office/drawing/2014/main" id="{D0C29CB6-52C7-284A-A1E2-55B59C2E08CB}"/>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534390" y="1650670"/>
            <a:ext cx="1655999" cy="1655999"/>
          </a:xfrm>
        </p:spPr>
      </p:pic>
      <p:pic>
        <p:nvPicPr>
          <p:cNvPr id="18" name="Picture Placeholder 17">
            <a:extLst>
              <a:ext uri="{FF2B5EF4-FFF2-40B4-BE49-F238E27FC236}">
                <a16:creationId xmlns:a16="http://schemas.microsoft.com/office/drawing/2014/main" id="{97283DFF-C3E6-924E-B6F1-4C5FA2BC7E18}"/>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534390" y="4999512"/>
            <a:ext cx="1655999" cy="1655999"/>
          </a:xfrm>
        </p:spPr>
      </p:pic>
      <p:pic>
        <p:nvPicPr>
          <p:cNvPr id="16" name="Picture Placeholder 15">
            <a:extLst>
              <a:ext uri="{FF2B5EF4-FFF2-40B4-BE49-F238E27FC236}">
                <a16:creationId xmlns:a16="http://schemas.microsoft.com/office/drawing/2014/main" id="{8E429E09-D403-2E43-A74E-CB15853AF1AB}"/>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8942120" y="3265715"/>
            <a:ext cx="1655999" cy="1655999"/>
          </a:xfrm>
        </p:spPr>
      </p:pic>
      <p:pic>
        <p:nvPicPr>
          <p:cNvPr id="20" name="Picture Placeholder 19">
            <a:extLst>
              <a:ext uri="{FF2B5EF4-FFF2-40B4-BE49-F238E27FC236}">
                <a16:creationId xmlns:a16="http://schemas.microsoft.com/office/drawing/2014/main" id="{0B644084-CBA4-4843-B96C-02A098B0F2C6}"/>
              </a:ext>
              <a:ext uri="{C183D7F6-B498-43B3-948B-1728B52AA6E4}">
                <adec:decorative xmlns:adec="http://schemas.microsoft.com/office/drawing/2017/decorative" val="1"/>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942120" y="6709559"/>
            <a:ext cx="1655999" cy="1655999"/>
          </a:xfrm>
        </p:spPr>
      </p:pic>
      <p:sp>
        <p:nvSpPr>
          <p:cNvPr id="9" name="Text Placeholder 8">
            <a:extLst>
              <a:ext uri="{FF2B5EF4-FFF2-40B4-BE49-F238E27FC236}">
                <a16:creationId xmlns:a16="http://schemas.microsoft.com/office/drawing/2014/main" id="{3AF1928C-C10D-5448-86FD-5AA91850EEBC}"/>
              </a:ext>
            </a:extLst>
          </p:cNvPr>
          <p:cNvSpPr>
            <a:spLocks noGrp="1"/>
          </p:cNvSpPr>
          <p:nvPr>
            <p:ph type="body" sz="quarter" idx="17"/>
          </p:nvPr>
        </p:nvSpPr>
        <p:spPr/>
        <p:txBody>
          <a:bodyPr anchor="ctr"/>
          <a:lstStyle/>
          <a:p>
            <a:r>
              <a:rPr lang="en-NZ" sz="2200" dirty="0">
                <a:latin typeface="Arial"/>
                <a:cs typeface="Arial"/>
              </a:rPr>
              <a:t>My son was kept alive by the generous act of giving blood.</a:t>
            </a:r>
          </a:p>
        </p:txBody>
      </p:sp>
      <p:sp>
        <p:nvSpPr>
          <p:cNvPr id="10" name="Text Placeholder 9">
            <a:extLst>
              <a:ext uri="{FF2B5EF4-FFF2-40B4-BE49-F238E27FC236}">
                <a16:creationId xmlns:a16="http://schemas.microsoft.com/office/drawing/2014/main" id="{9EC495D3-ADE5-E747-8B33-854A0C975FB7}"/>
              </a:ext>
            </a:extLst>
          </p:cNvPr>
          <p:cNvSpPr>
            <a:spLocks noGrp="1"/>
          </p:cNvSpPr>
          <p:nvPr>
            <p:ph type="body" sz="quarter" idx="19"/>
          </p:nvPr>
        </p:nvSpPr>
        <p:spPr/>
        <p:txBody>
          <a:bodyPr anchor="ctr"/>
          <a:lstStyle/>
          <a:p>
            <a:r>
              <a:rPr lang="en-NZ" sz="2200" dirty="0">
                <a:latin typeface="Arial"/>
                <a:cs typeface="Arial"/>
              </a:rPr>
              <a:t>I thank my donor every day for my gift of life. It’s my goal not to waste the gift of life I was given.</a:t>
            </a:r>
          </a:p>
        </p:txBody>
      </p:sp>
      <p:sp>
        <p:nvSpPr>
          <p:cNvPr id="11" name="Text Placeholder 10">
            <a:extLst>
              <a:ext uri="{FF2B5EF4-FFF2-40B4-BE49-F238E27FC236}">
                <a16:creationId xmlns:a16="http://schemas.microsoft.com/office/drawing/2014/main" id="{4BEDAED0-69BE-1542-A945-FE547E857037}"/>
              </a:ext>
            </a:extLst>
          </p:cNvPr>
          <p:cNvSpPr>
            <a:spLocks noGrp="1"/>
          </p:cNvSpPr>
          <p:nvPr>
            <p:ph type="body" sz="quarter" idx="20"/>
          </p:nvPr>
        </p:nvSpPr>
        <p:spPr/>
        <p:txBody>
          <a:bodyPr anchor="ctr"/>
          <a:lstStyle/>
          <a:p>
            <a:r>
              <a:rPr lang="en-NZ" sz="2200" dirty="0">
                <a:latin typeface="Arial"/>
                <a:cs typeface="Arial"/>
              </a:rPr>
              <a:t>Since having a transplant, I am healthier, independent and happier now that I’ve been able to get that normal life that I’ve always wanted.</a:t>
            </a:r>
          </a:p>
        </p:txBody>
      </p:sp>
      <p:sp>
        <p:nvSpPr>
          <p:cNvPr id="12" name="Text Placeholder 11">
            <a:extLst>
              <a:ext uri="{FF2B5EF4-FFF2-40B4-BE49-F238E27FC236}">
                <a16:creationId xmlns:a16="http://schemas.microsoft.com/office/drawing/2014/main" id="{C4F1FB9D-F310-5741-88D3-BE11DEB5D862}"/>
              </a:ext>
            </a:extLst>
          </p:cNvPr>
          <p:cNvSpPr>
            <a:spLocks noGrp="1"/>
          </p:cNvSpPr>
          <p:nvPr>
            <p:ph type="body" sz="quarter" idx="21"/>
          </p:nvPr>
        </p:nvSpPr>
        <p:spPr/>
        <p:txBody>
          <a:bodyPr anchor="ctr"/>
          <a:lstStyle/>
          <a:p>
            <a:r>
              <a:rPr lang="en-NZ" sz="2200" dirty="0">
                <a:latin typeface="Arial"/>
                <a:cs typeface="Arial"/>
              </a:rPr>
              <a:t>Donation is my chance to help save even more lives.</a:t>
            </a:r>
          </a:p>
        </p:txBody>
      </p:sp>
      <p:sp>
        <p:nvSpPr>
          <p:cNvPr id="3" name="Text Placeholder 2">
            <a:extLst>
              <a:ext uri="{FF2B5EF4-FFF2-40B4-BE49-F238E27FC236}">
                <a16:creationId xmlns:a16="http://schemas.microsoft.com/office/drawing/2014/main" id="{02F74BD7-0813-334A-B979-BCDAF3E41692}"/>
              </a:ext>
            </a:extLst>
          </p:cNvPr>
          <p:cNvSpPr>
            <a:spLocks noGrp="1"/>
          </p:cNvSpPr>
          <p:nvPr>
            <p:ph type="body" sz="quarter" idx="12"/>
          </p:nvPr>
        </p:nvSpPr>
        <p:spPr/>
        <p:txBody>
          <a:bodyPr/>
          <a:lstStyle/>
          <a:p>
            <a:r>
              <a:rPr lang="en-NZ" b="1" dirty="0"/>
              <a:t>Can you add your own message?</a:t>
            </a:r>
            <a:endParaRPr lang="en-NZ" dirty="0"/>
          </a:p>
        </p:txBody>
      </p:sp>
      <p:sp>
        <p:nvSpPr>
          <p:cNvPr id="4" name="Slide Number Placeholder 3">
            <a:extLst>
              <a:ext uri="{FF2B5EF4-FFF2-40B4-BE49-F238E27FC236}">
                <a16:creationId xmlns:a16="http://schemas.microsoft.com/office/drawing/2014/main" id="{447BF332-AA2A-0648-9392-0919F3FD1294}"/>
              </a:ext>
            </a:extLst>
          </p:cNvPr>
          <p:cNvSpPr>
            <a:spLocks noGrp="1"/>
          </p:cNvSpPr>
          <p:nvPr>
            <p:ph type="sldNum" sz="quarter" idx="4"/>
          </p:nvPr>
        </p:nvSpPr>
        <p:spPr/>
        <p:txBody>
          <a:bodyPr/>
          <a:lstStyle/>
          <a:p>
            <a:fld id="{F68B15A4-E55F-C047-8706-F70E7B15C889}" type="slidenum">
              <a:rPr lang="en-US" smtClean="0"/>
              <a:pPr/>
              <a:t>24</a:t>
            </a:fld>
            <a:r>
              <a:rPr lang="en-US" dirty="0"/>
              <a:t>         Exploring Donation</a:t>
            </a:r>
          </a:p>
        </p:txBody>
      </p:sp>
    </p:spTree>
    <p:extLst>
      <p:ext uri="{BB962C8B-B14F-4D97-AF65-F5344CB8AC3E}">
        <p14:creationId xmlns:p14="http://schemas.microsoft.com/office/powerpoint/2010/main" val="3945506055"/>
      </p:ext>
    </p:extLst>
  </p:cSld>
  <p:clrMapOvr>
    <a:masterClrMapping/>
  </p:clrMapOvr>
</p:sld>
</file>

<file path=ppt/theme/theme1.xml><?xml version="1.0" encoding="utf-8"?>
<a:theme xmlns:a="http://schemas.openxmlformats.org/drawingml/2006/main" name="Office Theme">
  <a:themeElements>
    <a:clrScheme name="Custom 4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170C0"/>
      </a:hlink>
      <a:folHlink>
        <a:srgbClr val="1170C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aee4a98-54e2-4fa9-8bf1-c07c68638e25" xsi:nil="true"/>
    <lcf76f155ced4ddcb4097134ff3c332f xmlns="76d35953-0c82-4e80-a0f5-8caced1e126f">
      <Terms xmlns="http://schemas.microsoft.com/office/infopath/2007/PartnerControls"/>
    </lcf76f155ced4ddcb4097134ff3c332f>
    <MediaLengthInSeconds xmlns="76d35953-0c82-4e80-a0f5-8caced1e126f" xsi:nil="true"/>
    <SharedWithUsers xmlns="58756cf9-dff4-4f69-b555-8419322a7ef5">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6702D3E4262DE41B73A0741039F19DB" ma:contentTypeVersion="17" ma:contentTypeDescription="Create a new document." ma:contentTypeScope="" ma:versionID="cf26719f08af950d3faefe5a6b5ef233">
  <xsd:schema xmlns:xsd="http://www.w3.org/2001/XMLSchema" xmlns:xs="http://www.w3.org/2001/XMLSchema" xmlns:p="http://schemas.microsoft.com/office/2006/metadata/properties" xmlns:ns2="76d35953-0c82-4e80-a0f5-8caced1e126f" xmlns:ns3="58756cf9-dff4-4f69-b555-8419322a7ef5" xmlns:ns4="0aee4a98-54e2-4fa9-8bf1-c07c68638e25" targetNamespace="http://schemas.microsoft.com/office/2006/metadata/properties" ma:root="true" ma:fieldsID="eea4892d1908092d7e721a13974b8aa8" ns2:_="" ns3:_="" ns4:_="">
    <xsd:import namespace="76d35953-0c82-4e80-a0f5-8caced1e126f"/>
    <xsd:import namespace="58756cf9-dff4-4f69-b555-8419322a7ef5"/>
    <xsd:import namespace="0aee4a98-54e2-4fa9-8bf1-c07c68638e2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d35953-0c82-4e80-a0f5-8caced1e1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8756cf9-dff4-4f69-b555-8419322a7ef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ee4a98-54e2-4fa9-8bf1-c07c68638e25"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341957e5-af80-4af1-b154-5ea1d4042146}" ma:internalName="TaxCatchAll" ma:showField="CatchAllData" ma:web="58756cf9-dff4-4f69-b555-8419322a7e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8E153A-89D5-46AA-91A5-697136C63667}">
  <ds:schemaRefs>
    <ds:schemaRef ds:uri="http://schemas.microsoft.com/sharepoint/v3/contenttype/forms"/>
  </ds:schemaRefs>
</ds:datastoreItem>
</file>

<file path=customXml/itemProps2.xml><?xml version="1.0" encoding="utf-8"?>
<ds:datastoreItem xmlns:ds="http://schemas.openxmlformats.org/officeDocument/2006/customXml" ds:itemID="{5DB316C0-B2A4-43DB-8501-08A140A93B77}">
  <ds:schemaRefs>
    <ds:schemaRef ds:uri="http://www.w3.org/XML/1998/namespace"/>
    <ds:schemaRef ds:uri="http://purl.org/dc/terms/"/>
    <ds:schemaRef ds:uri="http://schemas.microsoft.com/office/2006/metadata/properties"/>
    <ds:schemaRef ds:uri="http://purl.org/dc/elements/1.1/"/>
    <ds:schemaRef ds:uri="http://schemas.microsoft.com/office/infopath/2007/PartnerControls"/>
    <ds:schemaRef ds:uri="58756cf9-dff4-4f69-b555-8419322a7ef5"/>
    <ds:schemaRef ds:uri="http://schemas.microsoft.com/office/2006/documentManagement/types"/>
    <ds:schemaRef ds:uri="76d35953-0c82-4e80-a0f5-8caced1e126f"/>
    <ds:schemaRef ds:uri="http://schemas.openxmlformats.org/package/2006/metadata/core-properties"/>
    <ds:schemaRef ds:uri="0aee4a98-54e2-4fa9-8bf1-c07c68638e25"/>
    <ds:schemaRef ds:uri="http://purl.org/dc/dcmitype/"/>
  </ds:schemaRefs>
</ds:datastoreItem>
</file>

<file path=customXml/itemProps3.xml><?xml version="1.0" encoding="utf-8"?>
<ds:datastoreItem xmlns:ds="http://schemas.openxmlformats.org/officeDocument/2006/customXml" ds:itemID="{6E7D211D-27D5-4486-9586-2A14E43E4A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d35953-0c82-4e80-a0f5-8caced1e126f"/>
    <ds:schemaRef ds:uri="58756cf9-dff4-4f69-b555-8419322a7ef5"/>
    <ds:schemaRef ds:uri="0aee4a98-54e2-4fa9-8bf1-c07c68638e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12818</TotalTime>
  <Words>6161</Words>
  <Application>Microsoft Office PowerPoint</Application>
  <PresentationFormat>Custom</PresentationFormat>
  <Paragraphs>450</Paragraphs>
  <Slides>24</Slides>
  <Notes>21</Notes>
  <HiddenSlides>4</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Arial,Sans-Serif</vt:lpstr>
      <vt:lpstr>Calibri</vt:lpstr>
      <vt:lpstr>Helvetica Neue</vt:lpstr>
      <vt:lpstr>Office Theme</vt:lpstr>
      <vt:lpstr>Exploring Donation</vt:lpstr>
      <vt:lpstr>Curriculum Links</vt:lpstr>
      <vt:lpstr>About these resources</vt:lpstr>
      <vt:lpstr>About NHS Blood and Transplant</vt:lpstr>
      <vt:lpstr>About Anthony Nolan</vt:lpstr>
      <vt:lpstr>Donation</vt:lpstr>
      <vt:lpstr>Exploring donation</vt:lpstr>
      <vt:lpstr>Baseline assessment</vt:lpstr>
      <vt:lpstr>The donation process:  What and who is involved?</vt:lpstr>
      <vt:lpstr>Who might need each type of donation?</vt:lpstr>
      <vt:lpstr>What’s involved in being a blood donor</vt:lpstr>
      <vt:lpstr>Blood components can also be donated</vt:lpstr>
      <vt:lpstr>What’s involved in being a stem cell donor?</vt:lpstr>
      <vt:lpstr>What’s involved in being a stem cell donor?</vt:lpstr>
      <vt:lpstr>What’s involved in being an organ  and tissue donor?</vt:lpstr>
      <vt:lpstr>Can you share what you learned?</vt:lpstr>
      <vt:lpstr>How does ethnic background relate to donating? </vt:lpstr>
      <vt:lpstr>The donation process: What's their perspective?</vt:lpstr>
      <vt:lpstr>The donation process: What's their perspective?</vt:lpstr>
      <vt:lpstr>Discussion questions</vt:lpstr>
      <vt:lpstr>Donation podcast</vt:lpstr>
      <vt:lpstr>Podcast challenge</vt:lpstr>
      <vt:lpstr>Follow up assessment</vt:lpstr>
      <vt:lpstr>Message board </vt:lpstr>
    </vt:vector>
  </TitlesOfParts>
  <Manager>NHS</Manager>
  <Company>NHS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Donation PSHE Lesson 1</dc:title>
  <dc:subject>Blood donation</dc:subject>
  <dc:creator>NHS</dc:creator>
  <cp:keywords>NHS, donation, exploring, donor, process, blood, stem, cell, organ</cp:keywords>
  <dc:description>The first lesson of the course reflects on what students already know about donation, the process of being a donor and a creative challenge.</dc:description>
  <cp:lastModifiedBy>Jennifer Hobbs</cp:lastModifiedBy>
  <cp:revision>523</cp:revision>
  <dcterms:created xsi:type="dcterms:W3CDTF">2020-08-20T06:06:27Z</dcterms:created>
  <dcterms:modified xsi:type="dcterms:W3CDTF">2024-09-23T10:29:09Z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0x01010096702D3E4262DE41B73A0741039F19DB</vt:lpwstr>
  </property>
  <property fmtid="{D5CDD505-2E9C-101B-9397-08002B2CF9AE}" pid="3" name="MediaServiceImageTags">
    <vt:lpwstr/>
  </property>
  <property fmtid="{D5CDD505-2E9C-101B-9397-08002B2CF9AE}" pid="4" name="ComplianceAssetId">
    <vt:lpwstr/>
  </property>
  <property fmtid="{D5CDD505-2E9C-101B-9397-08002B2CF9AE}" pid="5" name="TriggerFlowInfo">
    <vt:lpwstr/>
  </property>
  <property fmtid="{D5CDD505-2E9C-101B-9397-08002B2CF9AE}" pid="6" name="TemplateUrl">
    <vt:lpwstr/>
  </property>
  <property fmtid="{D5CDD505-2E9C-101B-9397-08002B2CF9AE}" pid="7" name="_ExtendedDescription">
    <vt:lpwstr/>
  </property>
  <property fmtid="{D5CDD505-2E9C-101B-9397-08002B2CF9AE}" pid="8" name="xd_Signature">
    <vt:lpwstr/>
  </property>
  <property fmtid="{D5CDD505-2E9C-101B-9397-08002B2CF9AE}" pid="9" name="xd_ProgID">
    <vt:lpwstr/>
  </property>
  <property fmtid="{D5CDD505-2E9C-101B-9397-08002B2CF9AE}" pid="10" name="Order">
    <vt:lpwstr>12722400.0000000</vt:lpwstr>
  </property>
  <property fmtid="{D5CDD505-2E9C-101B-9397-08002B2CF9AE}" pid="11" name="MSIP_Label_75d5e8df-4dab-4ed7-bebd-85d2a7e66537_Enabled">
    <vt:lpwstr>true</vt:lpwstr>
  </property>
  <property fmtid="{D5CDD505-2E9C-101B-9397-08002B2CF9AE}" pid="12" name="MSIP_Label_75d5e8df-4dab-4ed7-bebd-85d2a7e66537_SetDate">
    <vt:lpwstr>2024-09-23T10:28:23Z</vt:lpwstr>
  </property>
  <property fmtid="{D5CDD505-2E9C-101B-9397-08002B2CF9AE}" pid="13" name="MSIP_Label_75d5e8df-4dab-4ed7-bebd-85d2a7e66537_Method">
    <vt:lpwstr>Privileged</vt:lpwstr>
  </property>
  <property fmtid="{D5CDD505-2E9C-101B-9397-08002B2CF9AE}" pid="14" name="MSIP_Label_75d5e8df-4dab-4ed7-bebd-85d2a7e66537_Name">
    <vt:lpwstr>OFFICIAL GROUP</vt:lpwstr>
  </property>
  <property fmtid="{D5CDD505-2E9C-101B-9397-08002B2CF9AE}" pid="15" name="MSIP_Label_75d5e8df-4dab-4ed7-bebd-85d2a7e66537_SiteId">
    <vt:lpwstr>e11a1b8f-8f52-4608-8f76-467ff1d34c96</vt:lpwstr>
  </property>
  <property fmtid="{D5CDD505-2E9C-101B-9397-08002B2CF9AE}" pid="16" name="MSIP_Label_75d5e8df-4dab-4ed7-bebd-85d2a7e66537_ActionId">
    <vt:lpwstr>c5c4da40-2b0e-4a4f-b23b-5567b4c536cc</vt:lpwstr>
  </property>
  <property fmtid="{D5CDD505-2E9C-101B-9397-08002B2CF9AE}" pid="17" name="MSIP_Label_75d5e8df-4dab-4ed7-bebd-85d2a7e66537_ContentBits">
    <vt:lpwstr>1</vt:lpwstr>
  </property>
  <property fmtid="{D5CDD505-2E9C-101B-9397-08002B2CF9AE}" pid="18" name="ClassificationContentMarkingHeaderLocations">
    <vt:lpwstr>Office Theme:5</vt:lpwstr>
  </property>
  <property fmtid="{D5CDD505-2E9C-101B-9397-08002B2CF9AE}" pid="19" name="ClassificationContentMarkingHeaderText">
    <vt:lpwstr>OFFICIAL</vt:lpwstr>
  </property>
</Properties>
</file>