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30279975" cy="42808525"/>
  <p:notesSz cx="6858000" cy="9144000"/>
  <p:defaultTextStyle>
    <a:defPPr>
      <a:defRPr lang="en-GB"/>
    </a:defPPr>
    <a:lvl1pPr algn="l" rtl="0" eaLnBrk="0" fontAlgn="base" hangingPunct="0">
      <a:spcBef>
        <a:spcPct val="0"/>
      </a:spcBef>
      <a:spcAft>
        <a:spcPct val="0"/>
      </a:spcAft>
      <a:defRPr sz="32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32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32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32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3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32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32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32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32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3483">
          <p15:clr>
            <a:srgbClr val="A4A3A4"/>
          </p15:clr>
        </p15:guide>
        <p15:guide id="2" pos="953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dgwell Kay" initials="RK" lastIdx="2" clrIdx="0">
    <p:extLst>
      <p:ext uri="{19B8F6BF-5375-455C-9EA6-DF929625EA0E}">
        <p15:presenceInfo xmlns:p15="http://schemas.microsoft.com/office/powerpoint/2012/main" userId="Ridgwell Kay" providerId="None"/>
      </p:ext>
    </p:extLst>
  </p:cmAuthor>
  <p:cmAuthor id="2" name="Rosey Mushens" initials="RM" lastIdx="2" clrIdx="1">
    <p:extLst>
      <p:ext uri="{19B8F6BF-5375-455C-9EA6-DF929625EA0E}">
        <p15:presenceInfo xmlns:p15="http://schemas.microsoft.com/office/powerpoint/2012/main" userId="S::Rosey.Mushens@nhsbt.nhs.uk::81a461b1-22ca-410d-b61b-cfadf34c4ae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BBE0E3"/>
    <a:srgbClr val="FCFDFE"/>
    <a:srgbClr val="FDFEFF"/>
    <a:srgbClr val="C4E4EA"/>
    <a:srgbClr val="FFCCFF"/>
    <a:srgbClr val="CCECFF"/>
    <a:srgbClr val="CCFFCC"/>
    <a:srgbClr val="FF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86" autoAdjust="0"/>
    <p:restoredTop sz="84932" autoAdjust="0"/>
  </p:normalViewPr>
  <p:slideViewPr>
    <p:cSldViewPr>
      <p:cViewPr>
        <p:scale>
          <a:sx n="20" d="100"/>
          <a:sy n="20" d="100"/>
        </p:scale>
        <p:origin x="2112" y="-1434"/>
      </p:cViewPr>
      <p:guideLst>
        <p:guide orient="horz" pos="13483"/>
        <p:guide pos="9537"/>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4600" y="7005638"/>
            <a:ext cx="22710775" cy="1490345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3784600" y="22483763"/>
            <a:ext cx="22710775" cy="103362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B902532B-4781-4C5E-BC58-89F88E50DB52}" type="slidenum">
              <a:rPr lang="en-GB" altLang="en-US"/>
              <a:pPr>
                <a:defRPr/>
              </a:pPr>
              <a:t>‹#›</a:t>
            </a:fld>
            <a:endParaRPr lang="en-GB" altLang="en-US"/>
          </a:p>
        </p:txBody>
      </p:sp>
    </p:spTree>
    <p:extLst>
      <p:ext uri="{BB962C8B-B14F-4D97-AF65-F5344CB8AC3E}">
        <p14:creationId xmlns:p14="http://schemas.microsoft.com/office/powerpoint/2010/main" val="2878547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BB817BAF-E816-48D9-A640-0D2A50968824}" type="slidenum">
              <a:rPr lang="en-GB" altLang="en-US"/>
              <a:pPr>
                <a:defRPr/>
              </a:pPr>
              <a:t>‹#›</a:t>
            </a:fld>
            <a:endParaRPr lang="en-GB" altLang="en-US"/>
          </a:p>
        </p:txBody>
      </p:sp>
    </p:spTree>
    <p:extLst>
      <p:ext uri="{BB962C8B-B14F-4D97-AF65-F5344CB8AC3E}">
        <p14:creationId xmlns:p14="http://schemas.microsoft.com/office/powerpoint/2010/main" val="2786109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338" y="10672763"/>
            <a:ext cx="26117550" cy="1780698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2065338" y="28648025"/>
            <a:ext cx="26117550" cy="9364663"/>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CB5CE68E-6D62-4189-8645-2AB00443384F}" type="slidenum">
              <a:rPr lang="en-GB" altLang="en-US"/>
              <a:pPr>
                <a:defRPr/>
              </a:pPr>
              <a:t>‹#›</a:t>
            </a:fld>
            <a:endParaRPr lang="en-GB" altLang="en-US"/>
          </a:p>
        </p:txBody>
      </p:sp>
    </p:spTree>
    <p:extLst>
      <p:ext uri="{BB962C8B-B14F-4D97-AF65-F5344CB8AC3E}">
        <p14:creationId xmlns:p14="http://schemas.microsoft.com/office/powerpoint/2010/main" val="3084780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514475" y="9988550"/>
            <a:ext cx="13549313" cy="282511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5216188" y="9988550"/>
            <a:ext cx="13549312" cy="282511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a:ln/>
        </p:spPr>
        <p:txBody>
          <a:bodyPr/>
          <a:lstStyle>
            <a:lvl1pPr>
              <a:defRPr/>
            </a:lvl1pPr>
          </a:lstStyle>
          <a:p>
            <a:pPr>
              <a:defRPr/>
            </a:pPr>
            <a:fld id="{34EDF60A-0B07-44D9-BFC1-CA1E9BE08365}" type="slidenum">
              <a:rPr lang="en-GB" altLang="en-US"/>
              <a:pPr>
                <a:defRPr/>
              </a:pPr>
              <a:t>‹#›</a:t>
            </a:fld>
            <a:endParaRPr lang="en-GB" altLang="en-US"/>
          </a:p>
        </p:txBody>
      </p:sp>
    </p:spTree>
    <p:extLst>
      <p:ext uri="{BB962C8B-B14F-4D97-AF65-F5344CB8AC3E}">
        <p14:creationId xmlns:p14="http://schemas.microsoft.com/office/powerpoint/2010/main" val="195246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975" y="2279650"/>
            <a:ext cx="26115963" cy="8274050"/>
          </a:xfrm>
        </p:spPr>
        <p:txBody>
          <a:bodyPr/>
          <a:lstStyle/>
          <a:p>
            <a:r>
              <a:rPr lang="en-US"/>
              <a:t>Click to edit Master title style</a:t>
            </a:r>
            <a:endParaRPr lang="en-GB"/>
          </a:p>
        </p:txBody>
      </p:sp>
      <p:sp>
        <p:nvSpPr>
          <p:cNvPr id="3" name="Text Placeholder 2"/>
          <p:cNvSpPr>
            <a:spLocks noGrp="1"/>
          </p:cNvSpPr>
          <p:nvPr>
            <p:ph type="body" idx="1"/>
          </p:nvPr>
        </p:nvSpPr>
        <p:spPr>
          <a:xfrm>
            <a:off x="2085975" y="10493375"/>
            <a:ext cx="12809538" cy="51435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085975" y="15636875"/>
            <a:ext cx="12809538" cy="229997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5328900" y="10493375"/>
            <a:ext cx="12873038" cy="51435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15328900" y="15636875"/>
            <a:ext cx="12873038" cy="229997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9" name="Rectangle 6"/>
          <p:cNvSpPr>
            <a:spLocks noGrp="1" noChangeArrowheads="1"/>
          </p:cNvSpPr>
          <p:nvPr>
            <p:ph type="sldNum" sz="quarter" idx="12"/>
          </p:nvPr>
        </p:nvSpPr>
        <p:spPr>
          <a:ln/>
        </p:spPr>
        <p:txBody>
          <a:bodyPr/>
          <a:lstStyle>
            <a:lvl1pPr>
              <a:defRPr/>
            </a:lvl1pPr>
          </a:lstStyle>
          <a:p>
            <a:pPr>
              <a:defRPr/>
            </a:pPr>
            <a:fld id="{3FC3A190-67C2-4AFA-A7B1-ED1E464B486A}" type="slidenum">
              <a:rPr lang="en-GB" altLang="en-US"/>
              <a:pPr>
                <a:defRPr/>
              </a:pPr>
              <a:t>‹#›</a:t>
            </a:fld>
            <a:endParaRPr lang="en-GB" altLang="en-US"/>
          </a:p>
        </p:txBody>
      </p:sp>
    </p:spTree>
    <p:extLst>
      <p:ext uri="{BB962C8B-B14F-4D97-AF65-F5344CB8AC3E}">
        <p14:creationId xmlns:p14="http://schemas.microsoft.com/office/powerpoint/2010/main" val="950329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5" name="Rectangle 6"/>
          <p:cNvSpPr>
            <a:spLocks noGrp="1" noChangeArrowheads="1"/>
          </p:cNvSpPr>
          <p:nvPr>
            <p:ph type="sldNum" sz="quarter" idx="12"/>
          </p:nvPr>
        </p:nvSpPr>
        <p:spPr>
          <a:ln/>
        </p:spPr>
        <p:txBody>
          <a:bodyPr/>
          <a:lstStyle>
            <a:lvl1pPr>
              <a:defRPr/>
            </a:lvl1pPr>
          </a:lstStyle>
          <a:p>
            <a:pPr>
              <a:defRPr/>
            </a:pPr>
            <a:fld id="{C26FFE29-5FBD-40AF-B77D-A24D3DFFBCB6}" type="slidenum">
              <a:rPr lang="en-GB" altLang="en-US"/>
              <a:pPr>
                <a:defRPr/>
              </a:pPr>
              <a:t>‹#›</a:t>
            </a:fld>
            <a:endParaRPr lang="en-GB" altLang="en-US"/>
          </a:p>
        </p:txBody>
      </p:sp>
    </p:spTree>
    <p:extLst>
      <p:ext uri="{BB962C8B-B14F-4D97-AF65-F5344CB8AC3E}">
        <p14:creationId xmlns:p14="http://schemas.microsoft.com/office/powerpoint/2010/main" val="2813354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4" name="Rectangle 6"/>
          <p:cNvSpPr>
            <a:spLocks noGrp="1" noChangeArrowheads="1"/>
          </p:cNvSpPr>
          <p:nvPr>
            <p:ph type="sldNum" sz="quarter" idx="12"/>
          </p:nvPr>
        </p:nvSpPr>
        <p:spPr>
          <a:ln/>
        </p:spPr>
        <p:txBody>
          <a:bodyPr/>
          <a:lstStyle>
            <a:lvl1pPr>
              <a:defRPr/>
            </a:lvl1pPr>
          </a:lstStyle>
          <a:p>
            <a:pPr>
              <a:defRPr/>
            </a:pPr>
            <a:fld id="{ED9B64E6-1041-4232-914D-A03C5F11DCFC}" type="slidenum">
              <a:rPr lang="en-GB" altLang="en-US"/>
              <a:pPr>
                <a:defRPr/>
              </a:pPr>
              <a:t>‹#›</a:t>
            </a:fld>
            <a:endParaRPr lang="en-GB" altLang="en-US"/>
          </a:p>
        </p:txBody>
      </p:sp>
    </p:spTree>
    <p:extLst>
      <p:ext uri="{BB962C8B-B14F-4D97-AF65-F5344CB8AC3E}">
        <p14:creationId xmlns:p14="http://schemas.microsoft.com/office/powerpoint/2010/main" val="399887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975" y="2854325"/>
            <a:ext cx="9766300" cy="998855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12873038" y="6164263"/>
            <a:ext cx="15328900" cy="30421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2085975" y="12842875"/>
            <a:ext cx="9766300" cy="237918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a:ln/>
        </p:spPr>
        <p:txBody>
          <a:bodyPr/>
          <a:lstStyle>
            <a:lvl1pPr>
              <a:defRPr/>
            </a:lvl1pPr>
          </a:lstStyle>
          <a:p>
            <a:pPr>
              <a:defRPr/>
            </a:pPr>
            <a:fld id="{73B0F4CA-7C57-407C-9754-FCBD96C33AB1}" type="slidenum">
              <a:rPr lang="en-GB" altLang="en-US"/>
              <a:pPr>
                <a:defRPr/>
              </a:pPr>
              <a:t>‹#›</a:t>
            </a:fld>
            <a:endParaRPr lang="en-GB" altLang="en-US"/>
          </a:p>
        </p:txBody>
      </p:sp>
    </p:spTree>
    <p:extLst>
      <p:ext uri="{BB962C8B-B14F-4D97-AF65-F5344CB8AC3E}">
        <p14:creationId xmlns:p14="http://schemas.microsoft.com/office/powerpoint/2010/main" val="2320476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975" y="2854325"/>
            <a:ext cx="9766300" cy="998855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12873038" y="6164263"/>
            <a:ext cx="15328900" cy="304212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085975" y="12842875"/>
            <a:ext cx="9766300" cy="237918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a:ln/>
        </p:spPr>
        <p:txBody>
          <a:bodyPr/>
          <a:lstStyle>
            <a:lvl1pPr>
              <a:defRPr/>
            </a:lvl1pPr>
          </a:lstStyle>
          <a:p>
            <a:pPr>
              <a:defRPr/>
            </a:pPr>
            <a:fld id="{F386CAFB-8965-411B-8222-7811710FA596}" type="slidenum">
              <a:rPr lang="en-GB" altLang="en-US"/>
              <a:pPr>
                <a:defRPr/>
              </a:pPr>
              <a:t>‹#›</a:t>
            </a:fld>
            <a:endParaRPr lang="en-GB" altLang="en-US"/>
          </a:p>
        </p:txBody>
      </p:sp>
    </p:spTree>
    <p:extLst>
      <p:ext uri="{BB962C8B-B14F-4D97-AF65-F5344CB8AC3E}">
        <p14:creationId xmlns:p14="http://schemas.microsoft.com/office/powerpoint/2010/main" val="3589311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B132C2E4-80DD-4977-ADC5-23C0CC6F26C4}" type="slidenum">
              <a:rPr lang="en-GB" altLang="en-US"/>
              <a:pPr>
                <a:defRPr/>
              </a:pPr>
              <a:t>‹#›</a:t>
            </a:fld>
            <a:endParaRPr lang="en-GB" altLang="en-US"/>
          </a:p>
        </p:txBody>
      </p:sp>
    </p:spTree>
    <p:extLst>
      <p:ext uri="{BB962C8B-B14F-4D97-AF65-F5344CB8AC3E}">
        <p14:creationId xmlns:p14="http://schemas.microsoft.com/office/powerpoint/2010/main" val="2279000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953538" y="1714500"/>
            <a:ext cx="6811962" cy="365252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514475" y="1714500"/>
            <a:ext cx="20286663" cy="36525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68926957-EB96-4232-A44C-90D94B52F593}" type="slidenum">
              <a:rPr lang="en-GB" altLang="en-US"/>
              <a:pPr>
                <a:defRPr/>
              </a:pPr>
              <a:t>‹#›</a:t>
            </a:fld>
            <a:endParaRPr lang="en-GB" altLang="en-US"/>
          </a:p>
        </p:txBody>
      </p:sp>
    </p:spTree>
    <p:extLst>
      <p:ext uri="{BB962C8B-B14F-4D97-AF65-F5344CB8AC3E}">
        <p14:creationId xmlns:p14="http://schemas.microsoft.com/office/powerpoint/2010/main" val="3033946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14475" y="1714500"/>
            <a:ext cx="27251025" cy="713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7643" tIns="208822" rIns="417643" bIns="208822"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1514475" y="9988550"/>
            <a:ext cx="27251025" cy="2825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7643" tIns="208822" rIns="417643" bIns="208822"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p:cNvSpPr>
            <a:spLocks noGrp="1" noChangeArrowheads="1"/>
          </p:cNvSpPr>
          <p:nvPr>
            <p:ph type="dt" sz="half" idx="2"/>
          </p:nvPr>
        </p:nvSpPr>
        <p:spPr bwMode="auto">
          <a:xfrm>
            <a:off x="1514475" y="38984238"/>
            <a:ext cx="7064375"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7643" tIns="208822" rIns="417643" bIns="208822" numCol="1" anchor="t" anchorCtr="0" compatLnSpc="1">
            <a:prstTxWarp prst="textNoShape">
              <a:avLst/>
            </a:prstTxWarp>
          </a:bodyPr>
          <a:lstStyle>
            <a:lvl1pPr defTabSz="4176713" eaLnBrk="1" hangingPunct="1">
              <a:defRPr sz="6400"/>
            </a:lvl1pPr>
          </a:lstStyle>
          <a:p>
            <a:pPr>
              <a:defRPr/>
            </a:pPr>
            <a:endParaRPr lang="en-GB" altLang="en-US"/>
          </a:p>
        </p:txBody>
      </p:sp>
      <p:sp>
        <p:nvSpPr>
          <p:cNvPr id="1029" name="Rectangle 5"/>
          <p:cNvSpPr>
            <a:spLocks noGrp="1" noChangeArrowheads="1"/>
          </p:cNvSpPr>
          <p:nvPr>
            <p:ph type="ftr" sz="quarter" idx="3"/>
          </p:nvPr>
        </p:nvSpPr>
        <p:spPr bwMode="auto">
          <a:xfrm>
            <a:off x="10345738" y="38984238"/>
            <a:ext cx="95885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7643" tIns="208822" rIns="417643" bIns="208822" numCol="1" anchor="t" anchorCtr="0" compatLnSpc="1">
            <a:prstTxWarp prst="textNoShape">
              <a:avLst/>
            </a:prstTxWarp>
          </a:bodyPr>
          <a:lstStyle>
            <a:lvl1pPr algn="ctr" defTabSz="4176713" eaLnBrk="1" hangingPunct="1">
              <a:defRPr sz="6400"/>
            </a:lvl1pPr>
          </a:lstStyle>
          <a:p>
            <a:pPr>
              <a:defRPr/>
            </a:pPr>
            <a:endParaRPr lang="en-GB" altLang="en-US"/>
          </a:p>
        </p:txBody>
      </p:sp>
      <p:sp>
        <p:nvSpPr>
          <p:cNvPr id="1030" name="Rectangle 6"/>
          <p:cNvSpPr>
            <a:spLocks noGrp="1" noChangeArrowheads="1"/>
          </p:cNvSpPr>
          <p:nvPr>
            <p:ph type="sldNum" sz="quarter" idx="4"/>
          </p:nvPr>
        </p:nvSpPr>
        <p:spPr bwMode="auto">
          <a:xfrm>
            <a:off x="21701125" y="38984238"/>
            <a:ext cx="7064375"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7643" tIns="208822" rIns="417643" bIns="208822" numCol="1" anchor="t" anchorCtr="0" compatLnSpc="1">
            <a:prstTxWarp prst="textNoShape">
              <a:avLst/>
            </a:prstTxWarp>
          </a:bodyPr>
          <a:lstStyle>
            <a:lvl1pPr algn="r" defTabSz="4176713" eaLnBrk="1" hangingPunct="1">
              <a:defRPr sz="6400"/>
            </a:lvl1pPr>
          </a:lstStyle>
          <a:p>
            <a:pPr>
              <a:defRPr/>
            </a:pPr>
            <a:fld id="{75CCE48B-AA1E-4E71-BD00-16FC448FE005}"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176713" rtl="0" eaLnBrk="0" fontAlgn="base" hangingPunct="0">
        <a:spcBef>
          <a:spcPct val="0"/>
        </a:spcBef>
        <a:spcAft>
          <a:spcPct val="0"/>
        </a:spcAft>
        <a:defRPr sz="20100" kern="1200">
          <a:solidFill>
            <a:schemeClr val="tx2"/>
          </a:solidFill>
          <a:latin typeface="+mj-lt"/>
          <a:ea typeface="+mj-ea"/>
          <a:cs typeface="+mj-cs"/>
        </a:defRPr>
      </a:lvl1pPr>
      <a:lvl2pPr algn="ctr" defTabSz="4176713" rtl="0" eaLnBrk="0" fontAlgn="base" hangingPunct="0">
        <a:spcBef>
          <a:spcPct val="0"/>
        </a:spcBef>
        <a:spcAft>
          <a:spcPct val="0"/>
        </a:spcAft>
        <a:defRPr sz="20100">
          <a:solidFill>
            <a:schemeClr val="tx2"/>
          </a:solidFill>
          <a:latin typeface="Arial" panose="020B0604020202020204" pitchFamily="34" charset="0"/>
          <a:cs typeface="Arial" panose="020B0604020202020204" pitchFamily="34" charset="0"/>
        </a:defRPr>
      </a:lvl2pPr>
      <a:lvl3pPr algn="ctr" defTabSz="4176713" rtl="0" eaLnBrk="0" fontAlgn="base" hangingPunct="0">
        <a:spcBef>
          <a:spcPct val="0"/>
        </a:spcBef>
        <a:spcAft>
          <a:spcPct val="0"/>
        </a:spcAft>
        <a:defRPr sz="20100">
          <a:solidFill>
            <a:schemeClr val="tx2"/>
          </a:solidFill>
          <a:latin typeface="Arial" panose="020B0604020202020204" pitchFamily="34" charset="0"/>
          <a:cs typeface="Arial" panose="020B0604020202020204" pitchFamily="34" charset="0"/>
        </a:defRPr>
      </a:lvl3pPr>
      <a:lvl4pPr algn="ctr" defTabSz="4176713" rtl="0" eaLnBrk="0" fontAlgn="base" hangingPunct="0">
        <a:spcBef>
          <a:spcPct val="0"/>
        </a:spcBef>
        <a:spcAft>
          <a:spcPct val="0"/>
        </a:spcAft>
        <a:defRPr sz="20100">
          <a:solidFill>
            <a:schemeClr val="tx2"/>
          </a:solidFill>
          <a:latin typeface="Arial" panose="020B0604020202020204" pitchFamily="34" charset="0"/>
          <a:cs typeface="Arial" panose="020B0604020202020204" pitchFamily="34" charset="0"/>
        </a:defRPr>
      </a:lvl4pPr>
      <a:lvl5pPr algn="ctr" defTabSz="4176713" rtl="0" eaLnBrk="0" fontAlgn="base" hangingPunct="0">
        <a:spcBef>
          <a:spcPct val="0"/>
        </a:spcBef>
        <a:spcAft>
          <a:spcPct val="0"/>
        </a:spcAft>
        <a:defRPr sz="20100">
          <a:solidFill>
            <a:schemeClr val="tx2"/>
          </a:solidFill>
          <a:latin typeface="Arial" panose="020B0604020202020204" pitchFamily="34" charset="0"/>
          <a:cs typeface="Arial" panose="020B0604020202020204" pitchFamily="34" charset="0"/>
        </a:defRPr>
      </a:lvl5pPr>
      <a:lvl6pPr marL="457200" algn="ctr" defTabSz="4176713" rtl="0" fontAlgn="base">
        <a:spcBef>
          <a:spcPct val="0"/>
        </a:spcBef>
        <a:spcAft>
          <a:spcPct val="0"/>
        </a:spcAft>
        <a:defRPr sz="20100">
          <a:solidFill>
            <a:schemeClr val="tx2"/>
          </a:solidFill>
          <a:latin typeface="Arial" panose="020B0604020202020204" pitchFamily="34" charset="0"/>
          <a:cs typeface="Arial" panose="020B0604020202020204" pitchFamily="34" charset="0"/>
        </a:defRPr>
      </a:lvl6pPr>
      <a:lvl7pPr marL="914400" algn="ctr" defTabSz="4176713" rtl="0" fontAlgn="base">
        <a:spcBef>
          <a:spcPct val="0"/>
        </a:spcBef>
        <a:spcAft>
          <a:spcPct val="0"/>
        </a:spcAft>
        <a:defRPr sz="20100">
          <a:solidFill>
            <a:schemeClr val="tx2"/>
          </a:solidFill>
          <a:latin typeface="Arial" panose="020B0604020202020204" pitchFamily="34" charset="0"/>
          <a:cs typeface="Arial" panose="020B0604020202020204" pitchFamily="34" charset="0"/>
        </a:defRPr>
      </a:lvl7pPr>
      <a:lvl8pPr marL="1371600" algn="ctr" defTabSz="4176713" rtl="0" fontAlgn="base">
        <a:spcBef>
          <a:spcPct val="0"/>
        </a:spcBef>
        <a:spcAft>
          <a:spcPct val="0"/>
        </a:spcAft>
        <a:defRPr sz="20100">
          <a:solidFill>
            <a:schemeClr val="tx2"/>
          </a:solidFill>
          <a:latin typeface="Arial" panose="020B0604020202020204" pitchFamily="34" charset="0"/>
          <a:cs typeface="Arial" panose="020B0604020202020204" pitchFamily="34" charset="0"/>
        </a:defRPr>
      </a:lvl8pPr>
      <a:lvl9pPr marL="1828800" algn="ctr" defTabSz="4176713" rtl="0" fontAlgn="base">
        <a:spcBef>
          <a:spcPct val="0"/>
        </a:spcBef>
        <a:spcAft>
          <a:spcPct val="0"/>
        </a:spcAft>
        <a:defRPr sz="20100">
          <a:solidFill>
            <a:schemeClr val="tx2"/>
          </a:solidFill>
          <a:latin typeface="Arial" panose="020B0604020202020204" pitchFamily="34" charset="0"/>
          <a:cs typeface="Arial" panose="020B0604020202020204" pitchFamily="34" charset="0"/>
        </a:defRPr>
      </a:lvl9pPr>
    </p:titleStyle>
    <p:bodyStyle>
      <a:lvl1pPr marL="1566863" indent="-1566863" algn="l" defTabSz="4176713" rtl="0" eaLnBrk="0" fontAlgn="base" hangingPunct="0">
        <a:spcBef>
          <a:spcPct val="20000"/>
        </a:spcBef>
        <a:spcAft>
          <a:spcPct val="0"/>
        </a:spcAft>
        <a:buChar char="•"/>
        <a:defRPr sz="14600" kern="1200">
          <a:solidFill>
            <a:schemeClr val="tx1"/>
          </a:solidFill>
          <a:latin typeface="+mn-lt"/>
          <a:ea typeface="+mn-ea"/>
          <a:cs typeface="+mn-cs"/>
        </a:defRPr>
      </a:lvl1pPr>
      <a:lvl2pPr marL="3394075" indent="-1306513" algn="l" defTabSz="4176713" rtl="0" eaLnBrk="0" fontAlgn="base" hangingPunct="0">
        <a:spcBef>
          <a:spcPct val="20000"/>
        </a:spcBef>
        <a:spcAft>
          <a:spcPct val="0"/>
        </a:spcAft>
        <a:buChar char="–"/>
        <a:defRPr sz="12800" kern="1200">
          <a:solidFill>
            <a:schemeClr val="tx1"/>
          </a:solidFill>
          <a:latin typeface="+mn-lt"/>
          <a:ea typeface="+mn-ea"/>
          <a:cs typeface="+mn-cs"/>
        </a:defRPr>
      </a:lvl2pPr>
      <a:lvl3pPr marL="5221288" indent="-1044575" algn="l" defTabSz="4176713" rtl="0" eaLnBrk="0" fontAlgn="base" hangingPunct="0">
        <a:spcBef>
          <a:spcPct val="20000"/>
        </a:spcBef>
        <a:spcAft>
          <a:spcPct val="0"/>
        </a:spcAft>
        <a:buChar char="•"/>
        <a:defRPr sz="11000" kern="1200">
          <a:solidFill>
            <a:schemeClr val="tx1"/>
          </a:solidFill>
          <a:latin typeface="+mn-lt"/>
          <a:ea typeface="+mn-ea"/>
          <a:cs typeface="+mn-cs"/>
        </a:defRPr>
      </a:lvl3pPr>
      <a:lvl4pPr marL="7308850" indent="-1044575" algn="l" defTabSz="4176713" rtl="0" eaLnBrk="0" fontAlgn="base" hangingPunct="0">
        <a:spcBef>
          <a:spcPct val="20000"/>
        </a:spcBef>
        <a:spcAft>
          <a:spcPct val="0"/>
        </a:spcAft>
        <a:buChar char="–"/>
        <a:defRPr sz="9100" kern="1200">
          <a:solidFill>
            <a:schemeClr val="tx1"/>
          </a:solidFill>
          <a:latin typeface="+mn-lt"/>
          <a:ea typeface="+mn-ea"/>
          <a:cs typeface="+mn-cs"/>
        </a:defRPr>
      </a:lvl4pPr>
      <a:lvl5pPr marL="9396413" indent="-1042988" algn="l" defTabSz="4176713" rtl="0" eaLnBrk="0" fontAlgn="base" hangingPunct="0">
        <a:spcBef>
          <a:spcPct val="20000"/>
        </a:spcBef>
        <a:spcAft>
          <a:spcPct val="0"/>
        </a:spcAft>
        <a:buChar char="»"/>
        <a:defRPr sz="9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CFDFE"/>
            </a:gs>
            <a:gs pos="11000">
              <a:srgbClr val="FCFDFE"/>
            </a:gs>
            <a:gs pos="50000">
              <a:srgbClr val="E0F1F2"/>
            </a:gs>
            <a:gs pos="75000">
              <a:srgbClr val="DAEDEF"/>
            </a:gs>
            <a:gs pos="100000">
              <a:srgbClr val="EBF6F7"/>
            </a:gs>
          </a:gsLst>
          <a:lin ang="5400000" scaled="1"/>
        </a:gradFill>
        <a:effectLst/>
      </p:bgPr>
    </p:bg>
    <p:spTree>
      <p:nvGrpSpPr>
        <p:cNvPr id="1" name=""/>
        <p:cNvGrpSpPr/>
        <p:nvPr/>
      </p:nvGrpSpPr>
      <p:grpSpPr>
        <a:xfrm>
          <a:off x="0" y="0"/>
          <a:ext cx="0" cy="0"/>
          <a:chOff x="0" y="0"/>
          <a:chExt cx="0" cy="0"/>
        </a:xfrm>
      </p:grpSpPr>
      <p:pic>
        <p:nvPicPr>
          <p:cNvPr id="52" name="Picture 4" descr="headerribbon3"/>
          <p:cNvPicPr>
            <a:picLocks noChangeAspect="1" noChangeArrowheads="1"/>
          </p:cNvPicPr>
          <p:nvPr/>
        </p:nvPicPr>
        <p:blipFill>
          <a:blip r:embed="rId2">
            <a:extLst>
              <a:ext uri="{28A0092B-C50C-407E-A947-70E740481C1C}">
                <a14:useLocalDpi xmlns:a14="http://schemas.microsoft.com/office/drawing/2010/main" val="0"/>
              </a:ext>
            </a:extLst>
          </a:blip>
          <a:srcRect t="8517" b="20419"/>
          <a:stretch>
            <a:fillRect/>
          </a:stretch>
        </p:blipFill>
        <p:spPr bwMode="auto">
          <a:xfrm>
            <a:off x="-2" y="37076227"/>
            <a:ext cx="30279975"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 name="Rounded Rectangle 188"/>
          <p:cNvSpPr/>
          <p:nvPr/>
        </p:nvSpPr>
        <p:spPr bwMode="auto">
          <a:xfrm>
            <a:off x="17775650" y="14882068"/>
            <a:ext cx="11801175" cy="14744816"/>
          </a:xfrm>
          <a:prstGeom prst="roundRect">
            <a:avLst/>
          </a:prstGeom>
          <a:solidFill>
            <a:schemeClr val="accent1"/>
          </a:solidFill>
          <a:ln w="19050">
            <a:headEnd type="none" w="med" len="med"/>
            <a:tailEnd type="none" w="med" len="med"/>
          </a:ln>
          <a:effectLst>
            <a:innerShdw blurRad="114300">
              <a:prstClr val="black"/>
            </a:innerShdw>
          </a:effectLst>
        </p:spPr>
        <p:style>
          <a:lnRef idx="1">
            <a:schemeClr val="accent1"/>
          </a:lnRef>
          <a:fillRef idx="2">
            <a:schemeClr val="accent1"/>
          </a:fillRef>
          <a:effectRef idx="1">
            <a:schemeClr val="accent1"/>
          </a:effectRef>
          <a:fontRef idx="minor">
            <a:schemeClr val="dk1"/>
          </a:fontRef>
        </p:style>
        <p:txBody>
          <a:bodyPr/>
          <a:lstStyle/>
          <a:p>
            <a:pPr defTabSz="4176713" eaLnBrk="1" hangingPunct="1">
              <a:defRPr/>
            </a:pPr>
            <a:endParaRPr lang="en-GB" dirty="0">
              <a:solidFill>
                <a:schemeClr val="tx1"/>
              </a:solidFill>
            </a:endParaRPr>
          </a:p>
        </p:txBody>
      </p:sp>
      <p:sp>
        <p:nvSpPr>
          <p:cNvPr id="31" name="Rounded Rectangle 30"/>
          <p:cNvSpPr/>
          <p:nvPr/>
        </p:nvSpPr>
        <p:spPr bwMode="auto">
          <a:xfrm>
            <a:off x="1508356" y="26062351"/>
            <a:ext cx="8258373" cy="14239679"/>
          </a:xfrm>
          <a:prstGeom prst="roundRect">
            <a:avLst/>
          </a:prstGeom>
          <a:solidFill>
            <a:schemeClr val="accent1"/>
          </a:solidFill>
          <a:ln w="19050">
            <a:headEnd type="none" w="med" len="med"/>
            <a:tailEnd type="none" w="med" len="med"/>
          </a:ln>
          <a:effectLst>
            <a:innerShdw blurRad="114300">
              <a:prstClr val="black"/>
            </a:innerShdw>
          </a:effectLst>
        </p:spPr>
        <p:style>
          <a:lnRef idx="1">
            <a:schemeClr val="accent1"/>
          </a:lnRef>
          <a:fillRef idx="2">
            <a:schemeClr val="accent1"/>
          </a:fillRef>
          <a:effectRef idx="1">
            <a:schemeClr val="accent1"/>
          </a:effectRef>
          <a:fontRef idx="minor">
            <a:schemeClr val="dk1"/>
          </a:fontRef>
        </p:style>
        <p:txBody>
          <a:bodyPr/>
          <a:lstStyle/>
          <a:p>
            <a:pPr defTabSz="4176713" eaLnBrk="1" hangingPunct="1">
              <a:defRPr/>
            </a:pPr>
            <a:endParaRPr lang="en-GB" dirty="0">
              <a:solidFill>
                <a:schemeClr val="tx1"/>
              </a:solidFill>
            </a:endParaRPr>
          </a:p>
        </p:txBody>
      </p:sp>
      <p:pic>
        <p:nvPicPr>
          <p:cNvPr id="2050" name="Picture 4" descr="headerribbon3"/>
          <p:cNvPicPr>
            <a:picLocks noChangeAspect="1" noChangeArrowheads="1"/>
          </p:cNvPicPr>
          <p:nvPr/>
        </p:nvPicPr>
        <p:blipFill>
          <a:blip r:embed="rId2">
            <a:extLst>
              <a:ext uri="{28A0092B-C50C-407E-A947-70E740481C1C}">
                <a14:useLocalDpi xmlns:a14="http://schemas.microsoft.com/office/drawing/2010/main" val="0"/>
              </a:ext>
            </a:extLst>
          </a:blip>
          <a:srcRect t="8517" b="20419"/>
          <a:stretch>
            <a:fillRect/>
          </a:stretch>
        </p:blipFill>
        <p:spPr bwMode="auto">
          <a:xfrm>
            <a:off x="0" y="1149921"/>
            <a:ext cx="30279975"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ounded Rectangle 19"/>
          <p:cNvSpPr/>
          <p:nvPr/>
        </p:nvSpPr>
        <p:spPr bwMode="auto">
          <a:xfrm>
            <a:off x="10093048" y="33231701"/>
            <a:ext cx="18776383" cy="7392528"/>
          </a:xfrm>
          <a:prstGeom prst="roundRect">
            <a:avLst/>
          </a:prstGeom>
          <a:solidFill>
            <a:srgbClr val="E1C7BD"/>
          </a:solidFill>
          <a:ln w="19050">
            <a:solidFill>
              <a:srgbClr val="E1C7BD"/>
            </a:solidFill>
            <a:headEnd type="none" w="med" len="med"/>
            <a:tailEnd type="none" w="med" len="med"/>
          </a:ln>
          <a:effectLst>
            <a:innerShdw blurRad="114300">
              <a:prstClr val="black"/>
            </a:innerShdw>
          </a:effectLst>
        </p:spPr>
        <p:style>
          <a:lnRef idx="1">
            <a:schemeClr val="accent1"/>
          </a:lnRef>
          <a:fillRef idx="2">
            <a:schemeClr val="accent1"/>
          </a:fillRef>
          <a:effectRef idx="1">
            <a:schemeClr val="accent1"/>
          </a:effectRef>
          <a:fontRef idx="minor">
            <a:schemeClr val="dk1"/>
          </a:fontRef>
        </p:style>
        <p:txBody>
          <a:bodyPr/>
          <a:lstStyle/>
          <a:p>
            <a:pPr defTabSz="4176713" eaLnBrk="1" hangingPunct="1">
              <a:defRPr/>
            </a:pPr>
            <a:endParaRPr lang="en-GB" dirty="0">
              <a:solidFill>
                <a:schemeClr val="tx1"/>
              </a:solidFill>
            </a:endParaRPr>
          </a:p>
        </p:txBody>
      </p:sp>
      <p:sp>
        <p:nvSpPr>
          <p:cNvPr id="2054" name="Text Box 10"/>
          <p:cNvSpPr txBox="1">
            <a:spLocks noChangeArrowheads="1"/>
          </p:cNvSpPr>
          <p:nvPr/>
        </p:nvSpPr>
        <p:spPr bwMode="auto">
          <a:xfrm>
            <a:off x="2161792" y="2850290"/>
            <a:ext cx="19153188"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176713">
              <a:spcBef>
                <a:spcPct val="20000"/>
              </a:spcBef>
              <a:buChar char="•"/>
              <a:defRPr sz="14600">
                <a:solidFill>
                  <a:schemeClr val="tx1"/>
                </a:solidFill>
                <a:latin typeface="Arial" panose="020B0604020202020204" pitchFamily="34" charset="0"/>
                <a:cs typeface="Arial" panose="020B0604020202020204" pitchFamily="34" charset="0"/>
              </a:defRPr>
            </a:lvl1pPr>
            <a:lvl2pPr marL="3394075" indent="-1306513" defTabSz="4176713">
              <a:spcBef>
                <a:spcPct val="20000"/>
              </a:spcBef>
              <a:buChar char="–"/>
              <a:defRPr sz="12800">
                <a:solidFill>
                  <a:schemeClr val="tx1"/>
                </a:solidFill>
                <a:latin typeface="Arial" panose="020B0604020202020204" pitchFamily="34" charset="0"/>
                <a:cs typeface="Arial" panose="020B0604020202020204" pitchFamily="34" charset="0"/>
              </a:defRPr>
            </a:lvl2pPr>
            <a:lvl3pPr marL="5221288" indent="-1044575" defTabSz="4176713">
              <a:spcBef>
                <a:spcPct val="20000"/>
              </a:spcBef>
              <a:buChar char="•"/>
              <a:defRPr sz="11000">
                <a:solidFill>
                  <a:schemeClr val="tx1"/>
                </a:solidFill>
                <a:latin typeface="Arial" panose="020B0604020202020204" pitchFamily="34" charset="0"/>
                <a:cs typeface="Arial" panose="020B0604020202020204" pitchFamily="34" charset="0"/>
              </a:defRPr>
            </a:lvl3pPr>
            <a:lvl4pPr marL="7308850" indent="-1044575" defTabSz="4176713">
              <a:spcBef>
                <a:spcPct val="20000"/>
              </a:spcBef>
              <a:buChar char="–"/>
              <a:defRPr sz="9100">
                <a:solidFill>
                  <a:schemeClr val="tx1"/>
                </a:solidFill>
                <a:latin typeface="Arial" panose="020B0604020202020204" pitchFamily="34" charset="0"/>
                <a:cs typeface="Arial" panose="020B0604020202020204" pitchFamily="34" charset="0"/>
              </a:defRPr>
            </a:lvl4pPr>
            <a:lvl5pPr marL="9396413" indent="-1042988" defTabSz="4176713">
              <a:spcBef>
                <a:spcPct val="20000"/>
              </a:spcBef>
              <a:buChar char="»"/>
              <a:defRPr sz="9100">
                <a:solidFill>
                  <a:schemeClr val="tx1"/>
                </a:solidFill>
                <a:latin typeface="Arial" panose="020B0604020202020204" pitchFamily="34" charset="0"/>
                <a:cs typeface="Arial" panose="020B0604020202020204" pitchFamily="34" charset="0"/>
              </a:defRPr>
            </a:lvl5pPr>
            <a:lvl6pPr marL="98536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6pPr>
            <a:lvl7pPr marL="103108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7pPr>
            <a:lvl8pPr marL="107680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8pPr>
            <a:lvl9pPr marL="112252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9pPr>
          </a:lstStyle>
          <a:p>
            <a:pPr>
              <a:buNone/>
            </a:pPr>
            <a:r>
              <a:rPr lang="en-GB" sz="3200" dirty="0">
                <a:solidFill>
                  <a:srgbClr val="0070C0"/>
                </a:solidFill>
              </a:rPr>
              <a:t>Robert Lees (NHSBT, RCI), David Ward (NHSBT, RCI), Rosey Mushens (NHSBT, IBGRL), Matthew Burden (NHSBT, IBGRL), Donna Blair (NHSBT), Anthony Mullin (NHSBT) and Mark Williams (NHSBT, RCI) </a:t>
            </a:r>
          </a:p>
        </p:txBody>
      </p:sp>
      <p:sp>
        <p:nvSpPr>
          <p:cNvPr id="2" name="Rounded Rectangle 1"/>
          <p:cNvSpPr/>
          <p:nvPr/>
        </p:nvSpPr>
        <p:spPr bwMode="auto">
          <a:xfrm>
            <a:off x="1410542" y="6859691"/>
            <a:ext cx="27458889" cy="7664163"/>
          </a:xfrm>
          <a:prstGeom prst="roundRect">
            <a:avLst/>
          </a:prstGeom>
          <a:solidFill>
            <a:schemeClr val="accent1"/>
          </a:solidFill>
          <a:ln w="19050">
            <a:headEnd type="none" w="med" len="med"/>
            <a:tailEnd type="none" w="med" len="med"/>
          </a:ln>
          <a:effectLst>
            <a:innerShdw blurRad="114300">
              <a:prstClr val="black"/>
            </a:innerShdw>
          </a:effectLst>
        </p:spPr>
        <p:style>
          <a:lnRef idx="1">
            <a:schemeClr val="accent1"/>
          </a:lnRef>
          <a:fillRef idx="2">
            <a:schemeClr val="accent1"/>
          </a:fillRef>
          <a:effectRef idx="1">
            <a:schemeClr val="accent1"/>
          </a:effectRef>
          <a:fontRef idx="minor">
            <a:schemeClr val="dk1"/>
          </a:fontRef>
        </p:style>
        <p:txBody>
          <a:bodyPr/>
          <a:lstStyle/>
          <a:p>
            <a:pPr defTabSz="4176713" eaLnBrk="1" hangingPunct="1">
              <a:defRPr/>
            </a:pPr>
            <a:endParaRPr lang="en-GB" dirty="0">
              <a:solidFill>
                <a:schemeClr val="tx1"/>
              </a:solidFill>
            </a:endParaRPr>
          </a:p>
        </p:txBody>
      </p:sp>
      <p:sp>
        <p:nvSpPr>
          <p:cNvPr id="2058" name="Text Box 11"/>
          <p:cNvSpPr txBox="1">
            <a:spLocks noChangeArrowheads="1"/>
          </p:cNvSpPr>
          <p:nvPr/>
        </p:nvSpPr>
        <p:spPr bwMode="auto">
          <a:xfrm>
            <a:off x="2161792" y="7147909"/>
            <a:ext cx="26332825" cy="7238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176713">
              <a:spcBef>
                <a:spcPct val="20000"/>
              </a:spcBef>
              <a:buChar char="•"/>
              <a:defRPr sz="14600">
                <a:solidFill>
                  <a:schemeClr val="tx1"/>
                </a:solidFill>
                <a:latin typeface="Arial" panose="020B0604020202020204" pitchFamily="34" charset="0"/>
                <a:cs typeface="Arial" panose="020B0604020202020204" pitchFamily="34" charset="0"/>
              </a:defRPr>
            </a:lvl1pPr>
            <a:lvl2pPr marL="3394075" indent="-1306513" defTabSz="4176713">
              <a:spcBef>
                <a:spcPct val="20000"/>
              </a:spcBef>
              <a:buChar char="–"/>
              <a:defRPr sz="12800">
                <a:solidFill>
                  <a:schemeClr val="tx1"/>
                </a:solidFill>
                <a:latin typeface="Arial" panose="020B0604020202020204" pitchFamily="34" charset="0"/>
                <a:cs typeface="Arial" panose="020B0604020202020204" pitchFamily="34" charset="0"/>
              </a:defRPr>
            </a:lvl2pPr>
            <a:lvl3pPr marL="5221288" indent="-1044575" defTabSz="4176713">
              <a:spcBef>
                <a:spcPct val="20000"/>
              </a:spcBef>
              <a:buChar char="•"/>
              <a:defRPr sz="11000">
                <a:solidFill>
                  <a:schemeClr val="tx1"/>
                </a:solidFill>
                <a:latin typeface="Arial" panose="020B0604020202020204" pitchFamily="34" charset="0"/>
                <a:cs typeface="Arial" panose="020B0604020202020204" pitchFamily="34" charset="0"/>
              </a:defRPr>
            </a:lvl3pPr>
            <a:lvl4pPr marL="7308850" indent="-1044575" defTabSz="4176713">
              <a:spcBef>
                <a:spcPct val="20000"/>
              </a:spcBef>
              <a:buChar char="–"/>
              <a:defRPr sz="9100">
                <a:solidFill>
                  <a:schemeClr val="tx1"/>
                </a:solidFill>
                <a:latin typeface="Arial" panose="020B0604020202020204" pitchFamily="34" charset="0"/>
                <a:cs typeface="Arial" panose="020B0604020202020204" pitchFamily="34" charset="0"/>
              </a:defRPr>
            </a:lvl4pPr>
            <a:lvl5pPr marL="9396413" indent="-1042988" defTabSz="4176713">
              <a:spcBef>
                <a:spcPct val="20000"/>
              </a:spcBef>
              <a:buChar char="»"/>
              <a:defRPr sz="9100">
                <a:solidFill>
                  <a:schemeClr val="tx1"/>
                </a:solidFill>
                <a:latin typeface="Arial" panose="020B0604020202020204" pitchFamily="34" charset="0"/>
                <a:cs typeface="Arial" panose="020B0604020202020204" pitchFamily="34" charset="0"/>
              </a:defRPr>
            </a:lvl5pPr>
            <a:lvl6pPr marL="98536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6pPr>
            <a:lvl7pPr marL="103108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7pPr>
            <a:lvl8pPr marL="107680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8pPr>
            <a:lvl9pPr marL="112252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9pPr>
          </a:lstStyle>
          <a:p>
            <a:pPr>
              <a:buNone/>
            </a:pPr>
            <a:r>
              <a:rPr lang="en-GB" altLang="en-US" sz="5400" b="1" dirty="0">
                <a:solidFill>
                  <a:srgbClr val="0072C6"/>
                </a:solidFill>
              </a:rPr>
              <a:t>Introduction</a:t>
            </a:r>
          </a:p>
          <a:p>
            <a:pPr>
              <a:buNone/>
            </a:pPr>
            <a:r>
              <a:rPr lang="en-GB" sz="3600" dirty="0"/>
              <a:t>IgA deficiency is relatively common with a frequency of approximately 1:700 individuals. IgA deficient patients may produce anti-IgA if transfused with blood products containing IgA, which can result in anaphylactic transfusion reactions and can require the use of non-standard washed or IgA deficient blood products. It is important to be able to test for both IgA deficiency and anti-IgA to assist in the clinical management of patients and maintain a supply of IgA deficient donor blood products.</a:t>
            </a:r>
          </a:p>
          <a:p>
            <a:pPr>
              <a:buNone/>
            </a:pPr>
            <a:r>
              <a:rPr lang="en-GB" sz="3600" dirty="0"/>
              <a:t>RCI previously employed Column Agglutination Technology (CAT)  to perform both IgA deficiency and anti-IgA tests. However, due to commercial supplier kit withdrawal, NHSBT needed to develop, validate, and implement two new assays to maintain a service to patients, donors and clinicians. Since RCI has employed flow cytometry to determine Feto Maternal Haemorrhage using FITC labelled anti-D, new assays based on this technology, equipment and expertise were deemed the most appropriate. IBGRL has expertise in developing new assays and reagents and so embarked on developing these assays in partnership with RCI. Two novel bead-based flow cytometry assays were developed to detect IgA deficiency and anti-IgA in patient and donor samples. </a:t>
            </a:r>
            <a:endParaRPr lang="en-GB" altLang="en-US" sz="5400" b="1" dirty="0">
              <a:solidFill>
                <a:srgbClr val="0072C6"/>
              </a:solidFill>
            </a:endParaRPr>
          </a:p>
        </p:txBody>
      </p:sp>
      <p:sp>
        <p:nvSpPr>
          <p:cNvPr id="19" name="Rounded Rectangle 18"/>
          <p:cNvSpPr/>
          <p:nvPr/>
        </p:nvSpPr>
        <p:spPr bwMode="auto">
          <a:xfrm>
            <a:off x="1615947" y="14827944"/>
            <a:ext cx="15226177" cy="10709786"/>
          </a:xfrm>
          <a:prstGeom prst="roundRect">
            <a:avLst/>
          </a:prstGeom>
          <a:solidFill>
            <a:schemeClr val="accent1"/>
          </a:solidFill>
          <a:ln w="19050">
            <a:headEnd type="none" w="med" len="med"/>
            <a:tailEnd type="none" w="med" len="med"/>
          </a:ln>
          <a:effectLst>
            <a:innerShdw blurRad="114300">
              <a:prstClr val="black"/>
            </a:innerShdw>
          </a:effectLst>
        </p:spPr>
        <p:style>
          <a:lnRef idx="1">
            <a:schemeClr val="accent1"/>
          </a:lnRef>
          <a:fillRef idx="2">
            <a:schemeClr val="accent1"/>
          </a:fillRef>
          <a:effectRef idx="1">
            <a:schemeClr val="accent1"/>
          </a:effectRef>
          <a:fontRef idx="minor">
            <a:schemeClr val="dk1"/>
          </a:fontRef>
        </p:style>
        <p:txBody>
          <a:bodyPr/>
          <a:lstStyle/>
          <a:p>
            <a:pPr defTabSz="4176713" eaLnBrk="1" hangingPunct="1">
              <a:defRPr/>
            </a:pPr>
            <a:endParaRPr lang="en-GB" dirty="0">
              <a:solidFill>
                <a:schemeClr val="tx1"/>
              </a:solidFill>
            </a:endParaRPr>
          </a:p>
        </p:txBody>
      </p:sp>
      <p:sp>
        <p:nvSpPr>
          <p:cNvPr id="2063" name="Text Box 13"/>
          <p:cNvSpPr txBox="1">
            <a:spLocks noChangeArrowheads="1"/>
          </p:cNvSpPr>
          <p:nvPr/>
        </p:nvSpPr>
        <p:spPr bwMode="auto">
          <a:xfrm>
            <a:off x="2006599" y="14955318"/>
            <a:ext cx="13941716" cy="967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542925" indent="-542925" defTabSz="4176713">
              <a:spcBef>
                <a:spcPct val="20000"/>
              </a:spcBef>
              <a:buChar char="•"/>
              <a:defRPr sz="14600">
                <a:solidFill>
                  <a:schemeClr val="tx1"/>
                </a:solidFill>
                <a:latin typeface="Arial" panose="020B0604020202020204" pitchFamily="34" charset="0"/>
                <a:cs typeface="Arial" panose="020B0604020202020204" pitchFamily="34" charset="0"/>
              </a:defRPr>
            </a:lvl1pPr>
            <a:lvl2pPr marL="722313" indent="-1306513" defTabSz="4176713">
              <a:spcBef>
                <a:spcPct val="20000"/>
              </a:spcBef>
              <a:buChar char="–"/>
              <a:defRPr sz="12800">
                <a:solidFill>
                  <a:schemeClr val="tx1"/>
                </a:solidFill>
                <a:latin typeface="Arial" panose="020B0604020202020204" pitchFamily="34" charset="0"/>
                <a:cs typeface="Arial" panose="020B0604020202020204" pitchFamily="34" charset="0"/>
              </a:defRPr>
            </a:lvl2pPr>
            <a:lvl3pPr marL="5221288" indent="-1044575" defTabSz="4176713">
              <a:spcBef>
                <a:spcPct val="20000"/>
              </a:spcBef>
              <a:buChar char="•"/>
              <a:defRPr sz="11000">
                <a:solidFill>
                  <a:schemeClr val="tx1"/>
                </a:solidFill>
                <a:latin typeface="Arial" panose="020B0604020202020204" pitchFamily="34" charset="0"/>
                <a:cs typeface="Arial" panose="020B0604020202020204" pitchFamily="34" charset="0"/>
              </a:defRPr>
            </a:lvl3pPr>
            <a:lvl4pPr marL="7308850" indent="-1044575" defTabSz="4176713">
              <a:spcBef>
                <a:spcPct val="20000"/>
              </a:spcBef>
              <a:buChar char="–"/>
              <a:defRPr sz="9100">
                <a:solidFill>
                  <a:schemeClr val="tx1"/>
                </a:solidFill>
                <a:latin typeface="Arial" panose="020B0604020202020204" pitchFamily="34" charset="0"/>
                <a:cs typeface="Arial" panose="020B0604020202020204" pitchFamily="34" charset="0"/>
              </a:defRPr>
            </a:lvl4pPr>
            <a:lvl5pPr marL="9396413" indent="-1042988" defTabSz="4176713">
              <a:spcBef>
                <a:spcPct val="20000"/>
              </a:spcBef>
              <a:buChar char="»"/>
              <a:defRPr sz="9100">
                <a:solidFill>
                  <a:schemeClr val="tx1"/>
                </a:solidFill>
                <a:latin typeface="Arial" panose="020B0604020202020204" pitchFamily="34" charset="0"/>
                <a:cs typeface="Arial" panose="020B0604020202020204" pitchFamily="34" charset="0"/>
              </a:defRPr>
            </a:lvl5pPr>
            <a:lvl6pPr marL="98536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6pPr>
            <a:lvl7pPr marL="103108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7pPr>
            <a:lvl8pPr marL="107680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8pPr>
            <a:lvl9pPr marL="112252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3600" b="1" dirty="0">
                <a:solidFill>
                  <a:srgbClr val="0072C6"/>
                </a:solidFill>
              </a:rPr>
              <a:t>      </a:t>
            </a:r>
            <a:r>
              <a:rPr lang="en-GB" altLang="en-US" sz="5400" b="1" dirty="0">
                <a:solidFill>
                  <a:srgbClr val="0072C6"/>
                </a:solidFill>
              </a:rPr>
              <a:t>Materials and Methods</a:t>
            </a:r>
          </a:p>
          <a:p>
            <a:r>
              <a:rPr lang="en-GB" sz="3600" dirty="0"/>
              <a:t> The IgA deficiency assay utilises anti-IgA coated beads incubated with patient sample, followed by FITC labelled anti-IgA to detect bound IgA between 0.0005g/L and 4g/L (upper limit of normal range).</a:t>
            </a:r>
          </a:p>
          <a:p>
            <a:r>
              <a:rPr lang="en-GB" sz="3600" dirty="0"/>
              <a:t>The anti-IgA assay utilises IgA coated beads incubated with patient sample, followed by FITC labelled anti-human IgG/M to detect bound anti-IgA. The mean fluorescence is measured against 3 standards - strong positive, weak positive, and negative. Weak reactivity can be resolved using an inhibition procedure. </a:t>
            </a:r>
          </a:p>
          <a:p>
            <a:r>
              <a:rPr lang="en-GB" sz="3600" dirty="0" smtClean="0"/>
              <a:t>IgA </a:t>
            </a:r>
            <a:r>
              <a:rPr lang="en-GB" sz="3600" dirty="0"/>
              <a:t>deficiency and anti-IgA assay validation was performed by comparing previously reported CAT results with the new bead-based assays to assess suitability and reproducibility in RCI labs</a:t>
            </a:r>
            <a:r>
              <a:rPr lang="en-GB" sz="3600" dirty="0" smtClean="0"/>
              <a:t>.</a:t>
            </a:r>
          </a:p>
          <a:p>
            <a:r>
              <a:rPr lang="en-GB" sz="3600" dirty="0" smtClean="0"/>
              <a:t>The </a:t>
            </a:r>
            <a:r>
              <a:rPr lang="en-GB" sz="3600" dirty="0"/>
              <a:t>newly developed assays perform at least as well as the commercial </a:t>
            </a:r>
            <a:r>
              <a:rPr lang="en-GB" sz="3600" dirty="0" smtClean="0"/>
              <a:t>kits and have </a:t>
            </a:r>
            <a:r>
              <a:rPr lang="en-GB" sz="3600" dirty="0"/>
              <a:t>been put into clinical service by </a:t>
            </a:r>
            <a:r>
              <a:rPr lang="en-GB" sz="3600" dirty="0" smtClean="0"/>
              <a:t>RCI.</a:t>
            </a:r>
            <a:endParaRPr lang="en-GB" altLang="en-US" sz="5400" b="1" dirty="0">
              <a:solidFill>
                <a:srgbClr val="0072C6"/>
              </a:solidFill>
            </a:endParaRPr>
          </a:p>
        </p:txBody>
      </p:sp>
      <p:sp>
        <p:nvSpPr>
          <p:cNvPr id="2064" name="Text Box 60"/>
          <p:cNvSpPr txBox="1">
            <a:spLocks noChangeArrowheads="1"/>
          </p:cNvSpPr>
          <p:nvPr/>
        </p:nvSpPr>
        <p:spPr bwMode="auto">
          <a:xfrm>
            <a:off x="10093048" y="33283042"/>
            <a:ext cx="18776383" cy="7360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78000" tIns="370800" rIns="342000" bIns="334800">
            <a:spAutoFit/>
          </a:bodyPr>
          <a:lstStyle>
            <a:lvl1pPr defTabSz="4176713">
              <a:spcBef>
                <a:spcPct val="20000"/>
              </a:spcBef>
              <a:buChar char="•"/>
              <a:defRPr sz="14600">
                <a:solidFill>
                  <a:schemeClr val="tx1"/>
                </a:solidFill>
                <a:latin typeface="Arial" panose="020B0604020202020204" pitchFamily="34" charset="0"/>
                <a:cs typeface="Arial" panose="020B0604020202020204" pitchFamily="34" charset="0"/>
              </a:defRPr>
            </a:lvl1pPr>
            <a:lvl2pPr marL="3394075" indent="-1306513" defTabSz="4176713">
              <a:spcBef>
                <a:spcPct val="20000"/>
              </a:spcBef>
              <a:buChar char="–"/>
              <a:defRPr sz="12800">
                <a:solidFill>
                  <a:schemeClr val="tx1"/>
                </a:solidFill>
                <a:latin typeface="Arial" panose="020B0604020202020204" pitchFamily="34" charset="0"/>
                <a:cs typeface="Arial" panose="020B0604020202020204" pitchFamily="34" charset="0"/>
              </a:defRPr>
            </a:lvl2pPr>
            <a:lvl3pPr marL="5221288" indent="-1044575" defTabSz="4176713">
              <a:spcBef>
                <a:spcPct val="20000"/>
              </a:spcBef>
              <a:buChar char="•"/>
              <a:defRPr sz="11000">
                <a:solidFill>
                  <a:schemeClr val="tx1"/>
                </a:solidFill>
                <a:latin typeface="Arial" panose="020B0604020202020204" pitchFamily="34" charset="0"/>
                <a:cs typeface="Arial" panose="020B0604020202020204" pitchFamily="34" charset="0"/>
              </a:defRPr>
            </a:lvl3pPr>
            <a:lvl4pPr marL="7308850" indent="-1044575" defTabSz="4176713">
              <a:spcBef>
                <a:spcPct val="20000"/>
              </a:spcBef>
              <a:buChar char="–"/>
              <a:defRPr sz="9100">
                <a:solidFill>
                  <a:schemeClr val="tx1"/>
                </a:solidFill>
                <a:latin typeface="Arial" panose="020B0604020202020204" pitchFamily="34" charset="0"/>
                <a:cs typeface="Arial" panose="020B0604020202020204" pitchFamily="34" charset="0"/>
              </a:defRPr>
            </a:lvl4pPr>
            <a:lvl5pPr marL="9396413" indent="-1042988" defTabSz="4176713">
              <a:spcBef>
                <a:spcPct val="20000"/>
              </a:spcBef>
              <a:buChar char="»"/>
              <a:defRPr sz="9100">
                <a:solidFill>
                  <a:schemeClr val="tx1"/>
                </a:solidFill>
                <a:latin typeface="Arial" panose="020B0604020202020204" pitchFamily="34" charset="0"/>
                <a:cs typeface="Arial" panose="020B0604020202020204" pitchFamily="34" charset="0"/>
              </a:defRPr>
            </a:lvl5pPr>
            <a:lvl6pPr marL="98536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6pPr>
            <a:lvl7pPr marL="103108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7pPr>
            <a:lvl8pPr marL="107680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8pPr>
            <a:lvl9pPr marL="112252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5400" b="1" dirty="0">
                <a:solidFill>
                  <a:srgbClr val="0072C6"/>
                </a:solidFill>
              </a:rPr>
              <a:t>Conclusion</a:t>
            </a:r>
          </a:p>
          <a:p>
            <a:pPr eaLnBrk="1" hangingPunct="1">
              <a:spcBef>
                <a:spcPct val="50000"/>
              </a:spcBef>
              <a:buFontTx/>
              <a:buNone/>
            </a:pPr>
            <a:r>
              <a:rPr lang="en-GB" altLang="en-US" sz="5400" b="1" dirty="0">
                <a:solidFill>
                  <a:srgbClr val="0072C6"/>
                </a:solidFill>
              </a:rPr>
              <a:t>IgA deficiency and Anti-IgA testing by flow cytometry showed 100% correlation between previously reported results based on CAT with no change to clinical advice.</a:t>
            </a:r>
          </a:p>
          <a:p>
            <a:pPr eaLnBrk="1" hangingPunct="1">
              <a:spcBef>
                <a:spcPct val="50000"/>
              </a:spcBef>
              <a:buFontTx/>
              <a:buNone/>
            </a:pPr>
            <a:r>
              <a:rPr lang="en-GB" altLang="en-US" sz="5400" b="1" dirty="0">
                <a:solidFill>
                  <a:srgbClr val="0072C6"/>
                </a:solidFill>
              </a:rPr>
              <a:t>Deficiency results now compared to known standards and a quantitative value is used rather than qualitative reaction grades.</a:t>
            </a:r>
          </a:p>
        </p:txBody>
      </p:sp>
      <p:pic>
        <p:nvPicPr>
          <p:cNvPr id="2130" name="Picture 68" descr="NHSBloodandTransplantR1RGB"/>
          <p:cNvPicPr>
            <a:picLocks noChangeAspect="1" noChangeArrowheads="1"/>
          </p:cNvPicPr>
          <p:nvPr/>
        </p:nvPicPr>
        <p:blipFill>
          <a:blip r:embed="rId3"/>
          <a:srcRect/>
          <a:stretch>
            <a:fillRect/>
          </a:stretch>
        </p:blipFill>
        <p:spPr bwMode="auto">
          <a:xfrm>
            <a:off x="21340763" y="2400300"/>
            <a:ext cx="7721600" cy="2162175"/>
          </a:xfrm>
          <a:prstGeom prst="rect">
            <a:avLst/>
          </a:prstGeom>
          <a:gradFill>
            <a:gsLst>
              <a:gs pos="0">
                <a:srgbClr val="FCFDFE"/>
              </a:gs>
              <a:gs pos="11000">
                <a:srgbClr val="FCFDFE"/>
              </a:gs>
              <a:gs pos="50000">
                <a:srgbClr val="E0F1F2"/>
              </a:gs>
              <a:gs pos="75000">
                <a:schemeClr val="accent5"/>
              </a:gs>
              <a:gs pos="100000">
                <a:srgbClr val="EBF6F7"/>
              </a:gs>
            </a:gsLst>
            <a:lin ang="5400000" scaled="1"/>
          </a:gradFill>
          <a:ln>
            <a:noFill/>
          </a:ln>
        </p:spPr>
      </p:pic>
      <p:sp>
        <p:nvSpPr>
          <p:cNvPr id="2134" name="Text Box 9"/>
          <p:cNvSpPr txBox="1">
            <a:spLocks noChangeArrowheads="1"/>
          </p:cNvSpPr>
          <p:nvPr/>
        </p:nvSpPr>
        <p:spPr bwMode="auto">
          <a:xfrm>
            <a:off x="1854903" y="833784"/>
            <a:ext cx="25201562"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176713">
              <a:spcBef>
                <a:spcPct val="20000"/>
              </a:spcBef>
              <a:buChar char="•"/>
              <a:defRPr sz="14600">
                <a:solidFill>
                  <a:schemeClr val="tx1"/>
                </a:solidFill>
                <a:latin typeface="Arial" panose="020B0604020202020204" pitchFamily="34" charset="0"/>
                <a:cs typeface="Arial" panose="020B0604020202020204" pitchFamily="34" charset="0"/>
              </a:defRPr>
            </a:lvl1pPr>
            <a:lvl2pPr marL="3394075" indent="-1306513" defTabSz="4176713">
              <a:spcBef>
                <a:spcPct val="20000"/>
              </a:spcBef>
              <a:buChar char="–"/>
              <a:defRPr sz="12800">
                <a:solidFill>
                  <a:schemeClr val="tx1"/>
                </a:solidFill>
                <a:latin typeface="Arial" panose="020B0604020202020204" pitchFamily="34" charset="0"/>
                <a:cs typeface="Arial" panose="020B0604020202020204" pitchFamily="34" charset="0"/>
              </a:defRPr>
            </a:lvl2pPr>
            <a:lvl3pPr marL="5221288" indent="-1044575" defTabSz="4176713">
              <a:spcBef>
                <a:spcPct val="20000"/>
              </a:spcBef>
              <a:buChar char="•"/>
              <a:defRPr sz="11000">
                <a:solidFill>
                  <a:schemeClr val="tx1"/>
                </a:solidFill>
                <a:latin typeface="Arial" panose="020B0604020202020204" pitchFamily="34" charset="0"/>
                <a:cs typeface="Arial" panose="020B0604020202020204" pitchFamily="34" charset="0"/>
              </a:defRPr>
            </a:lvl3pPr>
            <a:lvl4pPr marL="7308850" indent="-1044575" defTabSz="4176713">
              <a:spcBef>
                <a:spcPct val="20000"/>
              </a:spcBef>
              <a:buChar char="–"/>
              <a:defRPr sz="9100">
                <a:solidFill>
                  <a:schemeClr val="tx1"/>
                </a:solidFill>
                <a:latin typeface="Arial" panose="020B0604020202020204" pitchFamily="34" charset="0"/>
                <a:cs typeface="Arial" panose="020B0604020202020204" pitchFamily="34" charset="0"/>
              </a:defRPr>
            </a:lvl4pPr>
            <a:lvl5pPr marL="9396413" indent="-1042988" defTabSz="4176713">
              <a:spcBef>
                <a:spcPct val="20000"/>
              </a:spcBef>
              <a:buChar char="»"/>
              <a:defRPr sz="9100">
                <a:solidFill>
                  <a:schemeClr val="tx1"/>
                </a:solidFill>
                <a:latin typeface="Arial" panose="020B0604020202020204" pitchFamily="34" charset="0"/>
                <a:cs typeface="Arial" panose="020B0604020202020204" pitchFamily="34" charset="0"/>
              </a:defRPr>
            </a:lvl5pPr>
            <a:lvl6pPr marL="98536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6pPr>
            <a:lvl7pPr marL="103108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7pPr>
            <a:lvl8pPr marL="107680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8pPr>
            <a:lvl9pPr marL="11225213" indent="-1042988" defTabSz="4176713" eaLnBrk="0" fontAlgn="base" hangingPunct="0">
              <a:spcBef>
                <a:spcPct val="20000"/>
              </a:spcBef>
              <a:spcAft>
                <a:spcPct val="0"/>
              </a:spcAft>
              <a:buChar char="»"/>
              <a:defRPr sz="9100">
                <a:solidFill>
                  <a:schemeClr val="tx1"/>
                </a:solidFill>
                <a:latin typeface="Arial" panose="020B0604020202020204" pitchFamily="34" charset="0"/>
                <a:cs typeface="Arial" panose="020B0604020202020204" pitchFamily="34" charset="0"/>
              </a:defRPr>
            </a:lvl9pPr>
          </a:lstStyle>
          <a:p>
            <a:pPr algn="ctr">
              <a:buNone/>
            </a:pPr>
            <a:r>
              <a:rPr lang="en-GB" sz="4800" b="1" dirty="0"/>
              <a:t>The development, validation and implementation of IgA deficiency and anti-IgA testing by flow cytometry in NHS Blood and Transplant</a:t>
            </a:r>
            <a:endParaRPr lang="en-GB" sz="4800" dirty="0"/>
          </a:p>
        </p:txBody>
      </p:sp>
      <p:sp>
        <p:nvSpPr>
          <p:cNvPr id="49" name="Rounded Rectangle 48"/>
          <p:cNvSpPr/>
          <p:nvPr/>
        </p:nvSpPr>
        <p:spPr bwMode="auto">
          <a:xfrm>
            <a:off x="10374706" y="26337943"/>
            <a:ext cx="7038476" cy="6756718"/>
          </a:xfrm>
          <a:prstGeom prst="roundRect">
            <a:avLst/>
          </a:prstGeom>
          <a:solidFill>
            <a:schemeClr val="accent1"/>
          </a:solidFill>
          <a:ln w="19050">
            <a:headEnd type="none" w="med" len="med"/>
            <a:tailEnd type="none" w="med" len="med"/>
          </a:ln>
          <a:effectLst>
            <a:innerShdw blurRad="114300">
              <a:prstClr val="black"/>
            </a:innerShdw>
          </a:effectLst>
        </p:spPr>
        <p:style>
          <a:lnRef idx="1">
            <a:schemeClr val="accent1"/>
          </a:lnRef>
          <a:fillRef idx="2">
            <a:schemeClr val="accent1"/>
          </a:fillRef>
          <a:effectRef idx="1">
            <a:schemeClr val="accent1"/>
          </a:effectRef>
          <a:fontRef idx="minor">
            <a:schemeClr val="dk1"/>
          </a:fontRef>
        </p:style>
        <p:txBody>
          <a:bodyPr/>
          <a:lstStyle/>
          <a:p>
            <a:pPr defTabSz="4176713" eaLnBrk="1" hangingPunct="1">
              <a:defRPr/>
            </a:pPr>
            <a:endParaRPr lang="en-GB" dirty="0">
              <a:solidFill>
                <a:schemeClr val="tx1"/>
              </a:solidFill>
            </a:endParaRPr>
          </a:p>
        </p:txBody>
      </p:sp>
      <p:sp>
        <p:nvSpPr>
          <p:cNvPr id="2048" name="Rectangle 2047"/>
          <p:cNvSpPr/>
          <p:nvPr/>
        </p:nvSpPr>
        <p:spPr>
          <a:xfrm>
            <a:off x="19060301" y="15032499"/>
            <a:ext cx="10002062" cy="2485296"/>
          </a:xfrm>
          <a:prstGeom prst="rect">
            <a:avLst/>
          </a:prstGeom>
        </p:spPr>
        <p:txBody>
          <a:bodyPr wrap="square">
            <a:spAutoFit/>
          </a:bodyPr>
          <a:lstStyle/>
          <a:p>
            <a:r>
              <a:rPr lang="en-GB" altLang="en-US" sz="5400" b="1" dirty="0">
                <a:solidFill>
                  <a:srgbClr val="0072C6"/>
                </a:solidFill>
              </a:rPr>
              <a:t>Results</a:t>
            </a:r>
          </a:p>
          <a:p>
            <a:pPr algn="just">
              <a:spcBef>
                <a:spcPts val="2100"/>
              </a:spcBef>
            </a:pPr>
            <a:r>
              <a:rPr lang="en-GB" sz="2800" i="1" dirty="0"/>
              <a:t>X-mean of patients tested using anti-IgA methodology (Fig 3). The x-mean reflects the degree of binding of anti-IgA in the patient sample to the IgA coated beads.</a:t>
            </a:r>
          </a:p>
        </p:txBody>
      </p:sp>
      <p:sp>
        <p:nvSpPr>
          <p:cNvPr id="18" name="TextBox 17"/>
          <p:cNvSpPr txBox="1"/>
          <p:nvPr/>
        </p:nvSpPr>
        <p:spPr>
          <a:xfrm>
            <a:off x="18364203" y="24092969"/>
            <a:ext cx="9913907" cy="646331"/>
          </a:xfrm>
          <a:prstGeom prst="rect">
            <a:avLst/>
          </a:prstGeom>
          <a:noFill/>
        </p:spPr>
        <p:txBody>
          <a:bodyPr wrap="square" rtlCol="0">
            <a:spAutoFit/>
          </a:bodyPr>
          <a:lstStyle/>
          <a:p>
            <a:pPr algn="just"/>
            <a:endParaRPr lang="en-GB" sz="3600" dirty="0"/>
          </a:p>
        </p:txBody>
      </p:sp>
      <p:pic>
        <p:nvPicPr>
          <p:cNvPr id="42" name="Picture 41" descr="A screenshot of a cell phone&#10;&#10;Description automatically generated">
            <a:extLst>
              <a:ext uri="{FF2B5EF4-FFF2-40B4-BE49-F238E27FC236}">
                <a16:creationId xmlns:a16="http://schemas.microsoft.com/office/drawing/2014/main" id="{BF31A739-9764-4C1A-AA8D-F9EA3807548E}"/>
              </a:ext>
            </a:extLst>
          </p:cNvPr>
          <p:cNvPicPr>
            <a:picLocks noChangeAspect="1"/>
          </p:cNvPicPr>
          <p:nvPr/>
        </p:nvPicPr>
        <p:blipFill rotWithShape="1">
          <a:blip r:embed="rId4"/>
          <a:srcRect t="139" r="1" b="1"/>
          <a:stretch/>
        </p:blipFill>
        <p:spPr>
          <a:xfrm>
            <a:off x="2127969" y="26580814"/>
            <a:ext cx="7024098" cy="12046212"/>
          </a:xfrm>
          <a:prstGeom prst="rect">
            <a:avLst/>
          </a:prstGeom>
          <a:effectLst/>
        </p:spPr>
      </p:pic>
      <p:sp>
        <p:nvSpPr>
          <p:cNvPr id="8" name="TextBox 7"/>
          <p:cNvSpPr txBox="1"/>
          <p:nvPr/>
        </p:nvSpPr>
        <p:spPr>
          <a:xfrm>
            <a:off x="2693735" y="38932462"/>
            <a:ext cx="6063713" cy="1200329"/>
          </a:xfrm>
          <a:prstGeom prst="rect">
            <a:avLst/>
          </a:prstGeom>
          <a:noFill/>
        </p:spPr>
        <p:txBody>
          <a:bodyPr wrap="square" rtlCol="0">
            <a:spAutoFit/>
          </a:bodyPr>
          <a:lstStyle/>
          <a:p>
            <a:r>
              <a:rPr lang="en-GB" sz="2400" i="1" dirty="0"/>
              <a:t>Fig1 IgA Deficiency method for detecting the presence of serum </a:t>
            </a:r>
            <a:r>
              <a:rPr lang="en-GB" sz="2400" i="1" dirty="0" smtClean="0"/>
              <a:t>IgA. Similar process followed for anti-IgA</a:t>
            </a:r>
            <a:endParaRPr lang="en-GB" sz="2400" i="1" dirty="0"/>
          </a:p>
        </p:txBody>
      </p:sp>
      <p:pic>
        <p:nvPicPr>
          <p:cNvPr id="13" name="Picture 12"/>
          <p:cNvPicPr>
            <a:picLocks noChangeAspect="1"/>
          </p:cNvPicPr>
          <p:nvPr/>
        </p:nvPicPr>
        <p:blipFill>
          <a:blip r:embed="rId5"/>
          <a:stretch>
            <a:fillRect/>
          </a:stretch>
        </p:blipFill>
        <p:spPr>
          <a:xfrm>
            <a:off x="19070177" y="17828811"/>
            <a:ext cx="9913907" cy="10555415"/>
          </a:xfrm>
          <a:prstGeom prst="rect">
            <a:avLst/>
          </a:prstGeom>
        </p:spPr>
      </p:pic>
      <p:pic>
        <p:nvPicPr>
          <p:cNvPr id="14" name="Picture 13"/>
          <p:cNvPicPr>
            <a:picLocks noChangeAspect="1"/>
          </p:cNvPicPr>
          <p:nvPr/>
        </p:nvPicPr>
        <p:blipFill rotWithShape="1">
          <a:blip r:embed="rId6"/>
          <a:srcRect l="6304" r="-3911"/>
          <a:stretch/>
        </p:blipFill>
        <p:spPr>
          <a:xfrm>
            <a:off x="10914348" y="27582490"/>
            <a:ext cx="6113782" cy="5259360"/>
          </a:xfrm>
          <a:prstGeom prst="rect">
            <a:avLst/>
          </a:prstGeom>
        </p:spPr>
      </p:pic>
      <p:sp>
        <p:nvSpPr>
          <p:cNvPr id="60" name="Curved Up Arrow 59"/>
          <p:cNvSpPr/>
          <p:nvPr/>
        </p:nvSpPr>
        <p:spPr bwMode="auto">
          <a:xfrm rot="20605201">
            <a:off x="17545115" y="30596130"/>
            <a:ext cx="6196695" cy="1363033"/>
          </a:xfrm>
          <a:prstGeom prst="curvedUpArrow">
            <a:avLst>
              <a:gd name="adj1" fmla="val 25000"/>
              <a:gd name="adj2" fmla="val 129543"/>
              <a:gd name="adj3" fmla="val 25000"/>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176713" rtl="0" eaLnBrk="1" fontAlgn="base" latinLnBrk="0" hangingPunct="1">
              <a:lnSpc>
                <a:spcPct val="100000"/>
              </a:lnSpc>
              <a:spcBef>
                <a:spcPct val="0"/>
              </a:spcBef>
              <a:spcAft>
                <a:spcPct val="0"/>
              </a:spcAft>
              <a:buClrTx/>
              <a:buSzTx/>
              <a:buFontTx/>
              <a:buNone/>
              <a:tabLst/>
            </a:pPr>
            <a:endParaRPr kumimoji="0" lang="en-GB" sz="3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5" name="TextBox 14"/>
          <p:cNvSpPr txBox="1"/>
          <p:nvPr/>
        </p:nvSpPr>
        <p:spPr>
          <a:xfrm>
            <a:off x="11549343" y="26577042"/>
            <a:ext cx="5666608" cy="954107"/>
          </a:xfrm>
          <a:prstGeom prst="rect">
            <a:avLst/>
          </a:prstGeom>
          <a:noFill/>
        </p:spPr>
        <p:txBody>
          <a:bodyPr wrap="square" rtlCol="0">
            <a:spAutoFit/>
          </a:bodyPr>
          <a:lstStyle/>
          <a:p>
            <a:r>
              <a:rPr lang="en-GB" sz="2800" i="1" dirty="0"/>
              <a:t>Fig 2 Anti-IgA flow cytometry protocol and region design</a:t>
            </a:r>
          </a:p>
        </p:txBody>
      </p:sp>
      <p:sp>
        <p:nvSpPr>
          <p:cNvPr id="61" name="TextBox 60"/>
          <p:cNvSpPr txBox="1"/>
          <p:nvPr/>
        </p:nvSpPr>
        <p:spPr>
          <a:xfrm>
            <a:off x="12574350" y="30093745"/>
            <a:ext cx="283172" cy="369332"/>
          </a:xfrm>
          <a:prstGeom prst="rect">
            <a:avLst/>
          </a:prstGeom>
          <a:noFill/>
        </p:spPr>
        <p:txBody>
          <a:bodyPr wrap="square" rtlCol="0">
            <a:spAutoFit/>
          </a:bodyPr>
          <a:lstStyle/>
          <a:p>
            <a:r>
              <a:rPr lang="en-GB" dirty="0"/>
              <a:t>C</a:t>
            </a:r>
          </a:p>
        </p:txBody>
      </p:sp>
      <p:pic>
        <p:nvPicPr>
          <p:cNvPr id="16" name="Picture 15"/>
          <p:cNvPicPr>
            <a:picLocks noChangeAspect="1"/>
          </p:cNvPicPr>
          <p:nvPr/>
        </p:nvPicPr>
        <p:blipFill>
          <a:blip r:embed="rId7"/>
          <a:stretch>
            <a:fillRect/>
          </a:stretch>
        </p:blipFill>
        <p:spPr>
          <a:xfrm>
            <a:off x="13598170" y="28401871"/>
            <a:ext cx="1245481" cy="1261051"/>
          </a:xfrm>
          <a:prstGeom prst="rect">
            <a:avLst/>
          </a:prstGeom>
        </p:spPr>
      </p:pic>
      <p:pic>
        <p:nvPicPr>
          <p:cNvPr id="17" name="Picture 16"/>
          <p:cNvPicPr>
            <a:picLocks noChangeAspect="1"/>
          </p:cNvPicPr>
          <p:nvPr/>
        </p:nvPicPr>
        <p:blipFill>
          <a:blip r:embed="rId8"/>
          <a:stretch>
            <a:fillRect/>
          </a:stretch>
        </p:blipFill>
        <p:spPr>
          <a:xfrm>
            <a:off x="14843651" y="29688774"/>
            <a:ext cx="1042763" cy="1206626"/>
          </a:xfrm>
          <a:prstGeom prst="rect">
            <a:avLst/>
          </a:prstGeom>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176713" rtl="0" eaLnBrk="1" fontAlgn="base" latinLnBrk="0" hangingPunct="1">
          <a:lnSpc>
            <a:spcPct val="100000"/>
          </a:lnSpc>
          <a:spcBef>
            <a:spcPct val="0"/>
          </a:spcBef>
          <a:spcAft>
            <a:spcPct val="0"/>
          </a:spcAft>
          <a:buClrTx/>
          <a:buSzTx/>
          <a:buFontTx/>
          <a:buNone/>
          <a:tabLst/>
          <a:defRPr kumimoji="0" lang="en-GB" altLang="en-US" sz="32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176713" rtl="0" eaLnBrk="1" fontAlgn="base" latinLnBrk="0" hangingPunct="1">
          <a:lnSpc>
            <a:spcPct val="100000"/>
          </a:lnSpc>
          <a:spcBef>
            <a:spcPct val="0"/>
          </a:spcBef>
          <a:spcAft>
            <a:spcPct val="0"/>
          </a:spcAft>
          <a:buClrTx/>
          <a:buSzTx/>
          <a:buFontTx/>
          <a:buNone/>
          <a:tabLst/>
          <a:defRPr kumimoji="0" lang="en-GB" altLang="en-US" sz="32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2297</TotalTime>
  <Words>519</Words>
  <Application>Microsoft Office PowerPoint</Application>
  <PresentationFormat>Custom</PresentationFormat>
  <Paragraphs>18</Paragraphs>
  <Slides>1</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vt:i4>
      </vt:variant>
    </vt:vector>
  </HeadingPairs>
  <TitlesOfParts>
    <vt:vector size="3" baseType="lpstr">
      <vt:lpstr>Arial</vt:lpstr>
      <vt:lpstr>Default Design</vt:lpstr>
      <vt:lpstr>PowerPoint Presentation</vt:lpstr>
    </vt:vector>
  </TitlesOfParts>
  <Company>NHS Blood and Transplant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Vermond</dc:creator>
  <cp:lastModifiedBy>Robert Lees - RCI Sheffield</cp:lastModifiedBy>
  <cp:revision>134</cp:revision>
  <cp:lastPrinted>2018-09-25T15:14:05Z</cp:lastPrinted>
  <dcterms:created xsi:type="dcterms:W3CDTF">2015-03-05T16:51:12Z</dcterms:created>
  <dcterms:modified xsi:type="dcterms:W3CDTF">2021-07-30T06:54:37Z</dcterms:modified>
</cp:coreProperties>
</file>