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ov" ContentType="video/quicktime"/>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ink/ink1.xml" ContentType="application/inkml+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3" r:id="rId5"/>
    <p:sldMasterId id="2147483685" r:id="rId6"/>
  </p:sldMasterIdLst>
  <p:notesMasterIdLst>
    <p:notesMasterId r:id="rId111"/>
  </p:notesMasterIdLst>
  <p:sldIdLst>
    <p:sldId id="468" r:id="rId7"/>
    <p:sldId id="1377" r:id="rId8"/>
    <p:sldId id="1242" r:id="rId9"/>
    <p:sldId id="1245" r:id="rId10"/>
    <p:sldId id="1244" r:id="rId11"/>
    <p:sldId id="1246" r:id="rId12"/>
    <p:sldId id="1407" r:id="rId13"/>
    <p:sldId id="1255" r:id="rId14"/>
    <p:sldId id="1256" r:id="rId15"/>
    <p:sldId id="1257" r:id="rId16"/>
    <p:sldId id="1211" r:id="rId17"/>
    <p:sldId id="1212" r:id="rId18"/>
    <p:sldId id="1390" r:id="rId19"/>
    <p:sldId id="1378" r:id="rId20"/>
    <p:sldId id="1379" r:id="rId21"/>
    <p:sldId id="1380" r:id="rId22"/>
    <p:sldId id="1248" r:id="rId23"/>
    <p:sldId id="1249" r:id="rId24"/>
    <p:sldId id="454" r:id="rId25"/>
    <p:sldId id="1216" r:id="rId26"/>
    <p:sldId id="1217" r:id="rId27"/>
    <p:sldId id="1218" r:id="rId28"/>
    <p:sldId id="1391" r:id="rId29"/>
    <p:sldId id="1219" r:id="rId30"/>
    <p:sldId id="1200" r:id="rId31"/>
    <p:sldId id="1392" r:id="rId32"/>
    <p:sldId id="1264" r:id="rId33"/>
    <p:sldId id="1265" r:id="rId34"/>
    <p:sldId id="1266" r:id="rId35"/>
    <p:sldId id="1365" r:id="rId36"/>
    <p:sldId id="1267" r:id="rId37"/>
    <p:sldId id="1393" r:id="rId38"/>
    <p:sldId id="1268" r:id="rId39"/>
    <p:sldId id="1222" r:id="rId40"/>
    <p:sldId id="1223" r:id="rId41"/>
    <p:sldId id="1224" r:id="rId42"/>
    <p:sldId id="1225" r:id="rId43"/>
    <p:sldId id="1228" r:id="rId44"/>
    <p:sldId id="1226" r:id="rId45"/>
    <p:sldId id="1221" r:id="rId46"/>
    <p:sldId id="1283" r:id="rId47"/>
    <p:sldId id="1284" r:id="rId48"/>
    <p:sldId id="1202" r:id="rId49"/>
    <p:sldId id="1381" r:id="rId50"/>
    <p:sldId id="1285" r:id="rId51"/>
    <p:sldId id="1281" r:id="rId52"/>
    <p:sldId id="1277" r:id="rId53"/>
    <p:sldId id="1382" r:id="rId54"/>
    <p:sldId id="1286" r:id="rId55"/>
    <p:sldId id="1201" r:id="rId56"/>
    <p:sldId id="1351" r:id="rId57"/>
    <p:sldId id="1227" r:id="rId58"/>
    <p:sldId id="1386" r:id="rId59"/>
    <p:sldId id="1287" r:id="rId60"/>
    <p:sldId id="1361" r:id="rId61"/>
    <p:sldId id="1346" r:id="rId62"/>
    <p:sldId id="1371" r:id="rId63"/>
    <p:sldId id="1406" r:id="rId64"/>
    <p:sldId id="1347" r:id="rId65"/>
    <p:sldId id="1348" r:id="rId66"/>
    <p:sldId id="1229" r:id="rId67"/>
    <p:sldId id="1230" r:id="rId68"/>
    <p:sldId id="1231" r:id="rId69"/>
    <p:sldId id="1235" r:id="rId70"/>
    <p:sldId id="1236" r:id="rId71"/>
    <p:sldId id="825" r:id="rId72"/>
    <p:sldId id="1397" r:id="rId73"/>
    <p:sldId id="1237" r:id="rId74"/>
    <p:sldId id="1238" r:id="rId75"/>
    <p:sldId id="1203" r:id="rId76"/>
    <p:sldId id="1239" r:id="rId77"/>
    <p:sldId id="1240" r:id="rId78"/>
    <p:sldId id="1398" r:id="rId79"/>
    <p:sldId id="1263" r:id="rId80"/>
    <p:sldId id="1399" r:id="rId81"/>
    <p:sldId id="1269" r:id="rId82"/>
    <p:sldId id="1205" r:id="rId83"/>
    <p:sldId id="1400" r:id="rId84"/>
    <p:sldId id="1250" r:id="rId85"/>
    <p:sldId id="1251" r:id="rId86"/>
    <p:sldId id="1282" r:id="rId87"/>
    <p:sldId id="1289" r:id="rId88"/>
    <p:sldId id="1408" r:id="rId89"/>
    <p:sldId id="1290" r:id="rId90"/>
    <p:sldId id="1293" r:id="rId91"/>
    <p:sldId id="1409" r:id="rId92"/>
    <p:sldId id="1410" r:id="rId93"/>
    <p:sldId id="1288" r:id="rId94"/>
    <p:sldId id="1411" r:id="rId95"/>
    <p:sldId id="1412" r:id="rId96"/>
    <p:sldId id="1413" r:id="rId97"/>
    <p:sldId id="1414" r:id="rId98"/>
    <p:sldId id="1415" r:id="rId99"/>
    <p:sldId id="1416" r:id="rId100"/>
    <p:sldId id="1291" r:id="rId101"/>
    <p:sldId id="1292" r:id="rId102"/>
    <p:sldId id="1417" r:id="rId103"/>
    <p:sldId id="1204" r:id="rId104"/>
    <p:sldId id="1376" r:id="rId105"/>
    <p:sldId id="1370" r:id="rId106"/>
    <p:sldId id="1372" r:id="rId107"/>
    <p:sldId id="1369" r:id="rId108"/>
    <p:sldId id="1389" r:id="rId109"/>
    <p:sldId id="1405" r:id="rId1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870CC2-701A-4CBB-99D2-5A352D491F03}" v="14" dt="2023-10-16T22:20:42.0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5865"/>
  </p:normalViewPr>
  <p:slideViewPr>
    <p:cSldViewPr snapToGrid="0">
      <p:cViewPr varScale="1">
        <p:scale>
          <a:sx n="114" d="100"/>
          <a:sy n="114" d="100"/>
        </p:scale>
        <p:origin x="4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presProps" Target="presProps.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viewProps" Target="viewProp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tableStyles" Target="tableStyle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BA17B3-CB5B-43F0-85A2-CBF3E4D4C2F4}" type="doc">
      <dgm:prSet loTypeId="urn:microsoft.com/office/officeart/2008/layout/LinedList" loCatId="list" qsTypeId="urn:microsoft.com/office/officeart/2005/8/quickstyle/simple5" qsCatId="simple" csTypeId="urn:microsoft.com/office/officeart/2005/8/colors/accent2_2" csCatId="accent2" phldr="1"/>
      <dgm:spPr/>
      <dgm:t>
        <a:bodyPr/>
        <a:lstStyle/>
        <a:p>
          <a:endParaRPr lang="en-US"/>
        </a:p>
      </dgm:t>
    </dgm:pt>
    <dgm:pt modelId="{13A6DFF1-EF92-489A-A411-BA0ADD1FB361}">
      <dgm:prSet/>
      <dgm:spPr/>
      <dgm:t>
        <a:bodyPr/>
        <a:lstStyle/>
        <a:p>
          <a:r>
            <a:rPr lang="en-US" dirty="0"/>
            <a:t>Smashed?</a:t>
          </a:r>
        </a:p>
      </dgm:t>
    </dgm:pt>
    <dgm:pt modelId="{1A8D7401-A7BB-4341-8405-5EF257AAC5D8}" type="parTrans" cxnId="{24AF02E0-C4CD-4D3C-BC81-4E33E91DA93F}">
      <dgm:prSet/>
      <dgm:spPr/>
      <dgm:t>
        <a:bodyPr/>
        <a:lstStyle/>
        <a:p>
          <a:endParaRPr lang="en-US"/>
        </a:p>
      </dgm:t>
    </dgm:pt>
    <dgm:pt modelId="{C0F5FB07-BF1C-444C-A03E-A8D3A36ABCC4}" type="sibTrans" cxnId="{24AF02E0-C4CD-4D3C-BC81-4E33E91DA93F}">
      <dgm:prSet/>
      <dgm:spPr/>
      <dgm:t>
        <a:bodyPr/>
        <a:lstStyle/>
        <a:p>
          <a:endParaRPr lang="en-US"/>
        </a:p>
      </dgm:t>
    </dgm:pt>
    <dgm:pt modelId="{23146B74-B871-4889-877F-C9DB7305E347}">
      <dgm:prSet/>
      <dgm:spPr/>
      <dgm:t>
        <a:bodyPr/>
        <a:lstStyle/>
        <a:p>
          <a:r>
            <a:rPr lang="en-US" dirty="0"/>
            <a:t>Collided?</a:t>
          </a:r>
        </a:p>
      </dgm:t>
    </dgm:pt>
    <dgm:pt modelId="{9CDA7895-4C2A-4710-BB8C-D59C242317EC}" type="parTrans" cxnId="{C3B59F9E-F112-4E20-A514-2BBC83AAFB5F}">
      <dgm:prSet/>
      <dgm:spPr/>
      <dgm:t>
        <a:bodyPr/>
        <a:lstStyle/>
        <a:p>
          <a:endParaRPr lang="en-US"/>
        </a:p>
      </dgm:t>
    </dgm:pt>
    <dgm:pt modelId="{82E5F9E2-4C25-4179-9CA7-B4F3ADB28C06}" type="sibTrans" cxnId="{C3B59F9E-F112-4E20-A514-2BBC83AAFB5F}">
      <dgm:prSet/>
      <dgm:spPr/>
      <dgm:t>
        <a:bodyPr/>
        <a:lstStyle/>
        <a:p>
          <a:endParaRPr lang="en-US"/>
        </a:p>
      </dgm:t>
    </dgm:pt>
    <dgm:pt modelId="{21A690F5-CF06-4B31-977B-DB1297927D50}">
      <dgm:prSet/>
      <dgm:spPr/>
      <dgm:t>
        <a:bodyPr/>
        <a:lstStyle/>
        <a:p>
          <a:r>
            <a:rPr lang="en-US" dirty="0"/>
            <a:t>Bumped?</a:t>
          </a:r>
        </a:p>
      </dgm:t>
    </dgm:pt>
    <dgm:pt modelId="{EC546FB2-83EA-4D8C-BBB1-61D5B9693B04}" type="parTrans" cxnId="{C350B4FB-3F73-43E8-B704-116B24984503}">
      <dgm:prSet/>
      <dgm:spPr/>
      <dgm:t>
        <a:bodyPr/>
        <a:lstStyle/>
        <a:p>
          <a:endParaRPr lang="en-US"/>
        </a:p>
      </dgm:t>
    </dgm:pt>
    <dgm:pt modelId="{942142A3-FA41-43D6-BB2D-82B1D265BBB9}" type="sibTrans" cxnId="{C350B4FB-3F73-43E8-B704-116B24984503}">
      <dgm:prSet/>
      <dgm:spPr/>
      <dgm:t>
        <a:bodyPr/>
        <a:lstStyle/>
        <a:p>
          <a:endParaRPr lang="en-US"/>
        </a:p>
      </dgm:t>
    </dgm:pt>
    <dgm:pt modelId="{9FD4D710-B260-4AE4-B7EF-1A13F51A81BF}">
      <dgm:prSet/>
      <dgm:spPr/>
      <dgm:t>
        <a:bodyPr/>
        <a:lstStyle/>
        <a:p>
          <a:r>
            <a:rPr lang="en-US" dirty="0"/>
            <a:t>Hit?</a:t>
          </a:r>
        </a:p>
      </dgm:t>
    </dgm:pt>
    <dgm:pt modelId="{88078470-9CB7-4E8A-B572-B5384507E85C}" type="parTrans" cxnId="{E452AC05-B714-4342-A31D-6E406FB34D67}">
      <dgm:prSet/>
      <dgm:spPr/>
      <dgm:t>
        <a:bodyPr/>
        <a:lstStyle/>
        <a:p>
          <a:endParaRPr lang="en-US"/>
        </a:p>
      </dgm:t>
    </dgm:pt>
    <dgm:pt modelId="{88F2612B-C56C-42F9-B9CE-5318B758248F}" type="sibTrans" cxnId="{E452AC05-B714-4342-A31D-6E406FB34D67}">
      <dgm:prSet/>
      <dgm:spPr/>
      <dgm:t>
        <a:bodyPr/>
        <a:lstStyle/>
        <a:p>
          <a:endParaRPr lang="en-US"/>
        </a:p>
      </dgm:t>
    </dgm:pt>
    <dgm:pt modelId="{2F08BCD6-0AED-41CB-8947-6604CD3E3FCF}">
      <dgm:prSet/>
      <dgm:spPr/>
      <dgm:t>
        <a:bodyPr/>
        <a:lstStyle/>
        <a:p>
          <a:r>
            <a:rPr lang="en-US" dirty="0"/>
            <a:t>Contacted?</a:t>
          </a:r>
        </a:p>
      </dgm:t>
    </dgm:pt>
    <dgm:pt modelId="{9624D805-10F5-4E66-B72E-9732E69EFE83}" type="parTrans" cxnId="{A8BD583F-B110-42D0-A13F-F6296A6563AC}">
      <dgm:prSet/>
      <dgm:spPr/>
      <dgm:t>
        <a:bodyPr/>
        <a:lstStyle/>
        <a:p>
          <a:endParaRPr lang="en-US"/>
        </a:p>
      </dgm:t>
    </dgm:pt>
    <dgm:pt modelId="{D95301CF-12BF-4D1A-ACD0-68948244249E}" type="sibTrans" cxnId="{A8BD583F-B110-42D0-A13F-F6296A6563AC}">
      <dgm:prSet/>
      <dgm:spPr/>
      <dgm:t>
        <a:bodyPr/>
        <a:lstStyle/>
        <a:p>
          <a:endParaRPr lang="en-US"/>
        </a:p>
      </dgm:t>
    </dgm:pt>
    <dgm:pt modelId="{053F1C66-FDDD-C547-A576-7CDACD2C094E}" type="pres">
      <dgm:prSet presAssocID="{E9BA17B3-CB5B-43F0-85A2-CBF3E4D4C2F4}" presName="vert0" presStyleCnt="0">
        <dgm:presLayoutVars>
          <dgm:dir/>
          <dgm:animOne val="branch"/>
          <dgm:animLvl val="lvl"/>
        </dgm:presLayoutVars>
      </dgm:prSet>
      <dgm:spPr/>
    </dgm:pt>
    <dgm:pt modelId="{826199D7-95E2-274F-97B7-22F361F64A45}" type="pres">
      <dgm:prSet presAssocID="{13A6DFF1-EF92-489A-A411-BA0ADD1FB361}" presName="thickLine" presStyleLbl="alignNode1" presStyleIdx="0" presStyleCnt="5"/>
      <dgm:spPr/>
    </dgm:pt>
    <dgm:pt modelId="{5A35AB2C-C507-8245-9C89-E0CB3E4BBB73}" type="pres">
      <dgm:prSet presAssocID="{13A6DFF1-EF92-489A-A411-BA0ADD1FB361}" presName="horz1" presStyleCnt="0"/>
      <dgm:spPr/>
    </dgm:pt>
    <dgm:pt modelId="{E4339FD3-1685-624A-93AA-8CC70B7D0E63}" type="pres">
      <dgm:prSet presAssocID="{13A6DFF1-EF92-489A-A411-BA0ADD1FB361}" presName="tx1" presStyleLbl="revTx" presStyleIdx="0" presStyleCnt="5"/>
      <dgm:spPr/>
    </dgm:pt>
    <dgm:pt modelId="{7459EF83-C0C2-FE41-BC5B-370670B63529}" type="pres">
      <dgm:prSet presAssocID="{13A6DFF1-EF92-489A-A411-BA0ADD1FB361}" presName="vert1" presStyleCnt="0"/>
      <dgm:spPr/>
    </dgm:pt>
    <dgm:pt modelId="{DD53787C-11A3-6840-B310-90B96EB146E1}" type="pres">
      <dgm:prSet presAssocID="{23146B74-B871-4889-877F-C9DB7305E347}" presName="thickLine" presStyleLbl="alignNode1" presStyleIdx="1" presStyleCnt="5"/>
      <dgm:spPr/>
    </dgm:pt>
    <dgm:pt modelId="{790B10E9-0840-B446-802C-65761491F2CF}" type="pres">
      <dgm:prSet presAssocID="{23146B74-B871-4889-877F-C9DB7305E347}" presName="horz1" presStyleCnt="0"/>
      <dgm:spPr/>
    </dgm:pt>
    <dgm:pt modelId="{305D9312-59D6-4145-B3A1-C06CF723A1DF}" type="pres">
      <dgm:prSet presAssocID="{23146B74-B871-4889-877F-C9DB7305E347}" presName="tx1" presStyleLbl="revTx" presStyleIdx="1" presStyleCnt="5"/>
      <dgm:spPr/>
    </dgm:pt>
    <dgm:pt modelId="{2CF1CAA7-B471-6244-96AB-675EC20B1886}" type="pres">
      <dgm:prSet presAssocID="{23146B74-B871-4889-877F-C9DB7305E347}" presName="vert1" presStyleCnt="0"/>
      <dgm:spPr/>
    </dgm:pt>
    <dgm:pt modelId="{924107BB-3773-244E-BC7D-AB7D20CAC99C}" type="pres">
      <dgm:prSet presAssocID="{21A690F5-CF06-4B31-977B-DB1297927D50}" presName="thickLine" presStyleLbl="alignNode1" presStyleIdx="2" presStyleCnt="5"/>
      <dgm:spPr/>
    </dgm:pt>
    <dgm:pt modelId="{271A3588-4BBC-A342-B395-B784ABAEDC08}" type="pres">
      <dgm:prSet presAssocID="{21A690F5-CF06-4B31-977B-DB1297927D50}" presName="horz1" presStyleCnt="0"/>
      <dgm:spPr/>
    </dgm:pt>
    <dgm:pt modelId="{1996FBFE-1BA5-CF4D-BC03-B1FF8BBACFF3}" type="pres">
      <dgm:prSet presAssocID="{21A690F5-CF06-4B31-977B-DB1297927D50}" presName="tx1" presStyleLbl="revTx" presStyleIdx="2" presStyleCnt="5"/>
      <dgm:spPr/>
    </dgm:pt>
    <dgm:pt modelId="{7682AAE5-F022-B24D-94CD-56DCFD307207}" type="pres">
      <dgm:prSet presAssocID="{21A690F5-CF06-4B31-977B-DB1297927D50}" presName="vert1" presStyleCnt="0"/>
      <dgm:spPr/>
    </dgm:pt>
    <dgm:pt modelId="{14F38D28-4A6C-EE44-862D-321E00226586}" type="pres">
      <dgm:prSet presAssocID="{9FD4D710-B260-4AE4-B7EF-1A13F51A81BF}" presName="thickLine" presStyleLbl="alignNode1" presStyleIdx="3" presStyleCnt="5"/>
      <dgm:spPr/>
    </dgm:pt>
    <dgm:pt modelId="{5C0E12FA-B064-5942-AD15-C76123173735}" type="pres">
      <dgm:prSet presAssocID="{9FD4D710-B260-4AE4-B7EF-1A13F51A81BF}" presName="horz1" presStyleCnt="0"/>
      <dgm:spPr/>
    </dgm:pt>
    <dgm:pt modelId="{CCFD4B06-E143-FC4F-9EAC-7E44A04A58E8}" type="pres">
      <dgm:prSet presAssocID="{9FD4D710-B260-4AE4-B7EF-1A13F51A81BF}" presName="tx1" presStyleLbl="revTx" presStyleIdx="3" presStyleCnt="5"/>
      <dgm:spPr/>
    </dgm:pt>
    <dgm:pt modelId="{385448A0-E6AA-534B-8202-151DDE33938C}" type="pres">
      <dgm:prSet presAssocID="{9FD4D710-B260-4AE4-B7EF-1A13F51A81BF}" presName="vert1" presStyleCnt="0"/>
      <dgm:spPr/>
    </dgm:pt>
    <dgm:pt modelId="{0C00C637-9392-144E-A1BF-590EA89A161C}" type="pres">
      <dgm:prSet presAssocID="{2F08BCD6-0AED-41CB-8947-6604CD3E3FCF}" presName="thickLine" presStyleLbl="alignNode1" presStyleIdx="4" presStyleCnt="5"/>
      <dgm:spPr/>
    </dgm:pt>
    <dgm:pt modelId="{67F7ED67-3690-1648-A01C-BA86F2C87251}" type="pres">
      <dgm:prSet presAssocID="{2F08BCD6-0AED-41CB-8947-6604CD3E3FCF}" presName="horz1" presStyleCnt="0"/>
      <dgm:spPr/>
    </dgm:pt>
    <dgm:pt modelId="{0B5F06EC-709C-AA41-A618-77689359746D}" type="pres">
      <dgm:prSet presAssocID="{2F08BCD6-0AED-41CB-8947-6604CD3E3FCF}" presName="tx1" presStyleLbl="revTx" presStyleIdx="4" presStyleCnt="5"/>
      <dgm:spPr/>
    </dgm:pt>
    <dgm:pt modelId="{BAEAD7DA-C2A9-1149-92B0-FE1EAD5BE909}" type="pres">
      <dgm:prSet presAssocID="{2F08BCD6-0AED-41CB-8947-6604CD3E3FCF}" presName="vert1" presStyleCnt="0"/>
      <dgm:spPr/>
    </dgm:pt>
  </dgm:ptLst>
  <dgm:cxnLst>
    <dgm:cxn modelId="{E452AC05-B714-4342-A31D-6E406FB34D67}" srcId="{E9BA17B3-CB5B-43F0-85A2-CBF3E4D4C2F4}" destId="{9FD4D710-B260-4AE4-B7EF-1A13F51A81BF}" srcOrd="3" destOrd="0" parTransId="{88078470-9CB7-4E8A-B572-B5384507E85C}" sibTransId="{88F2612B-C56C-42F9-B9CE-5318B758248F}"/>
    <dgm:cxn modelId="{55FDA512-3797-A04F-BA5C-41B2CAC902AB}" type="presOf" srcId="{9FD4D710-B260-4AE4-B7EF-1A13F51A81BF}" destId="{CCFD4B06-E143-FC4F-9EAC-7E44A04A58E8}" srcOrd="0" destOrd="0" presId="urn:microsoft.com/office/officeart/2008/layout/LinedList"/>
    <dgm:cxn modelId="{C2FA1514-95F4-E246-B3C6-B63C8542F17E}" type="presOf" srcId="{13A6DFF1-EF92-489A-A411-BA0ADD1FB361}" destId="{E4339FD3-1685-624A-93AA-8CC70B7D0E63}" srcOrd="0" destOrd="0" presId="urn:microsoft.com/office/officeart/2008/layout/LinedList"/>
    <dgm:cxn modelId="{68E61118-3E5C-0242-A803-5058AB538210}" type="presOf" srcId="{21A690F5-CF06-4B31-977B-DB1297927D50}" destId="{1996FBFE-1BA5-CF4D-BC03-B1FF8BBACFF3}" srcOrd="0" destOrd="0" presId="urn:microsoft.com/office/officeart/2008/layout/LinedList"/>
    <dgm:cxn modelId="{A8BD583F-B110-42D0-A13F-F6296A6563AC}" srcId="{E9BA17B3-CB5B-43F0-85A2-CBF3E4D4C2F4}" destId="{2F08BCD6-0AED-41CB-8947-6604CD3E3FCF}" srcOrd="4" destOrd="0" parTransId="{9624D805-10F5-4E66-B72E-9732E69EFE83}" sibTransId="{D95301CF-12BF-4D1A-ACD0-68948244249E}"/>
    <dgm:cxn modelId="{B3E8DB7F-573C-5640-A246-6B5B39CBB47B}" type="presOf" srcId="{E9BA17B3-CB5B-43F0-85A2-CBF3E4D4C2F4}" destId="{053F1C66-FDDD-C547-A576-7CDACD2C094E}" srcOrd="0" destOrd="0" presId="urn:microsoft.com/office/officeart/2008/layout/LinedList"/>
    <dgm:cxn modelId="{C3B59F9E-F112-4E20-A514-2BBC83AAFB5F}" srcId="{E9BA17B3-CB5B-43F0-85A2-CBF3E4D4C2F4}" destId="{23146B74-B871-4889-877F-C9DB7305E347}" srcOrd="1" destOrd="0" parTransId="{9CDA7895-4C2A-4710-BB8C-D59C242317EC}" sibTransId="{82E5F9E2-4C25-4179-9CA7-B4F3ADB28C06}"/>
    <dgm:cxn modelId="{9FED6AD1-D593-0E44-9EB4-46F9D99A91B2}" type="presOf" srcId="{23146B74-B871-4889-877F-C9DB7305E347}" destId="{305D9312-59D6-4145-B3A1-C06CF723A1DF}" srcOrd="0" destOrd="0" presId="urn:microsoft.com/office/officeart/2008/layout/LinedList"/>
    <dgm:cxn modelId="{24AF02E0-C4CD-4D3C-BC81-4E33E91DA93F}" srcId="{E9BA17B3-CB5B-43F0-85A2-CBF3E4D4C2F4}" destId="{13A6DFF1-EF92-489A-A411-BA0ADD1FB361}" srcOrd="0" destOrd="0" parTransId="{1A8D7401-A7BB-4341-8405-5EF257AAC5D8}" sibTransId="{C0F5FB07-BF1C-444C-A03E-A8D3A36ABCC4}"/>
    <dgm:cxn modelId="{E80BADEC-DAF4-E942-BEED-85F6EAAE33B5}" type="presOf" srcId="{2F08BCD6-0AED-41CB-8947-6604CD3E3FCF}" destId="{0B5F06EC-709C-AA41-A618-77689359746D}" srcOrd="0" destOrd="0" presId="urn:microsoft.com/office/officeart/2008/layout/LinedList"/>
    <dgm:cxn modelId="{C350B4FB-3F73-43E8-B704-116B24984503}" srcId="{E9BA17B3-CB5B-43F0-85A2-CBF3E4D4C2F4}" destId="{21A690F5-CF06-4B31-977B-DB1297927D50}" srcOrd="2" destOrd="0" parTransId="{EC546FB2-83EA-4D8C-BBB1-61D5B9693B04}" sibTransId="{942142A3-FA41-43D6-BB2D-82B1D265BBB9}"/>
    <dgm:cxn modelId="{0E429678-247A-5841-810E-665633B21BCF}" type="presParOf" srcId="{053F1C66-FDDD-C547-A576-7CDACD2C094E}" destId="{826199D7-95E2-274F-97B7-22F361F64A45}" srcOrd="0" destOrd="0" presId="urn:microsoft.com/office/officeart/2008/layout/LinedList"/>
    <dgm:cxn modelId="{22B8FB72-125B-1D4B-8CA8-B313D978561D}" type="presParOf" srcId="{053F1C66-FDDD-C547-A576-7CDACD2C094E}" destId="{5A35AB2C-C507-8245-9C89-E0CB3E4BBB73}" srcOrd="1" destOrd="0" presId="urn:microsoft.com/office/officeart/2008/layout/LinedList"/>
    <dgm:cxn modelId="{C62B6DF7-69F9-964F-8551-BD7466637520}" type="presParOf" srcId="{5A35AB2C-C507-8245-9C89-E0CB3E4BBB73}" destId="{E4339FD3-1685-624A-93AA-8CC70B7D0E63}" srcOrd="0" destOrd="0" presId="urn:microsoft.com/office/officeart/2008/layout/LinedList"/>
    <dgm:cxn modelId="{69B22BDC-29F2-C14E-97AD-0F2772E3ACB3}" type="presParOf" srcId="{5A35AB2C-C507-8245-9C89-E0CB3E4BBB73}" destId="{7459EF83-C0C2-FE41-BC5B-370670B63529}" srcOrd="1" destOrd="0" presId="urn:microsoft.com/office/officeart/2008/layout/LinedList"/>
    <dgm:cxn modelId="{D90E0812-B89B-6E44-ADF0-47BE01980D3A}" type="presParOf" srcId="{053F1C66-FDDD-C547-A576-7CDACD2C094E}" destId="{DD53787C-11A3-6840-B310-90B96EB146E1}" srcOrd="2" destOrd="0" presId="urn:microsoft.com/office/officeart/2008/layout/LinedList"/>
    <dgm:cxn modelId="{93842DCB-33FB-6148-BC70-0DBBBE9B3790}" type="presParOf" srcId="{053F1C66-FDDD-C547-A576-7CDACD2C094E}" destId="{790B10E9-0840-B446-802C-65761491F2CF}" srcOrd="3" destOrd="0" presId="urn:microsoft.com/office/officeart/2008/layout/LinedList"/>
    <dgm:cxn modelId="{2D2C8395-87FC-8140-92BE-1EEE8D4C5B42}" type="presParOf" srcId="{790B10E9-0840-B446-802C-65761491F2CF}" destId="{305D9312-59D6-4145-B3A1-C06CF723A1DF}" srcOrd="0" destOrd="0" presId="urn:microsoft.com/office/officeart/2008/layout/LinedList"/>
    <dgm:cxn modelId="{0176D923-8F9D-1648-8945-916D23385543}" type="presParOf" srcId="{790B10E9-0840-B446-802C-65761491F2CF}" destId="{2CF1CAA7-B471-6244-96AB-675EC20B1886}" srcOrd="1" destOrd="0" presId="urn:microsoft.com/office/officeart/2008/layout/LinedList"/>
    <dgm:cxn modelId="{8E5A0464-4934-6C4D-8BB3-B5E3F74780A0}" type="presParOf" srcId="{053F1C66-FDDD-C547-A576-7CDACD2C094E}" destId="{924107BB-3773-244E-BC7D-AB7D20CAC99C}" srcOrd="4" destOrd="0" presId="urn:microsoft.com/office/officeart/2008/layout/LinedList"/>
    <dgm:cxn modelId="{61F563B2-8127-2046-ACC1-D8D37DC36D57}" type="presParOf" srcId="{053F1C66-FDDD-C547-A576-7CDACD2C094E}" destId="{271A3588-4BBC-A342-B395-B784ABAEDC08}" srcOrd="5" destOrd="0" presId="urn:microsoft.com/office/officeart/2008/layout/LinedList"/>
    <dgm:cxn modelId="{74F3B987-C58D-CF42-814A-97F744B44BFE}" type="presParOf" srcId="{271A3588-4BBC-A342-B395-B784ABAEDC08}" destId="{1996FBFE-1BA5-CF4D-BC03-B1FF8BBACFF3}" srcOrd="0" destOrd="0" presId="urn:microsoft.com/office/officeart/2008/layout/LinedList"/>
    <dgm:cxn modelId="{DE988B04-09B0-BF4A-B489-F10A9F281ACD}" type="presParOf" srcId="{271A3588-4BBC-A342-B395-B784ABAEDC08}" destId="{7682AAE5-F022-B24D-94CD-56DCFD307207}" srcOrd="1" destOrd="0" presId="urn:microsoft.com/office/officeart/2008/layout/LinedList"/>
    <dgm:cxn modelId="{E06D6A6B-A63C-8E40-A400-3ED37B8CA5A1}" type="presParOf" srcId="{053F1C66-FDDD-C547-A576-7CDACD2C094E}" destId="{14F38D28-4A6C-EE44-862D-321E00226586}" srcOrd="6" destOrd="0" presId="urn:microsoft.com/office/officeart/2008/layout/LinedList"/>
    <dgm:cxn modelId="{C65635A5-5049-5948-8B9B-4103844C6A87}" type="presParOf" srcId="{053F1C66-FDDD-C547-A576-7CDACD2C094E}" destId="{5C0E12FA-B064-5942-AD15-C76123173735}" srcOrd="7" destOrd="0" presId="urn:microsoft.com/office/officeart/2008/layout/LinedList"/>
    <dgm:cxn modelId="{0C92749C-EE0D-1B41-85CB-840A116A016D}" type="presParOf" srcId="{5C0E12FA-B064-5942-AD15-C76123173735}" destId="{CCFD4B06-E143-FC4F-9EAC-7E44A04A58E8}" srcOrd="0" destOrd="0" presId="urn:microsoft.com/office/officeart/2008/layout/LinedList"/>
    <dgm:cxn modelId="{5F0A57C7-8520-9D44-B83E-B67E4B34D238}" type="presParOf" srcId="{5C0E12FA-B064-5942-AD15-C76123173735}" destId="{385448A0-E6AA-534B-8202-151DDE33938C}" srcOrd="1" destOrd="0" presId="urn:microsoft.com/office/officeart/2008/layout/LinedList"/>
    <dgm:cxn modelId="{D448CCD9-9DB6-8241-B1C9-8FF0AA19EAE1}" type="presParOf" srcId="{053F1C66-FDDD-C547-A576-7CDACD2C094E}" destId="{0C00C637-9392-144E-A1BF-590EA89A161C}" srcOrd="8" destOrd="0" presId="urn:microsoft.com/office/officeart/2008/layout/LinedList"/>
    <dgm:cxn modelId="{FE9E0E15-95F3-064E-956D-4983C8A0382D}" type="presParOf" srcId="{053F1C66-FDDD-C547-A576-7CDACD2C094E}" destId="{67F7ED67-3690-1648-A01C-BA86F2C87251}" srcOrd="9" destOrd="0" presId="urn:microsoft.com/office/officeart/2008/layout/LinedList"/>
    <dgm:cxn modelId="{245CD0AF-402F-F44E-853F-233C9855D664}" type="presParOf" srcId="{67F7ED67-3690-1648-A01C-BA86F2C87251}" destId="{0B5F06EC-709C-AA41-A618-77689359746D}" srcOrd="0" destOrd="0" presId="urn:microsoft.com/office/officeart/2008/layout/LinedList"/>
    <dgm:cxn modelId="{6B8F875A-A001-B343-9F77-AF6C3DDBE7B8}" type="presParOf" srcId="{67F7ED67-3690-1648-A01C-BA86F2C87251}" destId="{BAEAD7DA-C2A9-1149-92B0-FE1EAD5BE90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6199D7-95E2-274F-97B7-22F361F64A45}">
      <dsp:nvSpPr>
        <dsp:cNvPr id="0" name=""/>
        <dsp:cNvSpPr/>
      </dsp:nvSpPr>
      <dsp:spPr>
        <a:xfrm>
          <a:off x="0" y="482"/>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E4339FD3-1685-624A-93AA-8CC70B7D0E63}">
      <dsp:nvSpPr>
        <dsp:cNvPr id="0" name=""/>
        <dsp:cNvSpPr/>
      </dsp:nvSpPr>
      <dsp:spPr>
        <a:xfrm>
          <a:off x="0" y="482"/>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Smashed?</a:t>
          </a:r>
        </a:p>
      </dsp:txBody>
      <dsp:txXfrm>
        <a:off x="0" y="482"/>
        <a:ext cx="5389033" cy="790064"/>
      </dsp:txXfrm>
    </dsp:sp>
    <dsp:sp modelId="{DD53787C-11A3-6840-B310-90B96EB146E1}">
      <dsp:nvSpPr>
        <dsp:cNvPr id="0" name=""/>
        <dsp:cNvSpPr/>
      </dsp:nvSpPr>
      <dsp:spPr>
        <a:xfrm>
          <a:off x="0" y="790547"/>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305D9312-59D6-4145-B3A1-C06CF723A1DF}">
      <dsp:nvSpPr>
        <dsp:cNvPr id="0" name=""/>
        <dsp:cNvSpPr/>
      </dsp:nvSpPr>
      <dsp:spPr>
        <a:xfrm>
          <a:off x="0" y="790547"/>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Collided?</a:t>
          </a:r>
        </a:p>
      </dsp:txBody>
      <dsp:txXfrm>
        <a:off x="0" y="790547"/>
        <a:ext cx="5389033" cy="790064"/>
      </dsp:txXfrm>
    </dsp:sp>
    <dsp:sp modelId="{924107BB-3773-244E-BC7D-AB7D20CAC99C}">
      <dsp:nvSpPr>
        <dsp:cNvPr id="0" name=""/>
        <dsp:cNvSpPr/>
      </dsp:nvSpPr>
      <dsp:spPr>
        <a:xfrm>
          <a:off x="0" y="1580611"/>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1996FBFE-1BA5-CF4D-BC03-B1FF8BBACFF3}">
      <dsp:nvSpPr>
        <dsp:cNvPr id="0" name=""/>
        <dsp:cNvSpPr/>
      </dsp:nvSpPr>
      <dsp:spPr>
        <a:xfrm>
          <a:off x="0" y="1580611"/>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Bumped?</a:t>
          </a:r>
        </a:p>
      </dsp:txBody>
      <dsp:txXfrm>
        <a:off x="0" y="1580611"/>
        <a:ext cx="5389033" cy="790064"/>
      </dsp:txXfrm>
    </dsp:sp>
    <dsp:sp modelId="{14F38D28-4A6C-EE44-862D-321E00226586}">
      <dsp:nvSpPr>
        <dsp:cNvPr id="0" name=""/>
        <dsp:cNvSpPr/>
      </dsp:nvSpPr>
      <dsp:spPr>
        <a:xfrm>
          <a:off x="0" y="2370676"/>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CCFD4B06-E143-FC4F-9EAC-7E44A04A58E8}">
      <dsp:nvSpPr>
        <dsp:cNvPr id="0" name=""/>
        <dsp:cNvSpPr/>
      </dsp:nvSpPr>
      <dsp:spPr>
        <a:xfrm>
          <a:off x="0" y="2370676"/>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Hit?</a:t>
          </a:r>
        </a:p>
      </dsp:txBody>
      <dsp:txXfrm>
        <a:off x="0" y="2370676"/>
        <a:ext cx="5389033" cy="790064"/>
      </dsp:txXfrm>
    </dsp:sp>
    <dsp:sp modelId="{0C00C637-9392-144E-A1BF-590EA89A161C}">
      <dsp:nvSpPr>
        <dsp:cNvPr id="0" name=""/>
        <dsp:cNvSpPr/>
      </dsp:nvSpPr>
      <dsp:spPr>
        <a:xfrm>
          <a:off x="0" y="3160740"/>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0B5F06EC-709C-AA41-A618-77689359746D}">
      <dsp:nvSpPr>
        <dsp:cNvPr id="0" name=""/>
        <dsp:cNvSpPr/>
      </dsp:nvSpPr>
      <dsp:spPr>
        <a:xfrm>
          <a:off x="0" y="3160740"/>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Contacted?</a:t>
          </a:r>
        </a:p>
      </dsp:txBody>
      <dsp:txXfrm>
        <a:off x="0" y="3160740"/>
        <a:ext cx="5389033" cy="79006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19T22:46:18.208"/>
    </inkml:context>
    <inkml:brush xml:id="br0">
      <inkml:brushProperty name="width" value="0.05" units="cm"/>
      <inkml:brushProperty name="height" value="0.05" units="cm"/>
      <inkml:brushProperty name="ignorePressure" value="1"/>
    </inkml:brush>
  </inkml:definitions>
  <inkml:trace contextRef="#ctx0" brushRef="#br0">1 1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8C3D7F-91FC-3A4B-8AC0-735AB5CDB079}" type="datetimeFigureOut">
              <a:rPr lang="en-US" smtClean="0"/>
              <a:t>11/13/2023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AEA277-9A6D-7947-B8CC-65DCA0BEE8C3}" type="slidenum">
              <a:rPr lang="en-US" smtClean="0"/>
              <a:t>‹#›</a:t>
            </a:fld>
            <a:endParaRPr lang="en-US"/>
          </a:p>
        </p:txBody>
      </p:sp>
    </p:spTree>
    <p:extLst>
      <p:ext uri="{BB962C8B-B14F-4D97-AF65-F5344CB8AC3E}">
        <p14:creationId xmlns:p14="http://schemas.microsoft.com/office/powerpoint/2010/main" val="3388007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324210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Tree>
    <p:extLst>
      <p:ext uri="{BB962C8B-B14F-4D97-AF65-F5344CB8AC3E}">
        <p14:creationId xmlns:p14="http://schemas.microsoft.com/office/powerpoint/2010/main" val="4175976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3</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Tree>
    <p:extLst>
      <p:ext uri="{BB962C8B-B14F-4D97-AF65-F5344CB8AC3E}">
        <p14:creationId xmlns:p14="http://schemas.microsoft.com/office/powerpoint/2010/main" val="4263302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4</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Tree>
    <p:extLst>
      <p:ext uri="{BB962C8B-B14F-4D97-AF65-F5344CB8AC3E}">
        <p14:creationId xmlns:p14="http://schemas.microsoft.com/office/powerpoint/2010/main" val="2409084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Tree>
    <p:extLst>
      <p:ext uri="{BB962C8B-B14F-4D97-AF65-F5344CB8AC3E}">
        <p14:creationId xmlns:p14="http://schemas.microsoft.com/office/powerpoint/2010/main" val="2179638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6</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Tree>
    <p:extLst>
      <p:ext uri="{BB962C8B-B14F-4D97-AF65-F5344CB8AC3E}">
        <p14:creationId xmlns:p14="http://schemas.microsoft.com/office/powerpoint/2010/main" val="287597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Tree>
    <p:extLst>
      <p:ext uri="{BB962C8B-B14F-4D97-AF65-F5344CB8AC3E}">
        <p14:creationId xmlns:p14="http://schemas.microsoft.com/office/powerpoint/2010/main" val="1851889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8</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3718861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9</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30527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10</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2871886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DB907-0B79-419A-A2DB-4B4848B825B7}" type="slidenum">
              <a:rPr lang="en-GB"/>
              <a:pPr/>
              <a:t>12</a:t>
            </a:fld>
            <a:endParaRPr lang="en-GB"/>
          </a:p>
        </p:txBody>
      </p:sp>
      <p:sp>
        <p:nvSpPr>
          <p:cNvPr id="829442" name="Rectangle 2"/>
          <p:cNvSpPr>
            <a:spLocks noGrp="1" noRot="1" noChangeAspect="1" noChangeArrowheads="1" noTextEdit="1"/>
          </p:cNvSpPr>
          <p:nvPr>
            <p:ph type="sldImg"/>
          </p:nvPr>
        </p:nvSpPr>
        <p:spPr>
          <a:xfrm>
            <a:off x="381000" y="685800"/>
            <a:ext cx="6096000" cy="3429000"/>
          </a:xfrm>
          <a:ln/>
        </p:spPr>
      </p:sp>
      <p:sp>
        <p:nvSpPr>
          <p:cNvPr id="829443" name="Rectangle 3"/>
          <p:cNvSpPr>
            <a:spLocks noGrp="1" noChangeArrowheads="1"/>
          </p:cNvSpPr>
          <p:nvPr>
            <p:ph type="body" idx="1"/>
          </p:nvPr>
        </p:nvSpPr>
        <p:spPr/>
        <p:txBody>
          <a:bodyPr/>
          <a:lstStyle/>
          <a:p>
            <a:r>
              <a:rPr lang="en-GB" dirty="0"/>
              <a:t>It starts then with the planning phase, in which the members of the multi-disciplinary team meet, in private, to plan how donation should be raised with a family.</a:t>
            </a:r>
          </a:p>
          <a:p>
            <a:endParaRPr lang="en-GB" dirty="0"/>
          </a:p>
          <a:p>
            <a:r>
              <a:rPr lang="en-GB" dirty="0"/>
              <a:t>To identify whether the patient has given, in life, consent for donation – for example by being on the ODR</a:t>
            </a:r>
          </a:p>
          <a:p>
            <a:endParaRPr lang="en-GB" dirty="0"/>
          </a:p>
          <a:p>
            <a:r>
              <a:rPr lang="en-GB" dirty="0"/>
              <a:t>To define who the key family members are</a:t>
            </a:r>
          </a:p>
          <a:p>
            <a:endParaRPr lang="en-GB" dirty="0"/>
          </a:p>
          <a:p>
            <a:r>
              <a:rPr lang="en-GB" dirty="0"/>
              <a:t>To understand the specific issues that might be troubling the family, to anticipate issues that might abruptly precipitate a refusal.</a:t>
            </a:r>
          </a:p>
          <a:p>
            <a:endParaRPr lang="en-GB" dirty="0"/>
          </a:p>
          <a:p>
            <a:r>
              <a:rPr lang="en-GB" dirty="0"/>
              <a:t>To agree who will do what and when.</a:t>
            </a:r>
          </a:p>
          <a:p>
            <a:endParaRPr lang="en-GB" dirty="0"/>
          </a:p>
          <a:p>
            <a:r>
              <a:rPr lang="en-GB" dirty="0"/>
              <a:t>Lets see what this might look like…………………</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852291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DB907-0B79-419A-A2DB-4B4848B825B7}" type="slidenum">
              <a:rPr lang="en-GB"/>
              <a:pPr/>
              <a:t>13</a:t>
            </a:fld>
            <a:endParaRPr lang="en-GB"/>
          </a:p>
        </p:txBody>
      </p:sp>
      <p:sp>
        <p:nvSpPr>
          <p:cNvPr id="829442" name="Rectangle 2"/>
          <p:cNvSpPr>
            <a:spLocks noGrp="1" noRot="1" noChangeAspect="1" noChangeArrowheads="1" noTextEdit="1"/>
          </p:cNvSpPr>
          <p:nvPr>
            <p:ph type="sldImg"/>
          </p:nvPr>
        </p:nvSpPr>
        <p:spPr>
          <a:xfrm>
            <a:off x="381000" y="685800"/>
            <a:ext cx="6096000" cy="3429000"/>
          </a:xfrm>
          <a:ln/>
        </p:spPr>
      </p:sp>
      <p:sp>
        <p:nvSpPr>
          <p:cNvPr id="829443" name="Rectangle 3"/>
          <p:cNvSpPr>
            <a:spLocks noGrp="1" noChangeArrowheads="1"/>
          </p:cNvSpPr>
          <p:nvPr>
            <p:ph type="body" idx="1"/>
          </p:nvPr>
        </p:nvSpPr>
        <p:spPr/>
        <p:txBody>
          <a:bodyPr/>
          <a:lstStyle/>
          <a:p>
            <a:r>
              <a:rPr lang="en-GB" dirty="0"/>
              <a:t>It starts then with the planning phase, in which the members of the multi-disciplinary team meet, in private, to plan how donation should be raised with a family.</a:t>
            </a:r>
          </a:p>
          <a:p>
            <a:endParaRPr lang="en-GB" dirty="0"/>
          </a:p>
          <a:p>
            <a:r>
              <a:rPr lang="en-GB" dirty="0"/>
              <a:t>To identify whether the patient has given, in life, consent for donation – for example by being on the ODR</a:t>
            </a:r>
          </a:p>
          <a:p>
            <a:endParaRPr lang="en-GB" dirty="0"/>
          </a:p>
          <a:p>
            <a:r>
              <a:rPr lang="en-GB" dirty="0"/>
              <a:t>To define who the key family members are</a:t>
            </a:r>
          </a:p>
          <a:p>
            <a:endParaRPr lang="en-GB" dirty="0"/>
          </a:p>
          <a:p>
            <a:r>
              <a:rPr lang="en-GB" dirty="0"/>
              <a:t>To understand the specific issues that might be troubling the family, to anticipate issues that might abruptly precipitate a refusal.</a:t>
            </a:r>
          </a:p>
          <a:p>
            <a:endParaRPr lang="en-GB" dirty="0"/>
          </a:p>
          <a:p>
            <a:r>
              <a:rPr lang="en-GB" dirty="0"/>
              <a:t>To agree who will do what and when.</a:t>
            </a:r>
          </a:p>
          <a:p>
            <a:endParaRPr lang="en-GB" dirty="0"/>
          </a:p>
          <a:p>
            <a:r>
              <a:rPr lang="en-GB" dirty="0"/>
              <a:t>Lets see what this might look like…………………</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008755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DB907-0B79-419A-A2DB-4B4848B825B7}" type="slidenum">
              <a:rPr lang="en-GB"/>
              <a:pPr/>
              <a:t>14</a:t>
            </a:fld>
            <a:endParaRPr lang="en-GB"/>
          </a:p>
        </p:txBody>
      </p:sp>
      <p:sp>
        <p:nvSpPr>
          <p:cNvPr id="829442" name="Rectangle 2"/>
          <p:cNvSpPr>
            <a:spLocks noGrp="1" noRot="1" noChangeAspect="1" noChangeArrowheads="1" noTextEdit="1"/>
          </p:cNvSpPr>
          <p:nvPr>
            <p:ph type="sldImg"/>
          </p:nvPr>
        </p:nvSpPr>
        <p:spPr>
          <a:xfrm>
            <a:off x="381000" y="685800"/>
            <a:ext cx="6096000" cy="3429000"/>
          </a:xfrm>
          <a:ln/>
        </p:spPr>
      </p:sp>
      <p:sp>
        <p:nvSpPr>
          <p:cNvPr id="829443" name="Rectangle 3"/>
          <p:cNvSpPr>
            <a:spLocks noGrp="1" noChangeArrowheads="1"/>
          </p:cNvSpPr>
          <p:nvPr>
            <p:ph type="body" idx="1"/>
          </p:nvPr>
        </p:nvSpPr>
        <p:spPr/>
        <p:txBody>
          <a:bodyPr/>
          <a:lstStyle/>
          <a:p>
            <a:r>
              <a:rPr lang="en-GB" dirty="0"/>
              <a:t>It starts then with the planning phase, in which the members of the multi-disciplinary team meet, in private, to plan how donation should be raised with a family.</a:t>
            </a:r>
          </a:p>
          <a:p>
            <a:endParaRPr lang="en-GB" dirty="0"/>
          </a:p>
          <a:p>
            <a:r>
              <a:rPr lang="en-GB" dirty="0"/>
              <a:t>To identify whether the patient has given, in life, consent for donation – for example by being on the ODR</a:t>
            </a:r>
          </a:p>
          <a:p>
            <a:endParaRPr lang="en-GB" dirty="0"/>
          </a:p>
          <a:p>
            <a:r>
              <a:rPr lang="en-GB" dirty="0"/>
              <a:t>To define who the key family members are</a:t>
            </a:r>
          </a:p>
          <a:p>
            <a:endParaRPr lang="en-GB" dirty="0"/>
          </a:p>
          <a:p>
            <a:r>
              <a:rPr lang="en-GB" dirty="0"/>
              <a:t>To understand the specific issues that might be troubling the family, to anticipate issues that might abruptly precipitate a refusal.</a:t>
            </a:r>
          </a:p>
          <a:p>
            <a:endParaRPr lang="en-GB" dirty="0"/>
          </a:p>
          <a:p>
            <a:r>
              <a:rPr lang="en-GB" dirty="0"/>
              <a:t>To agree who will do what and when.</a:t>
            </a:r>
          </a:p>
          <a:p>
            <a:endParaRPr lang="en-GB" dirty="0"/>
          </a:p>
          <a:p>
            <a:r>
              <a:rPr lang="en-GB" dirty="0"/>
              <a:t>Lets see what this might look like…………………</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745050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DB907-0B79-419A-A2DB-4B4848B825B7}" type="slidenum">
              <a:rPr lang="en-GB"/>
              <a:pPr/>
              <a:t>15</a:t>
            </a:fld>
            <a:endParaRPr lang="en-GB"/>
          </a:p>
        </p:txBody>
      </p:sp>
      <p:sp>
        <p:nvSpPr>
          <p:cNvPr id="829442" name="Rectangle 2"/>
          <p:cNvSpPr>
            <a:spLocks noGrp="1" noRot="1" noChangeAspect="1" noChangeArrowheads="1" noTextEdit="1"/>
          </p:cNvSpPr>
          <p:nvPr>
            <p:ph type="sldImg"/>
          </p:nvPr>
        </p:nvSpPr>
        <p:spPr>
          <a:xfrm>
            <a:off x="381000" y="685800"/>
            <a:ext cx="6096000" cy="3429000"/>
          </a:xfrm>
          <a:ln/>
        </p:spPr>
      </p:sp>
      <p:sp>
        <p:nvSpPr>
          <p:cNvPr id="829443" name="Rectangle 3"/>
          <p:cNvSpPr>
            <a:spLocks noGrp="1" noChangeArrowheads="1"/>
          </p:cNvSpPr>
          <p:nvPr>
            <p:ph type="body" idx="1"/>
          </p:nvPr>
        </p:nvSpPr>
        <p:spPr/>
        <p:txBody>
          <a:bodyPr/>
          <a:lstStyle/>
          <a:p>
            <a:r>
              <a:rPr lang="en-GB" dirty="0"/>
              <a:t>It starts then with the planning phase, in which the members of the multi-disciplinary team meet, in private, to plan how donation should be raised with a family.</a:t>
            </a:r>
          </a:p>
          <a:p>
            <a:endParaRPr lang="en-GB" dirty="0"/>
          </a:p>
          <a:p>
            <a:r>
              <a:rPr lang="en-GB" dirty="0"/>
              <a:t>To identify whether the patient has given, in life, consent for donation – for example by being on the ODR</a:t>
            </a:r>
          </a:p>
          <a:p>
            <a:endParaRPr lang="en-GB" dirty="0"/>
          </a:p>
          <a:p>
            <a:r>
              <a:rPr lang="en-GB" dirty="0"/>
              <a:t>To define who the key family members are</a:t>
            </a:r>
          </a:p>
          <a:p>
            <a:endParaRPr lang="en-GB" dirty="0"/>
          </a:p>
          <a:p>
            <a:r>
              <a:rPr lang="en-GB" dirty="0"/>
              <a:t>To understand the specific issues that might be troubling the family, to anticipate issues that might abruptly precipitate a refusal.</a:t>
            </a:r>
          </a:p>
          <a:p>
            <a:endParaRPr lang="en-GB" dirty="0"/>
          </a:p>
          <a:p>
            <a:r>
              <a:rPr lang="en-GB" dirty="0"/>
              <a:t>To agree who will do what and when.</a:t>
            </a:r>
          </a:p>
          <a:p>
            <a:endParaRPr lang="en-GB" dirty="0"/>
          </a:p>
          <a:p>
            <a:r>
              <a:rPr lang="en-GB" dirty="0"/>
              <a:t>Lets see what this might look like…………………</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271511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DB907-0B79-419A-A2DB-4B4848B825B7}" type="slidenum">
              <a:rPr lang="en-GB"/>
              <a:pPr/>
              <a:t>16</a:t>
            </a:fld>
            <a:endParaRPr lang="en-GB"/>
          </a:p>
        </p:txBody>
      </p:sp>
      <p:sp>
        <p:nvSpPr>
          <p:cNvPr id="829442" name="Rectangle 2"/>
          <p:cNvSpPr>
            <a:spLocks noGrp="1" noRot="1" noChangeAspect="1" noChangeArrowheads="1" noTextEdit="1"/>
          </p:cNvSpPr>
          <p:nvPr>
            <p:ph type="sldImg"/>
          </p:nvPr>
        </p:nvSpPr>
        <p:spPr>
          <a:xfrm>
            <a:off x="381000" y="685800"/>
            <a:ext cx="6096000" cy="3429000"/>
          </a:xfrm>
          <a:ln/>
        </p:spPr>
      </p:sp>
      <p:sp>
        <p:nvSpPr>
          <p:cNvPr id="829443" name="Rectangle 3"/>
          <p:cNvSpPr>
            <a:spLocks noGrp="1" noChangeArrowheads="1"/>
          </p:cNvSpPr>
          <p:nvPr>
            <p:ph type="body" idx="1"/>
          </p:nvPr>
        </p:nvSpPr>
        <p:spPr/>
        <p:txBody>
          <a:bodyPr/>
          <a:lstStyle/>
          <a:p>
            <a:r>
              <a:rPr lang="en-GB" dirty="0"/>
              <a:t>It starts then with the planning phase, in which the members of the multi-disciplinary team meet, in private, to plan how donation should be raised with a family.</a:t>
            </a:r>
          </a:p>
          <a:p>
            <a:endParaRPr lang="en-GB" dirty="0"/>
          </a:p>
          <a:p>
            <a:r>
              <a:rPr lang="en-GB" dirty="0"/>
              <a:t>To identify whether the patient has given, in life, consent for donation – for example by being on the ODR</a:t>
            </a:r>
          </a:p>
          <a:p>
            <a:endParaRPr lang="en-GB" dirty="0"/>
          </a:p>
          <a:p>
            <a:r>
              <a:rPr lang="en-GB" dirty="0"/>
              <a:t>To define who the key family members are</a:t>
            </a:r>
          </a:p>
          <a:p>
            <a:endParaRPr lang="en-GB" dirty="0"/>
          </a:p>
          <a:p>
            <a:r>
              <a:rPr lang="en-GB" dirty="0"/>
              <a:t>To understand the specific issues that might be troubling the family, to anticipate issues that might abruptly precipitate a refusal.</a:t>
            </a:r>
          </a:p>
          <a:p>
            <a:endParaRPr lang="en-GB" dirty="0"/>
          </a:p>
          <a:p>
            <a:r>
              <a:rPr lang="en-GB" dirty="0"/>
              <a:t>To agree who will do what and when.</a:t>
            </a:r>
          </a:p>
          <a:p>
            <a:endParaRPr lang="en-GB" dirty="0"/>
          </a:p>
          <a:p>
            <a:r>
              <a:rPr lang="en-GB" dirty="0"/>
              <a:t>Lets see what this might look like…………………</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460963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765935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27</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2493766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28</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4592258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29</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often feel that this the aim of the conversation</a:t>
            </a:r>
          </a:p>
        </p:txBody>
      </p:sp>
    </p:spTree>
    <p:extLst>
      <p:ext uri="{BB962C8B-B14F-4D97-AF65-F5344CB8AC3E}">
        <p14:creationId xmlns:p14="http://schemas.microsoft.com/office/powerpoint/2010/main" val="26599335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30</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often feel that this the aim of the conversation</a:t>
            </a:r>
          </a:p>
        </p:txBody>
      </p:sp>
    </p:spTree>
    <p:extLst>
      <p:ext uri="{BB962C8B-B14F-4D97-AF65-F5344CB8AC3E}">
        <p14:creationId xmlns:p14="http://schemas.microsoft.com/office/powerpoint/2010/main" val="7037326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31</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But we also need to deliberately state and display our empathy for our families.  They often need as much intensive care as the patients</a:t>
            </a:r>
          </a:p>
        </p:txBody>
      </p:sp>
    </p:spTree>
    <p:extLst>
      <p:ext uri="{BB962C8B-B14F-4D97-AF65-F5344CB8AC3E}">
        <p14:creationId xmlns:p14="http://schemas.microsoft.com/office/powerpoint/2010/main" val="1214784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32</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Only when relatives understand the facts, have also been allowed time to process them and  feel they can trust the team looking after their loved one, can decisions be made or a  clinical plan accepted </a:t>
            </a:r>
          </a:p>
        </p:txBody>
      </p:sp>
    </p:spTree>
    <p:extLst>
      <p:ext uri="{BB962C8B-B14F-4D97-AF65-F5344CB8AC3E}">
        <p14:creationId xmlns:p14="http://schemas.microsoft.com/office/powerpoint/2010/main" val="27351383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33</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3904431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493219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3952242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41106452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660401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0219665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13092253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1576654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23189548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13134433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fld id="{FB6A3859-B82C-483B-B384-F2BA3E5A415C}" type="slidenum">
              <a:rPr lang="en-GB" smtClean="0">
                <a:solidFill>
                  <a:srgbClr val="000000"/>
                </a:solidFill>
                <a:latin typeface="Calibri" pitchFamily="34" charset="0"/>
              </a:rPr>
              <a:pPr eaLnBrk="1" fontAlgn="base" hangingPunct="1">
                <a:spcBef>
                  <a:spcPct val="0"/>
                </a:spcBef>
                <a:spcAft>
                  <a:spcPct val="0"/>
                </a:spcAft>
              </a:pPr>
              <a:t>43</a:t>
            </a:fld>
            <a:endParaRPr lang="en-GB">
              <a:solidFill>
                <a:srgbClr val="000000"/>
              </a:solidFill>
              <a:latin typeface="Calibri"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9780051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23554181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9108833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50</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0606784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51</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4763715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52</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7803237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53</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4339992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16249313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1360789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publicwords.com</a:t>
            </a:r>
            <a:r>
              <a:rPr lang="en-US" dirty="0"/>
              <a:t>/2009/07/23/debunking-the-debunkers-the-</a:t>
            </a:r>
            <a:r>
              <a:rPr lang="en-US" dirty="0" err="1"/>
              <a:t>mehrabian</a:t>
            </a:r>
            <a:r>
              <a:rPr lang="en-US" dirty="0"/>
              <a:t>-myth-explained-correctly/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56</a:t>
            </a:fld>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71282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publicwords.com</a:t>
            </a:r>
            <a:r>
              <a:rPr lang="en-US" dirty="0"/>
              <a:t>/2009/07/23/debunking-the-debunkers-the-</a:t>
            </a:r>
            <a:r>
              <a:rPr lang="en-US" dirty="0" err="1"/>
              <a:t>mehrabian</a:t>
            </a:r>
            <a:r>
              <a:rPr lang="en-US" dirty="0"/>
              <a:t>-myth-explained-correctly/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57</a:t>
            </a:fld>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630974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58</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34024123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14909889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9660727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61</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935764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62</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24614699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9624345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21357343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65</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161228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1933385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8998306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70</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37596236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41779125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73</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9737326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74</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2615448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75</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9657855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76</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40135981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fld id="{FB6A3859-B82C-483B-B384-F2BA3E5A415C}" type="slidenum">
              <a:rPr lang="en-GB" smtClean="0">
                <a:solidFill>
                  <a:srgbClr val="000000"/>
                </a:solidFill>
                <a:latin typeface="Calibri" pitchFamily="34" charset="0"/>
              </a:rPr>
              <a:pPr eaLnBrk="1" fontAlgn="base" hangingPunct="1">
                <a:spcBef>
                  <a:spcPct val="0"/>
                </a:spcBef>
                <a:spcAft>
                  <a:spcPct val="0"/>
                </a:spcAft>
              </a:pPr>
              <a:t>77</a:t>
            </a:fld>
            <a:endParaRPr lang="en-GB">
              <a:solidFill>
                <a:srgbClr val="000000"/>
              </a:solidFill>
              <a:latin typeface="Calibri"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36402649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78</a:t>
            </a:fld>
            <a:endParaRPr lang="en-US" sz="1200">
              <a:solidFill>
                <a:srgbClr val="000000"/>
              </a:solidFill>
              <a:latin typeface="Calibri" charset="0"/>
              <a:cs typeface=""/>
            </a:endParaRPr>
          </a:p>
        </p:txBody>
      </p:sp>
    </p:spTree>
    <p:extLst>
      <p:ext uri="{BB962C8B-B14F-4D97-AF65-F5344CB8AC3E}">
        <p14:creationId xmlns:p14="http://schemas.microsoft.com/office/powerpoint/2010/main" val="20997271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79</a:t>
            </a:fld>
            <a:endParaRPr lang="en-US" sz="1200">
              <a:solidFill>
                <a:srgbClr val="000000"/>
              </a:solidFill>
              <a:latin typeface="Calibri" charset="0"/>
              <a:cs typeface=""/>
            </a:endParaRPr>
          </a:p>
        </p:txBody>
      </p:sp>
    </p:spTree>
    <p:extLst>
      <p:ext uri="{BB962C8B-B14F-4D97-AF65-F5344CB8AC3E}">
        <p14:creationId xmlns:p14="http://schemas.microsoft.com/office/powerpoint/2010/main" val="28562593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80</a:t>
            </a:fld>
            <a:endParaRPr lang="en-US" sz="1200">
              <a:solidFill>
                <a:srgbClr val="000000"/>
              </a:solidFill>
              <a:latin typeface="Calibri" charset="0"/>
              <a:cs typeface=""/>
            </a:endParaRPr>
          </a:p>
        </p:txBody>
      </p:sp>
    </p:spTree>
    <p:extLst>
      <p:ext uri="{BB962C8B-B14F-4D97-AF65-F5344CB8AC3E}">
        <p14:creationId xmlns:p14="http://schemas.microsoft.com/office/powerpoint/2010/main" val="29551522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81</a:t>
            </a:fld>
            <a:endParaRPr lang="en-US" sz="1200">
              <a:solidFill>
                <a:srgbClr val="000000"/>
              </a:solidFill>
              <a:latin typeface="Calibri" charset="0"/>
              <a:cs typeface=""/>
            </a:endParaRPr>
          </a:p>
        </p:txBody>
      </p:sp>
    </p:spTree>
    <p:extLst>
      <p:ext uri="{BB962C8B-B14F-4D97-AF65-F5344CB8AC3E}">
        <p14:creationId xmlns:p14="http://schemas.microsoft.com/office/powerpoint/2010/main" val="22019483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do SN fit in to the BBN scenario?  </a:t>
            </a:r>
          </a:p>
          <a:p>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82</a:t>
            </a:fld>
            <a:endParaRPr lang="en-US"/>
          </a:p>
        </p:txBody>
      </p:sp>
    </p:spTree>
    <p:extLst>
      <p:ext uri="{BB962C8B-B14F-4D97-AF65-F5344CB8AC3E}">
        <p14:creationId xmlns:p14="http://schemas.microsoft.com/office/powerpoint/2010/main" val="17023696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The structured focus is in supporting a family’s understanding build to the reveal of that final devastating information and ‘I’m so sorry’ BUT what are SN there for? </a:t>
            </a:r>
          </a:p>
        </p:txBody>
      </p:sp>
      <p:sp>
        <p:nvSpPr>
          <p:cNvPr id="99332" name="Slide Number Placeholder 3"/>
          <p:cNvSpPr txBox="1">
            <a:spLocks noGrp="1"/>
          </p:cNvSpPr>
          <p:nvPr/>
        </p:nvSpPr>
        <p:spPr bwMode="auto">
          <a:xfrm>
            <a:off x="3850443" y="9430091"/>
            <a:ext cx="2945659" cy="4964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83</a:t>
            </a:fld>
            <a:endParaRPr lang="en-US" sz="1200">
              <a:solidFill>
                <a:srgbClr val="000000"/>
              </a:solidFill>
              <a:latin typeface="Calibri" charset="0"/>
              <a:cs typeface=""/>
            </a:endParaRPr>
          </a:p>
        </p:txBody>
      </p:sp>
    </p:spTree>
    <p:extLst>
      <p:ext uri="{BB962C8B-B14F-4D97-AF65-F5344CB8AC3E}">
        <p14:creationId xmlns:p14="http://schemas.microsoft.com/office/powerpoint/2010/main" val="8670770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our chance to do a little reconnaissance take an observers view of how the family are and how they may be coping in readiness for the conversation they will be having, We see below the surface and can start to plan how an approach can be made bespoke to this family</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84</a:t>
            </a:fld>
            <a:endParaRPr lang="en-US"/>
          </a:p>
        </p:txBody>
      </p:sp>
    </p:spTree>
    <p:extLst>
      <p:ext uri="{BB962C8B-B14F-4D97-AF65-F5344CB8AC3E}">
        <p14:creationId xmlns:p14="http://schemas.microsoft.com/office/powerpoint/2010/main" val="33509399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The structured focus is in supporting a family’s understanding build to the reveal of that final devastating information and ‘I’m so sorry’ BUT what are SN there for? </a:t>
            </a:r>
          </a:p>
        </p:txBody>
      </p:sp>
      <p:sp>
        <p:nvSpPr>
          <p:cNvPr id="99332" name="Slide Number Placeholder 3"/>
          <p:cNvSpPr txBox="1">
            <a:spLocks noGrp="1"/>
          </p:cNvSpPr>
          <p:nvPr/>
        </p:nvSpPr>
        <p:spPr bwMode="auto">
          <a:xfrm>
            <a:off x="3850443" y="9430091"/>
            <a:ext cx="2945659" cy="4964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85</a:t>
            </a:fld>
            <a:endParaRPr lang="en-US" sz="1200">
              <a:solidFill>
                <a:srgbClr val="000000"/>
              </a:solidFill>
              <a:latin typeface="Calibri" charset="0"/>
              <a:cs typeface=""/>
            </a:endParaRPr>
          </a:p>
        </p:txBody>
      </p:sp>
    </p:spTree>
    <p:extLst>
      <p:ext uri="{BB962C8B-B14F-4D97-AF65-F5344CB8AC3E}">
        <p14:creationId xmlns:p14="http://schemas.microsoft.com/office/powerpoint/2010/main" val="36120736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So it’s assessing family readiness for the information to come, their vulnerabilities, unresolved issues, who is taking the lead and the level of awareness. </a:t>
            </a:r>
          </a:p>
        </p:txBody>
      </p:sp>
      <p:sp>
        <p:nvSpPr>
          <p:cNvPr id="99332" name="Slide Number Placeholder 3"/>
          <p:cNvSpPr txBox="1">
            <a:spLocks noGrp="1"/>
          </p:cNvSpPr>
          <p:nvPr/>
        </p:nvSpPr>
        <p:spPr bwMode="auto">
          <a:xfrm>
            <a:off x="3850443" y="9430091"/>
            <a:ext cx="2945659" cy="4964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86</a:t>
            </a:fld>
            <a:endParaRPr lang="en-US" sz="1200">
              <a:solidFill>
                <a:srgbClr val="000000"/>
              </a:solidFill>
              <a:latin typeface="Calibri" charset="0"/>
              <a:cs typeface=""/>
            </a:endParaRPr>
          </a:p>
        </p:txBody>
      </p:sp>
    </p:spTree>
    <p:extLst>
      <p:ext uri="{BB962C8B-B14F-4D97-AF65-F5344CB8AC3E}">
        <p14:creationId xmlns:p14="http://schemas.microsoft.com/office/powerpoint/2010/main" val="1379557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SNODs  are assessing a family’s understanding not just of the facts, but language and  cultural differences that may be barriers to that information getting through. </a:t>
            </a:r>
          </a:p>
          <a:p>
            <a:pPr eaLnBrk="1" hangingPunct="1">
              <a:spcBef>
                <a:spcPct val="0"/>
              </a:spcBef>
            </a:pPr>
            <a:r>
              <a:rPr lang="en-US" dirty="0">
                <a:latin typeface="Calibri" charset="0"/>
              </a:rPr>
              <a:t>They are hearing what you are saying so it can be mirrored later if family return to this or need help in understanding. </a:t>
            </a:r>
          </a:p>
          <a:p>
            <a:pPr eaLnBrk="1" hangingPunct="1">
              <a:spcBef>
                <a:spcPct val="0"/>
              </a:spcBef>
            </a:pPr>
            <a:r>
              <a:rPr lang="en-US" dirty="0">
                <a:latin typeface="Calibri" charset="0"/>
              </a:rPr>
              <a:t>They are checking body language around what is said and between each other. If this is going to be difficult to support. Families need confidence that donation will sit comfortably with their values but also that donation fits with their own needs. This is vital information.  </a:t>
            </a:r>
          </a:p>
        </p:txBody>
      </p:sp>
      <p:sp>
        <p:nvSpPr>
          <p:cNvPr id="99332" name="Slide Number Placeholder 3"/>
          <p:cNvSpPr txBox="1">
            <a:spLocks noGrp="1"/>
          </p:cNvSpPr>
          <p:nvPr/>
        </p:nvSpPr>
        <p:spPr bwMode="auto">
          <a:xfrm>
            <a:off x="3850443" y="9430091"/>
            <a:ext cx="2945659" cy="4964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87</a:t>
            </a:fld>
            <a:endParaRPr lang="en-US" sz="1200">
              <a:solidFill>
                <a:srgbClr val="000000"/>
              </a:solidFill>
              <a:latin typeface="Calibri" charset="0"/>
              <a:cs typeface=""/>
            </a:endParaRPr>
          </a:p>
        </p:txBody>
      </p:sp>
    </p:spTree>
    <p:extLst>
      <p:ext uri="{BB962C8B-B14F-4D97-AF65-F5344CB8AC3E}">
        <p14:creationId xmlns:p14="http://schemas.microsoft.com/office/powerpoint/2010/main" val="129455940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Seeing and knowing the family’s  response is essential information when preparing for what will come next and how they may use the interval or even if they need one!</a:t>
            </a:r>
          </a:p>
        </p:txBody>
      </p:sp>
      <p:sp>
        <p:nvSpPr>
          <p:cNvPr id="99332" name="Slide Number Placeholder 3"/>
          <p:cNvSpPr txBox="1">
            <a:spLocks noGrp="1"/>
          </p:cNvSpPr>
          <p:nvPr/>
        </p:nvSpPr>
        <p:spPr bwMode="auto">
          <a:xfrm>
            <a:off x="3850443" y="9430091"/>
            <a:ext cx="2945659" cy="4964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88</a:t>
            </a:fld>
            <a:endParaRPr lang="en-US" sz="1200">
              <a:solidFill>
                <a:srgbClr val="000000"/>
              </a:solidFill>
              <a:latin typeface="Calibri" charset="0"/>
              <a:cs typeface=""/>
            </a:endParaRPr>
          </a:p>
        </p:txBody>
      </p:sp>
    </p:spTree>
    <p:extLst>
      <p:ext uri="{BB962C8B-B14F-4D97-AF65-F5344CB8AC3E}">
        <p14:creationId xmlns:p14="http://schemas.microsoft.com/office/powerpoint/2010/main" val="15808482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F2415A89-E10A-4E5C-9AD5-FE36D9E43E23}"/>
              </a:ext>
            </a:extLst>
          </p:cNvPr>
          <p:cNvSpPr>
            <a:spLocks noGrp="1" noRot="1" noChangeAspect="1" noChangeArrowheads="1" noTextEdit="1"/>
          </p:cNvSpPr>
          <p:nvPr>
            <p:ph type="sldImg"/>
          </p:nvPr>
        </p:nvSpPr>
        <p:spPr>
          <a:xfrm>
            <a:off x="-223838" y="808038"/>
            <a:ext cx="7185026" cy="4041775"/>
          </a:xfrm>
          <a:ln/>
        </p:spPr>
      </p:sp>
      <p:sp>
        <p:nvSpPr>
          <p:cNvPr id="13315" name="Notes Placeholder 2">
            <a:extLst>
              <a:ext uri="{FF2B5EF4-FFF2-40B4-BE49-F238E27FC236}">
                <a16:creationId xmlns:a16="http://schemas.microsoft.com/office/drawing/2014/main" id="{F875D610-8EE9-4685-9F62-3B88F1CD436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Calibri"/>
                <a:cs typeface="Calibri"/>
              </a:rPr>
              <a:t>Collaborative Planning is key for a good family experience and supports a level of professionalism that is much less likely if poor or no planning occurs</a:t>
            </a:r>
          </a:p>
          <a:p>
            <a:endParaRPr lang="en-GB" altLang="en-US" dirty="0"/>
          </a:p>
          <a:p>
            <a:r>
              <a:rPr lang="en-GB" altLang="en-US" dirty="0">
                <a:latin typeface="Calibri"/>
                <a:cs typeface="Calibri"/>
              </a:rPr>
              <a:t>Have a shared vision of what that good experience looks like to everyone – what will that look like? Talk it through what do the family need?</a:t>
            </a:r>
            <a:endParaRPr lang="en-GB" altLang="en-US" dirty="0">
              <a:latin typeface="Calibri"/>
              <a:ea typeface="Calibri"/>
              <a:cs typeface="Calibri"/>
            </a:endParaRPr>
          </a:p>
          <a:p>
            <a:endParaRPr lang="en-GB" altLang="en-US" dirty="0">
              <a:cs typeface="Calibri"/>
            </a:endParaRPr>
          </a:p>
          <a:p>
            <a:r>
              <a:rPr lang="en-GB" altLang="en-US" dirty="0">
                <a:latin typeface="Calibri"/>
                <a:cs typeface="Calibri"/>
              </a:rPr>
              <a:t>It’s hard meeting a family for the first time and break bad news, it is as hard for a SN less familiar with that unit or clinician to pick this up too. Harder still if you don’t have the freedom to test a family’s readiness for the conversation or explore in their own way. Debrief experiences tell us that.</a:t>
            </a:r>
            <a:endParaRPr lang="en-GB" altLang="en-US" dirty="0">
              <a:cs typeface="Calibri"/>
            </a:endParaRPr>
          </a:p>
          <a:p>
            <a:r>
              <a:rPr lang="en-GB" altLang="en-US" dirty="0">
                <a:latin typeface="Calibri"/>
                <a:cs typeface="Calibri"/>
              </a:rPr>
              <a:t>Debriefs from the legislation change has shown us that often planning has not had as much attention in these conversations &amp; this is then reflected on the conversation flow/ missed communication/ or family upset. Where planning has happened conversations go better and family have a better experience. </a:t>
            </a:r>
          </a:p>
          <a:p>
            <a:r>
              <a:rPr lang="en-GB" altLang="en-US" dirty="0">
                <a:latin typeface="Calibri"/>
                <a:cs typeface="Calibri"/>
              </a:rPr>
              <a:t>They feel safe in their decision making and the conversation is effective. After all who is this conversation for? Family, </a:t>
            </a:r>
            <a:endParaRPr lang="en-GB" altLang="en-US" dirty="0">
              <a:cs typeface="Calibri"/>
            </a:endParaRPr>
          </a:p>
        </p:txBody>
      </p:sp>
      <p:sp>
        <p:nvSpPr>
          <p:cNvPr id="13316" name="Slide Number Placeholder 3">
            <a:extLst>
              <a:ext uri="{FF2B5EF4-FFF2-40B4-BE49-F238E27FC236}">
                <a16:creationId xmlns:a16="http://schemas.microsoft.com/office/drawing/2014/main" id="{B4E95831-FEE7-44D0-B919-35CC6C0145C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875D6D3-EF89-4C01-BF58-8BFF88D4ABB7}" type="slidenum">
              <a:rPr lang="en-GB" altLang="en-US" smtClean="0"/>
              <a:pPr/>
              <a:t>89</a:t>
            </a:fld>
            <a:endParaRPr lang="en-GB"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0DA1E027-79DC-40CD-BC71-0AD3441FA675}"/>
              </a:ext>
            </a:extLst>
          </p:cNvPr>
          <p:cNvSpPr>
            <a:spLocks noGrp="1" noRot="1" noChangeAspect="1" noChangeArrowheads="1" noTextEdit="1"/>
          </p:cNvSpPr>
          <p:nvPr>
            <p:ph type="sldImg"/>
          </p:nvPr>
        </p:nvSpPr>
        <p:spPr>
          <a:xfrm>
            <a:off x="-223838" y="808038"/>
            <a:ext cx="7185026" cy="4041775"/>
          </a:xfrm>
          <a:ln/>
        </p:spPr>
      </p:sp>
      <p:sp>
        <p:nvSpPr>
          <p:cNvPr id="17411" name="Notes Placeholder 2">
            <a:extLst>
              <a:ext uri="{FF2B5EF4-FFF2-40B4-BE49-F238E27FC236}">
                <a16:creationId xmlns:a16="http://schemas.microsoft.com/office/drawing/2014/main" id="{290AAB30-E257-46BA-8999-6A3FD266816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Calibri"/>
                <a:cs typeface="Calibri"/>
              </a:rPr>
              <a:t>The interval of the model gives both family and staff  time.  </a:t>
            </a:r>
          </a:p>
          <a:p>
            <a:r>
              <a:rPr lang="en-GB" altLang="en-US" dirty="0">
                <a:latin typeface="Calibri"/>
                <a:cs typeface="Calibri"/>
              </a:rPr>
              <a:t>Family time with their loved one and to absorb the information</a:t>
            </a:r>
            <a:endParaRPr lang="en-GB" altLang="en-US"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latin typeface="Calibri"/>
                <a:cs typeface="Calibri"/>
              </a:rPr>
              <a:t>Staff time to reflect on how the family are accepting or not and to put plans in place for further support &amp; EOL discussions. We may need to brief the bedside nurse on the conversation to follow, techniques we may use to ensure the family feel ready, to understand them more fully or to deal with anticipated difficulties.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latin typeface="Calibri"/>
                <a:cs typeface="Calibri"/>
              </a:rPr>
              <a:t>We can also check out anything that they have mentioned that may alter their ability to donate. </a:t>
            </a:r>
          </a:p>
        </p:txBody>
      </p:sp>
      <p:sp>
        <p:nvSpPr>
          <p:cNvPr id="17412" name="Slide Number Placeholder 3">
            <a:extLst>
              <a:ext uri="{FF2B5EF4-FFF2-40B4-BE49-F238E27FC236}">
                <a16:creationId xmlns:a16="http://schemas.microsoft.com/office/drawing/2014/main" id="{83DA8F8D-D5E6-4EA8-969B-26F67B55231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7046F40-2653-4B67-8D95-883FA94B1D60}" type="slidenum">
              <a:rPr lang="en-GB" altLang="en-US" smtClean="0"/>
              <a:pPr/>
              <a:t>90</a:t>
            </a:fld>
            <a:endParaRPr lang="en-GB"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96298CC4-93F6-4E24-ADE8-1A3FC15B2785}"/>
              </a:ext>
            </a:extLst>
          </p:cNvPr>
          <p:cNvSpPr>
            <a:spLocks noGrp="1" noRot="1" noChangeAspect="1" noChangeArrowheads="1" noTextEdit="1"/>
          </p:cNvSpPr>
          <p:nvPr>
            <p:ph type="sldImg"/>
          </p:nvPr>
        </p:nvSpPr>
        <p:spPr>
          <a:xfrm>
            <a:off x="-223838" y="808038"/>
            <a:ext cx="7185026" cy="4041775"/>
          </a:xfrm>
          <a:ln/>
        </p:spPr>
      </p:sp>
      <p:sp>
        <p:nvSpPr>
          <p:cNvPr id="15363" name="Notes Placeholder 2">
            <a:extLst>
              <a:ext uri="{FF2B5EF4-FFF2-40B4-BE49-F238E27FC236}">
                <a16:creationId xmlns:a16="http://schemas.microsoft.com/office/drawing/2014/main" id="{086EF913-7A62-48D3-96D6-12A3A2E8CB1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Handing over the baton of trust: There are different points at which you do this –needs to be discussed at planning you will have chance to explore tomorrow. </a:t>
            </a:r>
          </a:p>
          <a:p>
            <a:r>
              <a:rPr lang="en-GB" altLang="en-US" dirty="0"/>
              <a:t>It gives families confidence that you are entrusting the SN to continue the conversation that you have established. </a:t>
            </a:r>
          </a:p>
          <a:p>
            <a:r>
              <a:rPr lang="en-GB" altLang="en-US" dirty="0"/>
              <a:t>Your conversation / terms can be mirrored to help family understand and continues the conversation family don’t have to repeat information.</a:t>
            </a:r>
          </a:p>
          <a:p>
            <a:endParaRPr lang="en-GB" altLang="en-US" dirty="0"/>
          </a:p>
          <a:p>
            <a:r>
              <a:rPr lang="en-GB" altLang="en-US" dirty="0"/>
              <a:t>SN are used to you introducing organ donation or them. BE POSITIVE You are not there to ‘seal the deal’ you trust the SN to sensitively handle these challenging conversations that is made bespoke to that family</a:t>
            </a:r>
          </a:p>
        </p:txBody>
      </p:sp>
      <p:sp>
        <p:nvSpPr>
          <p:cNvPr id="15364" name="Slide Number Placeholder 3">
            <a:extLst>
              <a:ext uri="{FF2B5EF4-FFF2-40B4-BE49-F238E27FC236}">
                <a16:creationId xmlns:a16="http://schemas.microsoft.com/office/drawing/2014/main" id="{E1831C0D-AEC4-4118-85A7-DA119F62933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C834036-4AB2-41AB-9B7C-ED418E4F8BFB}" type="slidenum">
              <a:rPr lang="en-GB" altLang="en-US" smtClean="0"/>
              <a:pPr/>
              <a:t>91</a:t>
            </a:fld>
            <a:endParaRPr lang="en-GB"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BA4E615C-A4BF-44C8-B69A-710A6F304E18}"/>
              </a:ext>
            </a:extLst>
          </p:cNvPr>
          <p:cNvSpPr>
            <a:spLocks noGrp="1" noRot="1" noChangeAspect="1" noChangeArrowheads="1" noTextEdit="1"/>
          </p:cNvSpPr>
          <p:nvPr>
            <p:ph type="sldImg"/>
          </p:nvPr>
        </p:nvSpPr>
        <p:spPr>
          <a:xfrm>
            <a:off x="-223838" y="808038"/>
            <a:ext cx="7185026" cy="4041775"/>
          </a:xfrm>
          <a:ln/>
        </p:spPr>
      </p:sp>
      <p:sp>
        <p:nvSpPr>
          <p:cNvPr id="21507" name="Notes Placeholder 2">
            <a:extLst>
              <a:ext uri="{FF2B5EF4-FFF2-40B4-BE49-F238E27FC236}">
                <a16:creationId xmlns:a16="http://schemas.microsoft.com/office/drawing/2014/main" id="{853B1714-C65A-46A3-A5B5-C66A34A71EC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Calibri"/>
                <a:cs typeface="Calibri"/>
              </a:rPr>
              <a:t>Emotions and reactions don’t follow the set model of how you expect reactions to be. This is often how we find it. It can get complicated. Their world is tumbling out of control. There may be people in the room at different stages for some it takes a short time to come to a point of readiness, for others it takes much longer. To make that effective a SN will work to get a pace that works for everyone, =EFFECTIVE, SAFE, FAMILY FOCUSSED </a:t>
            </a:r>
            <a:endParaRPr lang="en-GB" altLang="en-US" dirty="0"/>
          </a:p>
        </p:txBody>
      </p:sp>
      <p:sp>
        <p:nvSpPr>
          <p:cNvPr id="21508" name="Slide Number Placeholder 3">
            <a:extLst>
              <a:ext uri="{FF2B5EF4-FFF2-40B4-BE49-F238E27FC236}">
                <a16:creationId xmlns:a16="http://schemas.microsoft.com/office/drawing/2014/main" id="{79550E92-634A-452C-A1EE-B793C10FC96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603A545-0C32-4055-9286-E154751659D0}" type="slidenum">
              <a:rPr lang="en-GB" altLang="en-US" smtClean="0"/>
              <a:pPr/>
              <a:t>92</a:t>
            </a:fld>
            <a:endParaRPr lang="en-GB"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2FCCEA8-0078-4BB1-80EA-5E07328FDEEF}"/>
              </a:ext>
            </a:extLst>
          </p:cNvPr>
          <p:cNvSpPr>
            <a:spLocks noGrp="1" noRot="1" noChangeAspect="1" noChangeArrowheads="1" noTextEdit="1"/>
          </p:cNvSpPr>
          <p:nvPr>
            <p:ph type="sldImg"/>
          </p:nvPr>
        </p:nvSpPr>
        <p:spPr>
          <a:xfrm>
            <a:off x="-223838" y="808038"/>
            <a:ext cx="7185026" cy="4041775"/>
          </a:xfrm>
          <a:ln/>
        </p:spPr>
      </p:sp>
      <p:sp>
        <p:nvSpPr>
          <p:cNvPr id="25603" name="Notes Placeholder 2">
            <a:extLst>
              <a:ext uri="{FF2B5EF4-FFF2-40B4-BE49-F238E27FC236}">
                <a16:creationId xmlns:a16="http://schemas.microsoft.com/office/drawing/2014/main" id="{AB09D757-E147-4F3D-A800-EFECB8B2DC4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3 principles of the conversation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1)To SUPPORT and ADVOCATE for a  patient’s donation decision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2) To enable a family to leave with the lasting legacy of least long-term regret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3) NOT to get a yes at all costs</a:t>
            </a:r>
          </a:p>
          <a:p>
            <a:r>
              <a:rPr lang="en-US" altLang="en-US" dirty="0">
                <a:latin typeface="Calibri"/>
                <a:cs typeface="Calibri"/>
              </a:rPr>
              <a:t>Have a family feel safe around decision making. Secure that this is  the decision  that is the correct one for their relative. </a:t>
            </a:r>
          </a:p>
          <a:p>
            <a:r>
              <a:rPr lang="en-US" altLang="en-US" dirty="0">
                <a:latin typeface="Calibri"/>
                <a:cs typeface="Calibri"/>
              </a:rPr>
              <a:t>These conversations are based on principles of doing so NOT a template. The skills of a specialist nurse is to know how  and when to employ the right technique at the right time in the right circumstances  </a:t>
            </a:r>
          </a:p>
          <a:p>
            <a:r>
              <a:rPr lang="en-US" altLang="en-US" dirty="0">
                <a:latin typeface="Calibri"/>
                <a:cs typeface="Calibri"/>
              </a:rPr>
              <a:t>The conversations are often lengthy, need layering for understanding when their cognition isn’t at its peak! </a:t>
            </a:r>
          </a:p>
          <a:p>
            <a:endParaRPr lang="en-US" altLang="en-US" dirty="0"/>
          </a:p>
        </p:txBody>
      </p:sp>
      <p:sp>
        <p:nvSpPr>
          <p:cNvPr id="4" name="Slide Number Placeholder 3">
            <a:extLst>
              <a:ext uri="{FF2B5EF4-FFF2-40B4-BE49-F238E27FC236}">
                <a16:creationId xmlns:a16="http://schemas.microsoft.com/office/drawing/2014/main" id="{EB29EB9E-245F-485D-93F4-19C192D8C666}"/>
              </a:ext>
            </a:extLst>
          </p:cNvPr>
          <p:cNvSpPr>
            <a:spLocks noGrp="1"/>
          </p:cNvSpPr>
          <p:nvPr>
            <p:ph type="sldNum" sz="quarter" idx="5"/>
          </p:nvPr>
        </p:nvSpPr>
        <p:spPr/>
        <p:txBody>
          <a:bodyPr/>
          <a:lstStyle/>
          <a:p>
            <a:pPr>
              <a:defRPr/>
            </a:pPr>
            <a:fld id="{F3DFBDC1-7711-4940-A630-D4FB29916F3D}" type="slidenum">
              <a:rPr lang="en-GB" altLang="en-US" smtClean="0">
                <a:solidFill>
                  <a:srgbClr val="000000"/>
                </a:solidFill>
                <a:latin typeface="Arial" charset="0"/>
                <a:ea typeface="ＭＳ Ｐゴシック" charset="-128"/>
                <a:cs typeface="+mn-cs"/>
              </a:rPr>
              <a:pPr>
                <a:defRPr/>
              </a:pPr>
              <a:t>93</a:t>
            </a:fld>
            <a:endParaRPr lang="en-GB" altLang="en-US">
              <a:solidFill>
                <a:srgbClr val="000000"/>
              </a:solidFill>
              <a:latin typeface="Arial" charset="0"/>
              <a:ea typeface="ＭＳ Ｐゴシック" charset="-128"/>
              <a:cs typeface="+mn-cs"/>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C5CA3444-6A4F-4D53-A2AB-B2D063E602E4}"/>
              </a:ext>
            </a:extLst>
          </p:cNvPr>
          <p:cNvSpPr>
            <a:spLocks noGrp="1" noRot="1" noChangeAspect="1" noChangeArrowheads="1" noTextEdit="1"/>
          </p:cNvSpPr>
          <p:nvPr>
            <p:ph type="sldImg"/>
          </p:nvPr>
        </p:nvSpPr>
        <p:spPr>
          <a:xfrm>
            <a:off x="-223838" y="808038"/>
            <a:ext cx="7185026" cy="4041775"/>
          </a:xfrm>
          <a:ln/>
        </p:spPr>
      </p:sp>
      <p:sp>
        <p:nvSpPr>
          <p:cNvPr id="29699" name="Notes Placeholder 2">
            <a:extLst>
              <a:ext uri="{FF2B5EF4-FFF2-40B4-BE49-F238E27FC236}">
                <a16:creationId xmlns:a16="http://schemas.microsoft.com/office/drawing/2014/main" id="{A0BAABA5-25E2-44DB-811D-421D3EC09AC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SN can advise and guide clinical staff on the legislative requirements.</a:t>
            </a:r>
          </a:p>
          <a:p>
            <a:endParaRPr lang="en-GB" altLang="en-US" dirty="0"/>
          </a:p>
          <a:p>
            <a:r>
              <a:rPr lang="en-GB" altLang="en-US" dirty="0"/>
              <a:t>It is likely that the potential donor’s age and residency has been established but that may be all.  Of course SN would be looking for the criteria being met in full and be alert to anything that may conflict with ability to establish deemed consent. </a:t>
            </a:r>
            <a:endParaRPr lang="en-GB" altLang="en-US" dirty="0">
              <a:ea typeface="Calibri"/>
              <a:cs typeface="Calibri"/>
            </a:endParaRPr>
          </a:p>
          <a:p>
            <a:endParaRPr lang="en-GB" altLang="en-US" dirty="0"/>
          </a:p>
        </p:txBody>
      </p:sp>
      <p:sp>
        <p:nvSpPr>
          <p:cNvPr id="4" name="Slide Number Placeholder 3">
            <a:extLst>
              <a:ext uri="{FF2B5EF4-FFF2-40B4-BE49-F238E27FC236}">
                <a16:creationId xmlns:a16="http://schemas.microsoft.com/office/drawing/2014/main" id="{1DAFE1D8-A909-40B0-8E4F-A983856DA00A}"/>
              </a:ext>
            </a:extLst>
          </p:cNvPr>
          <p:cNvSpPr>
            <a:spLocks noGrp="1"/>
          </p:cNvSpPr>
          <p:nvPr>
            <p:ph type="sldNum" sz="quarter" idx="5"/>
          </p:nvPr>
        </p:nvSpPr>
        <p:spPr/>
        <p:txBody>
          <a:bodyPr/>
          <a:lstStyle/>
          <a:p>
            <a:pPr>
              <a:defRPr/>
            </a:pPr>
            <a:fld id="{8FE2AFB2-05DE-4A4B-858C-B4C7424CB9B3}" type="slidenum">
              <a:rPr lang="en-GB" altLang="en-US" smtClean="0">
                <a:solidFill>
                  <a:srgbClr val="000000"/>
                </a:solidFill>
                <a:latin typeface="Arial" charset="0"/>
                <a:ea typeface="ＭＳ Ｐゴシック" charset="-128"/>
                <a:cs typeface="+mn-cs"/>
              </a:rPr>
              <a:pPr>
                <a:defRPr/>
              </a:pPr>
              <a:t>94</a:t>
            </a:fld>
            <a:endParaRPr lang="en-GB" altLang="en-US">
              <a:solidFill>
                <a:srgbClr val="000000"/>
              </a:solidFill>
              <a:latin typeface="Arial" charset="0"/>
              <a:ea typeface="ＭＳ Ｐゴシック" charset="-128"/>
              <a:cs typeface="+mn-cs"/>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C5CA3444-6A4F-4D53-A2AB-B2D063E602E4}"/>
              </a:ext>
            </a:extLst>
          </p:cNvPr>
          <p:cNvSpPr>
            <a:spLocks noGrp="1" noRot="1" noChangeAspect="1" noChangeArrowheads="1" noTextEdit="1"/>
          </p:cNvSpPr>
          <p:nvPr>
            <p:ph type="sldImg"/>
          </p:nvPr>
        </p:nvSpPr>
        <p:spPr>
          <a:xfrm>
            <a:off x="-223838" y="808038"/>
            <a:ext cx="7185026" cy="4041775"/>
          </a:xfrm>
          <a:ln/>
        </p:spPr>
      </p:sp>
      <p:sp>
        <p:nvSpPr>
          <p:cNvPr id="29699" name="Notes Placeholder 2">
            <a:extLst>
              <a:ext uri="{FF2B5EF4-FFF2-40B4-BE49-F238E27FC236}">
                <a16:creationId xmlns:a16="http://schemas.microsoft.com/office/drawing/2014/main" id="{A0BAABA5-25E2-44DB-811D-421D3EC09AC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SN can advise and guide clinical staff on the legislative requirements.</a:t>
            </a:r>
          </a:p>
          <a:p>
            <a:endParaRPr lang="en-GB" altLang="en-US" dirty="0"/>
          </a:p>
          <a:p>
            <a:r>
              <a:rPr lang="en-GB" altLang="en-US" dirty="0"/>
              <a:t>It is likely that the potential donor’s age and residency has been established but that may be all.  Of course SN would be looking for the criteria being met in full and be alert to anything that may </a:t>
            </a:r>
          </a:p>
          <a:p>
            <a:r>
              <a:rPr lang="en-GB" altLang="en-US" dirty="0"/>
              <a:t>conflict with ability to establish deemed consent. </a:t>
            </a:r>
          </a:p>
          <a:p>
            <a:endParaRPr lang="en-GB" altLang="en-US" dirty="0"/>
          </a:p>
        </p:txBody>
      </p:sp>
      <p:sp>
        <p:nvSpPr>
          <p:cNvPr id="4" name="Slide Number Placeholder 3">
            <a:extLst>
              <a:ext uri="{FF2B5EF4-FFF2-40B4-BE49-F238E27FC236}">
                <a16:creationId xmlns:a16="http://schemas.microsoft.com/office/drawing/2014/main" id="{1DAFE1D8-A909-40B0-8E4F-A983856DA00A}"/>
              </a:ext>
            </a:extLst>
          </p:cNvPr>
          <p:cNvSpPr>
            <a:spLocks noGrp="1"/>
          </p:cNvSpPr>
          <p:nvPr>
            <p:ph type="sldNum" sz="quarter" idx="5"/>
          </p:nvPr>
        </p:nvSpPr>
        <p:spPr/>
        <p:txBody>
          <a:bodyPr/>
          <a:lstStyle/>
          <a:p>
            <a:pPr>
              <a:defRPr/>
            </a:pPr>
            <a:fld id="{8FE2AFB2-05DE-4A4B-858C-B4C7424CB9B3}" type="slidenum">
              <a:rPr lang="en-GB" altLang="en-US" smtClean="0">
                <a:solidFill>
                  <a:srgbClr val="000000"/>
                </a:solidFill>
                <a:latin typeface="Arial" charset="0"/>
                <a:ea typeface="ＭＳ Ｐゴシック" charset="-128"/>
                <a:cs typeface="+mn-cs"/>
              </a:rPr>
              <a:pPr>
                <a:defRPr/>
              </a:pPr>
              <a:t>95</a:t>
            </a:fld>
            <a:endParaRPr lang="en-GB" altLang="en-US">
              <a:solidFill>
                <a:srgbClr val="000000"/>
              </a:solidFill>
              <a:latin typeface="Arial" charset="0"/>
              <a:ea typeface="ＭＳ Ｐゴシック" charset="-128"/>
              <a:cs typeface="+mn-cs"/>
            </a:endParaRPr>
          </a:p>
        </p:txBody>
      </p:sp>
    </p:spTree>
    <p:extLst>
      <p:ext uri="{BB962C8B-B14F-4D97-AF65-F5344CB8AC3E}">
        <p14:creationId xmlns:p14="http://schemas.microsoft.com/office/powerpoint/2010/main" val="24718286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C5CA3444-6A4F-4D53-A2AB-B2D063E602E4}"/>
              </a:ext>
            </a:extLst>
          </p:cNvPr>
          <p:cNvSpPr>
            <a:spLocks noGrp="1" noRot="1" noChangeAspect="1" noChangeArrowheads="1" noTextEdit="1"/>
          </p:cNvSpPr>
          <p:nvPr>
            <p:ph type="sldImg"/>
          </p:nvPr>
        </p:nvSpPr>
        <p:spPr>
          <a:xfrm>
            <a:off x="-223838" y="808038"/>
            <a:ext cx="7185026" cy="4041775"/>
          </a:xfrm>
          <a:ln/>
        </p:spPr>
      </p:sp>
      <p:sp>
        <p:nvSpPr>
          <p:cNvPr id="29699" name="Notes Placeholder 2">
            <a:extLst>
              <a:ext uri="{FF2B5EF4-FFF2-40B4-BE49-F238E27FC236}">
                <a16:creationId xmlns:a16="http://schemas.microsoft.com/office/drawing/2014/main" id="{A0BAABA5-25E2-44DB-811D-421D3EC09AC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a:p>
            <a:r>
              <a:rPr lang="en-GB" altLang="en-US" dirty="0"/>
              <a:t>It is likely that the potential donor’s age and residency has been established but that may be all.  Of course SN would be looking for the criteria being met in full and be alert to anything that may conflict with ability to establish deemed consent. </a:t>
            </a:r>
            <a:endParaRPr lang="en-GB" altLang="en-US" dirty="0">
              <a:ea typeface="Calibri"/>
              <a:cs typeface="Calibri"/>
            </a:endParaRPr>
          </a:p>
          <a:p>
            <a:endParaRPr lang="en-GB" altLang="en-US" dirty="0"/>
          </a:p>
        </p:txBody>
      </p:sp>
      <p:sp>
        <p:nvSpPr>
          <p:cNvPr id="4" name="Slide Number Placeholder 3">
            <a:extLst>
              <a:ext uri="{FF2B5EF4-FFF2-40B4-BE49-F238E27FC236}">
                <a16:creationId xmlns:a16="http://schemas.microsoft.com/office/drawing/2014/main" id="{1DAFE1D8-A909-40B0-8E4F-A983856DA00A}"/>
              </a:ext>
            </a:extLst>
          </p:cNvPr>
          <p:cNvSpPr>
            <a:spLocks noGrp="1"/>
          </p:cNvSpPr>
          <p:nvPr>
            <p:ph type="sldNum" sz="quarter" idx="5"/>
          </p:nvPr>
        </p:nvSpPr>
        <p:spPr/>
        <p:txBody>
          <a:bodyPr/>
          <a:lstStyle/>
          <a:p>
            <a:pPr>
              <a:defRPr/>
            </a:pPr>
            <a:fld id="{8FE2AFB2-05DE-4A4B-858C-B4C7424CB9B3}" type="slidenum">
              <a:rPr lang="en-GB" altLang="en-US" smtClean="0">
                <a:solidFill>
                  <a:srgbClr val="000000"/>
                </a:solidFill>
                <a:latin typeface="Arial" charset="0"/>
                <a:ea typeface="ＭＳ Ｐゴシック" charset="-128"/>
                <a:cs typeface="+mn-cs"/>
              </a:rPr>
              <a:pPr>
                <a:defRPr/>
              </a:pPr>
              <a:t>96</a:t>
            </a:fld>
            <a:endParaRPr lang="en-GB" altLang="en-US">
              <a:solidFill>
                <a:srgbClr val="000000"/>
              </a:solidFill>
              <a:latin typeface="Arial" charset="0"/>
              <a:ea typeface="ＭＳ Ｐゴシック" charset="-128"/>
              <a:cs typeface="+mn-cs"/>
            </a:endParaRPr>
          </a:p>
        </p:txBody>
      </p:sp>
    </p:spTree>
    <p:extLst>
      <p:ext uri="{BB962C8B-B14F-4D97-AF65-F5344CB8AC3E}">
        <p14:creationId xmlns:p14="http://schemas.microsoft.com/office/powerpoint/2010/main" val="3494387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838" y="808038"/>
            <a:ext cx="7185026" cy="4041775"/>
          </a:xfrm>
        </p:spPr>
      </p:sp>
      <p:sp>
        <p:nvSpPr>
          <p:cNvPr id="3" name="Notes Placeholder 2"/>
          <p:cNvSpPr>
            <a:spLocks noGrp="1"/>
          </p:cNvSpPr>
          <p:nvPr>
            <p:ph type="body" idx="1"/>
          </p:nvPr>
        </p:nvSpPr>
        <p:spPr/>
        <p:txBody>
          <a:bodyPr/>
          <a:lstStyle/>
          <a:p>
            <a:r>
              <a:rPr lang="en-GB" dirty="0"/>
              <a:t>Developing the bespoke conversation takes time, it can be very complex. </a:t>
            </a:r>
          </a:p>
          <a:p>
            <a:r>
              <a:rPr lang="en-GB" dirty="0"/>
              <a:t>The techniques a SN may use comes back to the essence of  SAFETY in the family decision making, seeking first to understand, focussing in on the patient’s autonomy and decision, but ensuring a family feels content that in the long term they have been able to be  willing to support their loved one’s decision in a safe and meaningful way. </a:t>
            </a:r>
          </a:p>
        </p:txBody>
      </p:sp>
      <p:sp>
        <p:nvSpPr>
          <p:cNvPr id="4" name="Slide Number Placeholder 3"/>
          <p:cNvSpPr>
            <a:spLocks noGrp="1"/>
          </p:cNvSpPr>
          <p:nvPr>
            <p:ph type="sldNum" sz="quarter" idx="5"/>
          </p:nvPr>
        </p:nvSpPr>
        <p:spPr/>
        <p:txBody>
          <a:bodyPr/>
          <a:lstStyle/>
          <a:p>
            <a:pPr>
              <a:defRPr/>
            </a:pPr>
            <a:fld id="{751E4DB4-5213-490E-8545-F88D4BC6E9A9}" type="slidenum">
              <a:rPr lang="en-GB" altLang="en-US" smtClean="0"/>
              <a:pPr>
                <a:defRPr/>
              </a:pPr>
              <a:t>97</a:t>
            </a:fld>
            <a:endParaRPr lang="en-GB" altLang="en-US"/>
          </a:p>
        </p:txBody>
      </p:sp>
    </p:spTree>
    <p:extLst>
      <p:ext uri="{BB962C8B-B14F-4D97-AF65-F5344CB8AC3E}">
        <p14:creationId xmlns:p14="http://schemas.microsoft.com/office/powerpoint/2010/main" val="160962217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fld id="{FB6A3859-B82C-483B-B384-F2BA3E5A415C}" type="slidenum">
              <a:rPr lang="en-GB" smtClean="0">
                <a:solidFill>
                  <a:srgbClr val="000000"/>
                </a:solidFill>
                <a:latin typeface="Calibri" pitchFamily="34" charset="0"/>
              </a:rPr>
              <a:pPr eaLnBrk="1" fontAlgn="base" hangingPunct="1">
                <a:spcBef>
                  <a:spcPct val="0"/>
                </a:spcBef>
                <a:spcAft>
                  <a:spcPct val="0"/>
                </a:spcAft>
              </a:pPr>
              <a:t>98</a:t>
            </a:fld>
            <a:endParaRPr lang="en-GB">
              <a:solidFill>
                <a:srgbClr val="000000"/>
              </a:solidFill>
              <a:latin typeface="Calibri"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351810664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99</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Tree>
    <p:extLst>
      <p:ext uri="{BB962C8B-B14F-4D97-AF65-F5344CB8AC3E}">
        <p14:creationId xmlns:p14="http://schemas.microsoft.com/office/powerpoint/2010/main" val="76286587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6648731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5532313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2FCCEA8-0078-4BB1-80EA-5E07328FDEEF}"/>
              </a:ext>
            </a:extLst>
          </p:cNvPr>
          <p:cNvSpPr>
            <a:spLocks noGrp="1" noRot="1" noChangeAspect="1" noChangeArrowheads="1" noTextEdit="1"/>
          </p:cNvSpPr>
          <p:nvPr>
            <p:ph type="sldImg"/>
          </p:nvPr>
        </p:nvSpPr>
        <p:spPr>
          <a:xfrm>
            <a:off x="90488" y="744538"/>
            <a:ext cx="6616700" cy="3722687"/>
          </a:xfrm>
          <a:ln/>
        </p:spPr>
      </p:sp>
      <p:sp>
        <p:nvSpPr>
          <p:cNvPr id="25603" name="Notes Placeholder 2">
            <a:extLst>
              <a:ext uri="{FF2B5EF4-FFF2-40B4-BE49-F238E27FC236}">
                <a16:creationId xmlns:a16="http://schemas.microsoft.com/office/drawing/2014/main" id="{AB09D757-E147-4F3D-A800-EFECB8B2DC4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3 principles of the conversation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1)To SUPPORT and ADVOCATE for a  patient’s donation decision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2) To enable a family to leave with the lasting legacy of least long-term regret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3) NOT to get a yes at all costs</a:t>
            </a:r>
          </a:p>
          <a:p>
            <a:r>
              <a:rPr lang="en-US" altLang="en-US" dirty="0">
                <a:latin typeface="Calibri"/>
                <a:cs typeface="Calibri"/>
              </a:rPr>
              <a:t>Have a family feel safe around decision making. Secure that this is  the decision  that is the correct one for their relative. </a:t>
            </a:r>
          </a:p>
          <a:p>
            <a:r>
              <a:rPr lang="en-US" altLang="en-US" dirty="0">
                <a:latin typeface="Calibri"/>
                <a:cs typeface="Calibri"/>
              </a:rPr>
              <a:t>These conversations are based on principles of doing so NOT a template the skill of a specialist nurse is to know how  and when to employ the right technique at the right time in the right circumstances  </a:t>
            </a:r>
          </a:p>
          <a:p>
            <a:r>
              <a:rPr lang="en-US" altLang="en-US" dirty="0">
                <a:latin typeface="Calibri"/>
                <a:cs typeface="Calibri"/>
              </a:rPr>
              <a:t>The conversations are often lengthy, need layering for understanding when their cognition isn’t at its peak! </a:t>
            </a:r>
          </a:p>
          <a:p>
            <a:endParaRPr lang="en-US" altLang="en-US" dirty="0"/>
          </a:p>
        </p:txBody>
      </p:sp>
      <p:sp>
        <p:nvSpPr>
          <p:cNvPr id="4" name="Slide Number Placeholder 3">
            <a:extLst>
              <a:ext uri="{FF2B5EF4-FFF2-40B4-BE49-F238E27FC236}">
                <a16:creationId xmlns:a16="http://schemas.microsoft.com/office/drawing/2014/main" id="{EB29EB9E-245F-485D-93F4-19C192D8C66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DFBDC1-7711-4940-A630-D4FB29916F3D}"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147684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609570" indent="0" algn="ctr">
              <a:buNone/>
              <a:defRPr/>
            </a:lvl2pPr>
            <a:lvl3pPr marL="1219139" indent="0" algn="ctr">
              <a:buNone/>
              <a:defRPr/>
            </a:lvl3pPr>
            <a:lvl4pPr marL="1828709" indent="0" algn="ctr">
              <a:buNone/>
              <a:defRPr/>
            </a:lvl4pPr>
            <a:lvl5pPr marL="2438278" indent="0" algn="ctr">
              <a:buNone/>
              <a:defRPr/>
            </a:lvl5pPr>
            <a:lvl6pPr marL="3047848" indent="0" algn="ctr">
              <a:buNone/>
              <a:defRPr/>
            </a:lvl6pPr>
            <a:lvl7pPr marL="3657417" indent="0" algn="ctr">
              <a:buNone/>
              <a:defRPr/>
            </a:lvl7pPr>
            <a:lvl8pPr marL="4266987" indent="0" algn="ctr">
              <a:buNone/>
              <a:defRPr/>
            </a:lvl8pPr>
            <a:lvl9pPr marL="4876557"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71090367"/>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00356700"/>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70" indent="0">
              <a:buNone/>
              <a:defRPr sz="2400"/>
            </a:lvl2pPr>
            <a:lvl3pPr marL="1219139" indent="0">
              <a:buNone/>
              <a:defRPr sz="2133"/>
            </a:lvl3pPr>
            <a:lvl4pPr marL="1828709" indent="0">
              <a:buNone/>
              <a:defRPr sz="1867"/>
            </a:lvl4pPr>
            <a:lvl5pPr marL="2438278" indent="0">
              <a:buNone/>
              <a:defRPr sz="1867"/>
            </a:lvl5pPr>
            <a:lvl6pPr marL="3047848" indent="0">
              <a:buNone/>
              <a:defRPr sz="1867"/>
            </a:lvl6pPr>
            <a:lvl7pPr marL="3657417" indent="0">
              <a:buNone/>
              <a:defRPr sz="1867"/>
            </a:lvl7pPr>
            <a:lvl8pPr marL="4266987" indent="0">
              <a:buNone/>
              <a:defRPr sz="1867"/>
            </a:lvl8pPr>
            <a:lvl9pPr marL="4876557" indent="0">
              <a:buNone/>
              <a:defRPr sz="1867"/>
            </a:lvl9pPr>
          </a:lstStyle>
          <a:p>
            <a:pPr lvl="0"/>
            <a:r>
              <a:rPr lang="en-US"/>
              <a:t>Click to edit Master text styles</a:t>
            </a:r>
          </a:p>
        </p:txBody>
      </p:sp>
    </p:spTree>
    <p:extLst>
      <p:ext uri="{BB962C8B-B14F-4D97-AF65-F5344CB8AC3E}">
        <p14:creationId xmlns:p14="http://schemas.microsoft.com/office/powerpoint/2010/main" val="954536235"/>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0"/>
            <a:ext cx="5384800" cy="4383088"/>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0"/>
            <a:ext cx="5384800" cy="4383088"/>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855974"/>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70" indent="0">
              <a:buNone/>
              <a:defRPr sz="2667" b="1"/>
            </a:lvl2pPr>
            <a:lvl3pPr marL="1219139" indent="0">
              <a:buNone/>
              <a:defRPr sz="2400" b="1"/>
            </a:lvl3pPr>
            <a:lvl4pPr marL="1828709" indent="0">
              <a:buNone/>
              <a:defRPr sz="2133" b="1"/>
            </a:lvl4pPr>
            <a:lvl5pPr marL="2438278" indent="0">
              <a:buNone/>
              <a:defRPr sz="2133" b="1"/>
            </a:lvl5pPr>
            <a:lvl6pPr marL="3047848" indent="0">
              <a:buNone/>
              <a:defRPr sz="2133" b="1"/>
            </a:lvl6pPr>
            <a:lvl7pPr marL="3657417"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3200" b="1"/>
            </a:lvl1pPr>
            <a:lvl2pPr marL="609570" indent="0">
              <a:buNone/>
              <a:defRPr sz="2667" b="1"/>
            </a:lvl2pPr>
            <a:lvl3pPr marL="1219139" indent="0">
              <a:buNone/>
              <a:defRPr sz="2400" b="1"/>
            </a:lvl3pPr>
            <a:lvl4pPr marL="1828709" indent="0">
              <a:buNone/>
              <a:defRPr sz="2133" b="1"/>
            </a:lvl4pPr>
            <a:lvl5pPr marL="2438278" indent="0">
              <a:buNone/>
              <a:defRPr sz="2133" b="1"/>
            </a:lvl5pPr>
            <a:lvl6pPr marL="3047848" indent="0">
              <a:buNone/>
              <a:defRPr sz="2133" b="1"/>
            </a:lvl6pPr>
            <a:lvl7pPr marL="3657417"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155192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306657050"/>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863367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867"/>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 Master text styles</a:t>
            </a:r>
          </a:p>
        </p:txBody>
      </p:sp>
    </p:spTree>
    <p:extLst>
      <p:ext uri="{BB962C8B-B14F-4D97-AF65-F5344CB8AC3E}">
        <p14:creationId xmlns:p14="http://schemas.microsoft.com/office/powerpoint/2010/main" val="360787949"/>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70" indent="0">
              <a:buNone/>
              <a:defRPr sz="3733"/>
            </a:lvl2pPr>
            <a:lvl3pPr marL="1219139" indent="0">
              <a:buNone/>
              <a:defRPr sz="3200"/>
            </a:lvl3pPr>
            <a:lvl4pPr marL="1828709" indent="0">
              <a:buNone/>
              <a:defRPr sz="2667"/>
            </a:lvl4pPr>
            <a:lvl5pPr marL="2438278" indent="0">
              <a:buNone/>
              <a:defRPr sz="2667"/>
            </a:lvl5pPr>
            <a:lvl6pPr marL="3047848" indent="0">
              <a:buNone/>
              <a:defRPr sz="2667"/>
            </a:lvl6pPr>
            <a:lvl7pPr marL="3657417" indent="0">
              <a:buNone/>
              <a:defRPr sz="2667"/>
            </a:lvl7pPr>
            <a:lvl8pPr marL="4266987" indent="0">
              <a:buNone/>
              <a:defRPr sz="2667"/>
            </a:lvl8pPr>
            <a:lvl9pPr marL="4876557" indent="0">
              <a:buNone/>
              <a:defRPr sz="2667"/>
            </a:lvl9pPr>
          </a:lstStyle>
          <a:p>
            <a:pPr lvl="0"/>
            <a:endParaRPr lang="en-GB" noProof="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 Master text styles</a:t>
            </a:r>
          </a:p>
        </p:txBody>
      </p:sp>
    </p:spTree>
    <p:extLst>
      <p:ext uri="{BB962C8B-B14F-4D97-AF65-F5344CB8AC3E}">
        <p14:creationId xmlns:p14="http://schemas.microsoft.com/office/powerpoint/2010/main" val="2910659375"/>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3563746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8437"/>
            <a:ext cx="2743200" cy="57848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98437"/>
            <a:ext cx="8026400" cy="5784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074412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43244652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lgn="ctr">
              <a:defRPr/>
            </a:lvl1p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7977681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523962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GB"/>
              <a:t>Click to edit Master text styles</a:t>
            </a:r>
          </a:p>
        </p:txBody>
      </p:sp>
    </p:spTree>
    <p:extLst>
      <p:ext uri="{BB962C8B-B14F-4D97-AF65-F5344CB8AC3E}">
        <p14:creationId xmlns:p14="http://schemas.microsoft.com/office/powerpoint/2010/main" val="17976829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2" y="1858963"/>
            <a:ext cx="4550833"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363636" y="1858963"/>
            <a:ext cx="4550833"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919149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262916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825039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760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1289558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1543455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17805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8251" y="625475"/>
            <a:ext cx="2326216" cy="4591051"/>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625475"/>
            <a:ext cx="6775451" cy="45910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264378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F861F-5DBE-8B40-943A-BE0E1AF893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CA1097-A30F-CF4F-AB46-0DB201E12E3D}"/>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583C29-8208-2040-B423-1141F42986CD}"/>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5" name="Footer Placeholder 4">
            <a:extLst>
              <a:ext uri="{FF2B5EF4-FFF2-40B4-BE49-F238E27FC236}">
                <a16:creationId xmlns:a16="http://schemas.microsoft.com/office/drawing/2014/main" id="{0A32186D-4FE1-E542-AD95-2E17826579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E96936-724D-F84D-83AD-5269156A81C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8350738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0EC96-5325-9642-B820-EEAE494C72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D80C9-2B01-9F43-91CA-3A954F2588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D9296-6E3F-D344-BD03-0564A945C70D}"/>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5" name="Footer Placeholder 4">
            <a:extLst>
              <a:ext uri="{FF2B5EF4-FFF2-40B4-BE49-F238E27FC236}">
                <a16:creationId xmlns:a16="http://schemas.microsoft.com/office/drawing/2014/main" id="{1CF2ED70-E4B4-C54A-88D7-7206DB2E7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E03B28-D5E7-864F-9CFD-32AF64D3A52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4098493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36934-E3BB-3949-B5FC-9BEA3CA4971B}"/>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6EEE64-47FE-C14E-8681-AAD8143CBE64}"/>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064EF7-8E94-A24D-8541-2F028F8443FF}"/>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5" name="Footer Placeholder 4">
            <a:extLst>
              <a:ext uri="{FF2B5EF4-FFF2-40B4-BE49-F238E27FC236}">
                <a16:creationId xmlns:a16="http://schemas.microsoft.com/office/drawing/2014/main" id="{25E86994-9525-0D4D-854A-035A4579D3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DF5B09-FAFE-6246-82F0-CF48CFBDE1BD}"/>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7948343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B6845-211B-014F-B8A3-90BA43595C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BB2761-B843-3E41-878F-3876C217486B}"/>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1D253-6651-114E-882E-C859AA0EAD46}"/>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17496C-67CA-0342-B636-353B80D0DA98}"/>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6" name="Footer Placeholder 5">
            <a:extLst>
              <a:ext uri="{FF2B5EF4-FFF2-40B4-BE49-F238E27FC236}">
                <a16:creationId xmlns:a16="http://schemas.microsoft.com/office/drawing/2014/main" id="{EE6DAEF2-5485-A84F-BC6A-711213B983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F62A56-104E-7745-8857-2197FCC98456}"/>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5785861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57BC7-0FEB-914D-8E00-29333409B1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C97F0D-EC72-A045-BF69-5A3DFA2BCEC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B8E0C8-45CA-0343-B053-092E6F8DB4B2}"/>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13E4F7-E55B-EB40-A827-36803442469D}"/>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DD1726-B286-6048-A3AE-4984F99BF783}"/>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8C28CF-7F9A-A64C-93B2-0B124EE8B291}"/>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8" name="Footer Placeholder 7">
            <a:extLst>
              <a:ext uri="{FF2B5EF4-FFF2-40B4-BE49-F238E27FC236}">
                <a16:creationId xmlns:a16="http://schemas.microsoft.com/office/drawing/2014/main" id="{29F07D34-8260-7E4B-A04F-A79F33D28D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9DA221-2EE1-D444-8C02-DDAA37F00BE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24435782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E5DD-44BC-E74A-BBDF-C4ECB5D37D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7C4C3B-4D55-C744-8DD6-B296860D8505}"/>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4" name="Footer Placeholder 3">
            <a:extLst>
              <a:ext uri="{FF2B5EF4-FFF2-40B4-BE49-F238E27FC236}">
                <a16:creationId xmlns:a16="http://schemas.microsoft.com/office/drawing/2014/main" id="{0A3AE3E6-6544-164B-BC99-1F6B530818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79E80C-96DB-9A4B-B5BC-16511BDE067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5429945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9978C9-19BC-5D4F-A2A0-A6B8714A0AC9}"/>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3" name="Footer Placeholder 2">
            <a:extLst>
              <a:ext uri="{FF2B5EF4-FFF2-40B4-BE49-F238E27FC236}">
                <a16:creationId xmlns:a16="http://schemas.microsoft.com/office/drawing/2014/main" id="{38ECE44B-8A77-5E4B-ACBF-3DA171250D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94B74D-F45D-DF46-8B76-092805EE014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40319854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CAF0-251B-1A47-BBEB-6D2490DC7B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8AEE13-A0B6-4B4E-9E58-25537D209334}"/>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3A63C-6856-274C-A371-251DDDFB091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D11E04-AE57-3D41-B56E-F0C1979500FD}"/>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6" name="Footer Placeholder 5">
            <a:extLst>
              <a:ext uri="{FF2B5EF4-FFF2-40B4-BE49-F238E27FC236}">
                <a16:creationId xmlns:a16="http://schemas.microsoft.com/office/drawing/2014/main" id="{05DAF937-A2D6-6F4E-A159-D3DD052E01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A41022-1127-8E41-9033-11DEBC926DC8}"/>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408348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C20AD-1ADA-EB48-AAC7-A9CD1645FB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5AA7A1-6108-144B-AFA4-48942AF257C1}"/>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E8BD7225-D563-7649-A8C0-1F37C7C30F53}"/>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D10772-601B-5747-A4D9-E9E72F22352E}"/>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6" name="Footer Placeholder 5">
            <a:extLst>
              <a:ext uri="{FF2B5EF4-FFF2-40B4-BE49-F238E27FC236}">
                <a16:creationId xmlns:a16="http://schemas.microsoft.com/office/drawing/2014/main" id="{3167A36E-63BE-AA43-851D-61447607AB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CD71-B29C-5D46-9039-7BA61378DC43}"/>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6889767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1E572-C97A-7B45-99FB-9BC33EDDEF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68D92A-9674-4042-9F2C-7B14A377EB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5D0AB3-98A4-8943-90AE-2A8DE9655907}"/>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5" name="Footer Placeholder 4">
            <a:extLst>
              <a:ext uri="{FF2B5EF4-FFF2-40B4-BE49-F238E27FC236}">
                <a16:creationId xmlns:a16="http://schemas.microsoft.com/office/drawing/2014/main" id="{2C09B602-A02B-1641-B38B-3E65005680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CE0107-7A89-1246-B218-F364DED5B44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4388778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66D0F2-D137-414E-8ACD-1E4AC665D74D}"/>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4BDA52-2D59-EC4C-956B-A0B3A41F0CE4}"/>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F3A1-BD6C-EA48-907A-5FBACE229771}"/>
              </a:ext>
            </a:extLst>
          </p:cNvPr>
          <p:cNvSpPr>
            <a:spLocks noGrp="1"/>
          </p:cNvSpPr>
          <p:nvPr>
            <p:ph type="dt" sz="half" idx="10"/>
          </p:nvPr>
        </p:nvSpPr>
        <p:spPr/>
        <p:txBody>
          <a:bodyPr/>
          <a:lstStyle/>
          <a:p>
            <a:fld id="{1F1BE02B-6129-CC4C-A02F-3889257D2D93}" type="datetimeFigureOut">
              <a:rPr lang="en-US" smtClean="0"/>
              <a:t>11/13/2023</a:t>
            </a:fld>
            <a:endParaRPr lang="en-US"/>
          </a:p>
        </p:txBody>
      </p:sp>
      <p:sp>
        <p:nvSpPr>
          <p:cNvPr id="5" name="Footer Placeholder 4">
            <a:extLst>
              <a:ext uri="{FF2B5EF4-FFF2-40B4-BE49-F238E27FC236}">
                <a16:creationId xmlns:a16="http://schemas.microsoft.com/office/drawing/2014/main" id="{B1E37264-886F-0B4A-B96C-A2BE01BD85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BE6418-F748-4F43-AC61-27369F4607A7}"/>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116257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09600" y="198439"/>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8" name="Rectangle 3"/>
          <p:cNvSpPr>
            <a:spLocks noGrp="1" noChangeArrowheads="1"/>
          </p:cNvSpPr>
          <p:nvPr>
            <p:ph type="body" idx="1"/>
          </p:nvPr>
        </p:nvSpPr>
        <p:spPr bwMode="auto">
          <a:xfrm>
            <a:off x="609600" y="1600200"/>
            <a:ext cx="10972800" cy="4383088"/>
          </a:xfrm>
          <a:prstGeom prst="rect">
            <a:avLst/>
          </a:prstGeom>
          <a:solidFill>
            <a:srgbClr val="F8F8F8"/>
          </a:solidFill>
          <a:ln w="28575">
            <a:solidFill>
              <a:schemeClr val="accent2"/>
            </a:solidFill>
            <a:miter lim="800000"/>
            <a:headEnd/>
            <a:tailEnd/>
          </a:ln>
          <a:extLs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30" name="Picture 8" descr="Organ Donation and Transplantation_REV"/>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9118604" y="6378576"/>
            <a:ext cx="2925233"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32" name="Picture 11" descr="Organ Donation and Transplantation_REV"/>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9105905" y="6340476"/>
            <a:ext cx="2925233"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33" name="Rectangle 12"/>
          <p:cNvSpPr>
            <a:spLocks noChangeArrowheads="1"/>
          </p:cNvSpPr>
          <p:nvPr/>
        </p:nvSpPr>
        <p:spPr bwMode="auto">
          <a:xfrm>
            <a:off x="239187" y="6378577"/>
            <a:ext cx="5440913"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2400">
                <a:solidFill>
                  <a:srgbClr val="FFFFFF"/>
                </a:solidFill>
                <a:latin typeface="Arial" charset="0"/>
                <a:ea typeface="ＭＳ Ｐゴシック" charset="0"/>
                <a:cs typeface="Arial" charset="0"/>
              </a:rPr>
              <a:t>The Deceased Donation Course (ICM)</a:t>
            </a:r>
          </a:p>
        </p:txBody>
      </p:sp>
    </p:spTree>
    <p:extLst>
      <p:ext uri="{BB962C8B-B14F-4D97-AF65-F5344CB8AC3E}">
        <p14:creationId xmlns:p14="http://schemas.microsoft.com/office/powerpoint/2010/main" val="6727465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p:fade/>
  </p:transition>
  <p:hf sldNum="0" hdr="0" dt="0"/>
  <p:txStyles>
    <p:titleStyle>
      <a:lvl1pPr algn="ctr" rtl="0" eaLnBrk="0" fontAlgn="base" hangingPunct="0">
        <a:spcBef>
          <a:spcPct val="0"/>
        </a:spcBef>
        <a:spcAft>
          <a:spcPct val="0"/>
        </a:spcAft>
        <a:defRPr sz="4267">
          <a:solidFill>
            <a:schemeClr val="accent2"/>
          </a:solidFill>
          <a:latin typeface="+mj-lt"/>
          <a:ea typeface="ＭＳ Ｐゴシック" charset="0"/>
          <a:cs typeface="+mj-cs"/>
        </a:defRPr>
      </a:lvl1pPr>
      <a:lvl2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5pPr>
      <a:lvl6pPr marL="609570" algn="ctr" rtl="0" eaLnBrk="0" fontAlgn="base" hangingPunct="0">
        <a:spcBef>
          <a:spcPct val="0"/>
        </a:spcBef>
        <a:spcAft>
          <a:spcPct val="0"/>
        </a:spcAft>
        <a:defRPr sz="4267">
          <a:solidFill>
            <a:schemeClr val="accent2"/>
          </a:solidFill>
          <a:latin typeface="Arial" charset="0"/>
          <a:cs typeface="Arial" charset="0"/>
        </a:defRPr>
      </a:lvl6pPr>
      <a:lvl7pPr marL="1219139" algn="ctr" rtl="0" eaLnBrk="0" fontAlgn="base" hangingPunct="0">
        <a:spcBef>
          <a:spcPct val="0"/>
        </a:spcBef>
        <a:spcAft>
          <a:spcPct val="0"/>
        </a:spcAft>
        <a:defRPr sz="4267">
          <a:solidFill>
            <a:schemeClr val="accent2"/>
          </a:solidFill>
          <a:latin typeface="Arial" charset="0"/>
          <a:cs typeface="Arial" charset="0"/>
        </a:defRPr>
      </a:lvl7pPr>
      <a:lvl8pPr marL="1828709" algn="ctr" rtl="0" eaLnBrk="0" fontAlgn="base" hangingPunct="0">
        <a:spcBef>
          <a:spcPct val="0"/>
        </a:spcBef>
        <a:spcAft>
          <a:spcPct val="0"/>
        </a:spcAft>
        <a:defRPr sz="4267">
          <a:solidFill>
            <a:schemeClr val="accent2"/>
          </a:solidFill>
          <a:latin typeface="Arial" charset="0"/>
          <a:cs typeface="Arial" charset="0"/>
        </a:defRPr>
      </a:lvl8pPr>
      <a:lvl9pPr marL="2438278" algn="ctr" rtl="0" eaLnBrk="0" fontAlgn="base" hangingPunct="0">
        <a:spcBef>
          <a:spcPct val="0"/>
        </a:spcBef>
        <a:spcAft>
          <a:spcPct val="0"/>
        </a:spcAft>
        <a:defRPr sz="4267">
          <a:solidFill>
            <a:schemeClr val="accent2"/>
          </a:solidFill>
          <a:latin typeface="Arial" charset="0"/>
          <a:cs typeface="Arial" charset="0"/>
        </a:defRPr>
      </a:lvl9pPr>
    </p:titleStyle>
    <p:bodyStyle>
      <a:lvl1pPr marL="457177" indent="-457177"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990551" indent="-380982" algn="l" rtl="0" eaLnBrk="0" fontAlgn="base" hangingPunct="0">
        <a:spcBef>
          <a:spcPct val="20000"/>
        </a:spcBef>
        <a:spcAft>
          <a:spcPct val="0"/>
        </a:spcAft>
        <a:buChar char="–"/>
        <a:defRPr sz="2667">
          <a:solidFill>
            <a:schemeClr val="accent2"/>
          </a:solidFill>
          <a:latin typeface="+mn-lt"/>
          <a:ea typeface="Arial" charset="0"/>
          <a:cs typeface="+mn-cs"/>
        </a:defRPr>
      </a:lvl2pPr>
      <a:lvl3pPr marL="1523923" indent="-304784" algn="l" rtl="0" eaLnBrk="0" fontAlgn="base" hangingPunct="0">
        <a:spcBef>
          <a:spcPct val="20000"/>
        </a:spcBef>
        <a:spcAft>
          <a:spcPct val="0"/>
        </a:spcAft>
        <a:buChar char="•"/>
        <a:defRPr>
          <a:solidFill>
            <a:schemeClr val="tx1"/>
          </a:solidFill>
          <a:latin typeface="+mn-lt"/>
          <a:ea typeface="Arial" charset="0"/>
          <a:cs typeface="+mn-cs"/>
        </a:defRPr>
      </a:lvl3pPr>
      <a:lvl4pPr marL="2133493" indent="-304784" algn="l" rtl="0" eaLnBrk="0" fontAlgn="base" hangingPunct="0">
        <a:spcBef>
          <a:spcPct val="20000"/>
        </a:spcBef>
        <a:spcAft>
          <a:spcPct val="0"/>
        </a:spcAft>
        <a:buChar char="–"/>
        <a:defRPr sz="2133">
          <a:solidFill>
            <a:schemeClr val="tx1"/>
          </a:solidFill>
          <a:latin typeface="+mn-lt"/>
          <a:ea typeface="Arial" charset="0"/>
          <a:cs typeface="+mn-cs"/>
        </a:defRPr>
      </a:lvl4pPr>
      <a:lvl5pPr marL="2743063" indent="-304784" algn="l" rtl="0" eaLnBrk="0" fontAlgn="base" hangingPunct="0">
        <a:spcBef>
          <a:spcPct val="20000"/>
        </a:spcBef>
        <a:spcAft>
          <a:spcPct val="0"/>
        </a:spcAft>
        <a:buChar char="»"/>
        <a:defRPr sz="2133">
          <a:solidFill>
            <a:schemeClr val="tx1"/>
          </a:solidFill>
          <a:latin typeface="+mn-lt"/>
          <a:ea typeface="Arial" charset="0"/>
          <a:cs typeface="+mn-cs"/>
        </a:defRPr>
      </a:lvl5pPr>
      <a:lvl6pPr marL="3352632" indent="-304784" algn="l" rtl="0" eaLnBrk="0" fontAlgn="base" hangingPunct="0">
        <a:spcBef>
          <a:spcPct val="20000"/>
        </a:spcBef>
        <a:spcAft>
          <a:spcPct val="0"/>
        </a:spcAft>
        <a:buChar char="»"/>
        <a:defRPr sz="2133">
          <a:solidFill>
            <a:schemeClr val="tx1"/>
          </a:solidFill>
          <a:latin typeface="+mn-lt"/>
          <a:cs typeface="+mn-cs"/>
        </a:defRPr>
      </a:lvl6pPr>
      <a:lvl7pPr marL="3962202" indent="-304784" algn="l" rtl="0" eaLnBrk="0" fontAlgn="base" hangingPunct="0">
        <a:spcBef>
          <a:spcPct val="20000"/>
        </a:spcBef>
        <a:spcAft>
          <a:spcPct val="0"/>
        </a:spcAft>
        <a:buChar char="»"/>
        <a:defRPr sz="2133">
          <a:solidFill>
            <a:schemeClr val="tx1"/>
          </a:solidFill>
          <a:latin typeface="+mn-lt"/>
          <a:cs typeface="+mn-cs"/>
        </a:defRPr>
      </a:lvl7pPr>
      <a:lvl8pPr marL="4571771" indent="-304784" algn="l" rtl="0" eaLnBrk="0" fontAlgn="base" hangingPunct="0">
        <a:spcBef>
          <a:spcPct val="20000"/>
        </a:spcBef>
        <a:spcAft>
          <a:spcPct val="0"/>
        </a:spcAft>
        <a:buChar char="»"/>
        <a:defRPr sz="2133">
          <a:solidFill>
            <a:schemeClr val="tx1"/>
          </a:solidFill>
          <a:latin typeface="+mn-lt"/>
          <a:cs typeface="+mn-cs"/>
        </a:defRPr>
      </a:lvl8pPr>
      <a:lvl9pPr marL="5181341" indent="-304784" algn="l" rtl="0" eaLnBrk="0" fontAlgn="base" hangingPunct="0">
        <a:spcBef>
          <a:spcPct val="20000"/>
        </a:spcBef>
        <a:spcAft>
          <a:spcPct val="0"/>
        </a:spcAft>
        <a:buChar char="»"/>
        <a:defRPr sz="2133">
          <a:solidFill>
            <a:schemeClr val="tx1"/>
          </a:solidFill>
          <a:latin typeface="+mn-lt"/>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0" y="3743326"/>
            <a:ext cx="12192000" cy="360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1" name="Title Placeholder 1"/>
          <p:cNvSpPr>
            <a:spLocks noGrp="1"/>
          </p:cNvSpPr>
          <p:nvPr>
            <p:ph type="title"/>
          </p:nvPr>
        </p:nvSpPr>
        <p:spPr bwMode="auto">
          <a:xfrm>
            <a:off x="609600" y="625475"/>
            <a:ext cx="9304867"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609600" y="1858963"/>
            <a:ext cx="9304867" cy="3357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180865668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457189" rtl="0" eaLnBrk="0" fontAlgn="base" hangingPunct="0">
        <a:spcBef>
          <a:spcPct val="0"/>
        </a:spcBef>
        <a:spcAft>
          <a:spcPct val="0"/>
        </a:spcAft>
        <a:defRPr sz="3800" b="1">
          <a:solidFill>
            <a:srgbClr val="E0119D"/>
          </a:solidFill>
          <a:latin typeface="+mj-lt"/>
          <a:ea typeface="+mj-ea"/>
          <a:cs typeface="+mj-cs"/>
        </a:defRPr>
      </a:lvl1pPr>
      <a:lvl2pPr algn="l" defTabSz="457189" rtl="0" eaLnBrk="0" fontAlgn="base" hangingPunct="0">
        <a:spcBef>
          <a:spcPct val="0"/>
        </a:spcBef>
        <a:spcAft>
          <a:spcPct val="0"/>
        </a:spcAft>
        <a:defRPr sz="3800" b="1">
          <a:solidFill>
            <a:srgbClr val="E0119D"/>
          </a:solidFill>
          <a:latin typeface="Arial" charset="0"/>
          <a:ea typeface="ＭＳ Ｐゴシック" charset="0"/>
        </a:defRPr>
      </a:lvl2pPr>
      <a:lvl3pPr algn="l" defTabSz="457189" rtl="0" eaLnBrk="0" fontAlgn="base" hangingPunct="0">
        <a:spcBef>
          <a:spcPct val="0"/>
        </a:spcBef>
        <a:spcAft>
          <a:spcPct val="0"/>
        </a:spcAft>
        <a:defRPr sz="3800" b="1">
          <a:solidFill>
            <a:srgbClr val="E0119D"/>
          </a:solidFill>
          <a:latin typeface="Arial" charset="0"/>
          <a:ea typeface="ＭＳ Ｐゴシック" charset="0"/>
        </a:defRPr>
      </a:lvl3pPr>
      <a:lvl4pPr algn="l" defTabSz="457189" rtl="0" eaLnBrk="0" fontAlgn="base" hangingPunct="0">
        <a:spcBef>
          <a:spcPct val="0"/>
        </a:spcBef>
        <a:spcAft>
          <a:spcPct val="0"/>
        </a:spcAft>
        <a:defRPr sz="3800" b="1">
          <a:solidFill>
            <a:srgbClr val="E0119D"/>
          </a:solidFill>
          <a:latin typeface="Arial" charset="0"/>
          <a:ea typeface="ＭＳ Ｐゴシック" charset="0"/>
        </a:defRPr>
      </a:lvl4pPr>
      <a:lvl5pPr algn="l" defTabSz="457189" rtl="0" eaLnBrk="0" fontAlgn="base" hangingPunct="0">
        <a:spcBef>
          <a:spcPct val="0"/>
        </a:spcBef>
        <a:spcAft>
          <a:spcPct val="0"/>
        </a:spcAft>
        <a:defRPr sz="3800" b="1">
          <a:solidFill>
            <a:srgbClr val="E0119D"/>
          </a:solidFill>
          <a:latin typeface="Arial" charset="0"/>
          <a:ea typeface="ＭＳ Ｐゴシック" charset="0"/>
        </a:defRPr>
      </a:lvl5pPr>
      <a:lvl6pPr marL="457189" algn="l" defTabSz="457189" rtl="0" fontAlgn="base">
        <a:spcBef>
          <a:spcPct val="0"/>
        </a:spcBef>
        <a:spcAft>
          <a:spcPct val="0"/>
        </a:spcAft>
        <a:defRPr sz="3800" b="1">
          <a:solidFill>
            <a:srgbClr val="E0119D"/>
          </a:solidFill>
          <a:latin typeface="Arial" charset="0"/>
          <a:ea typeface="ＭＳ Ｐゴシック" charset="0"/>
        </a:defRPr>
      </a:lvl6pPr>
      <a:lvl7pPr marL="914377" algn="l" defTabSz="457189" rtl="0" fontAlgn="base">
        <a:spcBef>
          <a:spcPct val="0"/>
        </a:spcBef>
        <a:spcAft>
          <a:spcPct val="0"/>
        </a:spcAft>
        <a:defRPr sz="3800" b="1">
          <a:solidFill>
            <a:srgbClr val="E0119D"/>
          </a:solidFill>
          <a:latin typeface="Arial" charset="0"/>
          <a:ea typeface="ＭＳ Ｐゴシック" charset="0"/>
        </a:defRPr>
      </a:lvl7pPr>
      <a:lvl8pPr marL="1371566" algn="l" defTabSz="457189" rtl="0" fontAlgn="base">
        <a:spcBef>
          <a:spcPct val="0"/>
        </a:spcBef>
        <a:spcAft>
          <a:spcPct val="0"/>
        </a:spcAft>
        <a:defRPr sz="3800" b="1">
          <a:solidFill>
            <a:srgbClr val="E0119D"/>
          </a:solidFill>
          <a:latin typeface="Arial" charset="0"/>
          <a:ea typeface="ＭＳ Ｐゴシック" charset="0"/>
        </a:defRPr>
      </a:lvl8pPr>
      <a:lvl9pPr marL="1828754" algn="l" defTabSz="457189" rtl="0" fontAlgn="base">
        <a:spcBef>
          <a:spcPct val="0"/>
        </a:spcBef>
        <a:spcAft>
          <a:spcPct val="0"/>
        </a:spcAft>
        <a:defRPr sz="3800" b="1">
          <a:solidFill>
            <a:srgbClr val="E0119D"/>
          </a:solidFill>
          <a:latin typeface="Arial" charset="0"/>
          <a:ea typeface="ＭＳ Ｐゴシック" charset="0"/>
        </a:defRPr>
      </a:lvl9pPr>
    </p:titleStyle>
    <p:bodyStyle>
      <a:lvl1pPr marL="177796" indent="-177796" algn="l" defTabSz="457189"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63" indent="-269868" algn="l" defTabSz="457189"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59" indent="-177796"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28" indent="-269868"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196" indent="-269868"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385"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573"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762"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3950"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DC21F5-59F5-6945-8B6A-0961728AAE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7B1690-0DCB-AC47-9AEB-DF9D64D995B8}"/>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764F10-044B-F947-9173-C607A3C94F4B}"/>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BE02B-6129-CC4C-A02F-3889257D2D93}" type="datetimeFigureOut">
              <a:rPr lang="en-US" smtClean="0"/>
              <a:t>11/13/2023</a:t>
            </a:fld>
            <a:endParaRPr lang="en-US"/>
          </a:p>
        </p:txBody>
      </p:sp>
      <p:sp>
        <p:nvSpPr>
          <p:cNvPr id="5" name="Footer Placeholder 4">
            <a:extLst>
              <a:ext uri="{FF2B5EF4-FFF2-40B4-BE49-F238E27FC236}">
                <a16:creationId xmlns:a16="http://schemas.microsoft.com/office/drawing/2014/main" id="{670B118F-DEB2-9049-A2DF-17DAC3A0C929}"/>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19469E-7F07-E347-99F1-82F391A9D651}"/>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C65079-6150-F042-AB19-69D2539EEA8A}" type="slidenum">
              <a:rPr lang="en-US" smtClean="0"/>
              <a:t>‹#›</a:t>
            </a:fld>
            <a:endParaRPr lang="en-US"/>
          </a:p>
        </p:txBody>
      </p:sp>
    </p:spTree>
    <p:extLst>
      <p:ext uri="{BB962C8B-B14F-4D97-AF65-F5344CB8AC3E}">
        <p14:creationId xmlns:p14="http://schemas.microsoft.com/office/powerpoint/2010/main" val="19572716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1.tiff"/></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2.tiff"/><Relationship Id="rId4" Type="http://schemas.openxmlformats.org/officeDocument/2006/relationships/image" Target="../media/image21.tiff"/></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5.tiff"/><Relationship Id="rId5" Type="http://schemas.openxmlformats.org/officeDocument/2006/relationships/image" Target="../media/image24.tiff"/><Relationship Id="rId4" Type="http://schemas.openxmlformats.org/officeDocument/2006/relationships/image" Target="../media/image23.tiff"/></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8.gif"/><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6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6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25.xml"/><Relationship Id="rId4" Type="http://schemas.openxmlformats.org/officeDocument/2006/relationships/image" Target="../media/image26.tiff"/></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25.xml"/><Relationship Id="rId4" Type="http://schemas.openxmlformats.org/officeDocument/2006/relationships/image" Target="../media/image26.tiff"/></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1.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2.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3.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8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8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380.png"/><Relationship Id="rId4" Type="http://schemas.openxmlformats.org/officeDocument/2006/relationships/customXml" Target="../ink/ink1.xml"/></Relationships>
</file>

<file path=ppt/slides/_rels/slide9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2.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10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10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a:xfrm>
            <a:off x="2334419" y="2275330"/>
            <a:ext cx="7636896" cy="936625"/>
          </a:xfrm>
        </p:spPr>
        <p:txBody>
          <a:bodyPr>
            <a:normAutofit fontScale="90000"/>
          </a:bodyPr>
          <a:lstStyle/>
          <a:p>
            <a:pPr eaLnBrk="1" hangingPunct="1"/>
            <a:r>
              <a:rPr lang="en-GB" altLang="en-US" sz="3200" dirty="0">
                <a:solidFill>
                  <a:srgbClr val="6E2C6B"/>
                </a:solidFill>
              </a:rPr>
              <a:t>Breaking bad news – the Shakespearean Tragedy Approach</a:t>
            </a:r>
          </a:p>
        </p:txBody>
      </p:sp>
      <p:sp>
        <p:nvSpPr>
          <p:cNvPr id="5122" name="Rectangle 3"/>
          <p:cNvSpPr>
            <a:spLocks noGrp="1"/>
          </p:cNvSpPr>
          <p:nvPr>
            <p:ph type="body" idx="1"/>
          </p:nvPr>
        </p:nvSpPr>
        <p:spPr>
          <a:xfrm>
            <a:off x="601078" y="3430142"/>
            <a:ext cx="9887169" cy="2283271"/>
          </a:xfrm>
        </p:spPr>
        <p:txBody>
          <a:bodyPr/>
          <a:lstStyle/>
          <a:p>
            <a:pPr marL="0" indent="0" eaLnBrk="1" hangingPunct="1">
              <a:spcBef>
                <a:spcPts val="0"/>
              </a:spcBef>
              <a:spcAft>
                <a:spcPts val="0"/>
              </a:spcAft>
              <a:buNone/>
            </a:pPr>
            <a:endParaRPr lang="en-GB" altLang="en-US" sz="2400" dirty="0">
              <a:solidFill>
                <a:srgbClr val="6E2C6B"/>
              </a:solidFill>
            </a:endParaRPr>
          </a:p>
          <a:p>
            <a:pPr marL="0" indent="0" eaLnBrk="1" hangingPunct="1">
              <a:spcBef>
                <a:spcPts val="0"/>
              </a:spcBef>
              <a:spcAft>
                <a:spcPts val="0"/>
              </a:spcAft>
              <a:buNone/>
            </a:pPr>
            <a:endParaRPr lang="en-GB" altLang="en-US" sz="2000" dirty="0">
              <a:solidFill>
                <a:srgbClr val="6E2C6B"/>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90023" y="4790979"/>
            <a:ext cx="2277979" cy="198999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848737" y="359646"/>
            <a:ext cx="2245155" cy="627189"/>
          </a:xfrm>
          <a:prstGeom prst="rect">
            <a:avLst/>
          </a:prstGeom>
        </p:spPr>
      </p:pic>
    </p:spTree>
    <p:extLst>
      <p:ext uri="{BB962C8B-B14F-4D97-AF65-F5344CB8AC3E}">
        <p14:creationId xmlns:p14="http://schemas.microsoft.com/office/powerpoint/2010/main" val="1858408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984052D2-9D34-3C18-0E99-3E0CB1491B6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82212" y="903819"/>
            <a:ext cx="5258676" cy="4593870"/>
          </a:xfrm>
          <a:prstGeom prst="rect">
            <a:avLst/>
          </a:prstGeom>
        </p:spPr>
      </p:pic>
      <p:sp>
        <p:nvSpPr>
          <p:cNvPr id="3" name="Rectangle 2">
            <a:extLst>
              <a:ext uri="{FF2B5EF4-FFF2-40B4-BE49-F238E27FC236}">
                <a16:creationId xmlns:a16="http://schemas.microsoft.com/office/drawing/2014/main" id="{63FDB148-1209-817C-FE51-6A01B79D2DB1}"/>
              </a:ext>
            </a:extLst>
          </p:cNvPr>
          <p:cNvSpPr/>
          <p:nvPr/>
        </p:nvSpPr>
        <p:spPr>
          <a:xfrm>
            <a:off x="3081867" y="4817386"/>
            <a:ext cx="5159021" cy="7819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2158845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1033507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8194" name="Picture 2" descr="How was Harold Shipman caught?">
            <a:extLst>
              <a:ext uri="{FF2B5EF4-FFF2-40B4-BE49-F238E27FC236}">
                <a16:creationId xmlns:a16="http://schemas.microsoft.com/office/drawing/2014/main" id="{01055310-19C1-3245-B587-375007EFEF9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726874" y="1670875"/>
            <a:ext cx="5589604" cy="4148035"/>
          </a:xfrm>
          <a:prstGeom prst="rect">
            <a:avLst/>
          </a:prstGeom>
          <a:noFill/>
          <a:ln>
            <a:solidFill>
              <a:srgbClr val="7030A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550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descr="A person wearing glasses&#10;&#10;Description automatically generated">
            <a:extLst>
              <a:ext uri="{FF2B5EF4-FFF2-40B4-BE49-F238E27FC236}">
                <a16:creationId xmlns:a16="http://schemas.microsoft.com/office/drawing/2014/main" id="{E8D4F66E-7439-7247-9AD3-8A2E166D30B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376106" y="1840643"/>
            <a:ext cx="5156573" cy="3867431"/>
          </a:xfrm>
          <a:prstGeom prst="rect">
            <a:avLst/>
          </a:prstGeom>
          <a:ln w="28575">
            <a:solidFill>
              <a:srgbClr val="7030A0"/>
            </a:solidFill>
          </a:ln>
        </p:spPr>
      </p:pic>
    </p:spTree>
    <p:extLst>
      <p:ext uri="{BB962C8B-B14F-4D97-AF65-F5344CB8AC3E}">
        <p14:creationId xmlns:p14="http://schemas.microsoft.com/office/powerpoint/2010/main" val="2782577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2">
            <a:extLst>
              <a:ext uri="{FF2B5EF4-FFF2-40B4-BE49-F238E27FC236}">
                <a16:creationId xmlns:a16="http://schemas.microsoft.com/office/drawing/2014/main" id="{FE0C067B-E85A-ADF0-5106-891662524B33}"/>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433689" y="1782107"/>
            <a:ext cx="2956020" cy="3941360"/>
          </a:xfrm>
          <a:prstGeom prst="rect">
            <a:avLst/>
          </a:prstGeom>
          <a:noFill/>
          <a:ln w="19050">
            <a:solidFill>
              <a:srgbClr val="7030A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271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2">
            <a:extLst>
              <a:ext uri="{FF2B5EF4-FFF2-40B4-BE49-F238E27FC236}">
                <a16:creationId xmlns:a16="http://schemas.microsoft.com/office/drawing/2014/main" id="{FE0C067B-E85A-ADF0-5106-891662524B33}"/>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433689" y="1782107"/>
            <a:ext cx="2956020" cy="3941360"/>
          </a:xfrm>
          <a:prstGeom prst="rect">
            <a:avLst/>
          </a:prstGeom>
          <a:noFill/>
          <a:ln w="19050">
            <a:solidFill>
              <a:srgbClr val="7030A0"/>
            </a:solidFill>
          </a:ln>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5A987B3-B435-707D-C821-93A34AA5DE1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217430" y="2144890"/>
            <a:ext cx="5603323" cy="3070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40216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end of life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4"/>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That we feel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p:txBody>
      </p:sp>
      <p:pic>
        <p:nvPicPr>
          <p:cNvPr id="7" name="Picture 11" descr="Scan 05">
            <a:extLst>
              <a:ext uri="{FF2B5EF4-FFF2-40B4-BE49-F238E27FC236}">
                <a16:creationId xmlns:a16="http://schemas.microsoft.com/office/drawing/2014/main" id="{6AB978FC-9739-134E-99A4-BAE205AF4F76}"/>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160327" y="1980299"/>
            <a:ext cx="3571515" cy="23423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3815216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end of life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1026" name="Picture 2" descr="Making the “Cardiac Arrest Call” number 2222 in Europe - ESA - Newsletter  online | ESA – Newsletter online">
            <a:extLst>
              <a:ext uri="{FF2B5EF4-FFF2-40B4-BE49-F238E27FC236}">
                <a16:creationId xmlns:a16="http://schemas.microsoft.com/office/drawing/2014/main" id="{7518DEAD-3E25-A446-BED2-D2A192FA31C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17224" y="1972465"/>
            <a:ext cx="3713019" cy="23141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chemeClr val="bg2"/>
                </a:solidFill>
                <a:latin typeface="Arial"/>
                <a:cs typeface="Arial"/>
              </a:rPr>
              <a:t>That we feel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A patient has unexpectedly died</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1898642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end of life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chemeClr val="bg2"/>
                </a:solidFill>
                <a:latin typeface="Arial"/>
                <a:cs typeface="Arial"/>
              </a:rPr>
              <a:t>That we feel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chemeClr val="bg2"/>
                </a:solidFill>
                <a:latin typeface="Arial"/>
                <a:cs typeface="Arial"/>
              </a:rPr>
              <a:t>A patient has unexpectedly died</a:t>
            </a: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That the patient has died on the ventilator (brain death)</a:t>
            </a:r>
          </a:p>
        </p:txBody>
      </p:sp>
      <p:pic>
        <p:nvPicPr>
          <p:cNvPr id="8" name="Picture 25" descr="MCA INFARCT POST SAH_1_11">
            <a:extLst>
              <a:ext uri="{FF2B5EF4-FFF2-40B4-BE49-F238E27FC236}">
                <a16:creationId xmlns:a16="http://schemas.microsoft.com/office/drawing/2014/main" id="{D7B8F69B-FE2A-EB47-A8FB-BBDEC5D45C9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259371" y="1306367"/>
            <a:ext cx="3695700" cy="36957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23491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22347" y="20838"/>
            <a:ext cx="10509973" cy="844551"/>
          </a:xfrm>
        </p:spPr>
        <p:txBody>
          <a:bodyPr>
            <a:normAutofit/>
          </a:bodyPr>
          <a:lstStyle/>
          <a:p>
            <a:pPr algn="l" eaLnBrk="1" hangingPunct="1"/>
            <a:r>
              <a:rPr lang="en-GB" sz="3733" dirty="0">
                <a:solidFill>
                  <a:srgbClr val="E0119D"/>
                </a:solidFill>
              </a:rPr>
              <a:t>Three stage approach</a:t>
            </a:r>
          </a:p>
        </p:txBody>
      </p:sp>
      <p:sp>
        <p:nvSpPr>
          <p:cNvPr id="16387" name="AutoShape 3"/>
          <p:cNvSpPr>
            <a:spLocks noChangeArrowheads="1"/>
          </p:cNvSpPr>
          <p:nvPr/>
        </p:nvSpPr>
        <p:spPr bwMode="auto">
          <a:xfrm>
            <a:off x="578598" y="3047409"/>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defTabSz="1219139"/>
            <a:r>
              <a:rPr lang="en-GB" sz="2400" dirty="0">
                <a:solidFill>
                  <a:srgbClr val="000000"/>
                </a:solidFill>
                <a:ea typeface="MS PGothic" pitchFamily="34" charset="-128"/>
              </a:rPr>
              <a:t>Planning</a:t>
            </a:r>
          </a:p>
        </p:txBody>
      </p:sp>
      <p:sp>
        <p:nvSpPr>
          <p:cNvPr id="16388" name="AutoShape 4"/>
          <p:cNvSpPr>
            <a:spLocks noChangeArrowheads="1"/>
          </p:cNvSpPr>
          <p:nvPr/>
        </p:nvSpPr>
        <p:spPr bwMode="auto">
          <a:xfrm>
            <a:off x="3791199" y="2201767"/>
            <a:ext cx="3509496" cy="246452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defTabSz="1219139"/>
            <a:r>
              <a:rPr lang="en-GB" sz="2400" dirty="0">
                <a:solidFill>
                  <a:srgbClr val="000000"/>
                </a:solidFill>
                <a:ea typeface="MS PGothic" pitchFamily="34" charset="-128"/>
              </a:rPr>
              <a:t>Confirming understanding and acceptance of loss and expressing empathy – breaking the news</a:t>
            </a:r>
          </a:p>
        </p:txBody>
      </p:sp>
      <p:sp>
        <p:nvSpPr>
          <p:cNvPr id="16389" name="AutoShape 5"/>
          <p:cNvSpPr>
            <a:spLocks noChangeArrowheads="1"/>
          </p:cNvSpPr>
          <p:nvPr/>
        </p:nvSpPr>
        <p:spPr bwMode="auto">
          <a:xfrm>
            <a:off x="8878023" y="2717796"/>
            <a:ext cx="2446701" cy="1422400"/>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400" dirty="0">
                <a:solidFill>
                  <a:srgbClr val="000000"/>
                </a:solidFill>
                <a:ea typeface="MS PGothic" pitchFamily="34" charset="-128"/>
              </a:rPr>
              <a:t>Discussing </a:t>
            </a:r>
          </a:p>
          <a:p>
            <a:pPr defTabSz="1219139"/>
            <a:r>
              <a:rPr lang="en-GB" sz="2400" dirty="0">
                <a:solidFill>
                  <a:srgbClr val="000000"/>
                </a:solidFill>
                <a:ea typeface="MS PGothic" pitchFamily="34" charset="-128"/>
              </a:rPr>
              <a:t>end of life care</a:t>
            </a:r>
          </a:p>
        </p:txBody>
      </p:sp>
      <p:sp>
        <p:nvSpPr>
          <p:cNvPr id="16390" name="AutoShape 6"/>
          <p:cNvSpPr>
            <a:spLocks noChangeArrowheads="1"/>
          </p:cNvSpPr>
          <p:nvPr/>
        </p:nvSpPr>
        <p:spPr bwMode="auto">
          <a:xfrm rot="16200000">
            <a:off x="2915081" y="2987676"/>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a:endParaRPr lang="en-GB" sz="2400">
              <a:solidFill>
                <a:srgbClr val="000000"/>
              </a:solidFill>
              <a:ea typeface="MS PGothic" pitchFamily="34" charset="-128"/>
            </a:endParaRPr>
          </a:p>
        </p:txBody>
      </p:sp>
      <p:sp>
        <p:nvSpPr>
          <p:cNvPr id="16391" name="AutoShape 7"/>
          <p:cNvSpPr>
            <a:spLocks noChangeArrowheads="1"/>
          </p:cNvSpPr>
          <p:nvPr/>
        </p:nvSpPr>
        <p:spPr bwMode="auto">
          <a:xfrm rot="16200000">
            <a:off x="7691050" y="2987671"/>
            <a:ext cx="376767" cy="882651"/>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a:endParaRPr lang="en-GB" sz="2400">
              <a:solidFill>
                <a:srgbClr val="000000"/>
              </a:solidFill>
              <a:ea typeface="MS PGothic" pitchFamily="34" charset="-128"/>
            </a:endParaRPr>
          </a:p>
        </p:txBody>
      </p:sp>
      <p:pic>
        <p:nvPicPr>
          <p:cNvPr id="12" name="Picture 11">
            <a:extLst>
              <a:ext uri="{FF2B5EF4-FFF2-40B4-BE49-F238E27FC236}">
                <a16:creationId xmlns:a16="http://schemas.microsoft.com/office/drawing/2014/main" id="{764424DD-A620-A545-AD85-3E152D62DA6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13" name="Rectangle 12">
            <a:extLst>
              <a:ext uri="{FF2B5EF4-FFF2-40B4-BE49-F238E27FC236}">
                <a16:creationId xmlns:a16="http://schemas.microsoft.com/office/drawing/2014/main" id="{E04BE5F9-5831-784F-A6D5-5F21BB8B2EF7}"/>
              </a:ext>
            </a:extLst>
          </p:cNvPr>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spTree>
    <p:extLst>
      <p:ext uri="{BB962C8B-B14F-4D97-AF65-F5344CB8AC3E}">
        <p14:creationId xmlns:p14="http://schemas.microsoft.com/office/powerpoint/2010/main" val="1098560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39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3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nimBg="1"/>
      <p:bldP spid="16388" grpId="0" animBg="1"/>
      <p:bldP spid="16389" grpId="0" animBg="1"/>
      <p:bldP spid="16390" grpId="0" animBg="1"/>
      <p:bldP spid="1639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idx="4294967295"/>
          </p:nvPr>
        </p:nvSpPr>
        <p:spPr>
          <a:xfrm>
            <a:off x="1" y="1"/>
            <a:ext cx="7296151" cy="946641"/>
          </a:xfrm>
        </p:spPr>
        <p:txBody>
          <a:bodyPr/>
          <a:lstStyle/>
          <a:p>
            <a:r>
              <a:rPr lang="en-GB" dirty="0">
                <a:solidFill>
                  <a:srgbClr val="E0119D"/>
                </a:solidFill>
              </a:rPr>
              <a:t>Planning the conversation</a:t>
            </a:r>
          </a:p>
        </p:txBody>
      </p:sp>
      <p:sp>
        <p:nvSpPr>
          <p:cNvPr id="803843" name="AutoShape 3"/>
          <p:cNvSpPr>
            <a:spLocks noChangeArrowheads="1"/>
          </p:cNvSpPr>
          <p:nvPr/>
        </p:nvSpPr>
        <p:spPr bwMode="auto">
          <a:xfrm>
            <a:off x="1390654" y="1238252"/>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algn="l"/>
            <a:r>
              <a:rPr lang="en-GB" sz="2400" b="1">
                <a:solidFill>
                  <a:srgbClr val="000000"/>
                </a:solidFill>
                <a:ea typeface="MS PGothic" pitchFamily="34" charset="-128"/>
              </a:rPr>
              <a:t>Planning</a:t>
            </a:r>
          </a:p>
        </p:txBody>
      </p:sp>
      <p:sp>
        <p:nvSpPr>
          <p:cNvPr id="803844" name="AutoShape 4"/>
          <p:cNvSpPr>
            <a:spLocks noChangeArrowheads="1"/>
          </p:cNvSpPr>
          <p:nvPr/>
        </p:nvSpPr>
        <p:spPr bwMode="auto">
          <a:xfrm>
            <a:off x="4457706" y="1287811"/>
            <a:ext cx="7178665" cy="4792068"/>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wrap="none" anchor="ctr">
            <a:flatTx/>
          </a:bodyPr>
          <a:lstStyle/>
          <a:p>
            <a:endParaRPr lang="en-US" sz="3733">
              <a:solidFill>
                <a:srgbClr val="000000"/>
              </a:solidFill>
              <a:ea typeface="MS PGothic" pitchFamily="34" charset="-128"/>
            </a:endParaRPr>
          </a:p>
        </p:txBody>
      </p:sp>
      <p:sp>
        <p:nvSpPr>
          <p:cNvPr id="803847" name="Line 7"/>
          <p:cNvSpPr>
            <a:spLocks noChangeShapeType="1"/>
          </p:cNvSpPr>
          <p:nvPr/>
        </p:nvSpPr>
        <p:spPr bwMode="auto">
          <a:xfrm>
            <a:off x="617012" y="2376530"/>
            <a:ext cx="3202517" cy="2116"/>
          </a:xfrm>
          <a:prstGeom prst="line">
            <a:avLst/>
          </a:prstGeom>
          <a:noFill/>
          <a:ln w="28575">
            <a:solidFill>
              <a:srgbClr val="6E2C6B"/>
            </a:solidFill>
            <a:round/>
            <a:headEnd/>
            <a:tailEnd/>
          </a:ln>
          <a:extLst>
            <a:ext uri="{909E8E84-426E-40dd-AFC4-6F175D3DCCD1}">
              <a14:hiddenFill xmlns="" xmlns:a14="http://schemas.microsoft.com/office/drawing/2010/main">
                <a:noFill/>
              </a14:hiddenFill>
            </a:ext>
          </a:extLst>
        </p:spPr>
        <p:txBody>
          <a:bodyPr/>
          <a:lstStyle/>
          <a:p>
            <a:endParaRPr lang="en-GB" sz="2400"/>
          </a:p>
        </p:txBody>
      </p:sp>
      <p:sp>
        <p:nvSpPr>
          <p:cNvPr id="8" name="Rectangle 7"/>
          <p:cNvSpPr/>
          <p:nvPr/>
        </p:nvSpPr>
        <p:spPr bwMode="auto">
          <a:xfrm>
            <a:off x="0" y="613875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9" name="Picture 8">
            <a:extLst>
              <a:ext uri="{FF2B5EF4-FFF2-40B4-BE49-F238E27FC236}">
                <a16:creationId xmlns:a16="http://schemas.microsoft.com/office/drawing/2014/main" id="{E90F2701-3EE6-2948-AA9B-D729C7BBE3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descr="A person looking at the camera&#10;&#10;Description generated with high confidence">
            <a:extLst>
              <a:ext uri="{FF2B5EF4-FFF2-40B4-BE49-F238E27FC236}">
                <a16:creationId xmlns:a16="http://schemas.microsoft.com/office/drawing/2014/main" id="{B6BB9C99-828A-7D3C-88D3-620A7CE2F9D3}"/>
              </a:ext>
            </a:extLst>
          </p:cNvPr>
          <p:cNvPicPr>
            <a:picLocks noChangeAspect="1"/>
          </p:cNvPicPr>
          <p:nvPr/>
        </p:nvPicPr>
        <p:blipFill>
          <a:blip r:embed="rId4"/>
          <a:stretch>
            <a:fillRect/>
          </a:stretch>
        </p:blipFill>
        <p:spPr>
          <a:xfrm>
            <a:off x="760606" y="3067281"/>
            <a:ext cx="3050796" cy="23828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650424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idx="4294967295"/>
          </p:nvPr>
        </p:nvSpPr>
        <p:spPr>
          <a:xfrm>
            <a:off x="1" y="1"/>
            <a:ext cx="7296151" cy="946641"/>
          </a:xfrm>
        </p:spPr>
        <p:txBody>
          <a:bodyPr/>
          <a:lstStyle/>
          <a:p>
            <a:r>
              <a:rPr lang="en-GB" dirty="0">
                <a:solidFill>
                  <a:srgbClr val="E0119D"/>
                </a:solidFill>
              </a:rPr>
              <a:t>Planning the conversation</a:t>
            </a:r>
          </a:p>
        </p:txBody>
      </p:sp>
      <p:sp>
        <p:nvSpPr>
          <p:cNvPr id="803843" name="AutoShape 3"/>
          <p:cNvSpPr>
            <a:spLocks noChangeArrowheads="1"/>
          </p:cNvSpPr>
          <p:nvPr/>
        </p:nvSpPr>
        <p:spPr bwMode="auto">
          <a:xfrm>
            <a:off x="1390654" y="1238252"/>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algn="l"/>
            <a:r>
              <a:rPr lang="en-GB" sz="2400" b="1">
                <a:solidFill>
                  <a:srgbClr val="000000"/>
                </a:solidFill>
                <a:ea typeface="MS PGothic" pitchFamily="34" charset="-128"/>
              </a:rPr>
              <a:t>Planning</a:t>
            </a:r>
          </a:p>
        </p:txBody>
      </p:sp>
      <p:sp>
        <p:nvSpPr>
          <p:cNvPr id="803844" name="AutoShape 4"/>
          <p:cNvSpPr>
            <a:spLocks noChangeArrowheads="1"/>
          </p:cNvSpPr>
          <p:nvPr/>
        </p:nvSpPr>
        <p:spPr bwMode="auto">
          <a:xfrm>
            <a:off x="4457706" y="1287811"/>
            <a:ext cx="7178665" cy="4792068"/>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wrap="none" anchor="ctr">
            <a:flatTx/>
          </a:bodyPr>
          <a:lstStyle/>
          <a:p>
            <a:endParaRPr lang="en-US" sz="3733">
              <a:solidFill>
                <a:srgbClr val="000000"/>
              </a:solidFill>
              <a:ea typeface="MS PGothic" pitchFamily="34" charset="-128"/>
            </a:endParaRPr>
          </a:p>
        </p:txBody>
      </p:sp>
      <p:sp>
        <p:nvSpPr>
          <p:cNvPr id="803847" name="Line 7"/>
          <p:cNvSpPr>
            <a:spLocks noChangeShapeType="1"/>
          </p:cNvSpPr>
          <p:nvPr/>
        </p:nvSpPr>
        <p:spPr bwMode="auto">
          <a:xfrm>
            <a:off x="617012" y="2376530"/>
            <a:ext cx="3202517" cy="2116"/>
          </a:xfrm>
          <a:prstGeom prst="line">
            <a:avLst/>
          </a:prstGeom>
          <a:noFill/>
          <a:ln w="28575">
            <a:solidFill>
              <a:srgbClr val="6E2C6B"/>
            </a:solidFill>
            <a:round/>
            <a:headEnd/>
            <a:tailEnd/>
          </a:ln>
          <a:extLst>
            <a:ext uri="{909E8E84-426E-40dd-AFC4-6F175D3DCCD1}">
              <a14:hiddenFill xmlns:a14="http://schemas.microsoft.com/office/drawing/2010/main" xmlns="">
                <a:noFill/>
              </a14:hiddenFill>
            </a:ext>
          </a:extLst>
        </p:spPr>
        <p:txBody>
          <a:bodyPr/>
          <a:lstStyle/>
          <a:p>
            <a:endParaRPr lang="en-GB" sz="2400"/>
          </a:p>
        </p:txBody>
      </p:sp>
      <p:sp>
        <p:nvSpPr>
          <p:cNvPr id="803845" name="Rectangle 5"/>
          <p:cNvSpPr>
            <a:spLocks noChangeArrowheads="1"/>
          </p:cNvSpPr>
          <p:nvPr/>
        </p:nvSpPr>
        <p:spPr bwMode="auto">
          <a:xfrm>
            <a:off x="4586395" y="1607452"/>
            <a:ext cx="6815383" cy="14919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232822" indent="-232822">
              <a:lnSpc>
                <a:spcPct val="120000"/>
              </a:lnSpc>
              <a:spcBef>
                <a:spcPct val="30000"/>
              </a:spcBef>
              <a:buFontTx/>
              <a:buChar char="•"/>
            </a:pPr>
            <a:r>
              <a:rPr lang="en-GB" sz="2400" dirty="0">
                <a:solidFill>
                  <a:srgbClr val="FFFFFF"/>
                </a:solidFill>
                <a:ea typeface="MS PGothic" pitchFamily="34" charset="-128"/>
              </a:rPr>
              <a:t>Establish the team (including training opportunities)</a:t>
            </a:r>
          </a:p>
          <a:p>
            <a:pPr>
              <a:lnSpc>
                <a:spcPct val="120000"/>
              </a:lnSpc>
              <a:spcBef>
                <a:spcPct val="30000"/>
              </a:spcBef>
            </a:pPr>
            <a:endParaRPr lang="en-GB" sz="2400" dirty="0">
              <a:solidFill>
                <a:srgbClr val="FFFFFF"/>
              </a:solidFill>
              <a:ea typeface="MS PGothic" pitchFamily="34" charset="-128"/>
            </a:endParaRPr>
          </a:p>
        </p:txBody>
      </p:sp>
      <p:sp>
        <p:nvSpPr>
          <p:cNvPr id="8" name="Rectangle 7"/>
          <p:cNvSpPr/>
          <p:nvPr/>
        </p:nvSpPr>
        <p:spPr bwMode="auto">
          <a:xfrm>
            <a:off x="0" y="613875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9" name="Picture 8">
            <a:extLst>
              <a:ext uri="{FF2B5EF4-FFF2-40B4-BE49-F238E27FC236}">
                <a16:creationId xmlns:a16="http://schemas.microsoft.com/office/drawing/2014/main" id="{E90F2701-3EE6-2948-AA9B-D729C7BBE3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descr="A person looking at the camera&#10;&#10;Description generated with high confidence">
            <a:extLst>
              <a:ext uri="{FF2B5EF4-FFF2-40B4-BE49-F238E27FC236}">
                <a16:creationId xmlns:a16="http://schemas.microsoft.com/office/drawing/2014/main" id="{B6BB9C99-828A-7D3C-88D3-620A7CE2F9D3}"/>
              </a:ext>
            </a:extLst>
          </p:cNvPr>
          <p:cNvPicPr>
            <a:picLocks noChangeAspect="1"/>
          </p:cNvPicPr>
          <p:nvPr/>
        </p:nvPicPr>
        <p:blipFill>
          <a:blip r:embed="rId4"/>
          <a:stretch>
            <a:fillRect/>
          </a:stretch>
        </p:blipFill>
        <p:spPr>
          <a:xfrm>
            <a:off x="760606" y="3067281"/>
            <a:ext cx="3050796" cy="23828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3805891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idx="4294967295"/>
          </p:nvPr>
        </p:nvSpPr>
        <p:spPr>
          <a:xfrm>
            <a:off x="1" y="1"/>
            <a:ext cx="7296151" cy="946641"/>
          </a:xfrm>
        </p:spPr>
        <p:txBody>
          <a:bodyPr/>
          <a:lstStyle/>
          <a:p>
            <a:r>
              <a:rPr lang="en-GB" dirty="0">
                <a:solidFill>
                  <a:srgbClr val="E0119D"/>
                </a:solidFill>
              </a:rPr>
              <a:t>Planning the conversation</a:t>
            </a:r>
          </a:p>
        </p:txBody>
      </p:sp>
      <p:sp>
        <p:nvSpPr>
          <p:cNvPr id="803843" name="AutoShape 3"/>
          <p:cNvSpPr>
            <a:spLocks noChangeArrowheads="1"/>
          </p:cNvSpPr>
          <p:nvPr/>
        </p:nvSpPr>
        <p:spPr bwMode="auto">
          <a:xfrm>
            <a:off x="1390654" y="1238252"/>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algn="l"/>
            <a:r>
              <a:rPr lang="en-GB" sz="2400" b="1">
                <a:solidFill>
                  <a:srgbClr val="000000"/>
                </a:solidFill>
                <a:ea typeface="MS PGothic" pitchFamily="34" charset="-128"/>
              </a:rPr>
              <a:t>Planning</a:t>
            </a:r>
          </a:p>
        </p:txBody>
      </p:sp>
      <p:sp>
        <p:nvSpPr>
          <p:cNvPr id="803844" name="AutoShape 4"/>
          <p:cNvSpPr>
            <a:spLocks noChangeArrowheads="1"/>
          </p:cNvSpPr>
          <p:nvPr/>
        </p:nvSpPr>
        <p:spPr bwMode="auto">
          <a:xfrm>
            <a:off x="4457706" y="1287811"/>
            <a:ext cx="7178665" cy="4792068"/>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wrap="none" anchor="ctr">
            <a:flatTx/>
          </a:bodyPr>
          <a:lstStyle/>
          <a:p>
            <a:endParaRPr lang="en-US" sz="3733">
              <a:solidFill>
                <a:srgbClr val="000000"/>
              </a:solidFill>
              <a:ea typeface="MS PGothic" pitchFamily="34" charset="-128"/>
            </a:endParaRPr>
          </a:p>
        </p:txBody>
      </p:sp>
      <p:sp>
        <p:nvSpPr>
          <p:cNvPr id="803847" name="Line 7"/>
          <p:cNvSpPr>
            <a:spLocks noChangeShapeType="1"/>
          </p:cNvSpPr>
          <p:nvPr/>
        </p:nvSpPr>
        <p:spPr bwMode="auto">
          <a:xfrm>
            <a:off x="617012" y="2376530"/>
            <a:ext cx="3202517" cy="2116"/>
          </a:xfrm>
          <a:prstGeom prst="line">
            <a:avLst/>
          </a:prstGeom>
          <a:noFill/>
          <a:ln w="28575">
            <a:solidFill>
              <a:srgbClr val="6E2C6B"/>
            </a:solidFill>
            <a:round/>
            <a:headEnd/>
            <a:tailEnd/>
          </a:ln>
          <a:extLst>
            <a:ext uri="{909E8E84-426E-40dd-AFC4-6F175D3DCCD1}">
              <a14:hiddenFill xmlns:a14="http://schemas.microsoft.com/office/drawing/2010/main" xmlns="">
                <a:noFill/>
              </a14:hiddenFill>
            </a:ext>
          </a:extLst>
        </p:spPr>
        <p:txBody>
          <a:bodyPr/>
          <a:lstStyle/>
          <a:p>
            <a:endParaRPr lang="en-GB" sz="2400"/>
          </a:p>
        </p:txBody>
      </p:sp>
      <p:sp>
        <p:nvSpPr>
          <p:cNvPr id="803845" name="Rectangle 5"/>
          <p:cNvSpPr>
            <a:spLocks noChangeArrowheads="1"/>
          </p:cNvSpPr>
          <p:nvPr/>
        </p:nvSpPr>
        <p:spPr bwMode="auto">
          <a:xfrm>
            <a:off x="4586395" y="1607452"/>
            <a:ext cx="6815383" cy="31539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232822" indent="-232822">
              <a:lnSpc>
                <a:spcPct val="120000"/>
              </a:lnSpc>
              <a:spcBef>
                <a:spcPct val="30000"/>
              </a:spcBef>
              <a:buFontTx/>
              <a:buChar char="•"/>
            </a:pPr>
            <a:r>
              <a:rPr lang="en-GB" sz="2400" dirty="0">
                <a:solidFill>
                  <a:srgbClr val="FFFFFF"/>
                </a:solidFill>
                <a:ea typeface="MS PGothic" pitchFamily="34" charset="-128"/>
              </a:rPr>
              <a:t>Establish the team (including training opportunities)</a:t>
            </a:r>
          </a:p>
          <a:p>
            <a:pPr marL="232822" indent="-232822">
              <a:lnSpc>
                <a:spcPct val="120000"/>
              </a:lnSpc>
              <a:spcBef>
                <a:spcPct val="30000"/>
              </a:spcBef>
              <a:buFontTx/>
              <a:buChar char="•"/>
            </a:pPr>
            <a:r>
              <a:rPr lang="en-GB" sz="2400" dirty="0">
                <a:solidFill>
                  <a:srgbClr val="FFFFFF"/>
                </a:solidFill>
                <a:ea typeface="MS PGothic" pitchFamily="34" charset="-128"/>
              </a:rPr>
              <a:t>Identify</a:t>
            </a:r>
          </a:p>
          <a:p>
            <a:pPr marL="838159" lvl="1" indent="-366167">
              <a:lnSpc>
                <a:spcPct val="120000"/>
              </a:lnSpc>
              <a:spcBef>
                <a:spcPct val="30000"/>
              </a:spcBef>
              <a:buFont typeface="Arial" pitchFamily="34" charset="0"/>
              <a:buChar char="−"/>
            </a:pPr>
            <a:r>
              <a:rPr lang="en-GB" sz="2400" dirty="0">
                <a:solidFill>
                  <a:srgbClr val="FFFFFF"/>
                </a:solidFill>
                <a:ea typeface="MS PGothic" pitchFamily="34" charset="-128"/>
              </a:rPr>
              <a:t>key family members by name</a:t>
            </a:r>
          </a:p>
          <a:p>
            <a:pPr marL="838159" lvl="1" indent="-366167">
              <a:lnSpc>
                <a:spcPct val="120000"/>
              </a:lnSpc>
              <a:spcBef>
                <a:spcPct val="30000"/>
              </a:spcBef>
              <a:buFont typeface="Arial" pitchFamily="34" charset="0"/>
              <a:buChar char="−"/>
            </a:pPr>
            <a:r>
              <a:rPr lang="en-GB" sz="2400" dirty="0">
                <a:solidFill>
                  <a:srgbClr val="FFFFFF"/>
                </a:solidFill>
                <a:ea typeface="MS PGothic" pitchFamily="34" charset="-128"/>
              </a:rPr>
              <a:t>key family issues (e.g. acceptance, anger)</a:t>
            </a:r>
          </a:p>
          <a:p>
            <a:pPr>
              <a:lnSpc>
                <a:spcPct val="120000"/>
              </a:lnSpc>
              <a:spcBef>
                <a:spcPct val="30000"/>
              </a:spcBef>
            </a:pPr>
            <a:endParaRPr lang="en-GB" sz="2400" dirty="0">
              <a:solidFill>
                <a:srgbClr val="FFFFFF"/>
              </a:solidFill>
              <a:ea typeface="MS PGothic" pitchFamily="34" charset="-128"/>
            </a:endParaRPr>
          </a:p>
        </p:txBody>
      </p:sp>
      <p:sp>
        <p:nvSpPr>
          <p:cNvPr id="8" name="Rectangle 7"/>
          <p:cNvSpPr/>
          <p:nvPr/>
        </p:nvSpPr>
        <p:spPr bwMode="auto">
          <a:xfrm>
            <a:off x="0" y="613875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9" name="Picture 8">
            <a:extLst>
              <a:ext uri="{FF2B5EF4-FFF2-40B4-BE49-F238E27FC236}">
                <a16:creationId xmlns:a16="http://schemas.microsoft.com/office/drawing/2014/main" id="{E90F2701-3EE6-2948-AA9B-D729C7BBE3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descr="A person looking at the camera&#10;&#10;Description generated with high confidence">
            <a:extLst>
              <a:ext uri="{FF2B5EF4-FFF2-40B4-BE49-F238E27FC236}">
                <a16:creationId xmlns:a16="http://schemas.microsoft.com/office/drawing/2014/main" id="{B6BB9C99-828A-7D3C-88D3-620A7CE2F9D3}"/>
              </a:ext>
            </a:extLst>
          </p:cNvPr>
          <p:cNvPicPr>
            <a:picLocks noChangeAspect="1"/>
          </p:cNvPicPr>
          <p:nvPr/>
        </p:nvPicPr>
        <p:blipFill>
          <a:blip r:embed="rId4"/>
          <a:stretch>
            <a:fillRect/>
          </a:stretch>
        </p:blipFill>
        <p:spPr>
          <a:xfrm>
            <a:off x="760606" y="3067281"/>
            <a:ext cx="3050796" cy="23828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4777929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idx="4294967295"/>
          </p:nvPr>
        </p:nvSpPr>
        <p:spPr>
          <a:xfrm>
            <a:off x="1" y="1"/>
            <a:ext cx="7296151" cy="946641"/>
          </a:xfrm>
        </p:spPr>
        <p:txBody>
          <a:bodyPr/>
          <a:lstStyle/>
          <a:p>
            <a:r>
              <a:rPr lang="en-GB" dirty="0">
                <a:solidFill>
                  <a:srgbClr val="E0119D"/>
                </a:solidFill>
              </a:rPr>
              <a:t>Planning the conversation</a:t>
            </a:r>
          </a:p>
        </p:txBody>
      </p:sp>
      <p:sp>
        <p:nvSpPr>
          <p:cNvPr id="803843" name="AutoShape 3"/>
          <p:cNvSpPr>
            <a:spLocks noChangeArrowheads="1"/>
          </p:cNvSpPr>
          <p:nvPr/>
        </p:nvSpPr>
        <p:spPr bwMode="auto">
          <a:xfrm>
            <a:off x="1390654" y="1238252"/>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algn="l"/>
            <a:r>
              <a:rPr lang="en-GB" sz="2400" b="1">
                <a:solidFill>
                  <a:srgbClr val="000000"/>
                </a:solidFill>
                <a:ea typeface="MS PGothic" pitchFamily="34" charset="-128"/>
              </a:rPr>
              <a:t>Planning</a:t>
            </a:r>
          </a:p>
        </p:txBody>
      </p:sp>
      <p:sp>
        <p:nvSpPr>
          <p:cNvPr id="803844" name="AutoShape 4"/>
          <p:cNvSpPr>
            <a:spLocks noChangeArrowheads="1"/>
          </p:cNvSpPr>
          <p:nvPr/>
        </p:nvSpPr>
        <p:spPr bwMode="auto">
          <a:xfrm>
            <a:off x="4457706" y="1287811"/>
            <a:ext cx="7178665" cy="4792068"/>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wrap="none" anchor="ctr">
            <a:flatTx/>
          </a:bodyPr>
          <a:lstStyle/>
          <a:p>
            <a:endParaRPr lang="en-US" sz="3733">
              <a:solidFill>
                <a:srgbClr val="000000"/>
              </a:solidFill>
              <a:ea typeface="MS PGothic" pitchFamily="34" charset="-128"/>
            </a:endParaRPr>
          </a:p>
        </p:txBody>
      </p:sp>
      <p:sp>
        <p:nvSpPr>
          <p:cNvPr id="803847" name="Line 7"/>
          <p:cNvSpPr>
            <a:spLocks noChangeShapeType="1"/>
          </p:cNvSpPr>
          <p:nvPr/>
        </p:nvSpPr>
        <p:spPr bwMode="auto">
          <a:xfrm>
            <a:off x="617012" y="2376530"/>
            <a:ext cx="3202517" cy="2116"/>
          </a:xfrm>
          <a:prstGeom prst="line">
            <a:avLst/>
          </a:prstGeom>
          <a:noFill/>
          <a:ln w="28575">
            <a:solidFill>
              <a:srgbClr val="6E2C6B"/>
            </a:solidFill>
            <a:round/>
            <a:headEnd/>
            <a:tailEnd/>
          </a:ln>
          <a:extLst>
            <a:ext uri="{909E8E84-426E-40dd-AFC4-6F175D3DCCD1}">
              <a14:hiddenFill xmlns="" xmlns:a14="http://schemas.microsoft.com/office/drawing/2010/main">
                <a:noFill/>
              </a14:hiddenFill>
            </a:ext>
          </a:extLst>
        </p:spPr>
        <p:txBody>
          <a:bodyPr/>
          <a:lstStyle/>
          <a:p>
            <a:endParaRPr lang="en-GB" sz="2400"/>
          </a:p>
        </p:txBody>
      </p:sp>
      <p:sp>
        <p:nvSpPr>
          <p:cNvPr id="803845" name="Rectangle 5"/>
          <p:cNvSpPr>
            <a:spLocks noChangeArrowheads="1"/>
          </p:cNvSpPr>
          <p:nvPr/>
        </p:nvSpPr>
        <p:spPr bwMode="auto">
          <a:xfrm>
            <a:off x="4586395" y="1607452"/>
            <a:ext cx="6815383" cy="3707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232822" indent="-232822">
              <a:lnSpc>
                <a:spcPct val="120000"/>
              </a:lnSpc>
              <a:spcBef>
                <a:spcPct val="30000"/>
              </a:spcBef>
              <a:buFontTx/>
              <a:buChar char="•"/>
            </a:pPr>
            <a:r>
              <a:rPr lang="en-GB" sz="2400" dirty="0">
                <a:solidFill>
                  <a:srgbClr val="FFFFFF"/>
                </a:solidFill>
                <a:ea typeface="MS PGothic" pitchFamily="34" charset="-128"/>
              </a:rPr>
              <a:t>Establish the team (including training opportunities)</a:t>
            </a:r>
          </a:p>
          <a:p>
            <a:pPr marL="232822" indent="-232822">
              <a:lnSpc>
                <a:spcPct val="120000"/>
              </a:lnSpc>
              <a:spcBef>
                <a:spcPct val="30000"/>
              </a:spcBef>
              <a:buFontTx/>
              <a:buChar char="•"/>
            </a:pPr>
            <a:r>
              <a:rPr lang="en-GB" sz="2400" dirty="0">
                <a:solidFill>
                  <a:srgbClr val="FFFFFF"/>
                </a:solidFill>
                <a:ea typeface="MS PGothic" pitchFamily="34" charset="-128"/>
              </a:rPr>
              <a:t>Identify</a:t>
            </a:r>
          </a:p>
          <a:p>
            <a:pPr marL="838159" lvl="1" indent="-366167">
              <a:lnSpc>
                <a:spcPct val="120000"/>
              </a:lnSpc>
              <a:spcBef>
                <a:spcPct val="30000"/>
              </a:spcBef>
              <a:buFont typeface="Arial" pitchFamily="34" charset="0"/>
              <a:buChar char="−"/>
            </a:pPr>
            <a:r>
              <a:rPr lang="en-GB" sz="2400" dirty="0">
                <a:solidFill>
                  <a:srgbClr val="FFFFFF"/>
                </a:solidFill>
                <a:ea typeface="MS PGothic" pitchFamily="34" charset="-128"/>
              </a:rPr>
              <a:t>key family members by name</a:t>
            </a:r>
          </a:p>
          <a:p>
            <a:pPr marL="838159" lvl="1" indent="-366167">
              <a:lnSpc>
                <a:spcPct val="120000"/>
              </a:lnSpc>
              <a:spcBef>
                <a:spcPct val="30000"/>
              </a:spcBef>
              <a:buFont typeface="Arial" pitchFamily="34" charset="0"/>
              <a:buChar char="−"/>
            </a:pPr>
            <a:r>
              <a:rPr lang="en-GB" sz="2400" dirty="0">
                <a:solidFill>
                  <a:srgbClr val="FFFFFF"/>
                </a:solidFill>
                <a:ea typeface="MS PGothic" pitchFamily="34" charset="-128"/>
              </a:rPr>
              <a:t>key family issues (e.g. acceptance, anger)</a:t>
            </a:r>
          </a:p>
          <a:p>
            <a:pPr marL="232822" indent="-232822">
              <a:lnSpc>
                <a:spcPct val="120000"/>
              </a:lnSpc>
              <a:spcBef>
                <a:spcPct val="30000"/>
              </a:spcBef>
              <a:buFontTx/>
              <a:buChar char="•"/>
            </a:pPr>
            <a:r>
              <a:rPr lang="en-GB" sz="2400" dirty="0">
                <a:solidFill>
                  <a:srgbClr val="FFFFFF"/>
                </a:solidFill>
                <a:ea typeface="MS PGothic" pitchFamily="34" charset="-128"/>
              </a:rPr>
              <a:t>Agree timing and setting, roles</a:t>
            </a:r>
          </a:p>
          <a:p>
            <a:pPr>
              <a:lnSpc>
                <a:spcPct val="120000"/>
              </a:lnSpc>
              <a:spcBef>
                <a:spcPct val="30000"/>
              </a:spcBef>
            </a:pPr>
            <a:endParaRPr lang="en-GB" sz="2400" dirty="0">
              <a:solidFill>
                <a:srgbClr val="FFFFFF"/>
              </a:solidFill>
              <a:ea typeface="MS PGothic" pitchFamily="34" charset="-128"/>
            </a:endParaRPr>
          </a:p>
        </p:txBody>
      </p:sp>
      <p:sp>
        <p:nvSpPr>
          <p:cNvPr id="8" name="Rectangle 7"/>
          <p:cNvSpPr/>
          <p:nvPr/>
        </p:nvSpPr>
        <p:spPr bwMode="auto">
          <a:xfrm>
            <a:off x="0" y="613875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9" name="Picture 8">
            <a:extLst>
              <a:ext uri="{FF2B5EF4-FFF2-40B4-BE49-F238E27FC236}">
                <a16:creationId xmlns:a16="http://schemas.microsoft.com/office/drawing/2014/main" id="{E90F2701-3EE6-2948-AA9B-D729C7BBE3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descr="A person looking at the camera&#10;&#10;Description generated with high confidence">
            <a:extLst>
              <a:ext uri="{FF2B5EF4-FFF2-40B4-BE49-F238E27FC236}">
                <a16:creationId xmlns:a16="http://schemas.microsoft.com/office/drawing/2014/main" id="{B6BB9C99-828A-7D3C-88D3-620A7CE2F9D3}"/>
              </a:ext>
            </a:extLst>
          </p:cNvPr>
          <p:cNvPicPr>
            <a:picLocks noChangeAspect="1"/>
          </p:cNvPicPr>
          <p:nvPr/>
        </p:nvPicPr>
        <p:blipFill>
          <a:blip r:embed="rId4"/>
          <a:stretch>
            <a:fillRect/>
          </a:stretch>
        </p:blipFill>
        <p:spPr>
          <a:xfrm>
            <a:off x="760606" y="3067281"/>
            <a:ext cx="3050796" cy="23828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14898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idx="4294967295"/>
          </p:nvPr>
        </p:nvSpPr>
        <p:spPr>
          <a:xfrm>
            <a:off x="1" y="1"/>
            <a:ext cx="7296151" cy="946641"/>
          </a:xfrm>
        </p:spPr>
        <p:txBody>
          <a:bodyPr/>
          <a:lstStyle/>
          <a:p>
            <a:r>
              <a:rPr lang="en-GB" dirty="0">
                <a:solidFill>
                  <a:srgbClr val="E0119D"/>
                </a:solidFill>
              </a:rPr>
              <a:t>Planning the conversation</a:t>
            </a:r>
          </a:p>
        </p:txBody>
      </p:sp>
      <p:sp>
        <p:nvSpPr>
          <p:cNvPr id="803843" name="AutoShape 3"/>
          <p:cNvSpPr>
            <a:spLocks noChangeArrowheads="1"/>
          </p:cNvSpPr>
          <p:nvPr/>
        </p:nvSpPr>
        <p:spPr bwMode="auto">
          <a:xfrm>
            <a:off x="1390654" y="1238252"/>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algn="l"/>
            <a:r>
              <a:rPr lang="en-GB" sz="2400" b="1">
                <a:solidFill>
                  <a:srgbClr val="000000"/>
                </a:solidFill>
                <a:ea typeface="MS PGothic" pitchFamily="34" charset="-128"/>
              </a:rPr>
              <a:t>Planning</a:t>
            </a:r>
          </a:p>
        </p:txBody>
      </p:sp>
      <p:sp>
        <p:nvSpPr>
          <p:cNvPr id="803844" name="AutoShape 4"/>
          <p:cNvSpPr>
            <a:spLocks noChangeArrowheads="1"/>
          </p:cNvSpPr>
          <p:nvPr/>
        </p:nvSpPr>
        <p:spPr bwMode="auto">
          <a:xfrm>
            <a:off x="4457706" y="1287811"/>
            <a:ext cx="7178665" cy="4792068"/>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wrap="none" anchor="ctr">
            <a:flatTx/>
          </a:bodyPr>
          <a:lstStyle/>
          <a:p>
            <a:endParaRPr lang="en-US" sz="3733">
              <a:solidFill>
                <a:srgbClr val="000000"/>
              </a:solidFill>
              <a:ea typeface="MS PGothic" pitchFamily="34" charset="-128"/>
            </a:endParaRPr>
          </a:p>
        </p:txBody>
      </p:sp>
      <p:sp>
        <p:nvSpPr>
          <p:cNvPr id="803847" name="Line 7"/>
          <p:cNvSpPr>
            <a:spLocks noChangeShapeType="1"/>
          </p:cNvSpPr>
          <p:nvPr/>
        </p:nvSpPr>
        <p:spPr bwMode="auto">
          <a:xfrm>
            <a:off x="617012" y="2376530"/>
            <a:ext cx="3202517" cy="2116"/>
          </a:xfrm>
          <a:prstGeom prst="line">
            <a:avLst/>
          </a:prstGeom>
          <a:noFill/>
          <a:ln w="28575">
            <a:solidFill>
              <a:srgbClr val="6E2C6B"/>
            </a:solidFill>
            <a:round/>
            <a:headEnd/>
            <a:tailEnd/>
          </a:ln>
          <a:extLst>
            <a:ext uri="{909E8E84-426E-40dd-AFC4-6F175D3DCCD1}">
              <a14:hiddenFill xmlns:a14="http://schemas.microsoft.com/office/drawing/2010/main" xmlns="">
                <a:noFill/>
              </a14:hiddenFill>
            </a:ext>
          </a:extLst>
        </p:spPr>
        <p:txBody>
          <a:bodyPr/>
          <a:lstStyle/>
          <a:p>
            <a:endParaRPr lang="en-GB" sz="2400"/>
          </a:p>
        </p:txBody>
      </p:sp>
      <p:sp>
        <p:nvSpPr>
          <p:cNvPr id="803845" name="Rectangle 5"/>
          <p:cNvSpPr>
            <a:spLocks noChangeArrowheads="1"/>
          </p:cNvSpPr>
          <p:nvPr/>
        </p:nvSpPr>
        <p:spPr bwMode="auto">
          <a:xfrm>
            <a:off x="4586395" y="1607452"/>
            <a:ext cx="6815383" cy="4705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232822" indent="-232822">
              <a:lnSpc>
                <a:spcPct val="120000"/>
              </a:lnSpc>
              <a:spcBef>
                <a:spcPct val="30000"/>
              </a:spcBef>
              <a:buFontTx/>
              <a:buChar char="•"/>
            </a:pPr>
            <a:r>
              <a:rPr lang="en-GB" sz="2400" dirty="0">
                <a:solidFill>
                  <a:srgbClr val="FFFFFF"/>
                </a:solidFill>
                <a:ea typeface="MS PGothic" pitchFamily="34" charset="-128"/>
              </a:rPr>
              <a:t>Establish the team (including training opportunities)</a:t>
            </a:r>
          </a:p>
          <a:p>
            <a:pPr marL="232822" indent="-232822">
              <a:lnSpc>
                <a:spcPct val="120000"/>
              </a:lnSpc>
              <a:spcBef>
                <a:spcPct val="30000"/>
              </a:spcBef>
              <a:buFontTx/>
              <a:buChar char="•"/>
            </a:pPr>
            <a:r>
              <a:rPr lang="en-GB" sz="2400" dirty="0">
                <a:solidFill>
                  <a:srgbClr val="FFFFFF"/>
                </a:solidFill>
                <a:ea typeface="MS PGothic" pitchFamily="34" charset="-128"/>
              </a:rPr>
              <a:t>Identify</a:t>
            </a:r>
          </a:p>
          <a:p>
            <a:pPr marL="838159" lvl="1" indent="-366167">
              <a:lnSpc>
                <a:spcPct val="120000"/>
              </a:lnSpc>
              <a:spcBef>
                <a:spcPct val="30000"/>
              </a:spcBef>
              <a:buFont typeface="Arial" pitchFamily="34" charset="0"/>
              <a:buChar char="−"/>
            </a:pPr>
            <a:r>
              <a:rPr lang="en-GB" sz="2400" dirty="0">
                <a:solidFill>
                  <a:srgbClr val="FFFFFF"/>
                </a:solidFill>
                <a:ea typeface="MS PGothic" pitchFamily="34" charset="-128"/>
              </a:rPr>
              <a:t>key family members by name</a:t>
            </a:r>
          </a:p>
          <a:p>
            <a:pPr marL="838159" lvl="1" indent="-366167">
              <a:lnSpc>
                <a:spcPct val="120000"/>
              </a:lnSpc>
              <a:spcBef>
                <a:spcPct val="30000"/>
              </a:spcBef>
              <a:buFont typeface="Arial" pitchFamily="34" charset="0"/>
              <a:buChar char="−"/>
            </a:pPr>
            <a:r>
              <a:rPr lang="en-GB" sz="2400" dirty="0">
                <a:solidFill>
                  <a:srgbClr val="FFFFFF"/>
                </a:solidFill>
                <a:ea typeface="MS PGothic" pitchFamily="34" charset="-128"/>
              </a:rPr>
              <a:t>key family issues (e.g. acceptance, anger)</a:t>
            </a:r>
          </a:p>
          <a:p>
            <a:pPr marL="232822" indent="-232822">
              <a:lnSpc>
                <a:spcPct val="120000"/>
              </a:lnSpc>
              <a:spcBef>
                <a:spcPct val="30000"/>
              </a:spcBef>
              <a:buFontTx/>
              <a:buChar char="•"/>
            </a:pPr>
            <a:r>
              <a:rPr lang="en-GB" sz="2400" dirty="0">
                <a:solidFill>
                  <a:srgbClr val="FFFFFF"/>
                </a:solidFill>
                <a:ea typeface="MS PGothic" pitchFamily="34" charset="-128"/>
              </a:rPr>
              <a:t>Agree timing and setting, roles</a:t>
            </a:r>
          </a:p>
          <a:p>
            <a:pPr marL="232822" indent="-232822">
              <a:lnSpc>
                <a:spcPct val="120000"/>
              </a:lnSpc>
              <a:spcBef>
                <a:spcPct val="30000"/>
              </a:spcBef>
              <a:buFontTx/>
              <a:buChar char="•"/>
            </a:pPr>
            <a:r>
              <a:rPr lang="en-GB" sz="2400" dirty="0">
                <a:solidFill>
                  <a:srgbClr val="FFFFFF"/>
                </a:solidFill>
                <a:ea typeface="MS PGothic" pitchFamily="34" charset="-128"/>
              </a:rPr>
              <a:t>Discuss the technical approach planned – how will deliver the news? </a:t>
            </a:r>
          </a:p>
          <a:p>
            <a:pPr>
              <a:lnSpc>
                <a:spcPct val="120000"/>
              </a:lnSpc>
              <a:spcBef>
                <a:spcPct val="30000"/>
              </a:spcBef>
            </a:pPr>
            <a:endParaRPr lang="en-GB" sz="2400" dirty="0">
              <a:solidFill>
                <a:srgbClr val="FFFFFF"/>
              </a:solidFill>
              <a:ea typeface="MS PGothic" pitchFamily="34" charset="-128"/>
            </a:endParaRPr>
          </a:p>
        </p:txBody>
      </p:sp>
      <p:sp>
        <p:nvSpPr>
          <p:cNvPr id="8" name="Rectangle 7"/>
          <p:cNvSpPr/>
          <p:nvPr/>
        </p:nvSpPr>
        <p:spPr bwMode="auto">
          <a:xfrm>
            <a:off x="0" y="613875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9" name="Picture 8">
            <a:extLst>
              <a:ext uri="{FF2B5EF4-FFF2-40B4-BE49-F238E27FC236}">
                <a16:creationId xmlns:a16="http://schemas.microsoft.com/office/drawing/2014/main" id="{E90F2701-3EE6-2948-AA9B-D729C7BBE3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descr="A person looking at the camera&#10;&#10;Description generated with high confidence">
            <a:extLst>
              <a:ext uri="{FF2B5EF4-FFF2-40B4-BE49-F238E27FC236}">
                <a16:creationId xmlns:a16="http://schemas.microsoft.com/office/drawing/2014/main" id="{B6BB9C99-828A-7D3C-88D3-620A7CE2F9D3}"/>
              </a:ext>
            </a:extLst>
          </p:cNvPr>
          <p:cNvPicPr>
            <a:picLocks noChangeAspect="1"/>
          </p:cNvPicPr>
          <p:nvPr/>
        </p:nvPicPr>
        <p:blipFill>
          <a:blip r:embed="rId4"/>
          <a:stretch>
            <a:fillRect/>
          </a:stretch>
        </p:blipFill>
        <p:spPr>
          <a:xfrm>
            <a:off x="760606" y="3067281"/>
            <a:ext cx="3050796" cy="23828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469147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lfred ICU Intubation Checklist - INTENSIVE">
            <a:extLst>
              <a:ext uri="{FF2B5EF4-FFF2-40B4-BE49-F238E27FC236}">
                <a16:creationId xmlns:a16="http://schemas.microsoft.com/office/drawing/2014/main" id="{3C400EE3-41C0-F9EC-8E69-9841F1F1510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41909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507290-ED8D-533A-6DCF-C0DFBFC81AD0}"/>
              </a:ext>
            </a:extLst>
          </p:cNvPr>
          <p:cNvPicPr>
            <a:picLocks noChangeAspect="1"/>
          </p:cNvPicPr>
          <p:nvPr/>
        </p:nvPicPr>
        <p:blipFill>
          <a:blip r:embed="rId2"/>
          <a:stretch>
            <a:fillRect/>
          </a:stretch>
        </p:blipFill>
        <p:spPr>
          <a:xfrm>
            <a:off x="3787676" y="0"/>
            <a:ext cx="4616648" cy="6858000"/>
          </a:xfrm>
          <a:prstGeom prst="rect">
            <a:avLst/>
          </a:prstGeom>
        </p:spPr>
      </p:pic>
    </p:spTree>
    <p:extLst>
      <p:ext uri="{BB962C8B-B14F-4D97-AF65-F5344CB8AC3E}">
        <p14:creationId xmlns:p14="http://schemas.microsoft.com/office/powerpoint/2010/main" val="22995330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ChangeArrowheads="1"/>
          </p:cNvSpPr>
          <p:nvPr/>
        </p:nvSpPr>
        <p:spPr bwMode="auto">
          <a:xfrm>
            <a:off x="4220635" y="3185586"/>
            <a:ext cx="3730508" cy="461665"/>
          </a:xfrm>
          <a:prstGeom prst="rect">
            <a:avLst/>
          </a:prstGeom>
          <a:noFill/>
          <a:ln w="9525">
            <a:noFill/>
            <a:miter lim="800000"/>
            <a:headEnd/>
            <a:tailEnd/>
          </a:ln>
          <a:effectLst/>
        </p:spPr>
        <p:txBody>
          <a:bodyPr wrap="none">
            <a:prstTxWarp prst="textNoShape">
              <a:avLst/>
            </a:prstTxWarp>
            <a:spAutoFit/>
          </a:bodyPr>
          <a:lstStyle/>
          <a:p>
            <a:pPr defTabSz="1219139"/>
            <a:r>
              <a:rPr lang="en-GB" sz="2400" dirty="0">
                <a:solidFill>
                  <a:srgbClr val="000000"/>
                </a:solidFill>
                <a:latin typeface="Arial" pitchFamily="11" charset="0"/>
                <a:ea typeface="Arial"/>
                <a:cs typeface="Arial"/>
              </a:rPr>
              <a:t>Clip 2 Good </a:t>
            </a:r>
            <a:r>
              <a:rPr lang="en-GB" sz="2400" dirty="0" err="1">
                <a:solidFill>
                  <a:srgbClr val="000000"/>
                </a:solidFill>
                <a:latin typeface="Arial" pitchFamily="11" charset="0"/>
                <a:ea typeface="Arial"/>
                <a:cs typeface="Arial"/>
              </a:rPr>
              <a:t>planning.mov</a:t>
            </a:r>
            <a:endParaRPr lang="en-GB" sz="2400" dirty="0">
              <a:solidFill>
                <a:srgbClr val="000000"/>
              </a:solidFill>
              <a:latin typeface="Arial" pitchFamily="11" charset="0"/>
              <a:ea typeface="Arial"/>
              <a:cs typeface="Arial"/>
            </a:endParaRPr>
          </a:p>
        </p:txBody>
      </p:sp>
      <p:sp>
        <p:nvSpPr>
          <p:cNvPr id="6" name="Rectangle 5"/>
          <p:cNvSpPr/>
          <p:nvPr/>
        </p:nvSpPr>
        <p:spPr>
          <a:xfrm>
            <a:off x="3251200" y="4343403"/>
            <a:ext cx="6096000" cy="1569660"/>
          </a:xfrm>
          <a:prstGeom prst="rect">
            <a:avLst/>
          </a:prstGeom>
        </p:spPr>
        <p:txBody>
          <a:bodyPr>
            <a:spAutoFit/>
          </a:bodyPr>
          <a:lstStyle/>
          <a:p>
            <a:pPr defTabSz="1219139"/>
            <a:r>
              <a:rPr lang="en-US" sz="2400" dirty="0">
                <a:solidFill>
                  <a:srgbClr val="000000"/>
                </a:solidFill>
                <a:ea typeface="Arial"/>
                <a:cs typeface="Arial"/>
              </a:rPr>
              <a:t>Embed Clip 2</a:t>
            </a:r>
          </a:p>
          <a:p>
            <a:pPr defTabSz="1219139"/>
            <a:endParaRPr lang="en-US" sz="2400" dirty="0">
              <a:solidFill>
                <a:srgbClr val="000000"/>
              </a:solidFill>
              <a:ea typeface="Arial"/>
              <a:cs typeface="Arial"/>
            </a:endParaRPr>
          </a:p>
          <a:p>
            <a:pPr defTabSz="1219139"/>
            <a:r>
              <a:rPr lang="en-US" sz="2400" dirty="0">
                <a:solidFill>
                  <a:srgbClr val="000000"/>
                </a:solidFill>
                <a:ea typeface="Arial"/>
                <a:cs typeface="Arial"/>
              </a:rPr>
              <a:t>Or play from video Title 2, Ch 1 – 04:03 – 07:13</a:t>
            </a:r>
          </a:p>
        </p:txBody>
      </p:sp>
      <p:pic>
        <p:nvPicPr>
          <p:cNvPr id="3" name="Clip 2 Good Planning">
            <a:hlinkClick r:id="" action="ppaction://media"/>
            <a:extLst>
              <a:ext uri="{FF2B5EF4-FFF2-40B4-BE49-F238E27FC236}">
                <a16:creationId xmlns:a16="http://schemas.microsoft.com/office/drawing/2014/main" id="{FC7971B0-E0EB-9C46-B19D-FDDD04E8814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093" y="0"/>
            <a:ext cx="12219093" cy="6858000"/>
          </a:xfrm>
          <a:prstGeom prst="rect">
            <a:avLst/>
          </a:prstGeom>
        </p:spPr>
      </p:pic>
    </p:spTree>
    <p:extLst>
      <p:ext uri="{BB962C8B-B14F-4D97-AF65-F5344CB8AC3E}">
        <p14:creationId xmlns:p14="http://schemas.microsoft.com/office/powerpoint/2010/main" val="1920380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4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612359" y="1637663"/>
            <a:ext cx="6660520" cy="781903"/>
          </a:xfrm>
        </p:spPr>
        <p:txBody>
          <a:bodyPr/>
          <a:lstStyle/>
          <a:p>
            <a:pPr algn="l" eaLnBrk="1" hangingPunct="1"/>
            <a:endParaRPr lang="en-GB" sz="2667" dirty="0">
              <a:solidFill>
                <a:schemeClr val="tx1"/>
              </a:solidFill>
            </a:endParaRPr>
          </a:p>
        </p:txBody>
      </p:sp>
      <p:sp>
        <p:nvSpPr>
          <p:cNvPr id="9" name="Rectangle 8"/>
          <p:cNvSpPr/>
          <p:nvPr/>
        </p:nvSpPr>
        <p:spPr bwMode="auto">
          <a:xfrm>
            <a:off x="0" y="607644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12" name="Picture 11">
            <a:extLst>
              <a:ext uri="{FF2B5EF4-FFF2-40B4-BE49-F238E27FC236}">
                <a16:creationId xmlns:a16="http://schemas.microsoft.com/office/drawing/2014/main" id="{3529ED45-4AAD-3F4B-8EB2-448E3C3F93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3" name="TextBox 22">
            <a:extLst>
              <a:ext uri="{FF2B5EF4-FFF2-40B4-BE49-F238E27FC236}">
                <a16:creationId xmlns:a16="http://schemas.microsoft.com/office/drawing/2014/main" id="{96FC5A6F-2BFB-4B47-9EC7-F47B9F027E08}"/>
              </a:ext>
            </a:extLst>
          </p:cNvPr>
          <p:cNvSpPr txBox="1"/>
          <p:nvPr/>
        </p:nvSpPr>
        <p:spPr>
          <a:xfrm>
            <a:off x="7413128" y="1637751"/>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69%</a:t>
            </a:r>
          </a:p>
        </p:txBody>
      </p:sp>
      <p:sp>
        <p:nvSpPr>
          <p:cNvPr id="24" name="TextBox 23">
            <a:extLst>
              <a:ext uri="{FF2B5EF4-FFF2-40B4-BE49-F238E27FC236}">
                <a16:creationId xmlns:a16="http://schemas.microsoft.com/office/drawing/2014/main" id="{CCBCED90-103B-8D41-A100-8D869A97423D}"/>
              </a:ext>
            </a:extLst>
          </p:cNvPr>
          <p:cNvSpPr txBox="1"/>
          <p:nvPr/>
        </p:nvSpPr>
        <p:spPr>
          <a:xfrm>
            <a:off x="10573140" y="2194913"/>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42%</a:t>
            </a:r>
          </a:p>
        </p:txBody>
      </p:sp>
      <p:sp>
        <p:nvSpPr>
          <p:cNvPr id="3" name="TextBox 2">
            <a:extLst>
              <a:ext uri="{FF2B5EF4-FFF2-40B4-BE49-F238E27FC236}">
                <a16:creationId xmlns:a16="http://schemas.microsoft.com/office/drawing/2014/main" id="{8240050D-1E43-F849-B517-2B23B57D1D0C}"/>
              </a:ext>
            </a:extLst>
          </p:cNvPr>
          <p:cNvSpPr txBox="1"/>
          <p:nvPr/>
        </p:nvSpPr>
        <p:spPr>
          <a:xfrm>
            <a:off x="401781" y="263237"/>
            <a:ext cx="7925747" cy="6667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0" i="0" u="none" strike="noStrike" kern="1200" cap="none" spc="0" normalizeH="0" baseline="0" noProof="0" dirty="0">
                <a:ln>
                  <a:noFill/>
                </a:ln>
                <a:solidFill>
                  <a:srgbClr val="E0119D"/>
                </a:solidFill>
                <a:effectLst/>
                <a:uLnTx/>
                <a:uFillTx/>
                <a:latin typeface="Arial"/>
                <a:ea typeface="+mn-ea"/>
                <a:cs typeface="Arial"/>
              </a:rPr>
              <a:t>Why should we bring in the SN-OD?</a:t>
            </a:r>
          </a:p>
        </p:txBody>
      </p:sp>
    </p:spTree>
    <p:extLst>
      <p:ext uri="{BB962C8B-B14F-4D97-AF65-F5344CB8AC3E}">
        <p14:creationId xmlns:p14="http://schemas.microsoft.com/office/powerpoint/2010/main" val="2406689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612359" y="1637663"/>
            <a:ext cx="6660520" cy="781903"/>
          </a:xfrm>
        </p:spPr>
        <p:txBody>
          <a:bodyPr/>
          <a:lstStyle/>
          <a:p>
            <a:pPr algn="l" eaLnBrk="1" hangingPunct="1"/>
            <a:r>
              <a:rPr lang="en-GB" sz="2667" dirty="0">
                <a:solidFill>
                  <a:schemeClr val="tx1"/>
                </a:solidFill>
              </a:rPr>
              <a:t>Why do families say ‘yes’?</a:t>
            </a:r>
          </a:p>
        </p:txBody>
      </p:sp>
      <p:sp>
        <p:nvSpPr>
          <p:cNvPr id="9" name="Rectangle 8"/>
          <p:cNvSpPr/>
          <p:nvPr/>
        </p:nvSpPr>
        <p:spPr bwMode="auto">
          <a:xfrm>
            <a:off x="0" y="607644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sp>
        <p:nvSpPr>
          <p:cNvPr id="16" name="TextBox 15"/>
          <p:cNvSpPr txBox="1"/>
          <p:nvPr/>
        </p:nvSpPr>
        <p:spPr>
          <a:xfrm>
            <a:off x="0" y="6126086"/>
            <a:ext cx="11995909" cy="379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67"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Hulme et al (2016) “Factors influencing the family consent rate for organ donation in the UK.” </a:t>
            </a:r>
            <a:r>
              <a:rPr kumimoji="0" lang="en-GB" sz="1867" b="0" i="1"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Anaesthesia </a:t>
            </a:r>
            <a:r>
              <a:rPr kumimoji="0" lang="mr-IN" sz="1867" b="0" i="1" u="none" strike="noStrike" kern="1200" cap="none" spc="0" normalizeH="0" baseline="0" noProof="0" dirty="0">
                <a:ln>
                  <a:noFill/>
                </a:ln>
                <a:solidFill>
                  <a:srgbClr val="FFFFFF"/>
                </a:solidFill>
                <a:effectLst/>
                <a:uLnTx/>
                <a:uFillTx/>
                <a:latin typeface="Times New Roman" panose="02020603050405020304" pitchFamily="18" charset="0"/>
                <a:ea typeface="+mn-ea"/>
              </a:rPr>
              <a:t>71(9):1053-63.</a:t>
            </a:r>
            <a:endParaRPr kumimoji="0" lang="en-GB" sz="1867" b="0" i="1"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pic>
        <p:nvPicPr>
          <p:cNvPr id="12" name="Picture 11">
            <a:extLst>
              <a:ext uri="{FF2B5EF4-FFF2-40B4-BE49-F238E27FC236}">
                <a16:creationId xmlns:a16="http://schemas.microsoft.com/office/drawing/2014/main" id="{3529ED45-4AAD-3F4B-8EB2-448E3C3F93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3" name="TextBox 22">
            <a:extLst>
              <a:ext uri="{FF2B5EF4-FFF2-40B4-BE49-F238E27FC236}">
                <a16:creationId xmlns:a16="http://schemas.microsoft.com/office/drawing/2014/main" id="{96FC5A6F-2BFB-4B47-9EC7-F47B9F027E08}"/>
              </a:ext>
            </a:extLst>
          </p:cNvPr>
          <p:cNvSpPr txBox="1"/>
          <p:nvPr/>
        </p:nvSpPr>
        <p:spPr>
          <a:xfrm>
            <a:off x="7413128" y="1637751"/>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69%</a:t>
            </a:r>
          </a:p>
        </p:txBody>
      </p:sp>
      <p:sp>
        <p:nvSpPr>
          <p:cNvPr id="24" name="TextBox 23">
            <a:extLst>
              <a:ext uri="{FF2B5EF4-FFF2-40B4-BE49-F238E27FC236}">
                <a16:creationId xmlns:a16="http://schemas.microsoft.com/office/drawing/2014/main" id="{CCBCED90-103B-8D41-A100-8D869A97423D}"/>
              </a:ext>
            </a:extLst>
          </p:cNvPr>
          <p:cNvSpPr txBox="1"/>
          <p:nvPr/>
        </p:nvSpPr>
        <p:spPr>
          <a:xfrm>
            <a:off x="10573140" y="2194913"/>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42%</a:t>
            </a:r>
          </a:p>
        </p:txBody>
      </p:sp>
      <p:sp>
        <p:nvSpPr>
          <p:cNvPr id="13" name="Rectangle 16">
            <a:extLst>
              <a:ext uri="{FF2B5EF4-FFF2-40B4-BE49-F238E27FC236}">
                <a16:creationId xmlns:a16="http://schemas.microsoft.com/office/drawing/2014/main" id="{0A0B82CD-BBF2-9D47-99ED-6F43E4BEB452}"/>
              </a:ext>
            </a:extLst>
          </p:cNvPr>
          <p:cNvSpPr txBox="1">
            <a:spLocks noChangeArrowheads="1"/>
          </p:cNvSpPr>
          <p:nvPr/>
        </p:nvSpPr>
        <p:spPr bwMode="auto">
          <a:xfrm>
            <a:off x="5627980" y="1324137"/>
            <a:ext cx="4187513" cy="1600439"/>
          </a:xfrm>
          <a:prstGeom prst="rect">
            <a:avLst/>
          </a:prstGeom>
          <a:solidFill>
            <a:srgbClr val="F8F8F8"/>
          </a:solidFill>
          <a:ln w="28575">
            <a:solidFill>
              <a:srgbClr val="E0119D"/>
            </a:solidFill>
            <a:miter lim="800000"/>
            <a:headEnd/>
            <a:tailEnd/>
          </a:ln>
          <a:extLst>
            <a:ext uri="{FAA26D3D-D897-4be2-8F04-BA451C77F1D7}">
              <ma14:placeholderFlag xmlns:ma14="http://schemas.microsoft.com/office/mac/drawingml/2011/main" xmlns="" val="1"/>
            </a:ext>
          </a:extLst>
        </p:spPr>
        <p:txBody>
          <a:bodyPr vert="horz" wrap="square" lIns="121920" tIns="60960" rIns="121920" bIns="60960" numCol="1" anchor="t" anchorCtr="0" compatLnSpc="1">
            <a:prstTxWarp prst="textNoShape">
              <a:avLst/>
            </a:prstTxWarp>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Ethnicity</a:t>
            </a:r>
          </a:p>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Known wish</a:t>
            </a:r>
          </a:p>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SNOD involvement</a:t>
            </a:r>
          </a:p>
        </p:txBody>
      </p:sp>
      <p:sp>
        <p:nvSpPr>
          <p:cNvPr id="3" name="TextBox 2">
            <a:extLst>
              <a:ext uri="{FF2B5EF4-FFF2-40B4-BE49-F238E27FC236}">
                <a16:creationId xmlns:a16="http://schemas.microsoft.com/office/drawing/2014/main" id="{8240050D-1E43-F849-B517-2B23B57D1D0C}"/>
              </a:ext>
            </a:extLst>
          </p:cNvPr>
          <p:cNvSpPr txBox="1"/>
          <p:nvPr/>
        </p:nvSpPr>
        <p:spPr>
          <a:xfrm>
            <a:off x="401781" y="263237"/>
            <a:ext cx="7925747" cy="6667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0" i="0" u="none" strike="noStrike" kern="1200" cap="none" spc="0" normalizeH="0" baseline="0" noProof="0" dirty="0">
                <a:ln>
                  <a:noFill/>
                </a:ln>
                <a:solidFill>
                  <a:srgbClr val="E0119D"/>
                </a:solidFill>
                <a:effectLst/>
                <a:uLnTx/>
                <a:uFillTx/>
                <a:latin typeface="Arial"/>
                <a:ea typeface="+mn-ea"/>
                <a:cs typeface="Arial"/>
              </a:rPr>
              <a:t>Why should we bring in the SN-OD?</a:t>
            </a:r>
          </a:p>
        </p:txBody>
      </p:sp>
      <p:sp>
        <p:nvSpPr>
          <p:cNvPr id="14" name="Rectangle 13">
            <a:extLst>
              <a:ext uri="{FF2B5EF4-FFF2-40B4-BE49-F238E27FC236}">
                <a16:creationId xmlns:a16="http://schemas.microsoft.com/office/drawing/2014/main" id="{3999D3AB-BF71-614C-8EE4-0C5AAEBBFDE0}"/>
              </a:ext>
            </a:extLst>
          </p:cNvPr>
          <p:cNvSpPr/>
          <p:nvPr/>
        </p:nvSpPr>
        <p:spPr>
          <a:xfrm>
            <a:off x="2396837" y="3428999"/>
            <a:ext cx="6927273" cy="1487458"/>
          </a:xfrm>
          <a:prstGeom prst="rect">
            <a:avLst/>
          </a:prstGeom>
        </p:spPr>
        <p:txBody>
          <a:bodyPr wrap="square">
            <a:spAutoFit/>
          </a:bodyPr>
          <a:lstStyle/>
          <a:p>
            <a:pPr marL="0" marR="0" lvl="0" indent="0" algn="l" defTabSz="914400" rtl="0" eaLnBrk="0" fontAlgn="auto" latinLnBrk="0" hangingPunct="0">
              <a:lnSpc>
                <a:spcPct val="100000"/>
              </a:lnSpc>
              <a:spcBef>
                <a:spcPts val="0"/>
              </a:spcBef>
              <a:spcAft>
                <a:spcPts val="27"/>
              </a:spcAft>
              <a:buClrTx/>
              <a:buSzTx/>
              <a:buFontTx/>
              <a:buNone/>
              <a:tabLst/>
              <a:defRPr/>
            </a:pPr>
            <a:r>
              <a:rPr kumimoji="0" lang="en-US" sz="2400" b="1" i="0" u="none" strike="noStrike" kern="1200" cap="none" spc="0" normalizeH="0" baseline="0" noProof="0" dirty="0">
                <a:ln>
                  <a:noFill/>
                </a:ln>
                <a:solidFill>
                  <a:srgbClr val="6E2C6B"/>
                </a:solidFill>
                <a:effectLst/>
                <a:uLnTx/>
                <a:uFillTx/>
                <a:latin typeface="Calibri"/>
                <a:ea typeface="ＭＳ Ｐゴシック" charset="-128"/>
                <a:cs typeface=""/>
              </a:rPr>
              <a:t>Odds Ratio of family consenting </a:t>
            </a:r>
          </a:p>
          <a:p>
            <a:pPr marL="0" marR="0" lvl="0" indent="0" algn="l" defTabSz="914400" rtl="0" eaLnBrk="0" fontAlgn="auto" latinLnBrk="0" hangingPunct="0">
              <a:lnSpc>
                <a:spcPct val="100000"/>
              </a:lnSpc>
              <a:spcBef>
                <a:spcPts val="0"/>
              </a:spcBef>
              <a:spcAft>
                <a:spcPts val="27"/>
              </a:spcAft>
              <a:buClrTx/>
              <a:buSzTx/>
              <a:buFontTx/>
              <a:buNone/>
              <a:tabLst/>
              <a:defRPr/>
            </a:pPr>
            <a:r>
              <a:rPr kumimoji="0" lang="en-US" sz="2400" b="1" i="0" u="none" strike="noStrike" kern="1200" cap="none" spc="0" normalizeH="0" baseline="0" noProof="0" dirty="0">
                <a:ln>
                  <a:noFill/>
                </a:ln>
                <a:solidFill>
                  <a:srgbClr val="6E2C6B"/>
                </a:solidFill>
                <a:effectLst/>
                <a:uLnTx/>
                <a:uFillTx/>
                <a:latin typeface="Calibri"/>
                <a:ea typeface="ＭＳ Ｐゴシック" charset="-128"/>
                <a:cs typeface=""/>
              </a:rPr>
              <a:t>if SNOD </a:t>
            </a:r>
            <a:r>
              <a:rPr kumimoji="0" lang="en-US" sz="2400" b="1" i="0" u="none" strike="noStrike" kern="1200" cap="none" spc="0" normalizeH="0" baseline="0" noProof="0" dirty="0">
                <a:ln>
                  <a:noFill/>
                </a:ln>
                <a:solidFill>
                  <a:srgbClr val="E0119D"/>
                </a:solidFill>
                <a:effectLst/>
                <a:uLnTx/>
                <a:uFillTx/>
                <a:latin typeface="Calibri"/>
                <a:ea typeface="ＭＳ Ｐゴシック" charset="-128"/>
                <a:cs typeface=""/>
              </a:rPr>
              <a:t>NOT</a:t>
            </a:r>
            <a:r>
              <a:rPr kumimoji="0" lang="en-US" sz="2400" b="1" i="0" u="none" strike="noStrike" kern="1200" cap="none" spc="0" normalizeH="0" baseline="0" noProof="0" dirty="0">
                <a:ln>
                  <a:noFill/>
                </a:ln>
                <a:solidFill>
                  <a:srgbClr val="6E2C6B"/>
                </a:solidFill>
                <a:effectLst/>
                <a:uLnTx/>
                <a:uFillTx/>
                <a:latin typeface="Calibri"/>
                <a:ea typeface="ＭＳ Ｐゴシック" charset="-128"/>
                <a:cs typeface=""/>
              </a:rPr>
              <a:t> present during approach.</a:t>
            </a:r>
          </a:p>
          <a:p>
            <a:pPr marL="0" marR="0" lvl="0" indent="0" algn="l" defTabSz="914400" rtl="0" eaLnBrk="0" fontAlgn="auto" latinLnBrk="0" hangingPunct="0">
              <a:lnSpc>
                <a:spcPct val="100000"/>
              </a:lnSpc>
              <a:spcBef>
                <a:spcPts val="0"/>
              </a:spcBef>
              <a:spcAft>
                <a:spcPts val="27"/>
              </a:spcAft>
              <a:buClrTx/>
              <a:buSzTx/>
              <a:buFontTx/>
              <a:buNone/>
              <a:tabLst/>
              <a:defRPr/>
            </a:pPr>
            <a:r>
              <a:rPr kumimoji="0" lang="en-US" sz="2133" b="0" i="0" u="none" strike="noStrike" kern="1200" cap="none" spc="0" normalizeH="0" baseline="0" noProof="0" dirty="0">
                <a:ln>
                  <a:noFill/>
                </a:ln>
                <a:solidFill>
                  <a:prstClr val="black"/>
                </a:solidFill>
                <a:effectLst/>
                <a:uLnTx/>
                <a:uFillTx/>
                <a:latin typeface="Calibri"/>
                <a:ea typeface="ＭＳ Ｐゴシック" charset="-128"/>
                <a:cs typeface=""/>
              </a:rPr>
              <a:t>DBD 0.35 (0.24–0.52) n = 322 approaches</a:t>
            </a:r>
          </a:p>
          <a:p>
            <a:pPr marL="0" marR="0" lvl="0" indent="0" algn="l" defTabSz="914400" rtl="0" eaLnBrk="0" fontAlgn="auto" latinLnBrk="0" hangingPunct="0">
              <a:lnSpc>
                <a:spcPct val="100000"/>
              </a:lnSpc>
              <a:spcBef>
                <a:spcPts val="0"/>
              </a:spcBef>
              <a:spcAft>
                <a:spcPts val="27"/>
              </a:spcAft>
              <a:buClrTx/>
              <a:buSzTx/>
              <a:buFontTx/>
              <a:buNone/>
              <a:tabLst/>
              <a:defRPr/>
            </a:pPr>
            <a:r>
              <a:rPr kumimoji="0" lang="en-US" sz="2133" b="0" i="0" u="none" strike="noStrike" kern="1200" cap="none" spc="0" normalizeH="0" baseline="0" noProof="0" dirty="0">
                <a:ln>
                  <a:noFill/>
                </a:ln>
                <a:solidFill>
                  <a:prstClr val="black"/>
                </a:solidFill>
                <a:effectLst/>
                <a:uLnTx/>
                <a:uFillTx/>
                <a:latin typeface="Calibri"/>
                <a:ea typeface="ＭＳ Ｐゴシック" charset="-128"/>
                <a:cs typeface=""/>
              </a:rPr>
              <a:t>DCD </a:t>
            </a:r>
            <a:r>
              <a:rPr kumimoji="0" lang="is-IS" sz="2133" b="0" i="0" u="none" strike="noStrike" kern="1200" cap="none" spc="0" normalizeH="0" baseline="0" noProof="0" dirty="0">
                <a:ln>
                  <a:noFill/>
                </a:ln>
                <a:solidFill>
                  <a:prstClr val="black"/>
                </a:solidFill>
                <a:effectLst/>
                <a:uLnTx/>
                <a:uFillTx/>
                <a:latin typeface="Calibri"/>
                <a:ea typeface="ＭＳ Ｐゴシック" charset="-128"/>
                <a:cs typeface=""/>
              </a:rPr>
              <a:t>0.32 (0.26–0.42) </a:t>
            </a:r>
            <a:r>
              <a:rPr kumimoji="0" lang="mr-IN" sz="2133" b="0" i="0" u="none" strike="noStrike" kern="1200" cap="none" spc="0" normalizeH="0" baseline="0" noProof="0" dirty="0" err="1">
                <a:ln>
                  <a:noFill/>
                </a:ln>
                <a:solidFill>
                  <a:prstClr val="black"/>
                </a:solidFill>
                <a:effectLst/>
                <a:uLnTx/>
                <a:uFillTx/>
                <a:latin typeface="Calibri"/>
                <a:ea typeface="ＭＳ Ｐゴシック" charset="-128"/>
                <a:cs typeface="Mangal" charset="0"/>
              </a:rPr>
              <a:t>n</a:t>
            </a:r>
            <a:r>
              <a:rPr kumimoji="0" lang="en-GB" sz="2133" b="0" i="0" u="none" strike="noStrike" kern="1200" cap="none" spc="0" normalizeH="0" baseline="0" noProof="0" dirty="0">
                <a:ln>
                  <a:noFill/>
                </a:ln>
                <a:solidFill>
                  <a:prstClr val="black"/>
                </a:solidFill>
                <a:effectLst/>
                <a:uLnTx/>
                <a:uFillTx/>
                <a:latin typeface="Calibri"/>
                <a:ea typeface="ＭＳ Ｐゴシック" charset="-128"/>
                <a:cs typeface=""/>
              </a:rPr>
              <a:t> </a:t>
            </a:r>
            <a:r>
              <a:rPr kumimoji="0" lang="mr-IN" sz="2133" b="0" i="0" u="none" strike="noStrike" kern="1200" cap="none" spc="0" normalizeH="0" baseline="0" noProof="0" dirty="0">
                <a:ln>
                  <a:noFill/>
                </a:ln>
                <a:solidFill>
                  <a:prstClr val="black"/>
                </a:solidFill>
                <a:effectLst/>
                <a:uLnTx/>
                <a:uFillTx/>
                <a:latin typeface="Calibri"/>
                <a:ea typeface="ＭＳ Ｐゴシック" charset="-128"/>
                <a:cs typeface="Mangal" charset="0"/>
              </a:rPr>
              <a:t>=</a:t>
            </a:r>
            <a:r>
              <a:rPr kumimoji="0" lang="en-GB" sz="2133" b="0" i="0" u="none" strike="noStrike" kern="1200" cap="none" spc="0" normalizeH="0" baseline="0" noProof="0" dirty="0">
                <a:ln>
                  <a:noFill/>
                </a:ln>
                <a:solidFill>
                  <a:prstClr val="black"/>
                </a:solidFill>
                <a:effectLst/>
                <a:uLnTx/>
                <a:uFillTx/>
                <a:latin typeface="Calibri"/>
                <a:ea typeface="ＭＳ Ｐゴシック" charset="-128"/>
                <a:cs typeface=""/>
              </a:rPr>
              <a:t> 824 approaches</a:t>
            </a:r>
            <a:endParaRPr kumimoji="0" lang="is-IS" sz="2133" b="0" i="0" u="none" strike="noStrike" kern="1200" cap="none" spc="0" normalizeH="0" baseline="0" noProof="0" dirty="0">
              <a:ln>
                <a:noFill/>
              </a:ln>
              <a:solidFill>
                <a:prstClr val="black"/>
              </a:solidFill>
              <a:effectLst/>
              <a:uLnTx/>
              <a:uFillTx/>
              <a:latin typeface="Calibri"/>
              <a:ea typeface="ＭＳ Ｐゴシック" charset="-128"/>
              <a:cs typeface=""/>
            </a:endParaRPr>
          </a:p>
        </p:txBody>
      </p:sp>
    </p:spTree>
    <p:extLst>
      <p:ext uri="{BB962C8B-B14F-4D97-AF65-F5344CB8AC3E}">
        <p14:creationId xmlns:p14="http://schemas.microsoft.com/office/powerpoint/2010/main" val="3896084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612359" y="1637663"/>
            <a:ext cx="6660520" cy="781903"/>
          </a:xfrm>
        </p:spPr>
        <p:txBody>
          <a:bodyPr/>
          <a:lstStyle/>
          <a:p>
            <a:pPr algn="l" eaLnBrk="1" hangingPunct="1"/>
            <a:r>
              <a:rPr lang="en-GB" sz="2667" dirty="0">
                <a:solidFill>
                  <a:schemeClr val="tx1"/>
                </a:solidFill>
              </a:rPr>
              <a:t>Why do families say ‘yes’?</a:t>
            </a:r>
          </a:p>
        </p:txBody>
      </p:sp>
      <p:sp>
        <p:nvSpPr>
          <p:cNvPr id="9" name="Rectangle 8"/>
          <p:cNvSpPr/>
          <p:nvPr/>
        </p:nvSpPr>
        <p:spPr bwMode="auto">
          <a:xfrm>
            <a:off x="0" y="607644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12" name="Picture 11">
            <a:extLst>
              <a:ext uri="{FF2B5EF4-FFF2-40B4-BE49-F238E27FC236}">
                <a16:creationId xmlns:a16="http://schemas.microsoft.com/office/drawing/2014/main" id="{3529ED45-4AAD-3F4B-8EB2-448E3C3F93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2" name="Picture 21">
            <a:extLst>
              <a:ext uri="{FF2B5EF4-FFF2-40B4-BE49-F238E27FC236}">
                <a16:creationId xmlns:a16="http://schemas.microsoft.com/office/drawing/2014/main" id="{E8448B9D-3A17-6042-915A-8E30F15452C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3243" y="2441134"/>
            <a:ext cx="2242372" cy="3359092"/>
          </a:xfrm>
          <a:prstGeom prst="ellipse">
            <a:avLst/>
          </a:prstGeom>
          <a:ln>
            <a:noFill/>
          </a:ln>
          <a:effectLst>
            <a:softEdge rad="112500"/>
          </a:effectLst>
        </p:spPr>
      </p:pic>
      <p:sp>
        <p:nvSpPr>
          <p:cNvPr id="23" name="TextBox 22">
            <a:extLst>
              <a:ext uri="{FF2B5EF4-FFF2-40B4-BE49-F238E27FC236}">
                <a16:creationId xmlns:a16="http://schemas.microsoft.com/office/drawing/2014/main" id="{96FC5A6F-2BFB-4B47-9EC7-F47B9F027E08}"/>
              </a:ext>
            </a:extLst>
          </p:cNvPr>
          <p:cNvSpPr txBox="1"/>
          <p:nvPr/>
        </p:nvSpPr>
        <p:spPr>
          <a:xfrm>
            <a:off x="7413128" y="1637751"/>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69%</a:t>
            </a:r>
          </a:p>
        </p:txBody>
      </p:sp>
      <p:sp>
        <p:nvSpPr>
          <p:cNvPr id="24" name="TextBox 23">
            <a:extLst>
              <a:ext uri="{FF2B5EF4-FFF2-40B4-BE49-F238E27FC236}">
                <a16:creationId xmlns:a16="http://schemas.microsoft.com/office/drawing/2014/main" id="{CCBCED90-103B-8D41-A100-8D869A97423D}"/>
              </a:ext>
            </a:extLst>
          </p:cNvPr>
          <p:cNvSpPr txBox="1"/>
          <p:nvPr/>
        </p:nvSpPr>
        <p:spPr>
          <a:xfrm>
            <a:off x="10573140" y="2194913"/>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42%</a:t>
            </a:r>
          </a:p>
        </p:txBody>
      </p:sp>
      <p:sp>
        <p:nvSpPr>
          <p:cNvPr id="13" name="Rectangle 16">
            <a:extLst>
              <a:ext uri="{FF2B5EF4-FFF2-40B4-BE49-F238E27FC236}">
                <a16:creationId xmlns:a16="http://schemas.microsoft.com/office/drawing/2014/main" id="{0A0B82CD-BBF2-9D47-99ED-6F43E4BEB452}"/>
              </a:ext>
            </a:extLst>
          </p:cNvPr>
          <p:cNvSpPr txBox="1">
            <a:spLocks noChangeArrowheads="1"/>
          </p:cNvSpPr>
          <p:nvPr/>
        </p:nvSpPr>
        <p:spPr bwMode="auto">
          <a:xfrm>
            <a:off x="5627980" y="1324137"/>
            <a:ext cx="4187513" cy="1600439"/>
          </a:xfrm>
          <a:prstGeom prst="rect">
            <a:avLst/>
          </a:prstGeom>
          <a:solidFill>
            <a:srgbClr val="F8F8F8"/>
          </a:solidFill>
          <a:ln w="28575">
            <a:solidFill>
              <a:srgbClr val="E0119D"/>
            </a:solidFill>
            <a:miter lim="800000"/>
            <a:headEnd/>
            <a:tailEnd/>
          </a:ln>
          <a:extLst>
            <a:ext uri="{FAA26D3D-D897-4be2-8F04-BA451C77F1D7}">
              <ma14:placeholderFlag xmlns="" xmlns:ma14="http://schemas.microsoft.com/office/mac/drawingml/2011/main" val="1"/>
            </a:ext>
          </a:extLst>
        </p:spPr>
        <p:txBody>
          <a:bodyPr vert="horz" wrap="square" lIns="121920" tIns="60960" rIns="121920" bIns="60960" numCol="1" anchor="t" anchorCtr="0" compatLnSpc="1">
            <a:prstTxWarp prst="textNoShape">
              <a:avLst/>
            </a:prstTxWarp>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Ethnicity</a:t>
            </a:r>
          </a:p>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Known wish</a:t>
            </a:r>
          </a:p>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SNOD involvement</a:t>
            </a:r>
          </a:p>
        </p:txBody>
      </p:sp>
      <p:sp>
        <p:nvSpPr>
          <p:cNvPr id="2" name="TextBox 1">
            <a:extLst>
              <a:ext uri="{FF2B5EF4-FFF2-40B4-BE49-F238E27FC236}">
                <a16:creationId xmlns:a16="http://schemas.microsoft.com/office/drawing/2014/main" id="{A358ED55-4127-A74C-A984-F2328266CB36}"/>
              </a:ext>
            </a:extLst>
          </p:cNvPr>
          <p:cNvSpPr txBox="1"/>
          <p:nvPr/>
        </p:nvSpPr>
        <p:spPr>
          <a:xfrm>
            <a:off x="3979654" y="3749615"/>
            <a:ext cx="588896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At the time we see families, only one of these factors is modifiable</a:t>
            </a:r>
          </a:p>
        </p:txBody>
      </p:sp>
      <p:sp>
        <p:nvSpPr>
          <p:cNvPr id="3" name="TextBox 2">
            <a:extLst>
              <a:ext uri="{FF2B5EF4-FFF2-40B4-BE49-F238E27FC236}">
                <a16:creationId xmlns:a16="http://schemas.microsoft.com/office/drawing/2014/main" id="{8240050D-1E43-F849-B517-2B23B57D1D0C}"/>
              </a:ext>
            </a:extLst>
          </p:cNvPr>
          <p:cNvSpPr txBox="1"/>
          <p:nvPr/>
        </p:nvSpPr>
        <p:spPr>
          <a:xfrm>
            <a:off x="401781" y="263237"/>
            <a:ext cx="7925747" cy="6667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0" i="0" u="none" strike="noStrike" kern="1200" cap="none" spc="0" normalizeH="0" baseline="0" noProof="0" dirty="0">
                <a:ln>
                  <a:noFill/>
                </a:ln>
                <a:solidFill>
                  <a:srgbClr val="E0119D"/>
                </a:solidFill>
                <a:effectLst/>
                <a:uLnTx/>
                <a:uFillTx/>
                <a:latin typeface="Arial"/>
                <a:ea typeface="+mn-ea"/>
                <a:cs typeface="Arial"/>
              </a:rPr>
              <a:t>Why should we bring in the SN-OD?</a:t>
            </a:r>
          </a:p>
        </p:txBody>
      </p:sp>
    </p:spTree>
    <p:extLst>
      <p:ext uri="{BB962C8B-B14F-4D97-AF65-F5344CB8AC3E}">
        <p14:creationId xmlns:p14="http://schemas.microsoft.com/office/powerpoint/2010/main" val="8274835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0" y="607644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12" name="Picture 11">
            <a:extLst>
              <a:ext uri="{FF2B5EF4-FFF2-40B4-BE49-F238E27FC236}">
                <a16:creationId xmlns:a16="http://schemas.microsoft.com/office/drawing/2014/main" id="{3529ED45-4AAD-3F4B-8EB2-448E3C3F93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2" name="Picture 21">
            <a:extLst>
              <a:ext uri="{FF2B5EF4-FFF2-40B4-BE49-F238E27FC236}">
                <a16:creationId xmlns:a16="http://schemas.microsoft.com/office/drawing/2014/main" id="{E8448B9D-3A17-6042-915A-8E30F15452C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3243" y="2441134"/>
            <a:ext cx="2242372" cy="3359092"/>
          </a:xfrm>
          <a:prstGeom prst="ellipse">
            <a:avLst/>
          </a:prstGeom>
          <a:ln>
            <a:noFill/>
          </a:ln>
          <a:effectLst>
            <a:softEdge rad="112500"/>
          </a:effectLst>
        </p:spPr>
      </p:pic>
      <p:sp>
        <p:nvSpPr>
          <p:cNvPr id="23" name="TextBox 22">
            <a:extLst>
              <a:ext uri="{FF2B5EF4-FFF2-40B4-BE49-F238E27FC236}">
                <a16:creationId xmlns:a16="http://schemas.microsoft.com/office/drawing/2014/main" id="{96FC5A6F-2BFB-4B47-9EC7-F47B9F027E08}"/>
              </a:ext>
            </a:extLst>
          </p:cNvPr>
          <p:cNvSpPr txBox="1"/>
          <p:nvPr/>
        </p:nvSpPr>
        <p:spPr>
          <a:xfrm>
            <a:off x="7413128" y="1637751"/>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69%</a:t>
            </a:r>
          </a:p>
        </p:txBody>
      </p:sp>
      <p:sp>
        <p:nvSpPr>
          <p:cNvPr id="24" name="TextBox 23">
            <a:extLst>
              <a:ext uri="{FF2B5EF4-FFF2-40B4-BE49-F238E27FC236}">
                <a16:creationId xmlns:a16="http://schemas.microsoft.com/office/drawing/2014/main" id="{CCBCED90-103B-8D41-A100-8D869A97423D}"/>
              </a:ext>
            </a:extLst>
          </p:cNvPr>
          <p:cNvSpPr txBox="1"/>
          <p:nvPr/>
        </p:nvSpPr>
        <p:spPr>
          <a:xfrm>
            <a:off x="10573140" y="2194913"/>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42%</a:t>
            </a:r>
          </a:p>
        </p:txBody>
      </p:sp>
      <p:sp>
        <p:nvSpPr>
          <p:cNvPr id="3" name="TextBox 2">
            <a:extLst>
              <a:ext uri="{FF2B5EF4-FFF2-40B4-BE49-F238E27FC236}">
                <a16:creationId xmlns:a16="http://schemas.microsoft.com/office/drawing/2014/main" id="{8240050D-1E43-F849-B517-2B23B57D1D0C}"/>
              </a:ext>
            </a:extLst>
          </p:cNvPr>
          <p:cNvSpPr txBox="1"/>
          <p:nvPr/>
        </p:nvSpPr>
        <p:spPr>
          <a:xfrm>
            <a:off x="401781" y="263237"/>
            <a:ext cx="7925747" cy="6667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0" i="0" u="none" strike="noStrike" kern="1200" cap="none" spc="0" normalizeH="0" baseline="0" noProof="0" dirty="0">
                <a:ln>
                  <a:noFill/>
                </a:ln>
                <a:solidFill>
                  <a:srgbClr val="E0119D"/>
                </a:solidFill>
                <a:effectLst/>
                <a:uLnTx/>
                <a:uFillTx/>
                <a:latin typeface="Arial"/>
                <a:ea typeface="+mn-ea"/>
                <a:cs typeface="Arial"/>
              </a:rPr>
              <a:t>Why should we bring in the SN-OD?</a:t>
            </a:r>
          </a:p>
        </p:txBody>
      </p:sp>
      <p:sp>
        <p:nvSpPr>
          <p:cNvPr id="14" name="Rectangle 2">
            <a:extLst>
              <a:ext uri="{FF2B5EF4-FFF2-40B4-BE49-F238E27FC236}">
                <a16:creationId xmlns:a16="http://schemas.microsoft.com/office/drawing/2014/main" id="{000FD1E2-91EC-B845-8E02-953F4CD50134}"/>
              </a:ext>
            </a:extLst>
          </p:cNvPr>
          <p:cNvSpPr txBox="1">
            <a:spLocks noChangeArrowheads="1"/>
          </p:cNvSpPr>
          <p:nvPr/>
        </p:nvSpPr>
        <p:spPr bwMode="auto">
          <a:xfrm>
            <a:off x="4030415" y="1923779"/>
            <a:ext cx="6765427" cy="3296471"/>
          </a:xfrm>
          <a:prstGeom prst="rect">
            <a:avLst/>
          </a:prstGeom>
          <a:solidFill>
            <a:srgbClr val="F8F8F8"/>
          </a:solidFill>
          <a:ln w="28575">
            <a:solidFill>
              <a:srgbClr val="6E2C6B"/>
            </a:solidFill>
            <a:miter lim="800000"/>
            <a:headEnd/>
            <a:tailEnd/>
          </a:ln>
          <a:effectLst/>
        </p:spPr>
        <p:txBody>
          <a:bodyPr vert="horz" wrap="square" lIns="121920" tIns="60960" rIns="121920" bIns="6096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marR="0" lvl="0" indent="0" algn="just" defTabSz="1219139" rtl="0" eaLnBrk="1" fontAlgn="base" latinLnBrk="0" hangingPunct="1">
              <a:lnSpc>
                <a:spcPct val="120000"/>
              </a:lnSpc>
              <a:spcBef>
                <a:spcPct val="50000"/>
              </a:spcBef>
              <a:spcAft>
                <a:spcPct val="0"/>
              </a:spcAft>
              <a:buClrTx/>
              <a:buSzTx/>
              <a:buFontTx/>
              <a:buNone/>
              <a:tabLst/>
              <a:defRPr/>
            </a:pPr>
            <a:r>
              <a:rPr kumimoji="0" lang="en-GB" sz="2133" b="0" i="0" u="none" strike="noStrike" kern="1200" cap="none" spc="0" normalizeH="0" baseline="0" noProof="0" dirty="0">
                <a:ln>
                  <a:noFill/>
                </a:ln>
                <a:solidFill>
                  <a:srgbClr val="6E2C6B"/>
                </a:solidFill>
                <a:effectLst/>
                <a:uLnTx/>
                <a:uFillTx/>
                <a:latin typeface="Arial"/>
                <a:ea typeface="+mn-ea"/>
                <a:cs typeface="Arial"/>
              </a:rPr>
              <a:t>Other benefits of having SN-OD present for the breaking bad news conversation.</a:t>
            </a:r>
          </a:p>
          <a:p>
            <a:pPr marL="342900" marR="0" lvl="0" indent="-342900" algn="l" defTabSz="914400" rtl="0" eaLnBrk="1" fontAlgn="base" latinLnBrk="0" hangingPunct="1">
              <a:lnSpc>
                <a:spcPct val="100000"/>
              </a:lnSpc>
              <a:spcBef>
                <a:spcPct val="20000"/>
              </a:spcBef>
              <a:spcAft>
                <a:spcPct val="0"/>
              </a:spcAft>
              <a:buClrTx/>
              <a:buSzTx/>
              <a:buFontTx/>
              <a:buAutoNum type="arabicPeriod"/>
              <a:tabLst/>
              <a:defRPr/>
            </a:pPr>
            <a:r>
              <a:rPr kumimoji="0" lang="en-GB" sz="2133" b="0" i="0" u="none" strike="noStrike" kern="1200" cap="none" spc="0" normalizeH="0" baseline="0" noProof="0" dirty="0">
                <a:ln>
                  <a:noFill/>
                </a:ln>
                <a:solidFill>
                  <a:srgbClr val="000000"/>
                </a:solidFill>
                <a:effectLst/>
                <a:uLnTx/>
                <a:uFillTx/>
                <a:latin typeface="Arial"/>
                <a:ea typeface="+mn-ea"/>
                <a:cs typeface="Arial"/>
              </a:rPr>
              <a:t>On hand to answer donation questions.</a:t>
            </a:r>
          </a:p>
          <a:p>
            <a:pPr marL="342900" marR="0" lvl="0" indent="-342900" algn="l" defTabSz="914400" rtl="0" eaLnBrk="1" fontAlgn="base" latinLnBrk="0" hangingPunct="1">
              <a:lnSpc>
                <a:spcPct val="100000"/>
              </a:lnSpc>
              <a:spcBef>
                <a:spcPct val="20000"/>
              </a:spcBef>
              <a:spcAft>
                <a:spcPct val="0"/>
              </a:spcAft>
              <a:buClrTx/>
              <a:buSzTx/>
              <a:buFontTx/>
              <a:buAutoNum type="arabicPeriod"/>
              <a:tabLst/>
              <a:defRPr/>
            </a:pPr>
            <a:r>
              <a:rPr kumimoji="0" lang="en-GB" sz="2133" b="0" i="0" u="none" strike="noStrike" kern="1200" cap="none" spc="0" normalizeH="0" baseline="0" noProof="0" dirty="0">
                <a:ln>
                  <a:noFill/>
                </a:ln>
                <a:solidFill>
                  <a:srgbClr val="000000"/>
                </a:solidFill>
                <a:effectLst/>
                <a:uLnTx/>
                <a:uFillTx/>
                <a:latin typeface="Arial"/>
                <a:ea typeface="+mn-ea"/>
                <a:cs typeface="Arial"/>
              </a:rPr>
              <a:t>Better able to support family regardless of eventual donation answer.</a:t>
            </a:r>
          </a:p>
          <a:p>
            <a:pPr marL="342900" marR="0" lvl="0" indent="-342900" algn="l" defTabSz="914400" rtl="0" eaLnBrk="1" fontAlgn="base" latinLnBrk="0" hangingPunct="1">
              <a:lnSpc>
                <a:spcPct val="100000"/>
              </a:lnSpc>
              <a:spcBef>
                <a:spcPct val="20000"/>
              </a:spcBef>
              <a:spcAft>
                <a:spcPct val="0"/>
              </a:spcAft>
              <a:buClrTx/>
              <a:buSzTx/>
              <a:buFontTx/>
              <a:buAutoNum type="arabicPeriod"/>
              <a:tabLst/>
              <a:defRPr/>
            </a:pPr>
            <a:r>
              <a:rPr kumimoji="0" lang="en-GB" sz="2133" b="0" i="0" u="none" strike="noStrike" kern="1200" cap="none" spc="0" normalizeH="0" baseline="0" noProof="0" dirty="0">
                <a:ln>
                  <a:noFill/>
                </a:ln>
                <a:solidFill>
                  <a:srgbClr val="000000"/>
                </a:solidFill>
                <a:effectLst/>
                <a:uLnTx/>
                <a:uFillTx/>
                <a:latin typeface="Arial"/>
                <a:ea typeface="+mn-ea"/>
                <a:cs typeface="Arial"/>
              </a:rPr>
              <a:t>Reinforce the doctors message.</a:t>
            </a:r>
          </a:p>
          <a:p>
            <a:pPr marL="342900" marR="0" lvl="0" indent="-342900" algn="l" defTabSz="914400" rtl="0" eaLnBrk="1" fontAlgn="base" latinLnBrk="0" hangingPunct="1">
              <a:lnSpc>
                <a:spcPct val="100000"/>
              </a:lnSpc>
              <a:spcBef>
                <a:spcPct val="20000"/>
              </a:spcBef>
              <a:spcAft>
                <a:spcPct val="0"/>
              </a:spcAft>
              <a:buClrTx/>
              <a:buSzTx/>
              <a:buFontTx/>
              <a:buAutoNum type="arabicPeriod"/>
              <a:tabLst/>
              <a:defRPr/>
            </a:pPr>
            <a:r>
              <a:rPr kumimoji="0" lang="en-GB" sz="2133" b="0" i="0" u="none" strike="noStrike" kern="1200" cap="none" spc="0" normalizeH="0" baseline="0" noProof="0" dirty="0">
                <a:ln>
                  <a:noFill/>
                </a:ln>
                <a:solidFill>
                  <a:srgbClr val="000000"/>
                </a:solidFill>
                <a:effectLst/>
                <a:uLnTx/>
                <a:uFillTx/>
                <a:latin typeface="Arial"/>
                <a:ea typeface="+mn-ea"/>
                <a:cs typeface="Arial"/>
              </a:rPr>
              <a:t>Family don’t have to meet new staff or re-tell their story AGAIN.</a:t>
            </a:r>
          </a:p>
          <a:p>
            <a:pPr marL="0" marR="0" lvl="0" indent="0" algn="just" defTabSz="1219139" rtl="0" eaLnBrk="1" fontAlgn="base" latinLnBrk="0" hangingPunct="1">
              <a:lnSpc>
                <a:spcPct val="120000"/>
              </a:lnSpc>
              <a:spcBef>
                <a:spcPct val="50000"/>
              </a:spcBef>
              <a:spcAft>
                <a:spcPct val="0"/>
              </a:spcAft>
              <a:buClrTx/>
              <a:buSzTx/>
              <a:buFontTx/>
              <a:buNone/>
              <a:tabLst/>
              <a:defRPr/>
            </a:pPr>
            <a:endParaRPr kumimoji="0" lang="en-GB" sz="2133" b="0" i="0" u="none" strike="noStrike" kern="1200" cap="none" spc="0" normalizeH="0" baseline="0" noProof="0" dirty="0">
              <a:ln>
                <a:noFill/>
              </a:ln>
              <a:solidFill>
                <a:srgbClr val="6E2C6B"/>
              </a:solidFill>
              <a:effectLst/>
              <a:uLnTx/>
              <a:uFillTx/>
              <a:latin typeface="Arial"/>
              <a:ea typeface="+mn-ea"/>
              <a:cs typeface="Arial"/>
            </a:endParaRPr>
          </a:p>
        </p:txBody>
      </p:sp>
    </p:spTree>
    <p:extLst>
      <p:ext uri="{BB962C8B-B14F-4D97-AF65-F5344CB8AC3E}">
        <p14:creationId xmlns:p14="http://schemas.microsoft.com/office/powerpoint/2010/main" val="1011372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855894" y="-253996"/>
            <a:ext cx="9252373" cy="1524000"/>
          </a:xfrm>
        </p:spPr>
        <p:txBody>
          <a:bodyPr/>
          <a:lstStyle/>
          <a:p>
            <a:pPr eaLnBrk="1" hangingPunct="1"/>
            <a:r>
              <a:rPr lang="en-GB" dirty="0">
                <a:solidFill>
                  <a:srgbClr val="E0119D"/>
                </a:solidFill>
              </a:rPr>
              <a:t>Introducing the SN-OD</a:t>
            </a:r>
          </a:p>
        </p:txBody>
      </p:sp>
      <p:sp>
        <p:nvSpPr>
          <p:cNvPr id="30727" name="Text Box 7"/>
          <p:cNvSpPr txBox="1">
            <a:spLocks noChangeArrowheads="1"/>
          </p:cNvSpPr>
          <p:nvPr/>
        </p:nvSpPr>
        <p:spPr bwMode="auto">
          <a:xfrm>
            <a:off x="3454400" y="5030228"/>
            <a:ext cx="8371840" cy="9131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1219139" rtl="0" eaLnBrk="1" fontAlgn="auto" latinLnBrk="0" hangingPunct="1">
              <a:lnSpc>
                <a:spcPct val="100000"/>
              </a:lnSpc>
              <a:spcBef>
                <a:spcPct val="50000"/>
              </a:spcBef>
              <a:spcAft>
                <a:spcPts val="0"/>
              </a:spcAft>
              <a:buClrTx/>
              <a:buSzTx/>
              <a:buFontTx/>
              <a:buNone/>
              <a:tabLst/>
              <a:defRPr/>
            </a:pPr>
            <a:r>
              <a:rPr kumimoji="0" lang="en-GB" sz="2667" b="0" i="0" u="none" strike="noStrike" kern="1200" cap="none" spc="0" normalizeH="0" baseline="0" noProof="0" dirty="0">
                <a:ln>
                  <a:noFill/>
                </a:ln>
                <a:solidFill>
                  <a:srgbClr val="E0119D"/>
                </a:solidFill>
                <a:effectLst/>
                <a:uLnTx/>
                <a:uFillTx/>
                <a:latin typeface="Calibri" pitchFamily="34" charset="0"/>
                <a:ea typeface="MS PGothic" pitchFamily="34" charset="-128"/>
                <a:cs typeface="Arial" pitchFamily="34" charset="0"/>
              </a:rPr>
              <a:t>Some clinicians may be unsure as to how to introduce the specialist nurse, and fear an accusation of deception.</a:t>
            </a:r>
          </a:p>
        </p:txBody>
      </p:sp>
      <p:sp>
        <p:nvSpPr>
          <p:cNvPr id="30728" name="Line 8"/>
          <p:cNvSpPr>
            <a:spLocks noChangeShapeType="1"/>
          </p:cNvSpPr>
          <p:nvPr/>
        </p:nvSpPr>
        <p:spPr bwMode="auto">
          <a:xfrm>
            <a:off x="3318934" y="4928208"/>
            <a:ext cx="8638121" cy="1"/>
          </a:xfrm>
          <a:prstGeom prst="line">
            <a:avLst/>
          </a:prstGeom>
          <a:noFill/>
          <a:ln w="28575">
            <a:solidFill>
              <a:srgbClr val="6E2C6B"/>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a:ea typeface="+mn-ea"/>
              <a:cs typeface="Arial"/>
            </a:endParaRPr>
          </a:p>
        </p:txBody>
      </p:sp>
      <p:sp>
        <p:nvSpPr>
          <p:cNvPr id="10" name="Rectangle 9"/>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sp>
        <p:nvSpPr>
          <p:cNvPr id="11" name="AutoShape 3"/>
          <p:cNvSpPr>
            <a:spLocks noChangeArrowheads="1"/>
          </p:cNvSpPr>
          <p:nvPr/>
        </p:nvSpPr>
        <p:spPr bwMode="auto">
          <a:xfrm>
            <a:off x="1390654" y="757767"/>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marL="0" marR="0" lvl="0" indent="0" algn="l" defTabSz="1219139"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Arial"/>
                <a:ea typeface="MS PGothic" pitchFamily="34" charset="-128"/>
                <a:cs typeface="Arial"/>
              </a:rPr>
              <a:t>Planning</a:t>
            </a:r>
          </a:p>
        </p:txBody>
      </p:sp>
      <p:sp>
        <p:nvSpPr>
          <p:cNvPr id="13" name="AutoShape 5"/>
          <p:cNvSpPr>
            <a:spLocks noChangeArrowheads="1"/>
          </p:cNvSpPr>
          <p:nvPr/>
        </p:nvSpPr>
        <p:spPr bwMode="auto">
          <a:xfrm>
            <a:off x="2063754" y="1682753"/>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a:ea typeface="MS PGothic" pitchFamily="34" charset="-128"/>
              <a:cs typeface="Arial"/>
            </a:endParaRPr>
          </a:p>
        </p:txBody>
      </p:sp>
      <p:sp>
        <p:nvSpPr>
          <p:cNvPr id="14" name="AutoShape 4">
            <a:extLst>
              <a:ext uri="{FF2B5EF4-FFF2-40B4-BE49-F238E27FC236}">
                <a16:creationId xmlns:a16="http://schemas.microsoft.com/office/drawing/2014/main" id="{9779A1FA-A6DE-FB4F-B014-331E4367403F}"/>
              </a:ext>
            </a:extLst>
          </p:cNvPr>
          <p:cNvSpPr>
            <a:spLocks noChangeArrowheads="1"/>
          </p:cNvSpPr>
          <p:nvPr/>
        </p:nvSpPr>
        <p:spPr bwMode="auto">
          <a:xfrm>
            <a:off x="797986" y="2822780"/>
            <a:ext cx="2976033" cy="1615017"/>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marL="0" marR="0" lvl="0" indent="0" algn="l" defTabSz="1219139"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a:ea typeface="MS PGothic" pitchFamily="34" charset="-128"/>
                <a:cs typeface="Arial"/>
              </a:rPr>
              <a:t>Confirming understanding and acceptance of loss</a:t>
            </a:r>
          </a:p>
        </p:txBody>
      </p:sp>
      <p:pic>
        <p:nvPicPr>
          <p:cNvPr id="16" name="Picture 15">
            <a:extLst>
              <a:ext uri="{FF2B5EF4-FFF2-40B4-BE49-F238E27FC236}">
                <a16:creationId xmlns:a16="http://schemas.microsoft.com/office/drawing/2014/main" id="{FCD5BB61-9275-784E-BAA9-8E795DA68DA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1930194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Is it deception not to mention donation?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E85BF96C-1A73-9643-98D0-18931D8DF116}"/>
              </a:ext>
            </a:extLst>
          </p:cNvPr>
          <p:cNvSpPr txBox="1"/>
          <p:nvPr/>
        </p:nvSpPr>
        <p:spPr>
          <a:xfrm>
            <a:off x="845127" y="1898074"/>
            <a:ext cx="8853055" cy="3375796"/>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000000"/>
                </a:solidFill>
                <a:effectLst/>
                <a:uLnTx/>
                <a:uFillTx/>
                <a:latin typeface="Arial"/>
                <a:ea typeface="+mn-ea"/>
                <a:cs typeface="Arial"/>
              </a:rPr>
              <a:t>Only a problem if we view donation as an imposition rather than an opportunity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000000"/>
                </a:solidFill>
                <a:effectLst/>
                <a:uLnTx/>
                <a:uFillTx/>
                <a:latin typeface="Arial"/>
                <a:ea typeface="+mn-ea"/>
                <a:cs typeface="Arial"/>
              </a:rPr>
              <a:t>No evidence that relatives see it as a problem – the problem is ours and we need to acknowledge that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000000"/>
                </a:solidFill>
                <a:effectLst/>
                <a:uLnTx/>
                <a:uFillTx/>
                <a:latin typeface="Arial"/>
                <a:ea typeface="+mn-ea"/>
                <a:cs typeface="Arial"/>
              </a:rPr>
              <a:t>Analogous to presence of cancer/palliative care specialist nurses at time of time diagnosis is communicated</a:t>
            </a:r>
          </a:p>
        </p:txBody>
      </p:sp>
    </p:spTree>
    <p:extLst>
      <p:ext uri="{BB962C8B-B14F-4D97-AF65-F5344CB8AC3E}">
        <p14:creationId xmlns:p14="http://schemas.microsoft.com/office/powerpoint/2010/main" val="2577093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855894" y="-253996"/>
            <a:ext cx="9252373" cy="1524000"/>
          </a:xfrm>
        </p:spPr>
        <p:txBody>
          <a:bodyPr/>
          <a:lstStyle/>
          <a:p>
            <a:pPr eaLnBrk="1" hangingPunct="1"/>
            <a:r>
              <a:rPr lang="en-GB" dirty="0">
                <a:solidFill>
                  <a:srgbClr val="E0119D"/>
                </a:solidFill>
              </a:rPr>
              <a:t>Introducing the SN-OD</a:t>
            </a:r>
          </a:p>
        </p:txBody>
      </p:sp>
      <p:sp>
        <p:nvSpPr>
          <p:cNvPr id="30727" name="Text Box 7"/>
          <p:cNvSpPr txBox="1">
            <a:spLocks noChangeArrowheads="1"/>
          </p:cNvSpPr>
          <p:nvPr/>
        </p:nvSpPr>
        <p:spPr bwMode="auto">
          <a:xfrm>
            <a:off x="3454400" y="5030228"/>
            <a:ext cx="8371840" cy="913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1219139" rtl="0" eaLnBrk="1" fontAlgn="auto" latinLnBrk="0" hangingPunct="1">
              <a:lnSpc>
                <a:spcPct val="100000"/>
              </a:lnSpc>
              <a:spcBef>
                <a:spcPct val="50000"/>
              </a:spcBef>
              <a:spcAft>
                <a:spcPts val="0"/>
              </a:spcAft>
              <a:buClrTx/>
              <a:buSzTx/>
              <a:buFontTx/>
              <a:buNone/>
              <a:tabLst/>
              <a:defRPr/>
            </a:pPr>
            <a:r>
              <a:rPr kumimoji="0" lang="en-GB" sz="2667" b="0" i="0" u="none" strike="noStrike" kern="1200" cap="none" spc="0" normalizeH="0" baseline="0" noProof="0" dirty="0">
                <a:ln>
                  <a:noFill/>
                </a:ln>
                <a:solidFill>
                  <a:srgbClr val="E0119D"/>
                </a:solidFill>
                <a:effectLst/>
                <a:uLnTx/>
                <a:uFillTx/>
                <a:latin typeface="Calibri" pitchFamily="34" charset="0"/>
                <a:ea typeface="MS PGothic" pitchFamily="34" charset="-128"/>
                <a:cs typeface="Arial" pitchFamily="34" charset="0"/>
              </a:rPr>
              <a:t>Some clinicians may be unsure as to how to introduce the specialist nurse, and fear an accusation of deception.</a:t>
            </a:r>
          </a:p>
        </p:txBody>
      </p:sp>
      <p:sp>
        <p:nvSpPr>
          <p:cNvPr id="30728" name="Line 8"/>
          <p:cNvSpPr>
            <a:spLocks noChangeShapeType="1"/>
          </p:cNvSpPr>
          <p:nvPr/>
        </p:nvSpPr>
        <p:spPr bwMode="auto">
          <a:xfrm>
            <a:off x="3318934" y="4928208"/>
            <a:ext cx="8638121" cy="1"/>
          </a:xfrm>
          <a:prstGeom prst="line">
            <a:avLst/>
          </a:prstGeom>
          <a:noFill/>
          <a:ln w="28575">
            <a:solidFill>
              <a:srgbClr val="6E2C6B"/>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a:ea typeface="+mn-ea"/>
              <a:cs typeface="Arial"/>
            </a:endParaRPr>
          </a:p>
        </p:txBody>
      </p:sp>
      <p:sp>
        <p:nvSpPr>
          <p:cNvPr id="10" name="Rectangle 9"/>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sp>
        <p:nvSpPr>
          <p:cNvPr id="11" name="AutoShape 3"/>
          <p:cNvSpPr>
            <a:spLocks noChangeArrowheads="1"/>
          </p:cNvSpPr>
          <p:nvPr/>
        </p:nvSpPr>
        <p:spPr bwMode="auto">
          <a:xfrm>
            <a:off x="1390654" y="757767"/>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marL="0" marR="0" lvl="0" indent="0" algn="l" defTabSz="1219139"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Arial"/>
                <a:ea typeface="MS PGothic" pitchFamily="34" charset="-128"/>
                <a:cs typeface="Arial"/>
              </a:rPr>
              <a:t>Planning</a:t>
            </a:r>
          </a:p>
        </p:txBody>
      </p:sp>
      <p:sp>
        <p:nvSpPr>
          <p:cNvPr id="13" name="AutoShape 5"/>
          <p:cNvSpPr>
            <a:spLocks noChangeArrowheads="1"/>
          </p:cNvSpPr>
          <p:nvPr/>
        </p:nvSpPr>
        <p:spPr bwMode="auto">
          <a:xfrm>
            <a:off x="2063754" y="1682753"/>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a:ea typeface="MS PGothic" pitchFamily="34" charset="-128"/>
              <a:cs typeface="Arial"/>
            </a:endParaRPr>
          </a:p>
        </p:txBody>
      </p:sp>
      <p:sp>
        <p:nvSpPr>
          <p:cNvPr id="14" name="AutoShape 4">
            <a:extLst>
              <a:ext uri="{FF2B5EF4-FFF2-40B4-BE49-F238E27FC236}">
                <a16:creationId xmlns:a16="http://schemas.microsoft.com/office/drawing/2014/main" id="{9779A1FA-A6DE-FB4F-B014-331E4367403F}"/>
              </a:ext>
            </a:extLst>
          </p:cNvPr>
          <p:cNvSpPr>
            <a:spLocks noChangeArrowheads="1"/>
          </p:cNvSpPr>
          <p:nvPr/>
        </p:nvSpPr>
        <p:spPr bwMode="auto">
          <a:xfrm>
            <a:off x="797986" y="2822780"/>
            <a:ext cx="2976033" cy="1615017"/>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marL="0" marR="0" lvl="0" indent="0" algn="l" defTabSz="1219139"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a:ea typeface="MS PGothic" pitchFamily="34" charset="-128"/>
                <a:cs typeface="Arial"/>
              </a:rPr>
              <a:t>Confirming understanding and acceptance of loss</a:t>
            </a:r>
          </a:p>
        </p:txBody>
      </p:sp>
      <p:pic>
        <p:nvPicPr>
          <p:cNvPr id="16" name="Picture 15">
            <a:extLst>
              <a:ext uri="{FF2B5EF4-FFF2-40B4-BE49-F238E27FC236}">
                <a16:creationId xmlns:a16="http://schemas.microsoft.com/office/drawing/2014/main" id="{FCD5BB61-9275-784E-BAA9-8E795DA68DA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12" name="AutoShape 9">
            <a:extLst>
              <a:ext uri="{FF2B5EF4-FFF2-40B4-BE49-F238E27FC236}">
                <a16:creationId xmlns:a16="http://schemas.microsoft.com/office/drawing/2014/main" id="{1AB061FC-82B4-3346-A40F-76248BB14BB1}"/>
              </a:ext>
            </a:extLst>
          </p:cNvPr>
          <p:cNvSpPr>
            <a:spLocks noChangeArrowheads="1"/>
          </p:cNvSpPr>
          <p:nvPr/>
        </p:nvSpPr>
        <p:spPr bwMode="auto">
          <a:xfrm>
            <a:off x="4900503" y="2145670"/>
            <a:ext cx="5227744" cy="1354217"/>
          </a:xfrm>
          <a:prstGeom prst="roundRect">
            <a:avLst>
              <a:gd name="adj" fmla="val 16667"/>
            </a:avLst>
          </a:prstGeom>
          <a:solidFill>
            <a:srgbClr val="FFFF99"/>
          </a:solidFill>
          <a:ln w="9525">
            <a:round/>
            <a:headEnd/>
            <a:tailEnd/>
          </a:ln>
          <a:scene3d>
            <a:camera prst="legacyObliqueTopLeft"/>
            <a:lightRig rig="legacyFlat3" dir="t"/>
          </a:scene3d>
          <a:sp3d extrusionH="430200" prstMaterial="legacyMatte">
            <a:bevelT w="13500" h="13500" prst="angle"/>
            <a:bevelB w="13500" h="13500" prst="angle"/>
            <a:extrusionClr>
              <a:srgbClr val="FFFF99"/>
            </a:extrusionClr>
          </a:sp3d>
        </p:spPr>
        <p:txBody>
          <a:bodyPr anchor="ctr" anchorCtr="1">
            <a:flatTx/>
          </a:bodyPr>
          <a:lstStyle/>
          <a:p>
            <a:pPr marL="0" marR="0" lvl="0" indent="0" algn="ctr" defTabSz="1219139" rtl="0" eaLnBrk="1" fontAlgn="auto" latinLnBrk="0" hangingPunct="1">
              <a:lnSpc>
                <a:spcPct val="125000"/>
              </a:lnSpc>
              <a:spcBef>
                <a:spcPts val="0"/>
              </a:spcBef>
              <a:spcAft>
                <a:spcPts val="0"/>
              </a:spcAft>
              <a:buClrTx/>
              <a:buSzTx/>
              <a:buFontTx/>
              <a:buNone/>
              <a:tabLst/>
              <a:defRPr/>
            </a:pPr>
            <a:r>
              <a:rPr kumimoji="0" lang="en-GB" sz="2400" b="0" i="1" u="none" strike="noStrike" kern="1200" cap="none" spc="0" normalizeH="0" baseline="0" noProof="0" dirty="0">
                <a:ln>
                  <a:noFill/>
                </a:ln>
                <a:solidFill>
                  <a:srgbClr val="FFFFFF"/>
                </a:solidFill>
                <a:effectLst/>
                <a:uLnTx/>
                <a:uFillTx/>
                <a:latin typeface="Arial"/>
                <a:ea typeface="MS PGothic" pitchFamily="34" charset="-128"/>
                <a:cs typeface="Arial"/>
              </a:rPr>
              <a:t>“Mrs Smith, this is Lorraine, she is one of our specialist nurses.”</a:t>
            </a:r>
          </a:p>
        </p:txBody>
      </p:sp>
    </p:spTree>
    <p:extLst>
      <p:ext uri="{BB962C8B-B14F-4D97-AF65-F5344CB8AC3E}">
        <p14:creationId xmlns:p14="http://schemas.microsoft.com/office/powerpoint/2010/main" val="3111345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ICU comms are high risk comms</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5474597"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Number 1 reason for complaints from families whose relatives have died on ICU</a:t>
            </a: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p:txBody>
      </p:sp>
      <p:pic>
        <p:nvPicPr>
          <p:cNvPr id="3074" name="Picture 2" descr="Bewick's silence on patient complaints at University Hospitals Birmingham  NHS Foundation Trust – Alexander's Excavations">
            <a:extLst>
              <a:ext uri="{FF2B5EF4-FFF2-40B4-BE49-F238E27FC236}">
                <a16:creationId xmlns:a16="http://schemas.microsoft.com/office/drawing/2014/main" id="{F2843405-3FCD-0A9E-AC61-01311A1A93B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536267" y="2060397"/>
            <a:ext cx="5034406" cy="2588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989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ICU comms are high risk comms</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5474597"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Number 1 reason for complaints from families whose relatives have died on ICU</a:t>
            </a: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09585"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May lead to prolonged, inappropriate treatments</a:t>
            </a: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p:txBody>
      </p:sp>
      <p:pic>
        <p:nvPicPr>
          <p:cNvPr id="2" name="Picture 1">
            <a:extLst>
              <a:ext uri="{FF2B5EF4-FFF2-40B4-BE49-F238E27FC236}">
                <a16:creationId xmlns:a16="http://schemas.microsoft.com/office/drawing/2014/main" id="{D8ECDACB-75DB-1B0A-C615-E2E385C22428}"/>
              </a:ext>
            </a:extLst>
          </p:cNvPr>
          <p:cNvPicPr/>
          <p:nvPr/>
        </p:nvPicPr>
        <p:blipFill>
          <a:blip r:embed="rId4" cstate="print">
            <a:extLst>
              <a:ext uri="{28A0092B-C50C-407E-A947-70E740481C1C}">
                <a14:useLocalDpi xmlns:a14="http://schemas.microsoft.com/office/drawing/2010/main"/>
              </a:ext>
            </a:extLst>
          </a:blip>
          <a:stretch>
            <a:fillRect/>
          </a:stretch>
        </p:blipFill>
        <p:spPr>
          <a:xfrm>
            <a:off x="6096001" y="2027448"/>
            <a:ext cx="5136444" cy="2994316"/>
          </a:xfrm>
          <a:prstGeom prst="rect">
            <a:avLst/>
          </a:prstGeom>
          <a:scene3d>
            <a:camera prst="perspectiveLeft"/>
            <a:lightRig rig="threePt" dir="t"/>
          </a:scene3d>
        </p:spPr>
      </p:pic>
    </p:spTree>
    <p:extLst>
      <p:ext uri="{BB962C8B-B14F-4D97-AF65-F5344CB8AC3E}">
        <p14:creationId xmlns:p14="http://schemas.microsoft.com/office/powerpoint/2010/main" val="40721763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do we hope to achieve in the conversation?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2973981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do we hope to achieve in the conversation?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a:extLst>
              <a:ext uri="{FF2B5EF4-FFF2-40B4-BE49-F238E27FC236}">
                <a16:creationId xmlns:a16="http://schemas.microsoft.com/office/drawing/2014/main" id="{F96A8F77-0705-0342-B617-B797C93D8981}"/>
              </a:ext>
            </a:extLst>
          </p:cNvPr>
          <p:cNvPicPr>
            <a:picLocks noChangeAspect="1"/>
          </p:cNvPicPr>
          <p:nvPr/>
        </p:nvPicPr>
        <p:blipFill>
          <a:blip r:embed="rId4"/>
          <a:stretch>
            <a:fillRect/>
          </a:stretch>
        </p:blipFill>
        <p:spPr>
          <a:xfrm>
            <a:off x="2235200" y="1697482"/>
            <a:ext cx="8303000" cy="4151500"/>
          </a:xfrm>
          <a:prstGeom prst="rect">
            <a:avLst/>
          </a:prstGeom>
        </p:spPr>
      </p:pic>
    </p:spTree>
    <p:extLst>
      <p:ext uri="{BB962C8B-B14F-4D97-AF65-F5344CB8AC3E}">
        <p14:creationId xmlns:p14="http://schemas.microsoft.com/office/powerpoint/2010/main" val="1309031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do we hope to achieve in the conversation?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a:extLst>
              <a:ext uri="{FF2B5EF4-FFF2-40B4-BE49-F238E27FC236}">
                <a16:creationId xmlns:a16="http://schemas.microsoft.com/office/drawing/2014/main" id="{F96A8F77-0705-0342-B617-B797C93D8981}"/>
              </a:ext>
            </a:extLst>
          </p:cNvPr>
          <p:cNvPicPr>
            <a:picLocks noChangeAspect="1"/>
          </p:cNvPicPr>
          <p:nvPr/>
        </p:nvPicPr>
        <p:blipFill>
          <a:blip r:embed="rId4"/>
          <a:stretch>
            <a:fillRect/>
          </a:stretch>
        </p:blipFill>
        <p:spPr>
          <a:xfrm>
            <a:off x="277792" y="2335905"/>
            <a:ext cx="5681304" cy="2840652"/>
          </a:xfrm>
          <a:prstGeom prst="rect">
            <a:avLst/>
          </a:prstGeom>
        </p:spPr>
      </p:pic>
      <p:pic>
        <p:nvPicPr>
          <p:cNvPr id="8" name="Picture 7">
            <a:extLst>
              <a:ext uri="{FF2B5EF4-FFF2-40B4-BE49-F238E27FC236}">
                <a16:creationId xmlns:a16="http://schemas.microsoft.com/office/drawing/2014/main" id="{17591B2F-DABA-9545-9CD1-0747B903BFE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078134" y="2483397"/>
            <a:ext cx="3657028" cy="2497064"/>
          </a:xfrm>
          <a:prstGeom prst="rect">
            <a:avLst/>
          </a:prstGeom>
        </p:spPr>
      </p:pic>
    </p:spTree>
    <p:extLst>
      <p:ext uri="{BB962C8B-B14F-4D97-AF65-F5344CB8AC3E}">
        <p14:creationId xmlns:p14="http://schemas.microsoft.com/office/powerpoint/2010/main" val="1189258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do we hope to achieve in the conversation?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a:extLst>
              <a:ext uri="{FF2B5EF4-FFF2-40B4-BE49-F238E27FC236}">
                <a16:creationId xmlns:a16="http://schemas.microsoft.com/office/drawing/2014/main" id="{F96A8F77-0705-0342-B617-B797C93D898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77792" y="1470368"/>
            <a:ext cx="5053765" cy="2526883"/>
          </a:xfrm>
          <a:prstGeom prst="rect">
            <a:avLst/>
          </a:prstGeom>
        </p:spPr>
      </p:pic>
      <p:pic>
        <p:nvPicPr>
          <p:cNvPr id="8" name="Picture 7">
            <a:extLst>
              <a:ext uri="{FF2B5EF4-FFF2-40B4-BE49-F238E27FC236}">
                <a16:creationId xmlns:a16="http://schemas.microsoft.com/office/drawing/2014/main" id="{17591B2F-DABA-9545-9CD1-0747B903BFE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82135" y="3844577"/>
            <a:ext cx="3268133" cy="2231521"/>
          </a:xfrm>
          <a:prstGeom prst="rect">
            <a:avLst/>
          </a:prstGeom>
        </p:spPr>
      </p:pic>
      <p:pic>
        <p:nvPicPr>
          <p:cNvPr id="7" name="Picture 6">
            <a:extLst>
              <a:ext uri="{FF2B5EF4-FFF2-40B4-BE49-F238E27FC236}">
                <a16:creationId xmlns:a16="http://schemas.microsoft.com/office/drawing/2014/main" id="{5C43D416-EDE9-4640-96DF-27DAC3F27EE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010400" y="1484259"/>
            <a:ext cx="4512299" cy="4357741"/>
          </a:xfrm>
          <a:prstGeom prst="rect">
            <a:avLst/>
          </a:prstGeom>
        </p:spPr>
      </p:pic>
    </p:spTree>
    <p:extLst>
      <p:ext uri="{BB962C8B-B14F-4D97-AF65-F5344CB8AC3E}">
        <p14:creationId xmlns:p14="http://schemas.microsoft.com/office/powerpoint/2010/main" val="2258121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4"/>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That we feel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p:txBody>
      </p:sp>
      <p:pic>
        <p:nvPicPr>
          <p:cNvPr id="7" name="Picture 11" descr="Scan 05">
            <a:extLst>
              <a:ext uri="{FF2B5EF4-FFF2-40B4-BE49-F238E27FC236}">
                <a16:creationId xmlns:a16="http://schemas.microsoft.com/office/drawing/2014/main" id="{6AB978FC-9739-134E-99A4-BAE205AF4F76}"/>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160327" y="1980299"/>
            <a:ext cx="3571515" cy="23423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2864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17" name="Content Placeholder 2">
            <a:extLst>
              <a:ext uri="{FF2B5EF4-FFF2-40B4-BE49-F238E27FC236}">
                <a16:creationId xmlns:a16="http://schemas.microsoft.com/office/drawing/2014/main" id="{70E8C3A6-994F-A34E-ABE7-70A159FFB850}"/>
              </a:ext>
            </a:extLst>
          </p:cNvPr>
          <p:cNvSpPr>
            <a:spLocks noGrp="1"/>
          </p:cNvSpPr>
          <p:nvPr>
            <p:ph idx="1"/>
          </p:nvPr>
        </p:nvSpPr>
        <p:spPr>
          <a:xfrm>
            <a:off x="710866" y="2524196"/>
            <a:ext cx="10261935" cy="830528"/>
          </a:xfrm>
          <a:ln>
            <a:solidFill>
              <a:srgbClr val="6E2C6B"/>
            </a:solidFill>
          </a:ln>
        </p:spPr>
        <p:txBody>
          <a:bodyPr anchor="ctr" anchorCtr="1">
            <a:normAutofit fontScale="85000" lnSpcReduction="10000"/>
          </a:bodyPr>
          <a:lstStyle/>
          <a:p>
            <a:pPr marL="0" indent="0">
              <a:lnSpc>
                <a:spcPct val="90000"/>
              </a:lnSpc>
              <a:buNone/>
            </a:pPr>
            <a:r>
              <a:rPr lang="en-GB" sz="3733" dirty="0">
                <a:latin typeface="Calibri" charset="0"/>
              </a:rPr>
              <a:t>Human beings are story tellers. What story are you telling?</a:t>
            </a:r>
          </a:p>
        </p:txBody>
      </p:sp>
      <p:sp>
        <p:nvSpPr>
          <p:cNvPr id="14" name="Rectangle 13">
            <a:extLst>
              <a:ext uri="{FF2B5EF4-FFF2-40B4-BE49-F238E27FC236}">
                <a16:creationId xmlns:a16="http://schemas.microsoft.com/office/drawing/2014/main" id="{408A9A7B-401C-8741-BEFD-C023C9CB1ECC}"/>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37947503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8" name="Rectangle 7">
            <a:extLst>
              <a:ext uri="{FF2B5EF4-FFF2-40B4-BE49-F238E27FC236}">
                <a16:creationId xmlns:a16="http://schemas.microsoft.com/office/drawing/2014/main" id="{458E48C6-4667-494C-818D-BF736E9E3768}"/>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0" name="Rectangle 9">
            <a:extLst>
              <a:ext uri="{FF2B5EF4-FFF2-40B4-BE49-F238E27FC236}">
                <a16:creationId xmlns:a16="http://schemas.microsoft.com/office/drawing/2014/main" id="{859B25F8-2D82-CE41-B456-09E627F9DAC0}"/>
              </a:ext>
            </a:extLst>
          </p:cNvPr>
          <p:cNvSpPr/>
          <p:nvPr/>
        </p:nvSpPr>
        <p:spPr>
          <a:xfrm>
            <a:off x="2869609" y="3810184"/>
            <a:ext cx="9286576" cy="1431930"/>
          </a:xfrm>
          <a:prstGeom prst="rect">
            <a:avLst/>
          </a:prstGeom>
        </p:spPr>
        <p:txBody>
          <a:bodyPr wrap="square">
            <a:spAutoFit/>
          </a:bodyPr>
          <a:lstStyle/>
          <a:p>
            <a:pPr defTabSz="1219139" fontAlgn="base">
              <a:lnSpc>
                <a:spcPct val="125000"/>
              </a:lnSpc>
              <a:spcBef>
                <a:spcPct val="0"/>
              </a:spcBef>
              <a:spcAft>
                <a:spcPct val="0"/>
              </a:spcAft>
            </a:pPr>
            <a:r>
              <a:rPr lang="en-GB" sz="2400" i="1" dirty="0">
                <a:solidFill>
                  <a:srgbClr val="E0119D"/>
                </a:solidFill>
                <a:latin typeface="Arial" pitchFamily="34" charset="0"/>
                <a:ea typeface="MS PGothic" pitchFamily="34" charset="-128"/>
                <a:cs typeface="Arial" pitchFamily="34" charset="0"/>
              </a:rPr>
              <a:t>“I know you have been through a great deal in the last few days, but can you briefly tell me what your understanding of what the situation is and what has happened to Michael up until now?”</a:t>
            </a:r>
          </a:p>
        </p:txBody>
      </p:sp>
      <p:sp>
        <p:nvSpPr>
          <p:cNvPr id="15" name="Rectangle 14">
            <a:extLst>
              <a:ext uri="{FF2B5EF4-FFF2-40B4-BE49-F238E27FC236}">
                <a16:creationId xmlns:a16="http://schemas.microsoft.com/office/drawing/2014/main" id="{29518F80-3AFD-284A-B3B5-070267CC475D}"/>
              </a:ext>
            </a:extLst>
          </p:cNvPr>
          <p:cNvSpPr/>
          <p:nvPr/>
        </p:nvSpPr>
        <p:spPr>
          <a:xfrm>
            <a:off x="2869610" y="5456901"/>
            <a:ext cx="8947909" cy="508601"/>
          </a:xfrm>
          <a:prstGeom prst="rect">
            <a:avLst/>
          </a:prstGeom>
        </p:spPr>
        <p:txBody>
          <a:bodyPr wrap="square">
            <a:spAutoFit/>
          </a:bodyPr>
          <a:lstStyle/>
          <a:p>
            <a:pPr defTabSz="1219139" fontAlgn="base">
              <a:lnSpc>
                <a:spcPct val="125000"/>
              </a:lnSpc>
              <a:spcBef>
                <a:spcPct val="0"/>
              </a:spcBef>
              <a:spcAft>
                <a:spcPct val="0"/>
              </a:spcAft>
            </a:pPr>
            <a:r>
              <a:rPr lang="en-GB" sz="2400" i="1" dirty="0">
                <a:solidFill>
                  <a:srgbClr val="E0119D"/>
                </a:solidFill>
                <a:latin typeface="Arial" pitchFamily="34" charset="0"/>
                <a:ea typeface="MS PGothic" pitchFamily="34" charset="-128"/>
                <a:cs typeface="Arial" pitchFamily="34" charset="0"/>
              </a:rPr>
              <a:t>“I’m afraid the news isn’t good.” </a:t>
            </a:r>
            <a:r>
              <a:rPr lang="en-GB" sz="2400" i="1" dirty="0">
                <a:solidFill>
                  <a:srgbClr val="000000"/>
                </a:solidFill>
                <a:latin typeface="Arial" pitchFamily="34" charset="0"/>
                <a:ea typeface="MS PGothic" pitchFamily="34" charset="-128"/>
                <a:cs typeface="Arial" pitchFamily="34" charset="0"/>
              </a:rPr>
              <a:t>…be prepared to hurry on</a:t>
            </a:r>
            <a:r>
              <a:rPr lang="en-GB" sz="2400" i="1" dirty="0">
                <a:solidFill>
                  <a:srgbClr val="E0119D"/>
                </a:solidFill>
                <a:latin typeface="Arial" pitchFamily="34" charset="0"/>
                <a:ea typeface="MS PGothic" pitchFamily="34" charset="-128"/>
                <a:cs typeface="Arial" pitchFamily="34" charset="0"/>
              </a:rPr>
              <a:t> </a:t>
            </a:r>
          </a:p>
        </p:txBody>
      </p:sp>
      <p:sp>
        <p:nvSpPr>
          <p:cNvPr id="16" name="Rectangle 15">
            <a:extLst>
              <a:ext uri="{FF2B5EF4-FFF2-40B4-BE49-F238E27FC236}">
                <a16:creationId xmlns:a16="http://schemas.microsoft.com/office/drawing/2014/main" id="{C88ADE1E-C28B-6442-A80B-D3DA21256D48}"/>
              </a:ext>
            </a:extLst>
          </p:cNvPr>
          <p:cNvSpPr/>
          <p:nvPr/>
        </p:nvSpPr>
        <p:spPr>
          <a:xfrm>
            <a:off x="2869610" y="2984865"/>
            <a:ext cx="7994817" cy="508601"/>
          </a:xfrm>
          <a:prstGeom prst="rect">
            <a:avLst/>
          </a:prstGeom>
        </p:spPr>
        <p:txBody>
          <a:bodyPr wrap="square">
            <a:spAutoFit/>
          </a:bodyPr>
          <a:lstStyle/>
          <a:p>
            <a:pPr defTabSz="1219139" fontAlgn="base">
              <a:lnSpc>
                <a:spcPct val="125000"/>
              </a:lnSpc>
              <a:spcBef>
                <a:spcPct val="0"/>
              </a:spcBef>
              <a:spcAft>
                <a:spcPct val="0"/>
              </a:spcAft>
            </a:pPr>
            <a:r>
              <a:rPr lang="en-GB" sz="2400" dirty="0">
                <a:solidFill>
                  <a:srgbClr val="000000"/>
                </a:solidFill>
                <a:latin typeface="Arial" pitchFamily="34" charset="0"/>
                <a:ea typeface="MS PGothic" pitchFamily="34" charset="-128"/>
                <a:cs typeface="Arial" pitchFamily="34" charset="0"/>
              </a:rPr>
              <a:t>It’s a tragedy, not an action rescue.</a:t>
            </a:r>
            <a:endParaRPr lang="en-GB" sz="2400" dirty="0">
              <a:solidFill>
                <a:srgbClr val="E0119D"/>
              </a:solidFill>
              <a:latin typeface="Arial" pitchFamily="34" charset="0"/>
              <a:ea typeface="MS PGothic" pitchFamily="34" charset="-128"/>
              <a:cs typeface="Arial" pitchFamily="34" charset="0"/>
            </a:endParaRPr>
          </a:p>
        </p:txBody>
      </p:sp>
      <p:sp>
        <p:nvSpPr>
          <p:cNvPr id="20" name="Rectangle 19">
            <a:extLst>
              <a:ext uri="{FF2B5EF4-FFF2-40B4-BE49-F238E27FC236}">
                <a16:creationId xmlns:a16="http://schemas.microsoft.com/office/drawing/2014/main" id="{7FEC16B5-4165-974F-A0B7-3E717779DCE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3673634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0"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3" name="AutoShape 5">
            <a:extLst>
              <a:ext uri="{FF2B5EF4-FFF2-40B4-BE49-F238E27FC236}">
                <a16:creationId xmlns:a16="http://schemas.microsoft.com/office/drawing/2014/main" id="{2B683272-7FF6-4241-841E-C9A6227F79D5}"/>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15" name="Rectangle 14">
            <a:extLst>
              <a:ext uri="{FF2B5EF4-FFF2-40B4-BE49-F238E27FC236}">
                <a16:creationId xmlns:a16="http://schemas.microsoft.com/office/drawing/2014/main" id="{B3A6FF56-1D02-864B-8102-DE6287BCD7E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16" name="Rectangle 15">
            <a:extLst>
              <a:ext uri="{FF2B5EF4-FFF2-40B4-BE49-F238E27FC236}">
                <a16:creationId xmlns:a16="http://schemas.microsoft.com/office/drawing/2014/main" id="{CFF6C31E-8044-9042-B531-DA702050871B}"/>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4" name="Rectangle 3">
            <a:extLst>
              <a:ext uri="{FF2B5EF4-FFF2-40B4-BE49-F238E27FC236}">
                <a16:creationId xmlns:a16="http://schemas.microsoft.com/office/drawing/2014/main" id="{51E075D6-F83B-1B4C-AD68-F5E15C91415E}"/>
              </a:ext>
            </a:extLst>
          </p:cNvPr>
          <p:cNvSpPr/>
          <p:nvPr/>
        </p:nvSpPr>
        <p:spPr>
          <a:xfrm>
            <a:off x="5810464" y="2452195"/>
            <a:ext cx="6096000" cy="3416320"/>
          </a:xfrm>
          <a:prstGeom prst="rect">
            <a:avLst/>
          </a:prstGeom>
        </p:spPr>
        <p:txBody>
          <a:bodyPr>
            <a:spAutoFit/>
          </a:bodyPr>
          <a:lstStyle/>
          <a:p>
            <a:pPr defTabSz="609585" fontAlgn="base">
              <a:spcBef>
                <a:spcPct val="0"/>
              </a:spcBef>
              <a:spcAft>
                <a:spcPct val="0"/>
              </a:spcAft>
            </a:pPr>
            <a:r>
              <a:rPr lang="en-GB" sz="2400" i="1" dirty="0">
                <a:solidFill>
                  <a:srgbClr val="E0119D"/>
                </a:solidFill>
                <a:latin typeface="ArialMT"/>
                <a:cs typeface="Arial" pitchFamily="34" charset="0"/>
              </a:rPr>
              <a:t>"</a:t>
            </a:r>
            <a:r>
              <a:rPr lang="en-GB" sz="2400" i="1" dirty="0">
                <a:solidFill>
                  <a:srgbClr val="E0119D"/>
                </a:solidFill>
                <a:latin typeface="Arial" pitchFamily="34" charset="0"/>
                <a:cs typeface="Arial" pitchFamily="34" charset="0"/>
              </a:rPr>
              <a:t>As you said, Michael has been suffering from a severe pneumonia.  Over the last 5 days with us we have been trying to support his body and help fight the effects of the infection.  Unfortunately, despite these very aggressive treatments, his condition has worsened rather than improved, and he has suffered a severe deterioration over the last few hours”</a:t>
            </a:r>
          </a:p>
        </p:txBody>
      </p:sp>
      <p:sp>
        <p:nvSpPr>
          <p:cNvPr id="18" name="Rectangle 17">
            <a:extLst>
              <a:ext uri="{FF2B5EF4-FFF2-40B4-BE49-F238E27FC236}">
                <a16:creationId xmlns:a16="http://schemas.microsoft.com/office/drawing/2014/main" id="{583E65AF-9349-1346-96B9-9CC8A7900EE5}"/>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19" name="Rectangle 18">
            <a:extLst>
              <a:ext uri="{FF2B5EF4-FFF2-40B4-BE49-F238E27FC236}">
                <a16:creationId xmlns:a16="http://schemas.microsoft.com/office/drawing/2014/main" id="{0919902E-E982-1E4D-9F3A-77152DD5727D}"/>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2414404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21" name="Rectangle 20">
            <a:extLst>
              <a:ext uri="{FF2B5EF4-FFF2-40B4-BE49-F238E27FC236}">
                <a16:creationId xmlns:a16="http://schemas.microsoft.com/office/drawing/2014/main" id="{EAE78CD3-DF31-094F-A070-CCEA86105C3E}"/>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6" name="Rectangle 5">
            <a:extLst>
              <a:ext uri="{FF2B5EF4-FFF2-40B4-BE49-F238E27FC236}">
                <a16:creationId xmlns:a16="http://schemas.microsoft.com/office/drawing/2014/main" id="{B544D897-5420-6749-BBA9-A4853F8C50A9}"/>
              </a:ext>
            </a:extLst>
          </p:cNvPr>
          <p:cNvSpPr/>
          <p:nvPr/>
        </p:nvSpPr>
        <p:spPr>
          <a:xfrm>
            <a:off x="5539531" y="4536270"/>
            <a:ext cx="6416797" cy="1405256"/>
          </a:xfrm>
          <a:prstGeom prst="rect">
            <a:avLst/>
          </a:prstGeom>
        </p:spPr>
        <p:txBody>
          <a:bodyPr wrap="square">
            <a:spAutoFit/>
          </a:bodyPr>
          <a:lstStyle/>
          <a:p>
            <a:pPr defTabSz="609585" fontAlgn="base">
              <a:spcBef>
                <a:spcPct val="0"/>
              </a:spcBef>
              <a:spcAft>
                <a:spcPct val="0"/>
              </a:spcAft>
            </a:pPr>
            <a:r>
              <a:rPr lang="en-GB" sz="2133" i="1" dirty="0">
                <a:solidFill>
                  <a:srgbClr val="E0119D"/>
                </a:solidFill>
                <a:latin typeface="Arial" pitchFamily="34" charset="0"/>
                <a:cs typeface="Arial" pitchFamily="34" charset="0"/>
              </a:rPr>
              <a:t>“I’m afraid that the damage done by the pneumonia is now so severe that our treatments are no longer working.  Michael is dying.  I am so sorry” - SILENCE</a:t>
            </a:r>
          </a:p>
        </p:txBody>
      </p:sp>
      <p:sp>
        <p:nvSpPr>
          <p:cNvPr id="22" name="Rectangle 21">
            <a:extLst>
              <a:ext uri="{FF2B5EF4-FFF2-40B4-BE49-F238E27FC236}">
                <a16:creationId xmlns:a16="http://schemas.microsoft.com/office/drawing/2014/main" id="{B3AAEE31-2DF5-1347-9D86-52BDA61AD1DC}"/>
              </a:ext>
            </a:extLst>
          </p:cNvPr>
          <p:cNvSpPr/>
          <p:nvPr/>
        </p:nvSpPr>
        <p:spPr>
          <a:xfrm>
            <a:off x="5486403" y="3656531"/>
            <a:ext cx="3536279"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Be prepared to repeat and explain.</a:t>
            </a:r>
            <a:endParaRPr lang="en-US" sz="2400" dirty="0">
              <a:solidFill>
                <a:srgbClr val="000000"/>
              </a:solidFill>
              <a:latin typeface="Arial" pitchFamily="34" charset="0"/>
              <a:cs typeface="Arial" pitchFamily="34" charset="0"/>
            </a:endParaRPr>
          </a:p>
        </p:txBody>
      </p:sp>
      <p:sp>
        <p:nvSpPr>
          <p:cNvPr id="23" name="Rectangle 22">
            <a:extLst>
              <a:ext uri="{FF2B5EF4-FFF2-40B4-BE49-F238E27FC236}">
                <a16:creationId xmlns:a16="http://schemas.microsoft.com/office/drawing/2014/main" id="{CA785B60-7F85-094C-9AA0-941BC6D12C7B}"/>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F51607C8-9FB4-904F-81F6-2612F5068197}"/>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428325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22" name="Rectangle 21">
            <a:extLst>
              <a:ext uri="{FF2B5EF4-FFF2-40B4-BE49-F238E27FC236}">
                <a16:creationId xmlns:a16="http://schemas.microsoft.com/office/drawing/2014/main" id="{B3AAEE31-2DF5-1347-9D86-52BDA61AD1DC}"/>
              </a:ext>
            </a:extLst>
          </p:cNvPr>
          <p:cNvSpPr/>
          <p:nvPr/>
        </p:nvSpPr>
        <p:spPr>
          <a:xfrm>
            <a:off x="10157298" y="789295"/>
            <a:ext cx="2071581" cy="3785652"/>
          </a:xfrm>
          <a:prstGeom prst="rect">
            <a:avLst/>
          </a:prstGeom>
        </p:spPr>
        <p:txBody>
          <a:bodyPr wrap="squar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Decouple. Guide the family toward accepting a break and agree a second conversation to plan next steps or end of life care.</a:t>
            </a:r>
            <a:endParaRPr lang="en-US" sz="2400" dirty="0">
              <a:solidFill>
                <a:srgbClr val="6E2C6B"/>
              </a:solidFill>
              <a:latin typeface="Arial" pitchFamily="34" charset="0"/>
              <a:cs typeface="Arial" pitchFamily="34" charset="0"/>
            </a:endParaRP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sz="2400" dirty="0">
                <a:solidFill>
                  <a:srgbClr val="FFFFFF"/>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3" name="Rectangle 22">
            <a:extLst>
              <a:ext uri="{FF2B5EF4-FFF2-40B4-BE49-F238E27FC236}">
                <a16:creationId xmlns:a16="http://schemas.microsoft.com/office/drawing/2014/main" id="{938379F9-CB1B-4E4F-AB22-2DA466DBE86E}"/>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0AB47221-B016-7A4F-B318-B571D42CE9D3}"/>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4" name="Rectangle 3">
            <a:extLst>
              <a:ext uri="{FF2B5EF4-FFF2-40B4-BE49-F238E27FC236}">
                <a16:creationId xmlns:a16="http://schemas.microsoft.com/office/drawing/2014/main" id="{AF6B8199-0145-5448-8286-83FF6B991761}"/>
              </a:ext>
            </a:extLst>
          </p:cNvPr>
          <p:cNvSpPr/>
          <p:nvPr/>
        </p:nvSpPr>
        <p:spPr>
          <a:xfrm>
            <a:off x="5486401" y="4915295"/>
            <a:ext cx="6690783" cy="1077026"/>
          </a:xfrm>
          <a:prstGeom prst="rect">
            <a:avLst/>
          </a:prstGeom>
        </p:spPr>
        <p:txBody>
          <a:bodyPr wrap="square">
            <a:spAutoFit/>
          </a:bodyPr>
          <a:lstStyle/>
          <a:p>
            <a:pPr defTabSz="609585" fontAlgn="base">
              <a:spcBef>
                <a:spcPct val="0"/>
              </a:spcBef>
              <a:spcAft>
                <a:spcPct val="0"/>
              </a:spcAft>
            </a:pPr>
            <a:r>
              <a:rPr lang="en-GB" sz="2133" i="1" dirty="0">
                <a:solidFill>
                  <a:srgbClr val="E0119D"/>
                </a:solidFill>
                <a:latin typeface="Arial" pitchFamily="34" charset="0"/>
                <a:ea typeface="MS PGothic" pitchFamily="34" charset="-128"/>
                <a:cs typeface="Arial" pitchFamily="34" charset="0"/>
              </a:rPr>
              <a:t>“Now, I suggest you go and spend some time with Michael. Then we will come back and talk some more [and we can plan his end of life care together].</a:t>
            </a:r>
            <a:endParaRPr lang="en-US" sz="2133" dirty="0">
              <a:solidFill>
                <a:srgbClr val="E0119D"/>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FEA0E31-05F8-B143-8876-06B81B1F715F}"/>
              </a:ext>
            </a:extLst>
          </p:cNvPr>
          <p:cNvSpPr/>
          <p:nvPr/>
        </p:nvSpPr>
        <p:spPr>
          <a:xfrm>
            <a:off x="5456234" y="4547217"/>
            <a:ext cx="3452095" cy="461665"/>
          </a:xfrm>
          <a:prstGeom prst="rect">
            <a:avLst/>
          </a:prstGeom>
        </p:spPr>
        <p:txBody>
          <a:bodyPr wrap="squar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“What happens now?”</a:t>
            </a:r>
            <a:endParaRPr lang="en-US" sz="2400" dirty="0">
              <a:solidFill>
                <a:srgbClr val="6E2C6B"/>
              </a:solidFill>
              <a:latin typeface="Arial" pitchFamily="34" charset="0"/>
              <a:cs typeface="Arial" pitchFamily="34" charset="0"/>
            </a:endParaRPr>
          </a:p>
        </p:txBody>
      </p:sp>
    </p:spTree>
    <p:extLst>
      <p:ext uri="{BB962C8B-B14F-4D97-AF65-F5344CB8AC3E}">
        <p14:creationId xmlns:p14="http://schemas.microsoft.com/office/powerpoint/2010/main" val="2199450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sz="2400" dirty="0">
                <a:solidFill>
                  <a:srgbClr val="FFFFFF"/>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Discussing </a:t>
            </a:r>
          </a:p>
          <a:p>
            <a:pPr defTabSz="1219139"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III</a:t>
            </a:r>
          </a:p>
        </p:txBody>
      </p:sp>
      <p:sp>
        <p:nvSpPr>
          <p:cNvPr id="4" name="Rectangle 3">
            <a:extLst>
              <a:ext uri="{FF2B5EF4-FFF2-40B4-BE49-F238E27FC236}">
                <a16:creationId xmlns:a16="http://schemas.microsoft.com/office/drawing/2014/main" id="{0073E003-61EC-EC41-AE99-0ACBCA8733D7}"/>
              </a:ext>
            </a:extLst>
          </p:cNvPr>
          <p:cNvSpPr/>
          <p:nvPr/>
        </p:nvSpPr>
        <p:spPr>
          <a:xfrm>
            <a:off x="5443363" y="5481116"/>
            <a:ext cx="5609934" cy="461665"/>
          </a:xfrm>
          <a:prstGeom prst="rect">
            <a:avLst/>
          </a:prstGeom>
        </p:spPr>
        <p:txBody>
          <a:bodyPr wrap="non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Guide the family toward accepting a break. </a:t>
            </a:r>
            <a:endParaRPr lang="en-US" sz="2400" dirty="0">
              <a:solidFill>
                <a:srgbClr val="6E2C6B"/>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837AEADB-3583-BD4B-8C07-E45E704D3DE3}"/>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Conclude the story.</a:t>
            </a:r>
          </a:p>
        </p:txBody>
      </p:sp>
    </p:spTree>
    <p:extLst>
      <p:ext uri="{BB962C8B-B14F-4D97-AF65-F5344CB8AC3E}">
        <p14:creationId xmlns:p14="http://schemas.microsoft.com/office/powerpoint/2010/main" val="2304821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lnSpcReduction="10000"/>
          </a:bodyPr>
          <a:lstStyle/>
          <a:p>
            <a:pPr marL="0" indent="0">
              <a:lnSpc>
                <a:spcPct val="90000"/>
              </a:lnSpc>
              <a:buNone/>
            </a:pPr>
            <a:r>
              <a:rPr lang="en-GB" sz="6400" dirty="0">
                <a:latin typeface="Calibri" charset="0"/>
              </a:rPr>
              <a:t>A</a:t>
            </a:r>
            <a:r>
              <a:rPr lang="en-GB" sz="4800" dirty="0">
                <a:latin typeface="Calibri" charset="0"/>
              </a:rPr>
              <a:t>ccuracy	– </a:t>
            </a:r>
            <a:r>
              <a:rPr lang="en-GB" sz="3733" dirty="0">
                <a:latin typeface="Calibri" charset="0"/>
              </a:rPr>
              <a:t>say truth, admit what you don’t know</a:t>
            </a:r>
          </a:p>
          <a:p>
            <a:pPr marL="0" indent="0">
              <a:lnSpc>
                <a:spcPct val="90000"/>
              </a:lnSpc>
              <a:buNone/>
            </a:pPr>
            <a:r>
              <a:rPr lang="en-GB" sz="6400" dirty="0">
                <a:latin typeface="Calibri" charset="0"/>
              </a:rPr>
              <a:t>B</a:t>
            </a:r>
            <a:r>
              <a:rPr lang="en-GB" sz="4800" dirty="0">
                <a:latin typeface="Calibri" charset="0"/>
              </a:rPr>
              <a:t>revity 	– </a:t>
            </a:r>
            <a:r>
              <a:rPr lang="en-GB" sz="3733" dirty="0">
                <a:latin typeface="Calibri" charset="0"/>
              </a:rPr>
              <a:t>don’t fill the silence with your voice</a:t>
            </a:r>
          </a:p>
          <a:p>
            <a:pPr marL="0" indent="0">
              <a:lnSpc>
                <a:spcPct val="90000"/>
              </a:lnSpc>
              <a:buNone/>
            </a:pPr>
            <a:r>
              <a:rPr lang="en-GB" sz="6400" dirty="0">
                <a:latin typeface="Calibri" charset="0"/>
              </a:rPr>
              <a:t>C</a:t>
            </a:r>
            <a:r>
              <a:rPr lang="en-GB" sz="4800" dirty="0">
                <a:latin typeface="Calibri" charset="0"/>
              </a:rPr>
              <a:t>larity 	– </a:t>
            </a:r>
            <a:r>
              <a:rPr lang="en-GB" sz="3733" dirty="0">
                <a:latin typeface="Calibri" charset="0"/>
              </a:rPr>
              <a:t>use unambiguous, deliberate language</a:t>
            </a:r>
            <a:r>
              <a:rPr lang="en-GB" sz="4800" dirty="0">
                <a:latin typeface="Calibri" charset="0"/>
              </a:rPr>
              <a:t> </a:t>
            </a:r>
          </a:p>
          <a:p>
            <a:pPr marL="0" indent="0">
              <a:lnSpc>
                <a:spcPct val="90000"/>
              </a:lnSpc>
              <a:buNone/>
            </a:pPr>
            <a:r>
              <a:rPr lang="en-GB" sz="6400" dirty="0">
                <a:latin typeface="Calibri" charset="0"/>
              </a:rPr>
              <a:t>D</a:t>
            </a:r>
            <a:r>
              <a:rPr lang="en-GB" sz="4800" dirty="0">
                <a:latin typeface="Calibri" charset="0"/>
              </a:rPr>
              <a:t>elivery 	– </a:t>
            </a:r>
            <a:r>
              <a:rPr lang="en-GB" sz="3733" dirty="0">
                <a:latin typeface="Calibri" charset="0"/>
              </a:rPr>
              <a:t>use appropriate non-verbal techniques</a:t>
            </a:r>
          </a:p>
          <a:p>
            <a:pPr marL="0" indent="0">
              <a:lnSpc>
                <a:spcPct val="90000"/>
              </a:lnSpc>
              <a:buNone/>
            </a:pPr>
            <a:r>
              <a:rPr lang="en-GB" sz="6400" dirty="0">
                <a:latin typeface="Calibri" charset="0"/>
              </a:rPr>
              <a:t>E</a:t>
            </a:r>
            <a:r>
              <a:rPr lang="en-GB" sz="4800" dirty="0">
                <a:latin typeface="Calibri" charset="0"/>
              </a:rPr>
              <a:t>mpathy 	</a:t>
            </a:r>
            <a:r>
              <a:rPr lang="mr-IN" sz="4800" dirty="0">
                <a:latin typeface="Calibri" charset="0"/>
              </a:rPr>
              <a:t>–</a:t>
            </a:r>
            <a:r>
              <a:rPr lang="en-GB" sz="4800" dirty="0">
                <a:latin typeface="Calibri" charset="0"/>
              </a:rPr>
              <a:t> </a:t>
            </a:r>
            <a:r>
              <a:rPr lang="en-GB" sz="3733" dirty="0">
                <a:latin typeface="Calibri" charset="0"/>
              </a:rPr>
              <a:t>explicitly state your sympathy</a:t>
            </a:r>
            <a:endParaRPr lang="en-GB" sz="6400"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4113332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r>
              <a:rPr lang="en-GB" sz="6400" dirty="0">
                <a:latin typeface="Calibri" charset="0"/>
              </a:rPr>
              <a:t>A</a:t>
            </a:r>
            <a:r>
              <a:rPr lang="en-GB" sz="4800" dirty="0">
                <a:latin typeface="Calibri" charset="0"/>
              </a:rPr>
              <a:t>ccuracy	– </a:t>
            </a:r>
            <a:r>
              <a:rPr lang="en-GB" sz="3733" dirty="0">
                <a:latin typeface="Calibri" charset="0"/>
              </a:rPr>
              <a:t>say truth, admit what you don’t know</a:t>
            </a: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r>
              <a:rPr lang="en-GB" sz="3733" dirty="0">
                <a:latin typeface="Calibri" charset="0"/>
              </a:rPr>
              <a:t>			  </a:t>
            </a:r>
            <a:r>
              <a:rPr lang="en-GB" sz="4000" dirty="0">
                <a:latin typeface="Calibri" charset="0"/>
              </a:rPr>
              <a:t>“I think Michael is dying”</a:t>
            </a: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744709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B</a:t>
            </a:r>
            <a:r>
              <a:rPr lang="en-GB" sz="4800" dirty="0">
                <a:latin typeface="Calibri" charset="0"/>
              </a:rPr>
              <a:t>revity 	– </a:t>
            </a:r>
            <a:r>
              <a:rPr lang="en-GB" sz="3733" dirty="0">
                <a:latin typeface="Calibri" charset="0"/>
              </a:rPr>
              <a:t>don’t fill the silence with your voice</a:t>
            </a:r>
          </a:p>
          <a:p>
            <a:pPr marL="0" indent="0">
              <a:lnSpc>
                <a:spcPct val="90000"/>
              </a:lnSpc>
              <a:buNone/>
            </a:pPr>
            <a:endParaRPr lang="en-GB" sz="3733" dirty="0">
              <a:latin typeface="Calibri" charset="0"/>
            </a:endParaRPr>
          </a:p>
          <a:p>
            <a:pPr marL="0" indent="0">
              <a:lnSpc>
                <a:spcPct val="90000"/>
              </a:lnSpc>
              <a:buNone/>
            </a:pPr>
            <a:r>
              <a:rPr lang="en-GB" sz="3733" b="1" dirty="0">
                <a:latin typeface="Calibri" charset="0"/>
              </a:rPr>
              <a:t>	</a:t>
            </a: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2263385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The power of silence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5122" name="Picture 2" descr="Sound Silence Icons - Download Free Vector Icons | Noun Project">
            <a:extLst>
              <a:ext uri="{FF2B5EF4-FFF2-40B4-BE49-F238E27FC236}">
                <a16:creationId xmlns:a16="http://schemas.microsoft.com/office/drawing/2014/main" id="{1B277BBA-466F-7B48-BB6B-8DC6239685F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02667" y="1735667"/>
            <a:ext cx="3386667" cy="338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4915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B</a:t>
            </a:r>
            <a:r>
              <a:rPr lang="en-GB" sz="4800" dirty="0">
                <a:latin typeface="Calibri" charset="0"/>
              </a:rPr>
              <a:t>revity 	– </a:t>
            </a:r>
            <a:r>
              <a:rPr lang="en-GB" sz="3733" dirty="0">
                <a:latin typeface="Calibri" charset="0"/>
              </a:rPr>
              <a:t>don’t fill the silence with your voice</a:t>
            </a:r>
          </a:p>
          <a:p>
            <a:pPr marL="0" indent="0">
              <a:lnSpc>
                <a:spcPct val="90000"/>
              </a:lnSpc>
              <a:buNone/>
            </a:pPr>
            <a:endParaRPr lang="en-GB" sz="3733" dirty="0">
              <a:latin typeface="Calibri" charset="0"/>
            </a:endParaRPr>
          </a:p>
          <a:p>
            <a:pPr marL="0" indent="0">
              <a:lnSpc>
                <a:spcPct val="90000"/>
              </a:lnSpc>
              <a:buNone/>
            </a:pPr>
            <a:r>
              <a:rPr lang="en-GB" sz="3733" b="1" dirty="0">
                <a:latin typeface="Calibri" charset="0"/>
              </a:rPr>
              <a:t>		     </a:t>
            </a:r>
            <a:r>
              <a:rPr lang="en-GB" sz="3733" dirty="0">
                <a:latin typeface="Calibri" charset="0"/>
              </a:rPr>
              <a:t>Let the family break the silence</a:t>
            </a: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3576133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C</a:t>
            </a:r>
            <a:r>
              <a:rPr lang="en-GB" sz="4800" dirty="0">
                <a:latin typeface="Calibri" charset="0"/>
              </a:rPr>
              <a:t>larity 	– </a:t>
            </a:r>
            <a:r>
              <a:rPr lang="en-GB" sz="3733" dirty="0">
                <a:latin typeface="Calibri" charset="0"/>
              </a:rPr>
              <a:t>use unambiguous, deliberate language</a:t>
            </a:r>
            <a:r>
              <a:rPr lang="en-GB" sz="4800" dirty="0">
                <a:latin typeface="Calibri" charset="0"/>
              </a:rPr>
              <a:t> </a:t>
            </a: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739364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a:extLst>
              <a:ext uri="{FF2B5EF4-FFF2-40B4-BE49-F238E27FC236}">
                <a16:creationId xmlns:a16="http://schemas.microsoft.com/office/drawing/2014/main" id="{F43EF219-6191-2E50-42C3-9AE05E8B6BC8}"/>
              </a:ext>
            </a:extLst>
          </p:cNvPr>
          <p:cNvSpPr>
            <a:spLocks noGrp="1"/>
          </p:cNvSpPr>
          <p:nvPr>
            <p:ph type="body" sz="quarter" idx="3"/>
          </p:nvPr>
        </p:nvSpPr>
        <p:spPr>
          <a:xfrm>
            <a:off x="609592" y="914719"/>
            <a:ext cx="10972808" cy="757237"/>
          </a:xfrm>
        </p:spPr>
        <p:txBody>
          <a:bodyPr/>
          <a:lstStyle/>
          <a:p>
            <a:r>
              <a:rPr lang="en-US" sz="4267" dirty="0"/>
              <a:t>How fast was the car going when it….</a:t>
            </a:r>
          </a:p>
        </p:txBody>
      </p:sp>
      <p:graphicFrame>
        <p:nvGraphicFramePr>
          <p:cNvPr id="5" name="Content Placeholder 2">
            <a:extLst>
              <a:ext uri="{FF2B5EF4-FFF2-40B4-BE49-F238E27FC236}">
                <a16:creationId xmlns:a16="http://schemas.microsoft.com/office/drawing/2014/main" id="{72022628-2D00-B289-25C9-AC63DB404C97}"/>
              </a:ext>
            </a:extLst>
          </p:cNvPr>
          <p:cNvGraphicFramePr>
            <a:graphicFrameLocks noGrp="1"/>
          </p:cNvGraphicFramePr>
          <p:nvPr>
            <p:ph sz="quarter" idx="4"/>
          </p:nvPr>
        </p:nvGraphicFramePr>
        <p:xfrm>
          <a:off x="6193372" y="2174875"/>
          <a:ext cx="5389033" cy="3951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2" descr="Five Wheel Car GIFs - Get the best GIF on GIPHY">
            <a:extLst>
              <a:ext uri="{FF2B5EF4-FFF2-40B4-BE49-F238E27FC236}">
                <a16:creationId xmlns:a16="http://schemas.microsoft.com/office/drawing/2014/main" id="{3E54B3CE-9F9B-2942-9C33-BE7F267BCCA7}"/>
              </a:ext>
            </a:extLst>
          </p:cNvPr>
          <p:cNvPicPr>
            <a:picLocks noGrp="1" noChangeAspect="1" noChangeArrowheads="1"/>
          </p:cNvPicPr>
          <p:nvPr>
            <p:ph sz="half" idx="2"/>
          </p:nvPr>
        </p:nvPicPr>
        <p:blipFill>
          <a:blip r:embed="rId7">
            <a:extLst>
              <a:ext uri="{28A0092B-C50C-407E-A947-70E740481C1C}">
                <a14:useLocalDpi xmlns:a14="http://schemas.microsoft.com/office/drawing/2010/main"/>
              </a:ext>
            </a:extLst>
          </a:blip>
          <a:stretch>
            <a:fillRect/>
          </a:stretch>
        </p:blipFill>
        <p:spPr bwMode="auto">
          <a:xfrm>
            <a:off x="609592" y="2174874"/>
            <a:ext cx="5421987" cy="3768407"/>
          </a:xfrm>
          <a:prstGeom prst="rect">
            <a:avLst/>
          </a:prstGeom>
          <a:solidFill>
            <a:srgbClr val="FFFFFF"/>
          </a:solidFill>
        </p:spPr>
      </p:pic>
    </p:spTree>
    <p:extLst>
      <p:ext uri="{BB962C8B-B14F-4D97-AF65-F5344CB8AC3E}">
        <p14:creationId xmlns:p14="http://schemas.microsoft.com/office/powerpoint/2010/main" val="1394624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0FD40-A69F-9F4D-95EC-157DDB2380D1}"/>
              </a:ext>
            </a:extLst>
          </p:cNvPr>
          <p:cNvSpPr>
            <a:spLocks noGrp="1"/>
          </p:cNvSpPr>
          <p:nvPr>
            <p:ph type="title"/>
          </p:nvPr>
        </p:nvSpPr>
        <p:spPr/>
        <p:txBody>
          <a:bodyPr/>
          <a:lstStyle/>
          <a:p>
            <a:endParaRPr lang="en-US"/>
          </a:p>
        </p:txBody>
      </p:sp>
      <p:pic>
        <p:nvPicPr>
          <p:cNvPr id="5" name="Content Placeholder 4" descr="Chart, bar chart&#10;&#10;Description automatically generated">
            <a:extLst>
              <a:ext uri="{FF2B5EF4-FFF2-40B4-BE49-F238E27FC236}">
                <a16:creationId xmlns:a16="http://schemas.microsoft.com/office/drawing/2014/main" id="{C45C59E0-3EFB-AE4F-8C12-428904407930}"/>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2243385" y="1674142"/>
            <a:ext cx="7200900" cy="4069080"/>
          </a:xfrm>
        </p:spPr>
      </p:pic>
      <p:sp>
        <p:nvSpPr>
          <p:cNvPr id="4" name="TextBox 3">
            <a:extLst>
              <a:ext uri="{FF2B5EF4-FFF2-40B4-BE49-F238E27FC236}">
                <a16:creationId xmlns:a16="http://schemas.microsoft.com/office/drawing/2014/main" id="{3ECF6DC7-E187-D430-CE83-584C846780BD}"/>
              </a:ext>
            </a:extLst>
          </p:cNvPr>
          <p:cNvSpPr txBox="1"/>
          <p:nvPr/>
        </p:nvSpPr>
        <p:spPr>
          <a:xfrm>
            <a:off x="1365955" y="5337261"/>
            <a:ext cx="9742311" cy="1077218"/>
          </a:xfrm>
          <a:prstGeom prst="rect">
            <a:avLst/>
          </a:prstGeom>
          <a:noFill/>
        </p:spPr>
        <p:txBody>
          <a:bodyPr wrap="square">
            <a:spAutoFit/>
          </a:bodyPr>
          <a:lstStyle/>
          <a:p>
            <a:pPr algn="l"/>
            <a:br>
              <a:rPr lang="en-GB" b="0" i="0" dirty="0">
                <a:solidFill>
                  <a:srgbClr val="202124"/>
                </a:solidFill>
                <a:effectLst/>
                <a:latin typeface="arial" panose="020B0604020202020204" pitchFamily="34" charset="0"/>
              </a:rPr>
            </a:br>
            <a:endParaRPr lang="en-GB" b="0" i="0" dirty="0">
              <a:solidFill>
                <a:srgbClr val="202124"/>
              </a:solidFill>
              <a:effectLst/>
              <a:latin typeface="arial" panose="020B0604020202020204" pitchFamily="34" charset="0"/>
            </a:endParaRPr>
          </a:p>
          <a:p>
            <a:pPr algn="l"/>
            <a:r>
              <a:rPr lang="en-GB" sz="1400" b="0" i="0" dirty="0">
                <a:solidFill>
                  <a:srgbClr val="4D5156"/>
                </a:solidFill>
                <a:effectLst/>
                <a:latin typeface="Google Sans"/>
              </a:rPr>
              <a:t>Loftus E. F., &amp; Palmer J. C. (1974). Reconstruction of automobile destruction: An example of the interaction between language and memory. Journal of Verbal Learning and Verbal </a:t>
            </a:r>
            <a:r>
              <a:rPr lang="en-GB" sz="1400" b="0" i="0" dirty="0" err="1">
                <a:solidFill>
                  <a:srgbClr val="4D5156"/>
                </a:solidFill>
                <a:effectLst/>
                <a:latin typeface="Google Sans"/>
              </a:rPr>
              <a:t>Behavior</a:t>
            </a:r>
            <a:r>
              <a:rPr lang="en-GB" sz="1400" b="0" i="0" dirty="0">
                <a:solidFill>
                  <a:srgbClr val="4D5156"/>
                </a:solidFill>
                <a:effectLst/>
                <a:latin typeface="Google Sans"/>
              </a:rPr>
              <a:t>, 13(5), 585–589. Mayer R. E. (Ed.)</a:t>
            </a:r>
            <a:endParaRPr lang="en-GB" sz="1400" b="0" i="0" dirty="0">
              <a:solidFill>
                <a:srgbClr val="202124"/>
              </a:solidFill>
              <a:effectLst/>
              <a:latin typeface="arial" panose="020B0604020202020204" pitchFamily="34" charset="0"/>
            </a:endParaRPr>
          </a:p>
        </p:txBody>
      </p:sp>
    </p:spTree>
    <p:extLst>
      <p:ext uri="{BB962C8B-B14F-4D97-AF65-F5344CB8AC3E}">
        <p14:creationId xmlns:p14="http://schemas.microsoft.com/office/powerpoint/2010/main" val="1491358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a:extLst>
              <a:ext uri="{FF2B5EF4-FFF2-40B4-BE49-F238E27FC236}">
                <a16:creationId xmlns:a16="http://schemas.microsoft.com/office/drawing/2014/main" id="{64CE5687-297B-84B0-6DD9-C9910990AAF5}"/>
              </a:ext>
            </a:extLst>
          </p:cNvPr>
          <p:cNvSpPr>
            <a:spLocks noChangeArrowheads="1"/>
          </p:cNvSpPr>
          <p:nvPr/>
        </p:nvSpPr>
        <p:spPr bwMode="auto">
          <a:xfrm>
            <a:off x="609600" y="2201767"/>
            <a:ext cx="11334044" cy="246452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marL="0" marR="0" lvl="0" indent="0" algn="l" defTabSz="1219139"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Arial"/>
                <a:ea typeface="MS PGothic" pitchFamily="34" charset="-128"/>
                <a:cs typeface="Arial"/>
              </a:rPr>
              <a:t>Who</a:t>
            </a:r>
            <a:r>
              <a:rPr kumimoji="0" lang="en-GB" sz="4000" b="0" i="0" u="none" strike="noStrike" kern="1200" cap="none" spc="0" normalizeH="0" noProof="0" dirty="0">
                <a:ln>
                  <a:noFill/>
                </a:ln>
                <a:solidFill>
                  <a:srgbClr val="000000"/>
                </a:solidFill>
                <a:effectLst/>
                <a:uLnTx/>
                <a:uFillTx/>
                <a:latin typeface="Arial"/>
                <a:ea typeface="MS PGothic" pitchFamily="34" charset="-128"/>
                <a:cs typeface="Arial"/>
              </a:rPr>
              <a:t> is making the decision about WLST?</a:t>
            </a:r>
            <a:endParaRPr kumimoji="0" lang="en-GB" sz="4000" b="0" i="0" u="none" strike="noStrike" kern="1200" cap="none" spc="0" normalizeH="0" baseline="0" noProof="0" dirty="0">
              <a:ln>
                <a:noFill/>
              </a:ln>
              <a:solidFill>
                <a:srgbClr val="000000"/>
              </a:solidFill>
              <a:effectLst/>
              <a:uLnTx/>
              <a:uFillTx/>
              <a:latin typeface="Arial"/>
              <a:ea typeface="MS PGothic" pitchFamily="34" charset="-128"/>
              <a:cs typeface="Arial"/>
            </a:endParaRPr>
          </a:p>
        </p:txBody>
      </p:sp>
    </p:spTree>
    <p:extLst>
      <p:ext uri="{BB962C8B-B14F-4D97-AF65-F5344CB8AC3E}">
        <p14:creationId xmlns:p14="http://schemas.microsoft.com/office/powerpoint/2010/main" val="37307295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479EE1C-715B-68A9-E604-45B541E95985}"/>
              </a:ext>
            </a:extLst>
          </p:cNvPr>
          <p:cNvPicPr>
            <a:picLocks noChangeAspect="1"/>
          </p:cNvPicPr>
          <p:nvPr/>
        </p:nvPicPr>
        <p:blipFill>
          <a:blip r:embed="rId2"/>
          <a:stretch>
            <a:fillRect/>
          </a:stretch>
        </p:blipFill>
        <p:spPr>
          <a:xfrm>
            <a:off x="4336723" y="0"/>
            <a:ext cx="2556933" cy="2065867"/>
          </a:xfrm>
          <a:prstGeom prst="rect">
            <a:avLst/>
          </a:prstGeom>
        </p:spPr>
      </p:pic>
      <p:sp>
        <p:nvSpPr>
          <p:cNvPr id="2" name="Title 1">
            <a:extLst>
              <a:ext uri="{FF2B5EF4-FFF2-40B4-BE49-F238E27FC236}">
                <a16:creationId xmlns:a16="http://schemas.microsoft.com/office/drawing/2014/main" id="{03803572-6C07-6EF9-4E4F-87618A12CFBB}"/>
              </a:ext>
            </a:extLst>
          </p:cNvPr>
          <p:cNvSpPr>
            <a:spLocks noGrp="1"/>
          </p:cNvSpPr>
          <p:nvPr>
            <p:ph type="title"/>
          </p:nvPr>
        </p:nvSpPr>
        <p:spPr/>
        <p:txBody>
          <a:bodyPr/>
          <a:lstStyle/>
          <a:p>
            <a:endParaRPr lang="en-US" dirty="0"/>
          </a:p>
        </p:txBody>
      </p:sp>
      <p:pic>
        <p:nvPicPr>
          <p:cNvPr id="7" name="Picture 6">
            <a:extLst>
              <a:ext uri="{FF2B5EF4-FFF2-40B4-BE49-F238E27FC236}">
                <a16:creationId xmlns:a16="http://schemas.microsoft.com/office/drawing/2014/main" id="{D82F5847-17A0-05A0-98A8-0202E1155F0C}"/>
              </a:ext>
            </a:extLst>
          </p:cNvPr>
          <p:cNvPicPr>
            <a:picLocks noChangeAspect="1"/>
          </p:cNvPicPr>
          <p:nvPr/>
        </p:nvPicPr>
        <p:blipFill>
          <a:blip r:embed="rId3"/>
          <a:stretch>
            <a:fillRect/>
          </a:stretch>
        </p:blipFill>
        <p:spPr>
          <a:xfrm>
            <a:off x="2328334" y="2465827"/>
            <a:ext cx="7535333" cy="3437467"/>
          </a:xfrm>
          <a:prstGeom prst="rect">
            <a:avLst/>
          </a:prstGeom>
        </p:spPr>
      </p:pic>
      <p:sp>
        <p:nvSpPr>
          <p:cNvPr id="3" name="Rectangle 2">
            <a:extLst>
              <a:ext uri="{FF2B5EF4-FFF2-40B4-BE49-F238E27FC236}">
                <a16:creationId xmlns:a16="http://schemas.microsoft.com/office/drawing/2014/main" id="{00D64615-6BA6-0E4F-6C2E-2E8D6689758E}"/>
              </a:ext>
            </a:extLst>
          </p:cNvPr>
          <p:cNvSpPr/>
          <p:nvPr/>
        </p:nvSpPr>
        <p:spPr>
          <a:xfrm>
            <a:off x="2449689" y="2465827"/>
            <a:ext cx="1196622" cy="58217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62DD4CC-3ADD-3305-861C-859F0B6CC070}"/>
              </a:ext>
            </a:extLst>
          </p:cNvPr>
          <p:cNvSpPr/>
          <p:nvPr/>
        </p:nvSpPr>
        <p:spPr>
          <a:xfrm>
            <a:off x="5576711" y="2477116"/>
            <a:ext cx="1411111" cy="59346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0142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How to address WLST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C05C20BE-7ECA-5941-8306-7BB9130E89F4}"/>
              </a:ext>
            </a:extLst>
          </p:cNvPr>
          <p:cNvSpPr txBox="1"/>
          <p:nvPr/>
        </p:nvSpPr>
        <p:spPr>
          <a:xfrm>
            <a:off x="803565" y="1690255"/>
            <a:ext cx="8922327" cy="353943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3022382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How to address WLST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C05C20BE-7ECA-5941-8306-7BB9130E89F4}"/>
              </a:ext>
            </a:extLst>
          </p:cNvPr>
          <p:cNvSpPr txBox="1"/>
          <p:nvPr/>
        </p:nvSpPr>
        <p:spPr>
          <a:xfrm>
            <a:off x="803565" y="1690255"/>
            <a:ext cx="8922327"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The dying is the active process – not withdrawing therapy</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1223249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How to address WLST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C05C20BE-7ECA-5941-8306-7BB9130E89F4}"/>
              </a:ext>
            </a:extLst>
          </p:cNvPr>
          <p:cNvSpPr txBox="1"/>
          <p:nvPr/>
        </p:nvSpPr>
        <p:spPr>
          <a:xfrm>
            <a:off x="803565" y="1690255"/>
            <a:ext cx="8922327"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The dying is the active process – not withdrawing therapy</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‘My worry now is that by continuing with these active treatments, we may be prolonging their dying rather than prolonging a life’</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3103773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How to address WLST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C05C20BE-7ECA-5941-8306-7BB9130E89F4}"/>
              </a:ext>
            </a:extLst>
          </p:cNvPr>
          <p:cNvSpPr txBox="1"/>
          <p:nvPr/>
        </p:nvSpPr>
        <p:spPr>
          <a:xfrm>
            <a:off x="803565" y="1690255"/>
            <a:ext cx="8922327"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The dying is the active process – not withdrawing therapy</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‘My worry now is that by continuing with these active treatments, we may be prolonging their dying rather than prolonging a life’</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We never withdraw care</a:t>
            </a:r>
          </a:p>
        </p:txBody>
      </p:sp>
    </p:spTree>
    <p:extLst>
      <p:ext uri="{BB962C8B-B14F-4D97-AF65-F5344CB8AC3E}">
        <p14:creationId xmlns:p14="http://schemas.microsoft.com/office/powerpoint/2010/main" val="4121593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D</a:t>
            </a:r>
            <a:r>
              <a:rPr lang="en-GB" sz="4800" dirty="0">
                <a:latin typeface="Calibri" charset="0"/>
              </a:rPr>
              <a:t>elivery 	– </a:t>
            </a:r>
            <a:r>
              <a:rPr lang="en-GB" sz="3733" dirty="0">
                <a:latin typeface="Calibri" charset="0"/>
              </a:rPr>
              <a:t>use appropriate non-verbal techniques</a:t>
            </a: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2901367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		</a:t>
            </a:r>
            <a:r>
              <a:rPr lang="en-GB" sz="4000" dirty="0">
                <a:latin typeface="Calibri" charset="0"/>
              </a:rPr>
              <a:t>‘Communication is 93% non-verbal’</a:t>
            </a:r>
          </a:p>
          <a:p>
            <a:pPr marL="0" indent="0">
              <a:lnSpc>
                <a:spcPct val="90000"/>
              </a:lnSpc>
              <a:buNone/>
            </a:pPr>
            <a:r>
              <a:rPr lang="en-GB" sz="6400" dirty="0">
                <a:latin typeface="Calibri" charset="0"/>
              </a:rPr>
              <a:t>D</a:t>
            </a:r>
            <a:r>
              <a:rPr lang="en-GB" sz="4800" dirty="0">
                <a:latin typeface="Calibri" charset="0"/>
              </a:rPr>
              <a:t>elivery 	– </a:t>
            </a:r>
            <a:r>
              <a:rPr lang="en-GB" sz="3733" dirty="0">
                <a:latin typeface="Calibri" charset="0"/>
              </a:rPr>
              <a:t>use appropriate non-verbal techniques</a:t>
            </a: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107375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2941D3E6-5644-864E-973B-B93D63C983AF}"/>
              </a:ext>
            </a:extLst>
          </p:cNvPr>
          <p:cNvSpPr txBox="1">
            <a:spLocks/>
          </p:cNvSpPr>
          <p:nvPr/>
        </p:nvSpPr>
        <p:spPr bwMode="auto">
          <a:xfrm>
            <a:off x="333268" y="362072"/>
            <a:ext cx="9188104" cy="9534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ctr" defTabSz="457189" rtl="0" eaLnBrk="0" fontAlgn="base" hangingPunct="0">
              <a:spcBef>
                <a:spcPct val="0"/>
              </a:spcBef>
              <a:spcAft>
                <a:spcPct val="0"/>
              </a:spcAft>
              <a:defRPr sz="3800" b="1">
                <a:solidFill>
                  <a:srgbClr val="E0119D"/>
                </a:solidFill>
                <a:latin typeface="+mj-lt"/>
                <a:ea typeface="+mj-ea"/>
                <a:cs typeface="+mj-cs"/>
              </a:defRPr>
            </a:lvl1pPr>
            <a:lvl2pPr algn="l" defTabSz="457189" rtl="0" eaLnBrk="0" fontAlgn="base" hangingPunct="0">
              <a:spcBef>
                <a:spcPct val="0"/>
              </a:spcBef>
              <a:spcAft>
                <a:spcPct val="0"/>
              </a:spcAft>
              <a:defRPr sz="3800" b="1">
                <a:solidFill>
                  <a:srgbClr val="E0119D"/>
                </a:solidFill>
                <a:latin typeface="Arial" charset="0"/>
                <a:ea typeface="ＭＳ Ｐゴシック" charset="0"/>
              </a:defRPr>
            </a:lvl2pPr>
            <a:lvl3pPr algn="l" defTabSz="457189" rtl="0" eaLnBrk="0" fontAlgn="base" hangingPunct="0">
              <a:spcBef>
                <a:spcPct val="0"/>
              </a:spcBef>
              <a:spcAft>
                <a:spcPct val="0"/>
              </a:spcAft>
              <a:defRPr sz="3800" b="1">
                <a:solidFill>
                  <a:srgbClr val="E0119D"/>
                </a:solidFill>
                <a:latin typeface="Arial" charset="0"/>
                <a:ea typeface="ＭＳ Ｐゴシック" charset="0"/>
              </a:defRPr>
            </a:lvl3pPr>
            <a:lvl4pPr algn="l" defTabSz="457189" rtl="0" eaLnBrk="0" fontAlgn="base" hangingPunct="0">
              <a:spcBef>
                <a:spcPct val="0"/>
              </a:spcBef>
              <a:spcAft>
                <a:spcPct val="0"/>
              </a:spcAft>
              <a:defRPr sz="3800" b="1">
                <a:solidFill>
                  <a:srgbClr val="E0119D"/>
                </a:solidFill>
                <a:latin typeface="Arial" charset="0"/>
                <a:ea typeface="ＭＳ Ｐゴシック" charset="0"/>
              </a:defRPr>
            </a:lvl4pPr>
            <a:lvl5pPr algn="l" defTabSz="457189" rtl="0" eaLnBrk="0" fontAlgn="base" hangingPunct="0">
              <a:spcBef>
                <a:spcPct val="0"/>
              </a:spcBef>
              <a:spcAft>
                <a:spcPct val="0"/>
              </a:spcAft>
              <a:defRPr sz="3800" b="1">
                <a:solidFill>
                  <a:srgbClr val="E0119D"/>
                </a:solidFill>
                <a:latin typeface="Arial" charset="0"/>
                <a:ea typeface="ＭＳ Ｐゴシック" charset="0"/>
              </a:defRPr>
            </a:lvl5pPr>
            <a:lvl6pPr marL="457189" algn="l" defTabSz="457189" rtl="0" fontAlgn="base">
              <a:spcBef>
                <a:spcPct val="0"/>
              </a:spcBef>
              <a:spcAft>
                <a:spcPct val="0"/>
              </a:spcAft>
              <a:defRPr sz="3800" b="1">
                <a:solidFill>
                  <a:srgbClr val="E0119D"/>
                </a:solidFill>
                <a:latin typeface="Arial" charset="0"/>
                <a:ea typeface="ＭＳ Ｐゴシック" charset="0"/>
              </a:defRPr>
            </a:lvl6pPr>
            <a:lvl7pPr marL="914377" algn="l" defTabSz="457189" rtl="0" fontAlgn="base">
              <a:spcBef>
                <a:spcPct val="0"/>
              </a:spcBef>
              <a:spcAft>
                <a:spcPct val="0"/>
              </a:spcAft>
              <a:defRPr sz="3800" b="1">
                <a:solidFill>
                  <a:srgbClr val="E0119D"/>
                </a:solidFill>
                <a:latin typeface="Arial" charset="0"/>
                <a:ea typeface="ＭＳ Ｐゴシック" charset="0"/>
              </a:defRPr>
            </a:lvl7pPr>
            <a:lvl8pPr marL="1371566" algn="l" defTabSz="457189" rtl="0" fontAlgn="base">
              <a:spcBef>
                <a:spcPct val="0"/>
              </a:spcBef>
              <a:spcAft>
                <a:spcPct val="0"/>
              </a:spcAft>
              <a:defRPr sz="3800" b="1">
                <a:solidFill>
                  <a:srgbClr val="E0119D"/>
                </a:solidFill>
                <a:latin typeface="Arial" charset="0"/>
                <a:ea typeface="ＭＳ Ｐゴシック" charset="0"/>
              </a:defRPr>
            </a:lvl8pPr>
            <a:lvl9pPr marL="1828754" algn="l" defTabSz="457189" rtl="0" fontAlgn="base">
              <a:spcBef>
                <a:spcPct val="0"/>
              </a:spcBef>
              <a:spcAft>
                <a:spcPct val="0"/>
              </a:spcAft>
              <a:defRPr sz="3800" b="1">
                <a:solidFill>
                  <a:srgbClr val="E0119D"/>
                </a:solidFill>
                <a:latin typeface="Arial" charset="0"/>
                <a:ea typeface="ＭＳ Ｐゴシック" charset="0"/>
              </a:defRPr>
            </a:lvl9pPr>
          </a:lstStyle>
          <a:p>
            <a:pPr algn="l" defTabSz="609570" eaLnBrk="1" hangingPunct="1">
              <a:defRPr/>
            </a:pPr>
            <a:r>
              <a:rPr lang="en-GB" sz="4800" kern="0" dirty="0">
                <a:latin typeface="Arial"/>
                <a:ea typeface="ＭＳ Ｐゴシック"/>
              </a:rPr>
              <a:t>Is non verbal enough?</a:t>
            </a:r>
            <a:br>
              <a:rPr lang="en-GB" sz="4800" kern="0" dirty="0">
                <a:latin typeface="Arial"/>
                <a:ea typeface="ＭＳ Ｐゴシック"/>
              </a:rPr>
            </a:br>
            <a:endParaRPr lang="en-GB" altLang="en-US" sz="4800" kern="0" dirty="0">
              <a:solidFill>
                <a:srgbClr val="6E2C6B"/>
              </a:solidFill>
              <a:latin typeface="Arial"/>
              <a:ea typeface="ＭＳ Ｐゴシック"/>
            </a:endParaRPr>
          </a:p>
        </p:txBody>
      </p:sp>
      <p:pic>
        <p:nvPicPr>
          <p:cNvPr id="9" name="Picture 8">
            <a:extLst>
              <a:ext uri="{FF2B5EF4-FFF2-40B4-BE49-F238E27FC236}">
                <a16:creationId xmlns:a16="http://schemas.microsoft.com/office/drawing/2014/main" id="{6D54FD51-2D33-1B41-B466-D46E54B5093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33268" y="2084272"/>
            <a:ext cx="6245485" cy="2689456"/>
          </a:xfrm>
          <a:prstGeom prst="rect">
            <a:avLst/>
          </a:prstGeom>
        </p:spPr>
      </p:pic>
    </p:spTree>
    <p:extLst>
      <p:ext uri="{BB962C8B-B14F-4D97-AF65-F5344CB8AC3E}">
        <p14:creationId xmlns:p14="http://schemas.microsoft.com/office/powerpoint/2010/main" val="2986404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2941D3E6-5644-864E-973B-B93D63C983AF}"/>
              </a:ext>
            </a:extLst>
          </p:cNvPr>
          <p:cNvSpPr txBox="1">
            <a:spLocks/>
          </p:cNvSpPr>
          <p:nvPr/>
        </p:nvSpPr>
        <p:spPr bwMode="auto">
          <a:xfrm>
            <a:off x="333268" y="362072"/>
            <a:ext cx="9188104" cy="953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ctr" defTabSz="457189" rtl="0" eaLnBrk="0" fontAlgn="base" hangingPunct="0">
              <a:spcBef>
                <a:spcPct val="0"/>
              </a:spcBef>
              <a:spcAft>
                <a:spcPct val="0"/>
              </a:spcAft>
              <a:defRPr sz="3800" b="1">
                <a:solidFill>
                  <a:srgbClr val="E0119D"/>
                </a:solidFill>
                <a:latin typeface="+mj-lt"/>
                <a:ea typeface="+mj-ea"/>
                <a:cs typeface="+mj-cs"/>
              </a:defRPr>
            </a:lvl1pPr>
            <a:lvl2pPr algn="l" defTabSz="457189" rtl="0" eaLnBrk="0" fontAlgn="base" hangingPunct="0">
              <a:spcBef>
                <a:spcPct val="0"/>
              </a:spcBef>
              <a:spcAft>
                <a:spcPct val="0"/>
              </a:spcAft>
              <a:defRPr sz="3800" b="1">
                <a:solidFill>
                  <a:srgbClr val="E0119D"/>
                </a:solidFill>
                <a:latin typeface="Arial" charset="0"/>
                <a:ea typeface="ＭＳ Ｐゴシック" charset="0"/>
              </a:defRPr>
            </a:lvl2pPr>
            <a:lvl3pPr algn="l" defTabSz="457189" rtl="0" eaLnBrk="0" fontAlgn="base" hangingPunct="0">
              <a:spcBef>
                <a:spcPct val="0"/>
              </a:spcBef>
              <a:spcAft>
                <a:spcPct val="0"/>
              </a:spcAft>
              <a:defRPr sz="3800" b="1">
                <a:solidFill>
                  <a:srgbClr val="E0119D"/>
                </a:solidFill>
                <a:latin typeface="Arial" charset="0"/>
                <a:ea typeface="ＭＳ Ｐゴシック" charset="0"/>
              </a:defRPr>
            </a:lvl3pPr>
            <a:lvl4pPr algn="l" defTabSz="457189" rtl="0" eaLnBrk="0" fontAlgn="base" hangingPunct="0">
              <a:spcBef>
                <a:spcPct val="0"/>
              </a:spcBef>
              <a:spcAft>
                <a:spcPct val="0"/>
              </a:spcAft>
              <a:defRPr sz="3800" b="1">
                <a:solidFill>
                  <a:srgbClr val="E0119D"/>
                </a:solidFill>
                <a:latin typeface="Arial" charset="0"/>
                <a:ea typeface="ＭＳ Ｐゴシック" charset="0"/>
              </a:defRPr>
            </a:lvl4pPr>
            <a:lvl5pPr algn="l" defTabSz="457189" rtl="0" eaLnBrk="0" fontAlgn="base" hangingPunct="0">
              <a:spcBef>
                <a:spcPct val="0"/>
              </a:spcBef>
              <a:spcAft>
                <a:spcPct val="0"/>
              </a:spcAft>
              <a:defRPr sz="3800" b="1">
                <a:solidFill>
                  <a:srgbClr val="E0119D"/>
                </a:solidFill>
                <a:latin typeface="Arial" charset="0"/>
                <a:ea typeface="ＭＳ Ｐゴシック" charset="0"/>
              </a:defRPr>
            </a:lvl5pPr>
            <a:lvl6pPr marL="457189" algn="l" defTabSz="457189" rtl="0" fontAlgn="base">
              <a:spcBef>
                <a:spcPct val="0"/>
              </a:spcBef>
              <a:spcAft>
                <a:spcPct val="0"/>
              </a:spcAft>
              <a:defRPr sz="3800" b="1">
                <a:solidFill>
                  <a:srgbClr val="E0119D"/>
                </a:solidFill>
                <a:latin typeface="Arial" charset="0"/>
                <a:ea typeface="ＭＳ Ｐゴシック" charset="0"/>
              </a:defRPr>
            </a:lvl6pPr>
            <a:lvl7pPr marL="914377" algn="l" defTabSz="457189" rtl="0" fontAlgn="base">
              <a:spcBef>
                <a:spcPct val="0"/>
              </a:spcBef>
              <a:spcAft>
                <a:spcPct val="0"/>
              </a:spcAft>
              <a:defRPr sz="3800" b="1">
                <a:solidFill>
                  <a:srgbClr val="E0119D"/>
                </a:solidFill>
                <a:latin typeface="Arial" charset="0"/>
                <a:ea typeface="ＭＳ Ｐゴシック" charset="0"/>
              </a:defRPr>
            </a:lvl7pPr>
            <a:lvl8pPr marL="1371566" algn="l" defTabSz="457189" rtl="0" fontAlgn="base">
              <a:spcBef>
                <a:spcPct val="0"/>
              </a:spcBef>
              <a:spcAft>
                <a:spcPct val="0"/>
              </a:spcAft>
              <a:defRPr sz="3800" b="1">
                <a:solidFill>
                  <a:srgbClr val="E0119D"/>
                </a:solidFill>
                <a:latin typeface="Arial" charset="0"/>
                <a:ea typeface="ＭＳ Ｐゴシック" charset="0"/>
              </a:defRPr>
            </a:lvl8pPr>
            <a:lvl9pPr marL="1828754" algn="l" defTabSz="457189" rtl="0" fontAlgn="base">
              <a:spcBef>
                <a:spcPct val="0"/>
              </a:spcBef>
              <a:spcAft>
                <a:spcPct val="0"/>
              </a:spcAft>
              <a:defRPr sz="3800" b="1">
                <a:solidFill>
                  <a:srgbClr val="E0119D"/>
                </a:solidFill>
                <a:latin typeface="Arial" charset="0"/>
                <a:ea typeface="ＭＳ Ｐゴシック" charset="0"/>
              </a:defRPr>
            </a:lvl9pPr>
          </a:lstStyle>
          <a:p>
            <a:pPr algn="l" defTabSz="609570" eaLnBrk="1" hangingPunct="1">
              <a:defRPr/>
            </a:pPr>
            <a:r>
              <a:rPr lang="en-GB" sz="4800" kern="0" dirty="0">
                <a:latin typeface="Arial"/>
                <a:ea typeface="ＭＳ Ｐゴシック"/>
              </a:rPr>
              <a:t>Is non verbal enough?</a:t>
            </a:r>
            <a:br>
              <a:rPr lang="en-GB" sz="4800" kern="0" dirty="0">
                <a:latin typeface="Arial"/>
                <a:ea typeface="ＭＳ Ｐゴシック"/>
              </a:rPr>
            </a:br>
            <a:endParaRPr lang="en-GB" altLang="en-US" sz="4800" kern="0" dirty="0">
              <a:solidFill>
                <a:srgbClr val="6E2C6B"/>
              </a:solidFill>
              <a:latin typeface="Arial"/>
              <a:ea typeface="ＭＳ Ｐゴシック"/>
            </a:endParaRPr>
          </a:p>
        </p:txBody>
      </p:sp>
      <p:pic>
        <p:nvPicPr>
          <p:cNvPr id="9" name="Picture 8">
            <a:extLst>
              <a:ext uri="{FF2B5EF4-FFF2-40B4-BE49-F238E27FC236}">
                <a16:creationId xmlns:a16="http://schemas.microsoft.com/office/drawing/2014/main" id="{6D54FD51-2D33-1B41-B466-D46E54B5093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33268" y="2084272"/>
            <a:ext cx="6245485" cy="2689456"/>
          </a:xfrm>
          <a:prstGeom prst="rect">
            <a:avLst/>
          </a:prstGeom>
        </p:spPr>
      </p:pic>
      <p:pic>
        <p:nvPicPr>
          <p:cNvPr id="2" name="Picture 2" descr="Old style telephone vector clip art | Free SVG">
            <a:extLst>
              <a:ext uri="{FF2B5EF4-FFF2-40B4-BE49-F238E27FC236}">
                <a16:creationId xmlns:a16="http://schemas.microsoft.com/office/drawing/2014/main" id="{F4FC50FC-19A7-BC2E-9CDD-8D9BDAC3B0A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99584" y="3242028"/>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EAD788D-18EE-A6C3-6609-FC73A9FD73B7}"/>
              </a:ext>
            </a:extLst>
          </p:cNvPr>
          <p:cNvSpPr/>
          <p:nvPr/>
        </p:nvSpPr>
        <p:spPr>
          <a:xfrm>
            <a:off x="6583825" y="2084272"/>
            <a:ext cx="5274907" cy="74879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defTabSz="609585" eaLnBrk="0" fontAlgn="base" hangingPunct="0">
              <a:spcBef>
                <a:spcPct val="0"/>
              </a:spcBef>
              <a:spcAft>
                <a:spcPct val="0"/>
              </a:spcAft>
            </a:pPr>
            <a:r>
              <a:rPr lang="en-GB" sz="2133" dirty="0">
                <a:solidFill>
                  <a:srgbClr val="000000"/>
                </a:solidFill>
                <a:latin typeface="Calibri" panose="020F0502020204030204" pitchFamily="34" charset="0"/>
                <a:cs typeface="Calibri" panose="020F0502020204030204" pitchFamily="34" charset="0"/>
              </a:rPr>
              <a:t>If this were true, how would we communicate effectively on the telephone or in the dark?</a:t>
            </a:r>
            <a:endParaRPr lang="en-GB" sz="2133" dirty="0">
              <a:solidFill>
                <a:srgbClr val="E0119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9765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if donation isn’t possible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C05C20BE-7ECA-5941-8306-7BB9130E89F4}"/>
              </a:ext>
            </a:extLst>
          </p:cNvPr>
          <p:cNvSpPr txBox="1"/>
          <p:nvPr/>
        </p:nvSpPr>
        <p:spPr>
          <a:xfrm>
            <a:off x="1051407" y="1470367"/>
            <a:ext cx="8922327" cy="4524315"/>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Good practice to mention donation even if contraindicated</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Some families may dwell a ‘missed opportunity’ years</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Normalizes consideration of donation for all in ICU – also possibility of tissue</a:t>
            </a: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390900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lnSpcReduction="10000"/>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E</a:t>
            </a:r>
            <a:r>
              <a:rPr lang="en-GB" sz="4800" dirty="0">
                <a:latin typeface="Calibri" charset="0"/>
              </a:rPr>
              <a:t>mpathy 	</a:t>
            </a:r>
            <a:r>
              <a:rPr lang="mr-IN" sz="4800" dirty="0">
                <a:latin typeface="Calibri" charset="0"/>
              </a:rPr>
              <a:t>–</a:t>
            </a:r>
            <a:r>
              <a:rPr lang="en-GB" sz="4800" dirty="0">
                <a:latin typeface="Calibri" charset="0"/>
              </a:rPr>
              <a:t> </a:t>
            </a:r>
            <a:r>
              <a:rPr lang="en-GB" sz="3733" dirty="0">
                <a:latin typeface="Calibri" charset="0"/>
              </a:rPr>
              <a:t>explicitly state your sympathy</a:t>
            </a:r>
            <a:endParaRPr lang="en-GB" sz="6400"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
            </a:endParaRPr>
          </a:p>
        </p:txBody>
      </p:sp>
    </p:spTree>
    <p:extLst>
      <p:ext uri="{BB962C8B-B14F-4D97-AF65-F5344CB8AC3E}">
        <p14:creationId xmlns:p14="http://schemas.microsoft.com/office/powerpoint/2010/main" val="1926676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lnSpcReduction="10000"/>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			    </a:t>
            </a:r>
            <a:r>
              <a:rPr lang="en-GB" sz="4800" dirty="0">
                <a:latin typeface="Calibri" charset="0"/>
              </a:rPr>
              <a:t>“I’m so sorry”</a:t>
            </a:r>
            <a:r>
              <a:rPr lang="en-GB" sz="6400" dirty="0">
                <a:latin typeface="Calibri" charset="0"/>
              </a:rPr>
              <a:t>	</a:t>
            </a: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E</a:t>
            </a:r>
            <a:r>
              <a:rPr lang="en-GB" sz="4800" dirty="0">
                <a:latin typeface="Calibri" charset="0"/>
              </a:rPr>
              <a:t>mpathy 	</a:t>
            </a:r>
            <a:r>
              <a:rPr lang="mr-IN" sz="4800" dirty="0">
                <a:latin typeface="Calibri" charset="0"/>
              </a:rPr>
              <a:t>–</a:t>
            </a:r>
            <a:r>
              <a:rPr lang="en-GB" sz="4800" dirty="0">
                <a:latin typeface="Calibri" charset="0"/>
              </a:rPr>
              <a:t> </a:t>
            </a:r>
            <a:r>
              <a:rPr lang="en-GB" sz="3733" dirty="0">
                <a:latin typeface="Calibri" charset="0"/>
              </a:rPr>
              <a:t>explicitly state your sympathy</a:t>
            </a:r>
            <a:endParaRPr lang="en-GB" sz="6400"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
            </a:endParaRPr>
          </a:p>
        </p:txBody>
      </p:sp>
    </p:spTree>
    <p:extLst>
      <p:ext uri="{BB962C8B-B14F-4D97-AF65-F5344CB8AC3E}">
        <p14:creationId xmlns:p14="http://schemas.microsoft.com/office/powerpoint/2010/main" val="694866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1806841" y="606241"/>
            <a:ext cx="7798280" cy="666786"/>
          </a:xfrm>
          <a:prstGeom prst="rect">
            <a:avLst/>
          </a:prstGeom>
          <a:noFill/>
        </p:spPr>
        <p:txBody>
          <a:bodyPr wrap="square" rtlCol="0">
            <a:spAutoFit/>
          </a:bodyPr>
          <a:lstStyle/>
          <a:p>
            <a:pPr defTabSz="609585" fontAlgn="base">
              <a:spcBef>
                <a:spcPct val="0"/>
              </a:spcBef>
              <a:spcAft>
                <a:spcPct val="0"/>
              </a:spcAft>
            </a:pPr>
            <a:r>
              <a:rPr lang="en-US" sz="2667" dirty="0">
                <a:solidFill>
                  <a:srgbClr val="000000"/>
                </a:solidFill>
                <a:latin typeface="Arial" pitchFamily="34" charset="0"/>
                <a:cs typeface="Arial" pitchFamily="34" charset="0"/>
              </a:rPr>
              <a:t>				</a:t>
            </a:r>
            <a:r>
              <a:rPr lang="en-US" sz="3733" dirty="0">
                <a:solidFill>
                  <a:srgbClr val="E0119D"/>
                </a:solidFill>
                <a:latin typeface="Arial" pitchFamily="34" charset="0"/>
                <a:cs typeface="Arial" pitchFamily="34" charset="0"/>
              </a:rPr>
              <a:t>Enter the SNOD</a:t>
            </a:r>
          </a:p>
        </p:txBody>
      </p:sp>
      <p:pic>
        <p:nvPicPr>
          <p:cNvPr id="4" name="Picture 3">
            <a:extLst>
              <a:ext uri="{FF2B5EF4-FFF2-40B4-BE49-F238E27FC236}">
                <a16:creationId xmlns:a16="http://schemas.microsoft.com/office/drawing/2014/main" id="{F5F88DA7-814E-F943-97E5-4F732721D32E}"/>
              </a:ext>
            </a:extLst>
          </p:cNvPr>
          <p:cNvPicPr>
            <a:picLocks noChangeAspect="1"/>
          </p:cNvPicPr>
          <p:nvPr/>
        </p:nvPicPr>
        <p:blipFill>
          <a:blip r:embed="rId3"/>
          <a:stretch>
            <a:fillRect/>
          </a:stretch>
        </p:blipFill>
        <p:spPr>
          <a:xfrm>
            <a:off x="3234266" y="1591250"/>
            <a:ext cx="5185081" cy="3962884"/>
          </a:xfrm>
          <a:prstGeom prst="rect">
            <a:avLst/>
          </a:prstGeom>
        </p:spPr>
      </p:pic>
    </p:spTree>
    <p:extLst>
      <p:ext uri="{BB962C8B-B14F-4D97-AF65-F5344CB8AC3E}">
        <p14:creationId xmlns:p14="http://schemas.microsoft.com/office/powerpoint/2010/main" val="37138307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1026" name="Picture 2" descr="Making the “Cardiac Arrest Call” number 2222 in Europe - ESA - Newsletter  online | ESA – Newsletter online">
            <a:extLst>
              <a:ext uri="{FF2B5EF4-FFF2-40B4-BE49-F238E27FC236}">
                <a16:creationId xmlns:a16="http://schemas.microsoft.com/office/drawing/2014/main" id="{7518DEAD-3E25-A446-BED2-D2A192FA31C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17224" y="1972465"/>
            <a:ext cx="3713019" cy="23141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That we feel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A patient has unexpectedly died</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4182940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21" name="Rectangle 20">
            <a:extLst>
              <a:ext uri="{FF2B5EF4-FFF2-40B4-BE49-F238E27FC236}">
                <a16:creationId xmlns:a16="http://schemas.microsoft.com/office/drawing/2014/main" id="{EAE78CD3-DF31-094F-A070-CCEA86105C3E}"/>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6" name="Rectangle 5">
            <a:extLst>
              <a:ext uri="{FF2B5EF4-FFF2-40B4-BE49-F238E27FC236}">
                <a16:creationId xmlns:a16="http://schemas.microsoft.com/office/drawing/2014/main" id="{B544D897-5420-6749-BBA9-A4853F8C50A9}"/>
              </a:ext>
            </a:extLst>
          </p:cNvPr>
          <p:cNvSpPr/>
          <p:nvPr/>
        </p:nvSpPr>
        <p:spPr>
          <a:xfrm>
            <a:off x="5539531" y="4536270"/>
            <a:ext cx="6416797" cy="1405256"/>
          </a:xfrm>
          <a:prstGeom prst="rect">
            <a:avLst/>
          </a:prstGeom>
        </p:spPr>
        <p:txBody>
          <a:bodyPr wrap="square">
            <a:spAutoFit/>
          </a:bodyPr>
          <a:lstStyle/>
          <a:p>
            <a:pPr defTabSz="609585" fontAlgn="base">
              <a:spcBef>
                <a:spcPct val="0"/>
              </a:spcBef>
              <a:spcAft>
                <a:spcPct val="0"/>
              </a:spcAft>
            </a:pPr>
            <a:r>
              <a:rPr lang="en-GB" sz="2133" i="1" dirty="0">
                <a:solidFill>
                  <a:srgbClr val="E0119D"/>
                </a:solidFill>
                <a:latin typeface="Arial" pitchFamily="34" charset="0"/>
                <a:cs typeface="Arial" pitchFamily="34" charset="0"/>
              </a:rPr>
              <a:t>“I’m afraid that Michael deteriorated very suddenly around an hour ago.  Despite all of our efforts I’m afraid that he died at 10 o’clock.  I am so sorry” - SILENCE</a:t>
            </a:r>
          </a:p>
        </p:txBody>
      </p:sp>
      <p:sp>
        <p:nvSpPr>
          <p:cNvPr id="22" name="Rectangle 21">
            <a:extLst>
              <a:ext uri="{FF2B5EF4-FFF2-40B4-BE49-F238E27FC236}">
                <a16:creationId xmlns:a16="http://schemas.microsoft.com/office/drawing/2014/main" id="{B3AAEE31-2DF5-1347-9D86-52BDA61AD1DC}"/>
              </a:ext>
            </a:extLst>
          </p:cNvPr>
          <p:cNvSpPr/>
          <p:nvPr/>
        </p:nvSpPr>
        <p:spPr>
          <a:xfrm>
            <a:off x="5486403" y="3656531"/>
            <a:ext cx="3536279"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Be prepared to repeat and explain.</a:t>
            </a:r>
            <a:endParaRPr lang="en-US" sz="2400" dirty="0">
              <a:solidFill>
                <a:srgbClr val="000000"/>
              </a:solidFill>
              <a:latin typeface="Arial" pitchFamily="34" charset="0"/>
              <a:cs typeface="Arial" pitchFamily="34" charset="0"/>
            </a:endParaRPr>
          </a:p>
        </p:txBody>
      </p:sp>
      <p:sp>
        <p:nvSpPr>
          <p:cNvPr id="23" name="Rectangle 22">
            <a:extLst>
              <a:ext uri="{FF2B5EF4-FFF2-40B4-BE49-F238E27FC236}">
                <a16:creationId xmlns:a16="http://schemas.microsoft.com/office/drawing/2014/main" id="{CA785B60-7F85-094C-9AA0-941BC6D12C7B}"/>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F51607C8-9FB4-904F-81F6-2612F5068197}"/>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882830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sz="2400" dirty="0">
                <a:solidFill>
                  <a:srgbClr val="FFFFFF"/>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Answer any questions</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Conclude the story.</a:t>
            </a:r>
          </a:p>
        </p:txBody>
      </p:sp>
    </p:spTree>
    <p:extLst>
      <p:ext uri="{BB962C8B-B14F-4D97-AF65-F5344CB8AC3E}">
        <p14:creationId xmlns:p14="http://schemas.microsoft.com/office/powerpoint/2010/main" val="726691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That we feel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A patient has unexpectedly died</a:t>
            </a: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That the patient has died on the ventilator (brain death)</a:t>
            </a:r>
          </a:p>
        </p:txBody>
      </p:sp>
      <p:pic>
        <p:nvPicPr>
          <p:cNvPr id="8" name="Picture 25" descr="MCA INFARCT POST SAH_1_11">
            <a:extLst>
              <a:ext uri="{FF2B5EF4-FFF2-40B4-BE49-F238E27FC236}">
                <a16:creationId xmlns:a16="http://schemas.microsoft.com/office/drawing/2014/main" id="{D7B8F69B-FE2A-EB47-A8FB-BBDEC5D45C9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259371" y="1306367"/>
            <a:ext cx="3695700" cy="36957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050413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4"/>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70" eaLnBrk="0" hangingPunct="0"/>
            <a:endParaRPr lang="en-US" sz="2400" dirty="0">
              <a:solidFill>
                <a:srgbClr val="FFFFFF"/>
              </a:solidFill>
              <a:latin typeface="Arial"/>
              <a:ea typeface="ＭＳ Ｐゴシック" charset="-128"/>
              <a:cs typeface="Arial" pitchFamily="34" charset="0"/>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4" y="153029"/>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1716088" y="1746251"/>
            <a:ext cx="4038600" cy="40245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indent="-457189" defTabSz="914377">
              <a:buFont typeface="Arial" panose="020B0604020202020204" pitchFamily="34" charset="0"/>
              <a:buAutoNum type="arabicPeriod"/>
            </a:pPr>
            <a:endParaRPr lang="en-US" sz="2000" i="1" dirty="0">
              <a:solidFill>
                <a:prstClr val="black"/>
              </a:solidFill>
              <a:latin typeface="Calibri" panose="020F0502020204030204"/>
            </a:endParaRPr>
          </a:p>
        </p:txBody>
      </p:sp>
      <p:sp>
        <p:nvSpPr>
          <p:cNvPr id="5" name="Title 21">
            <a:extLst>
              <a:ext uri="{FF2B5EF4-FFF2-40B4-BE49-F238E27FC236}">
                <a16:creationId xmlns:a16="http://schemas.microsoft.com/office/drawing/2014/main" id="{F7192331-F6DF-0E42-8C2F-78A6DF96FF4A}"/>
              </a:ext>
            </a:extLst>
          </p:cNvPr>
          <p:cNvSpPr txBox="1">
            <a:spLocks/>
          </p:cNvSpPr>
          <p:nvPr/>
        </p:nvSpPr>
        <p:spPr>
          <a:xfrm>
            <a:off x="1981200" y="27463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7"/>
            <a:r>
              <a:rPr lang="en-GB">
                <a:solidFill>
                  <a:srgbClr val="E0119D"/>
                </a:solidFill>
                <a:latin typeface="Calibri Light" panose="020F0302020204030204"/>
              </a:rPr>
              <a:t>Communicating to Relatives</a:t>
            </a:r>
            <a:endParaRPr lang="en-US" dirty="0">
              <a:solidFill>
                <a:srgbClr val="E0119D"/>
              </a:solidFill>
              <a:latin typeface="Calibri Light" panose="020F0302020204030204"/>
            </a:endParaRPr>
          </a:p>
        </p:txBody>
      </p:sp>
      <p:sp>
        <p:nvSpPr>
          <p:cNvPr id="6" name="Content Placeholder 1">
            <a:extLst>
              <a:ext uri="{FF2B5EF4-FFF2-40B4-BE49-F238E27FC236}">
                <a16:creationId xmlns:a16="http://schemas.microsoft.com/office/drawing/2014/main" id="{4476E1EE-565A-6C48-879B-2424C52B4D08}"/>
              </a:ext>
            </a:extLst>
          </p:cNvPr>
          <p:cNvSpPr txBox="1">
            <a:spLocks/>
          </p:cNvSpPr>
          <p:nvPr/>
        </p:nvSpPr>
        <p:spPr>
          <a:xfrm>
            <a:off x="1772489" y="1417640"/>
            <a:ext cx="3368388" cy="11640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77">
              <a:buNone/>
            </a:pPr>
            <a:r>
              <a:rPr lang="en-GB" sz="1800" b="1">
                <a:solidFill>
                  <a:prstClr val="black"/>
                </a:solidFill>
                <a:latin typeface="Calibri" panose="020F0502020204030204"/>
              </a:rPr>
              <a:t>Essential message</a:t>
            </a:r>
            <a:endParaRPr lang="en-GB" sz="1800">
              <a:solidFill>
                <a:prstClr val="black"/>
              </a:solidFill>
              <a:latin typeface="Calibri" panose="020F0502020204030204"/>
            </a:endParaRPr>
          </a:p>
          <a:p>
            <a:pPr marL="228594" indent="-228594" algn="just" defTabSz="914377"/>
            <a:r>
              <a:rPr lang="en-GB" sz="1800">
                <a:solidFill>
                  <a:prstClr val="black"/>
                </a:solidFill>
                <a:latin typeface="Calibri" panose="020F0502020204030204"/>
              </a:rPr>
              <a:t>Death is suspected</a:t>
            </a:r>
          </a:p>
          <a:p>
            <a:pPr marL="228594" indent="-228594" algn="just" defTabSz="914377"/>
            <a:r>
              <a:rPr lang="en-GB" sz="1800">
                <a:solidFill>
                  <a:prstClr val="black"/>
                </a:solidFill>
                <a:latin typeface="Calibri" panose="020F0502020204030204"/>
              </a:rPr>
              <a:t>Tests to confirm death</a:t>
            </a:r>
            <a:endParaRPr lang="en-GB" sz="1800" dirty="0">
              <a:solidFill>
                <a:prstClr val="black"/>
              </a:solidFill>
              <a:latin typeface="Calibri" panose="020F0502020204030204"/>
            </a:endParaRPr>
          </a:p>
        </p:txBody>
      </p:sp>
      <p:sp>
        <p:nvSpPr>
          <p:cNvPr id="7" name="Line 10">
            <a:extLst>
              <a:ext uri="{FF2B5EF4-FFF2-40B4-BE49-F238E27FC236}">
                <a16:creationId xmlns:a16="http://schemas.microsoft.com/office/drawing/2014/main" id="{A79CE15D-3F85-074F-A893-C5C9227D122B}"/>
              </a:ext>
            </a:extLst>
          </p:cNvPr>
          <p:cNvSpPr>
            <a:spLocks noChangeShapeType="1"/>
          </p:cNvSpPr>
          <p:nvPr/>
        </p:nvSpPr>
        <p:spPr bwMode="auto">
          <a:xfrm>
            <a:off x="5841351" y="4611349"/>
            <a:ext cx="3886200" cy="1588"/>
          </a:xfrm>
          <a:prstGeom prst="line">
            <a:avLst/>
          </a:prstGeom>
          <a:noFill/>
          <a:ln w="28575">
            <a:solidFill>
              <a:srgbClr val="6E2C6B"/>
            </a:solidFill>
            <a:round/>
            <a:headEnd/>
            <a:tailEnd/>
          </a:ln>
          <a:extLst>
            <a:ext uri="{909E8E84-426E-40dd-AFC4-6F175D3DCCD1}">
              <a14:hiddenFill xmlns="" xmlns:a14="http://schemas.microsoft.com/office/drawing/2010/main">
                <a:noFill/>
              </a14:hiddenFill>
            </a:ext>
          </a:extLst>
        </p:spPr>
        <p:txBody>
          <a:bodyPr/>
          <a:lstStyle/>
          <a:p>
            <a:pPr defTabSz="914377"/>
            <a:endParaRPr lang="en-US">
              <a:solidFill>
                <a:srgbClr val="000000"/>
              </a:solidFill>
              <a:latin typeface="Arial"/>
              <a:ea typeface="Arial"/>
              <a:cs typeface="Arial"/>
            </a:endParaRPr>
          </a:p>
        </p:txBody>
      </p:sp>
      <p:pic>
        <p:nvPicPr>
          <p:cNvPr id="8" name="Picture 7">
            <a:extLst>
              <a:ext uri="{FF2B5EF4-FFF2-40B4-BE49-F238E27FC236}">
                <a16:creationId xmlns:a16="http://schemas.microsoft.com/office/drawing/2014/main" id="{7766002E-DB5E-5A49-B39E-11AA5F9F1D93}"/>
              </a:ext>
            </a:extLst>
          </p:cNvPr>
          <p:cNvPicPr/>
          <p:nvPr/>
        </p:nvPicPr>
        <p:blipFill>
          <a:blip r:embed="rId3" cstate="print">
            <a:extLst>
              <a:ext uri="{28A0092B-C50C-407E-A947-70E740481C1C}">
                <a14:useLocalDpi xmlns:a14="http://schemas.microsoft.com/office/drawing/2010/main"/>
              </a:ext>
            </a:extLst>
          </a:blip>
          <a:stretch>
            <a:fillRect/>
          </a:stretch>
        </p:blipFill>
        <p:spPr>
          <a:xfrm>
            <a:off x="5555857" y="1417640"/>
            <a:ext cx="4306287" cy="2707005"/>
          </a:xfrm>
          <a:prstGeom prst="rect">
            <a:avLst/>
          </a:prstGeom>
          <a:scene3d>
            <a:camera prst="perspectiveLeft"/>
            <a:lightRig rig="threePt" dir="t"/>
          </a:scene3d>
        </p:spPr>
      </p:pic>
      <p:sp>
        <p:nvSpPr>
          <p:cNvPr id="10" name="Line 10">
            <a:extLst>
              <a:ext uri="{FF2B5EF4-FFF2-40B4-BE49-F238E27FC236}">
                <a16:creationId xmlns:a16="http://schemas.microsoft.com/office/drawing/2014/main" id="{05FABB27-F8CD-174C-B78A-0093658AB147}"/>
              </a:ext>
            </a:extLst>
          </p:cNvPr>
          <p:cNvSpPr>
            <a:spLocks noChangeShapeType="1"/>
          </p:cNvSpPr>
          <p:nvPr/>
        </p:nvSpPr>
        <p:spPr bwMode="auto">
          <a:xfrm>
            <a:off x="1669656" y="2899975"/>
            <a:ext cx="3705904" cy="1588"/>
          </a:xfrm>
          <a:prstGeom prst="line">
            <a:avLst/>
          </a:prstGeom>
          <a:noFill/>
          <a:ln w="28575">
            <a:solidFill>
              <a:srgbClr val="6E2C6B"/>
            </a:solidFill>
            <a:round/>
            <a:headEnd/>
            <a:tailEnd/>
          </a:ln>
          <a:extLst>
            <a:ext uri="{909E8E84-426E-40dd-AFC4-6F175D3DCCD1}">
              <a14:hiddenFill xmlns="" xmlns:a14="http://schemas.microsoft.com/office/drawing/2010/main">
                <a:noFill/>
              </a14:hiddenFill>
            </a:ext>
          </a:extLst>
        </p:spPr>
        <p:txBody>
          <a:bodyPr/>
          <a:lstStyle/>
          <a:p>
            <a:pPr defTabSz="914377"/>
            <a:endParaRPr lang="en-US">
              <a:solidFill>
                <a:srgbClr val="000000"/>
              </a:solidFill>
              <a:latin typeface="Arial"/>
              <a:ea typeface="Arial"/>
              <a:cs typeface="Arial"/>
            </a:endParaRPr>
          </a:p>
        </p:txBody>
      </p:sp>
      <p:sp>
        <p:nvSpPr>
          <p:cNvPr id="11" name="Rectangle 10">
            <a:extLst>
              <a:ext uri="{FF2B5EF4-FFF2-40B4-BE49-F238E27FC236}">
                <a16:creationId xmlns:a16="http://schemas.microsoft.com/office/drawing/2014/main" id="{2674A188-33E8-114F-968D-92F256735154}"/>
              </a:ext>
            </a:extLst>
          </p:cNvPr>
          <p:cNvSpPr/>
          <p:nvPr/>
        </p:nvSpPr>
        <p:spPr>
          <a:xfrm>
            <a:off x="1587416" y="3032932"/>
            <a:ext cx="3968440" cy="1477328"/>
          </a:xfrm>
          <a:prstGeom prst="rect">
            <a:avLst/>
          </a:prstGeom>
        </p:spPr>
        <p:txBody>
          <a:bodyPr wrap="square">
            <a:spAutoFit/>
          </a:bodyPr>
          <a:lstStyle/>
          <a:p>
            <a:pPr algn="just" defTabSz="914377"/>
            <a:r>
              <a:rPr lang="en-GB" b="1" dirty="0">
                <a:solidFill>
                  <a:prstClr val="black"/>
                </a:solidFill>
                <a:latin typeface="Calibri" panose="020F0502020204030204"/>
                <a:cs typeface="Arial" pitchFamily="34" charset="0"/>
              </a:rPr>
              <a:t>“The scan of her brain is very abnormal and devastating. My fear is that the damage Margaret has sustained to her brain, is so severe, that she may have already died.” </a:t>
            </a:r>
            <a:endParaRPr lang="en-GB" dirty="0">
              <a:solidFill>
                <a:prstClr val="black"/>
              </a:solidFill>
              <a:latin typeface="Calibri" panose="020F0502020204030204"/>
              <a:cs typeface="Arial" pitchFamily="34" charset="0"/>
            </a:endParaRPr>
          </a:p>
        </p:txBody>
      </p:sp>
      <p:sp>
        <p:nvSpPr>
          <p:cNvPr id="12" name="Rectangle 11">
            <a:extLst>
              <a:ext uri="{FF2B5EF4-FFF2-40B4-BE49-F238E27FC236}">
                <a16:creationId xmlns:a16="http://schemas.microsoft.com/office/drawing/2014/main" id="{062DCE69-4C6E-8B4E-A094-8C2A38F903CC}"/>
              </a:ext>
            </a:extLst>
          </p:cNvPr>
          <p:cNvSpPr/>
          <p:nvPr/>
        </p:nvSpPr>
        <p:spPr>
          <a:xfrm>
            <a:off x="1587417" y="4917584"/>
            <a:ext cx="8660327" cy="1200329"/>
          </a:xfrm>
          <a:prstGeom prst="rect">
            <a:avLst/>
          </a:prstGeom>
        </p:spPr>
        <p:txBody>
          <a:bodyPr wrap="square">
            <a:spAutoFit/>
          </a:bodyPr>
          <a:lstStyle/>
          <a:p>
            <a:pPr algn="just" defTabSz="914377"/>
            <a:r>
              <a:rPr lang="en-GB" b="1" dirty="0">
                <a:solidFill>
                  <a:prstClr val="black"/>
                </a:solidFill>
                <a:latin typeface="Calibri" panose="020F0502020204030204"/>
                <a:cs typeface="Arial" pitchFamily="34" charset="0"/>
              </a:rPr>
              <a:t>“Another senior doctor and I are planning to carry out some tests on Margaret to see if she will ever regain any consciousness or ever breathe again. If the tests confirm that these essential brain functions are permanently lost, this will confirm to us, that she has died.” </a:t>
            </a:r>
            <a:endParaRPr lang="en-GB" dirty="0">
              <a:solidFill>
                <a:prstClr val="black"/>
              </a:solidFill>
              <a:latin typeface="Calibri" panose="020F0502020204030204"/>
              <a:cs typeface="Arial" pitchFamily="34" charset="0"/>
            </a:endParaRPr>
          </a:p>
        </p:txBody>
      </p:sp>
    </p:spTree>
    <p:extLst>
      <p:ext uri="{BB962C8B-B14F-4D97-AF65-F5344CB8AC3E}">
        <p14:creationId xmlns:p14="http://schemas.microsoft.com/office/powerpoint/2010/main" val="9804670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D236D-CAC3-F44C-91D7-0A0C820D84C1}"/>
              </a:ext>
            </a:extLst>
          </p:cNvPr>
          <p:cNvSpPr>
            <a:spLocks noGrp="1"/>
          </p:cNvSpPr>
          <p:nvPr>
            <p:ph type="title"/>
          </p:nvPr>
        </p:nvSpPr>
        <p:spPr/>
        <p:txBody>
          <a:bodyPr/>
          <a:lstStyle/>
          <a:p>
            <a:r>
              <a:rPr lang="en-US" dirty="0">
                <a:solidFill>
                  <a:srgbClr val="E0119D"/>
                </a:solidFill>
              </a:rPr>
              <a:t>Some practical tips</a:t>
            </a:r>
          </a:p>
        </p:txBody>
      </p:sp>
      <p:sp>
        <p:nvSpPr>
          <p:cNvPr id="3" name="Content Placeholder 2">
            <a:extLst>
              <a:ext uri="{FF2B5EF4-FFF2-40B4-BE49-F238E27FC236}">
                <a16:creationId xmlns:a16="http://schemas.microsoft.com/office/drawing/2014/main" id="{5F48718F-FB2D-5E4A-8ECC-250D4A645D20}"/>
              </a:ext>
            </a:extLst>
          </p:cNvPr>
          <p:cNvSpPr>
            <a:spLocks noGrp="1"/>
          </p:cNvSpPr>
          <p:nvPr>
            <p:ph sz="half" idx="1"/>
          </p:nvPr>
        </p:nvSpPr>
        <p:spPr/>
        <p:style>
          <a:lnRef idx="1">
            <a:schemeClr val="dk1"/>
          </a:lnRef>
          <a:fillRef idx="2">
            <a:schemeClr val="dk1"/>
          </a:fillRef>
          <a:effectRef idx="1">
            <a:schemeClr val="dk1"/>
          </a:effectRef>
          <a:fontRef idx="minor">
            <a:schemeClr val="dk1"/>
          </a:fontRef>
        </p:style>
        <p:txBody>
          <a:bodyPr/>
          <a:lstStyle/>
          <a:p>
            <a:pPr marL="0" indent="0">
              <a:buNone/>
            </a:pPr>
            <a:r>
              <a:rPr lang="en-US" sz="3200" dirty="0"/>
              <a:t>Avoid the terms ‘brain-dead’ and ‘brain-stem death’</a:t>
            </a:r>
          </a:p>
          <a:p>
            <a:pPr marL="0" indent="0">
              <a:buNone/>
            </a:pPr>
            <a:endParaRPr lang="en-US" sz="3200" dirty="0"/>
          </a:p>
          <a:p>
            <a:pPr marL="0" indent="0">
              <a:buNone/>
            </a:pPr>
            <a:r>
              <a:rPr lang="en-US" sz="3200" dirty="0"/>
              <a:t>Don’t describe the tests as ‘positive’ or ‘negative’</a:t>
            </a:r>
          </a:p>
          <a:p>
            <a:pPr marL="0" indent="0">
              <a:buNone/>
            </a:pPr>
            <a:endParaRPr lang="en-US" sz="3200" dirty="0"/>
          </a:p>
          <a:p>
            <a:pPr marL="0" indent="0">
              <a:buNone/>
            </a:pPr>
            <a:r>
              <a:rPr lang="en-US" sz="3200" dirty="0"/>
              <a:t>Don’t get too technical (unless asked)</a:t>
            </a:r>
          </a:p>
          <a:p>
            <a:pPr marL="0" indent="0">
              <a:buNone/>
            </a:pPr>
            <a:endParaRPr lang="en-US" dirty="0"/>
          </a:p>
        </p:txBody>
      </p:sp>
      <p:sp>
        <p:nvSpPr>
          <p:cNvPr id="4" name="Content Placeholder 3">
            <a:extLst>
              <a:ext uri="{FF2B5EF4-FFF2-40B4-BE49-F238E27FC236}">
                <a16:creationId xmlns:a16="http://schemas.microsoft.com/office/drawing/2014/main" id="{E7EF0444-AE6C-BD43-8D9B-429416331F50}"/>
              </a:ext>
            </a:extLst>
          </p:cNvPr>
          <p:cNvSpPr>
            <a:spLocks noGrp="1"/>
          </p:cNvSpPr>
          <p:nvPr>
            <p:ph sz="half" idx="2"/>
          </p:nvPr>
        </p:nvSpPr>
        <p:spPr/>
        <p:style>
          <a:lnRef idx="1">
            <a:schemeClr val="dk1"/>
          </a:lnRef>
          <a:fillRef idx="2">
            <a:schemeClr val="dk1"/>
          </a:fillRef>
          <a:effectRef idx="1">
            <a:schemeClr val="dk1"/>
          </a:effectRef>
          <a:fontRef idx="minor">
            <a:schemeClr val="dk1"/>
          </a:fontRef>
        </p:style>
        <p:txBody>
          <a:bodyPr/>
          <a:lstStyle/>
          <a:p>
            <a:pPr marL="0" indent="0">
              <a:buNone/>
            </a:pPr>
            <a:r>
              <a:rPr lang="en-US" sz="3067" dirty="0"/>
              <a:t>Acknowledge the small uncertainty and explain the need for confirmation</a:t>
            </a:r>
          </a:p>
          <a:p>
            <a:pPr marL="0" indent="0">
              <a:buNone/>
            </a:pPr>
            <a:r>
              <a:rPr lang="en-US" sz="3067" dirty="0"/>
              <a:t>The ventilator is not ‘breathing for them’ – a better concept is of a ‘machine that is pushing oxygen in and out of their lungs’</a:t>
            </a:r>
          </a:p>
          <a:p>
            <a:pPr marL="0" indent="0">
              <a:buNone/>
            </a:pPr>
            <a:endParaRPr lang="en-US" sz="3200" dirty="0"/>
          </a:p>
        </p:txBody>
      </p:sp>
      <p:pic>
        <p:nvPicPr>
          <p:cNvPr id="5" name="Picture 4" descr="iStock_000011132098Small png.png">
            <a:extLst>
              <a:ext uri="{FF2B5EF4-FFF2-40B4-BE49-F238E27FC236}">
                <a16:creationId xmlns:a16="http://schemas.microsoft.com/office/drawing/2014/main" id="{B850A0AE-7839-7740-9047-80EFC7EE2BA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28045"/>
            <a:ext cx="2257780" cy="1693335"/>
          </a:xfrm>
          <a:prstGeom prst="rect">
            <a:avLst/>
          </a:prstGeom>
        </p:spPr>
      </p:pic>
    </p:spTree>
    <p:extLst>
      <p:ext uri="{BB962C8B-B14F-4D97-AF65-F5344CB8AC3E}">
        <p14:creationId xmlns:p14="http://schemas.microsoft.com/office/powerpoint/2010/main" val="358583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90000"/>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Give a warning shot.</a:t>
            </a:r>
            <a:endParaRPr lang="en-US" sz="2400" dirty="0">
              <a:solidFill>
                <a:prstClr val="black"/>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21" name="Rectangle 20">
            <a:extLst>
              <a:ext uri="{FF2B5EF4-FFF2-40B4-BE49-F238E27FC236}">
                <a16:creationId xmlns:a16="http://schemas.microsoft.com/office/drawing/2014/main" id="{EAE78CD3-DF31-094F-A070-CCEA86105C3E}"/>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6" name="Rectangle 5">
            <a:extLst>
              <a:ext uri="{FF2B5EF4-FFF2-40B4-BE49-F238E27FC236}">
                <a16:creationId xmlns:a16="http://schemas.microsoft.com/office/drawing/2014/main" id="{B544D897-5420-6749-BBA9-A4853F8C50A9}"/>
              </a:ext>
            </a:extLst>
          </p:cNvPr>
          <p:cNvSpPr/>
          <p:nvPr/>
        </p:nvSpPr>
        <p:spPr>
          <a:xfrm>
            <a:off x="5539531" y="4536270"/>
            <a:ext cx="6416797" cy="1405256"/>
          </a:xfrm>
          <a:prstGeom prst="rect">
            <a:avLst/>
          </a:prstGeom>
        </p:spPr>
        <p:txBody>
          <a:bodyPr wrap="square">
            <a:spAutoFit/>
          </a:bodyPr>
          <a:lstStyle/>
          <a:p>
            <a:pPr defTabSz="609585" fontAlgn="base">
              <a:spcBef>
                <a:spcPct val="0"/>
              </a:spcBef>
              <a:spcAft>
                <a:spcPct val="0"/>
              </a:spcAft>
            </a:pPr>
            <a:r>
              <a:rPr lang="en-GB" sz="2133" i="1" dirty="0">
                <a:solidFill>
                  <a:srgbClr val="E0119D"/>
                </a:solidFill>
                <a:latin typeface="Arial" pitchFamily="34" charset="0"/>
                <a:cs typeface="Arial" pitchFamily="34" charset="0"/>
              </a:rPr>
              <a:t>“The scan of her brain is very abnormal and devastating. My fear is that the damage Margaret has sustained to her brain, is so severe, that she may have already died. I am so sorry.” SILENCE</a:t>
            </a:r>
          </a:p>
        </p:txBody>
      </p:sp>
      <p:sp>
        <p:nvSpPr>
          <p:cNvPr id="22" name="Rectangle 21">
            <a:extLst>
              <a:ext uri="{FF2B5EF4-FFF2-40B4-BE49-F238E27FC236}">
                <a16:creationId xmlns:a16="http://schemas.microsoft.com/office/drawing/2014/main" id="{B3AAEE31-2DF5-1347-9D86-52BDA61AD1DC}"/>
              </a:ext>
            </a:extLst>
          </p:cNvPr>
          <p:cNvSpPr/>
          <p:nvPr/>
        </p:nvSpPr>
        <p:spPr>
          <a:xfrm>
            <a:off x="5486403" y="3656531"/>
            <a:ext cx="3536279"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Be prepared to repeat and explain.</a:t>
            </a:r>
            <a:endParaRPr lang="en-US" sz="2400" dirty="0">
              <a:solidFill>
                <a:prstClr val="black"/>
              </a:solidFill>
              <a:latin typeface="Arial" pitchFamily="34" charset="0"/>
              <a:cs typeface="Arial" pitchFamily="34" charset="0"/>
            </a:endParaRPr>
          </a:p>
        </p:txBody>
      </p:sp>
      <p:sp>
        <p:nvSpPr>
          <p:cNvPr id="23" name="Rectangle 22">
            <a:extLst>
              <a:ext uri="{FF2B5EF4-FFF2-40B4-BE49-F238E27FC236}">
                <a16:creationId xmlns:a16="http://schemas.microsoft.com/office/drawing/2014/main" id="{CA785B60-7F85-094C-9AA0-941BC6D12C7B}"/>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Ask the family to explain their current understanding.</a:t>
            </a:r>
            <a:endParaRPr lang="en-US" sz="2400" dirty="0">
              <a:solidFill>
                <a:prstClr val="black"/>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F51607C8-9FB4-904F-81F6-2612F5068197}"/>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Build off what the family have told you.</a:t>
            </a:r>
            <a:endParaRPr lang="en-US" sz="240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1596530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90000"/>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Give a warning shot.</a:t>
            </a:r>
            <a:endParaRPr lang="en-US" sz="2400" dirty="0">
              <a:solidFill>
                <a:prstClr val="black"/>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22" name="Rectangle 21">
            <a:extLst>
              <a:ext uri="{FF2B5EF4-FFF2-40B4-BE49-F238E27FC236}">
                <a16:creationId xmlns:a16="http://schemas.microsoft.com/office/drawing/2014/main" id="{B3AAEE31-2DF5-1347-9D86-52BDA61AD1DC}"/>
              </a:ext>
            </a:extLst>
          </p:cNvPr>
          <p:cNvSpPr/>
          <p:nvPr/>
        </p:nvSpPr>
        <p:spPr>
          <a:xfrm>
            <a:off x="10157298" y="789295"/>
            <a:ext cx="2071581" cy="3785652"/>
          </a:xfrm>
          <a:prstGeom prst="rect">
            <a:avLst/>
          </a:prstGeom>
        </p:spPr>
        <p:txBody>
          <a:bodyPr wrap="squar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Decouple. Guide the family toward accepting a break and agree a second conversation to plan next steps or end of life care.</a:t>
            </a:r>
            <a:endParaRPr lang="en-US" sz="2400" dirty="0">
              <a:solidFill>
                <a:srgbClr val="6E2C6B"/>
              </a:solidFill>
              <a:latin typeface="Arial" pitchFamily="34" charset="0"/>
              <a:cs typeface="Arial" pitchFamily="34" charset="0"/>
            </a:endParaRP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sz="2400" dirty="0">
                <a:solidFill>
                  <a:prstClr val="white"/>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3" name="Rectangle 22">
            <a:extLst>
              <a:ext uri="{FF2B5EF4-FFF2-40B4-BE49-F238E27FC236}">
                <a16:creationId xmlns:a16="http://schemas.microsoft.com/office/drawing/2014/main" id="{938379F9-CB1B-4E4F-AB22-2DA466DBE86E}"/>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Ask the family to explain their current understanding.</a:t>
            </a:r>
            <a:endParaRPr lang="en-US" sz="2400" dirty="0">
              <a:solidFill>
                <a:prstClr val="black"/>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0AB47221-B016-7A4F-B318-B571D42CE9D3}"/>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Build off what the family have told you.</a:t>
            </a:r>
            <a:endParaRPr lang="en-US" sz="2400" dirty="0">
              <a:solidFill>
                <a:prstClr val="black"/>
              </a:solidFill>
              <a:latin typeface="Arial" pitchFamily="34" charset="0"/>
              <a:cs typeface="Arial" pitchFamily="34" charset="0"/>
            </a:endParaRPr>
          </a:p>
        </p:txBody>
      </p:sp>
      <p:sp>
        <p:nvSpPr>
          <p:cNvPr id="4" name="Rectangle 3">
            <a:extLst>
              <a:ext uri="{FF2B5EF4-FFF2-40B4-BE49-F238E27FC236}">
                <a16:creationId xmlns:a16="http://schemas.microsoft.com/office/drawing/2014/main" id="{AF6B8199-0145-5448-8286-83FF6B991761}"/>
              </a:ext>
            </a:extLst>
          </p:cNvPr>
          <p:cNvSpPr/>
          <p:nvPr/>
        </p:nvSpPr>
        <p:spPr>
          <a:xfrm>
            <a:off x="5486401" y="4915295"/>
            <a:ext cx="6690783" cy="1077218"/>
          </a:xfrm>
          <a:prstGeom prst="rect">
            <a:avLst/>
          </a:prstGeom>
        </p:spPr>
        <p:txBody>
          <a:bodyPr wrap="square">
            <a:spAutoFit/>
          </a:bodyPr>
          <a:lstStyle/>
          <a:p>
            <a:pPr defTabSz="609585" fontAlgn="base">
              <a:spcBef>
                <a:spcPct val="0"/>
              </a:spcBef>
              <a:spcAft>
                <a:spcPct val="0"/>
              </a:spcAft>
            </a:pPr>
            <a:r>
              <a:rPr lang="en-GB" sz="1600" i="1" dirty="0">
                <a:solidFill>
                  <a:srgbClr val="E0119D"/>
                </a:solidFill>
                <a:latin typeface="Arial" pitchFamily="34" charset="0"/>
                <a:ea typeface="MS PGothic" pitchFamily="34" charset="-128"/>
                <a:cs typeface="Arial" pitchFamily="34" charset="0"/>
              </a:rPr>
              <a:t>“Now, I suggest you go and spend some time with Margaret. (SNOD) can answer any questions you might have about the tests.  I will come to perform the tests at 1400.  Families often find it helpful to watch the second set of tests and (SNOD) will be able to tell you more about this”</a:t>
            </a:r>
            <a:endParaRPr lang="en-US" sz="1600" dirty="0">
              <a:solidFill>
                <a:srgbClr val="E0119D"/>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FEA0E31-05F8-B143-8876-06B81B1F715F}"/>
              </a:ext>
            </a:extLst>
          </p:cNvPr>
          <p:cNvSpPr/>
          <p:nvPr/>
        </p:nvSpPr>
        <p:spPr>
          <a:xfrm>
            <a:off x="5456234" y="4547217"/>
            <a:ext cx="3452095" cy="461665"/>
          </a:xfrm>
          <a:prstGeom prst="rect">
            <a:avLst/>
          </a:prstGeom>
        </p:spPr>
        <p:txBody>
          <a:bodyPr wrap="squar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“What happens now?”</a:t>
            </a:r>
            <a:endParaRPr lang="en-US" sz="2400" dirty="0">
              <a:solidFill>
                <a:srgbClr val="6E2C6B"/>
              </a:solidFill>
              <a:latin typeface="Arial" pitchFamily="34" charset="0"/>
              <a:cs typeface="Arial" pitchFamily="34" charset="0"/>
            </a:endParaRPr>
          </a:p>
        </p:txBody>
      </p:sp>
    </p:spTree>
    <p:extLst>
      <p:ext uri="{BB962C8B-B14F-4D97-AF65-F5344CB8AC3E}">
        <p14:creationId xmlns:p14="http://schemas.microsoft.com/office/powerpoint/2010/main" val="3067836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After the tests</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7" name="Picture 6">
            <a:extLst>
              <a:ext uri="{FF2B5EF4-FFF2-40B4-BE49-F238E27FC236}">
                <a16:creationId xmlns:a16="http://schemas.microsoft.com/office/drawing/2014/main" id="{8C68C7C2-ED60-424E-A45B-1606D006175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55819" y="1782107"/>
            <a:ext cx="5258927" cy="398225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4102533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sz="2400" dirty="0">
                <a:solidFill>
                  <a:srgbClr val="FFFFFF"/>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Discussing </a:t>
            </a:r>
          </a:p>
          <a:p>
            <a:pPr defTabSz="1219139"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Conclude the story.</a:t>
            </a:r>
          </a:p>
        </p:txBody>
      </p:sp>
    </p:spTree>
    <p:extLst>
      <p:ext uri="{BB962C8B-B14F-4D97-AF65-F5344CB8AC3E}">
        <p14:creationId xmlns:p14="http://schemas.microsoft.com/office/powerpoint/2010/main" val="1612608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title"/>
          </p:nvPr>
        </p:nvSpPr>
        <p:spPr>
          <a:xfrm>
            <a:off x="797984" y="0"/>
            <a:ext cx="10972800" cy="1143000"/>
          </a:xfrm>
        </p:spPr>
        <p:txBody>
          <a:bodyPr/>
          <a:lstStyle/>
          <a:p>
            <a:pPr eaLnBrk="1" hangingPunct="1"/>
            <a:r>
              <a:rPr lang="en-GB" dirty="0">
                <a:solidFill>
                  <a:srgbClr val="E0119D"/>
                </a:solidFill>
              </a:rPr>
              <a:t>Making the transition</a:t>
            </a:r>
          </a:p>
        </p:txBody>
      </p:sp>
      <p:sp>
        <p:nvSpPr>
          <p:cNvPr id="35848" name="Text Box 9"/>
          <p:cNvSpPr txBox="1">
            <a:spLocks noChangeArrowheads="1"/>
          </p:cNvSpPr>
          <p:nvPr/>
        </p:nvSpPr>
        <p:spPr bwMode="auto">
          <a:xfrm>
            <a:off x="5039786" y="5403771"/>
            <a:ext cx="6671733" cy="1323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1219139" eaLnBrk="1" fontAlgn="base" hangingPunct="1">
              <a:spcBef>
                <a:spcPct val="50000"/>
              </a:spcBef>
              <a:spcAft>
                <a:spcPct val="0"/>
              </a:spcAft>
            </a:pPr>
            <a:r>
              <a:rPr lang="en-GB" sz="2667" dirty="0">
                <a:solidFill>
                  <a:srgbClr val="E0119D"/>
                </a:solidFill>
                <a:latin typeface="Calibri" pitchFamily="34" charset="0"/>
                <a:ea typeface="MS PGothic" pitchFamily="34" charset="-128"/>
              </a:rPr>
              <a:t>Who mentions ‘donation’ for the first time is less important than when and how it is introduced. This stems from the planning.</a:t>
            </a:r>
          </a:p>
        </p:txBody>
      </p:sp>
      <p:sp>
        <p:nvSpPr>
          <p:cNvPr id="35849" name="Line 10"/>
          <p:cNvSpPr>
            <a:spLocks noChangeShapeType="1"/>
          </p:cNvSpPr>
          <p:nvPr/>
        </p:nvSpPr>
        <p:spPr bwMode="auto">
          <a:xfrm>
            <a:off x="5039786" y="5249216"/>
            <a:ext cx="6620933" cy="0"/>
          </a:xfrm>
          <a:prstGeom prst="line">
            <a:avLst/>
          </a:prstGeom>
          <a:noFill/>
          <a:ln w="28575">
            <a:solidFill>
              <a:srgbClr val="6E2C6B"/>
            </a:solidFill>
            <a:round/>
            <a:headEnd/>
            <a:tailEnd/>
          </a:ln>
          <a:extLst>
            <a:ext uri="{909E8E84-426E-40dd-AFC4-6F175D3DCCD1}">
              <a14:hiddenFill xmlns="" xmlns:a14="http://schemas.microsoft.com/office/drawing/2010/main">
                <a:noFill/>
              </a14:hiddenFill>
            </a:ext>
          </a:extLst>
        </p:spPr>
        <p:txBody>
          <a:bodyPr/>
          <a:lstStyle/>
          <a:p>
            <a:pPr defTabSz="609585" fontAlgn="base">
              <a:spcBef>
                <a:spcPct val="0"/>
              </a:spcBef>
              <a:spcAft>
                <a:spcPct val="0"/>
              </a:spcAft>
            </a:pPr>
            <a:endParaRPr lang="en-GB" sz="2400">
              <a:solidFill>
                <a:srgbClr val="000000"/>
              </a:solidFill>
              <a:latin typeface="Arial" pitchFamily="34" charset="0"/>
              <a:cs typeface="Arial" pitchFamily="34" charset="0"/>
            </a:endParaRPr>
          </a:p>
        </p:txBody>
      </p:sp>
      <p:sp>
        <p:nvSpPr>
          <p:cNvPr id="35850" name="AutoShape 11"/>
          <p:cNvSpPr>
            <a:spLocks noChangeArrowheads="1"/>
          </p:cNvSpPr>
          <p:nvPr/>
        </p:nvSpPr>
        <p:spPr bwMode="auto">
          <a:xfrm>
            <a:off x="4770968" y="1497138"/>
            <a:ext cx="6623049" cy="3359151"/>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flatTx/>
          </a:bodyPr>
          <a:lstStyle/>
          <a:p>
            <a:pPr defTabSz="1219139" fontAlgn="base">
              <a:lnSpc>
                <a:spcPct val="125000"/>
              </a:lnSpc>
              <a:spcBef>
                <a:spcPct val="30000"/>
              </a:spcBef>
              <a:spcAft>
                <a:spcPct val="0"/>
              </a:spcAft>
            </a:pPr>
            <a:r>
              <a:rPr lang="en-GB" sz="2667" i="1" dirty="0">
                <a:solidFill>
                  <a:srgbClr val="FFFFFF"/>
                </a:solidFill>
                <a:latin typeface="Arial" pitchFamily="34" charset="0"/>
                <a:ea typeface="MS PGothic" pitchFamily="34" charset="-128"/>
                <a:cs typeface="Arial" pitchFamily="34" charset="0"/>
              </a:rPr>
              <a:t>“We need to talk now about the care we give to Michael at the end of his life</a:t>
            </a:r>
            <a:r>
              <a:rPr lang="en-GB" sz="2667" i="1">
                <a:solidFill>
                  <a:srgbClr val="FFFFFF"/>
                </a:solidFill>
                <a:latin typeface="Arial" pitchFamily="34" charset="0"/>
                <a:ea typeface="MS PGothic" pitchFamily="34" charset="-128"/>
                <a:cs typeface="Arial" pitchFamily="34" charset="0"/>
              </a:rPr>
              <a:t>. Louise </a:t>
            </a:r>
            <a:r>
              <a:rPr lang="en-GB" sz="2667" i="1" dirty="0">
                <a:solidFill>
                  <a:srgbClr val="FFFFFF"/>
                </a:solidFill>
                <a:latin typeface="Arial" pitchFamily="34" charset="0"/>
                <a:ea typeface="MS PGothic" pitchFamily="34" charset="-128"/>
                <a:cs typeface="Arial" pitchFamily="34" charset="0"/>
              </a:rPr>
              <a:t>has special expertise in this - Louise?” </a:t>
            </a:r>
          </a:p>
        </p:txBody>
      </p:sp>
      <p:sp>
        <p:nvSpPr>
          <p:cNvPr id="12" name="AutoShape 3">
            <a:extLst>
              <a:ext uri="{FF2B5EF4-FFF2-40B4-BE49-F238E27FC236}">
                <a16:creationId xmlns:a16="http://schemas.microsoft.com/office/drawing/2014/main" id="{99D1B9D9-0F6C-D747-88F3-6B132E640529}"/>
              </a:ext>
            </a:extLst>
          </p:cNvPr>
          <p:cNvSpPr>
            <a:spLocks noChangeArrowheads="1"/>
          </p:cNvSpPr>
          <p:nvPr/>
        </p:nvSpPr>
        <p:spPr bwMode="auto">
          <a:xfrm>
            <a:off x="1390654" y="757767"/>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defTabSz="1219139" fontAlgn="base">
              <a:spcBef>
                <a:spcPct val="0"/>
              </a:spcBef>
              <a:spcAft>
                <a:spcPct val="0"/>
              </a:spcAft>
            </a:pPr>
            <a:r>
              <a:rPr lang="en-GB" sz="2400" dirty="0">
                <a:solidFill>
                  <a:srgbClr val="000000"/>
                </a:solidFill>
                <a:latin typeface="Arial" pitchFamily="34" charset="0"/>
                <a:ea typeface="MS PGothic" pitchFamily="34" charset="-128"/>
                <a:cs typeface="Arial" pitchFamily="34" charset="0"/>
              </a:rPr>
              <a:t>Planning</a:t>
            </a:r>
          </a:p>
        </p:txBody>
      </p:sp>
      <p:sp>
        <p:nvSpPr>
          <p:cNvPr id="13" name="AutoShape 5">
            <a:extLst>
              <a:ext uri="{FF2B5EF4-FFF2-40B4-BE49-F238E27FC236}">
                <a16:creationId xmlns:a16="http://schemas.microsoft.com/office/drawing/2014/main" id="{ECE539E7-BF10-454A-B11A-E4D0B07EBF2C}"/>
              </a:ext>
            </a:extLst>
          </p:cNvPr>
          <p:cNvSpPr>
            <a:spLocks noChangeArrowheads="1"/>
          </p:cNvSpPr>
          <p:nvPr/>
        </p:nvSpPr>
        <p:spPr bwMode="auto">
          <a:xfrm>
            <a:off x="2038781" y="1742792"/>
            <a:ext cx="376767" cy="567595"/>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fontAlgn="base">
              <a:spcBef>
                <a:spcPct val="0"/>
              </a:spcBef>
              <a:spcAft>
                <a:spcPct val="0"/>
              </a:spcAft>
            </a:pPr>
            <a:endParaRPr lang="en-GB" sz="2400">
              <a:solidFill>
                <a:srgbClr val="000000"/>
              </a:solidFill>
              <a:latin typeface="Arial" pitchFamily="34" charset="0"/>
              <a:ea typeface="MS PGothic" pitchFamily="34" charset="-128"/>
              <a:cs typeface="Arial" pitchFamily="34" charset="0"/>
            </a:endParaRPr>
          </a:p>
        </p:txBody>
      </p:sp>
      <p:sp>
        <p:nvSpPr>
          <p:cNvPr id="14" name="AutoShape 4">
            <a:extLst>
              <a:ext uri="{FF2B5EF4-FFF2-40B4-BE49-F238E27FC236}">
                <a16:creationId xmlns:a16="http://schemas.microsoft.com/office/drawing/2014/main" id="{F8D1D008-5F00-F240-AF2E-23AF6582E9F2}"/>
              </a:ext>
            </a:extLst>
          </p:cNvPr>
          <p:cNvSpPr>
            <a:spLocks noChangeArrowheads="1"/>
          </p:cNvSpPr>
          <p:nvPr/>
        </p:nvSpPr>
        <p:spPr bwMode="auto">
          <a:xfrm>
            <a:off x="797985" y="2687104"/>
            <a:ext cx="2976033" cy="1615017"/>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defTabSz="1219139" fontAlgn="base">
              <a:spcBef>
                <a:spcPct val="0"/>
              </a:spcBef>
              <a:spcAft>
                <a:spcPct val="0"/>
              </a:spcAft>
            </a:pPr>
            <a:r>
              <a:rPr lang="en-GB" sz="2400">
                <a:solidFill>
                  <a:srgbClr val="000000"/>
                </a:solidFill>
                <a:latin typeface="Arial" pitchFamily="34" charset="0"/>
                <a:ea typeface="MS PGothic" pitchFamily="34" charset="-128"/>
                <a:cs typeface="Arial" pitchFamily="34" charset="0"/>
              </a:rPr>
              <a:t>Confirming understanding and acceptance of loss</a:t>
            </a:r>
          </a:p>
        </p:txBody>
      </p:sp>
      <p:sp>
        <p:nvSpPr>
          <p:cNvPr id="15" name="AutoShape 5">
            <a:extLst>
              <a:ext uri="{FF2B5EF4-FFF2-40B4-BE49-F238E27FC236}">
                <a16:creationId xmlns:a16="http://schemas.microsoft.com/office/drawing/2014/main" id="{CE3FB5ED-C56C-B041-98E2-534E3FD775F5}"/>
              </a:ext>
            </a:extLst>
          </p:cNvPr>
          <p:cNvSpPr>
            <a:spLocks noChangeArrowheads="1"/>
          </p:cNvSpPr>
          <p:nvPr/>
        </p:nvSpPr>
        <p:spPr bwMode="auto">
          <a:xfrm>
            <a:off x="1062651" y="5249216"/>
            <a:ext cx="2446701" cy="1422400"/>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fontAlgn="base">
              <a:spcBef>
                <a:spcPct val="0"/>
              </a:spcBef>
              <a:spcAft>
                <a:spcPct val="0"/>
              </a:spcAft>
            </a:pPr>
            <a:r>
              <a:rPr lang="en-GB" sz="2400" dirty="0">
                <a:solidFill>
                  <a:srgbClr val="000000"/>
                </a:solidFill>
                <a:latin typeface="Arial" pitchFamily="34" charset="0"/>
                <a:ea typeface="MS PGothic" pitchFamily="34" charset="-128"/>
                <a:cs typeface="Arial" pitchFamily="34" charset="0"/>
              </a:rPr>
              <a:t>Discussing </a:t>
            </a:r>
          </a:p>
          <a:p>
            <a:pPr defTabSz="1219139" fontAlgn="base">
              <a:spcBef>
                <a:spcPct val="0"/>
              </a:spcBef>
              <a:spcAft>
                <a:spcPct val="0"/>
              </a:spcAft>
            </a:pPr>
            <a:r>
              <a:rPr lang="en-GB" sz="2400" dirty="0">
                <a:solidFill>
                  <a:srgbClr val="000000"/>
                </a:solidFill>
                <a:latin typeface="Arial" pitchFamily="34" charset="0"/>
                <a:ea typeface="MS PGothic" pitchFamily="34" charset="-128"/>
                <a:cs typeface="Arial" pitchFamily="34" charset="0"/>
              </a:rPr>
              <a:t>end of life care (donation)</a:t>
            </a:r>
          </a:p>
        </p:txBody>
      </p:sp>
      <p:sp>
        <p:nvSpPr>
          <p:cNvPr id="17" name="AutoShape 5">
            <a:extLst>
              <a:ext uri="{FF2B5EF4-FFF2-40B4-BE49-F238E27FC236}">
                <a16:creationId xmlns:a16="http://schemas.microsoft.com/office/drawing/2014/main" id="{DEBE58DE-FD6E-3148-9250-8BFEEB0C6718}"/>
              </a:ext>
            </a:extLst>
          </p:cNvPr>
          <p:cNvSpPr>
            <a:spLocks noChangeArrowheads="1"/>
          </p:cNvSpPr>
          <p:nvPr/>
        </p:nvSpPr>
        <p:spPr bwMode="auto">
          <a:xfrm>
            <a:off x="2038781" y="4386897"/>
            <a:ext cx="376767" cy="567595"/>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fontAlgn="base">
              <a:spcBef>
                <a:spcPct val="0"/>
              </a:spcBef>
              <a:spcAft>
                <a:spcPct val="0"/>
              </a:spcAft>
            </a:pPr>
            <a:endParaRPr lang="en-GB" sz="2400">
              <a:solidFill>
                <a:srgbClr val="000000"/>
              </a:solidFill>
              <a:latin typeface="Arial" pitchFamily="34" charset="0"/>
              <a:ea typeface="MS PGothic" pitchFamily="34" charset="-128"/>
              <a:cs typeface="Arial" pitchFamily="34" charset="0"/>
            </a:endParaRPr>
          </a:p>
        </p:txBody>
      </p:sp>
      <p:pic>
        <p:nvPicPr>
          <p:cNvPr id="18" name="Picture 17">
            <a:extLst>
              <a:ext uri="{FF2B5EF4-FFF2-40B4-BE49-F238E27FC236}">
                <a16:creationId xmlns:a16="http://schemas.microsoft.com/office/drawing/2014/main" id="{80F5D6CD-3AD7-8A48-81EE-BD68957CBFA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34010813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1238805" y="269254"/>
            <a:ext cx="7798280" cy="666786"/>
          </a:xfrm>
          <a:prstGeom prst="rect">
            <a:avLst/>
          </a:prstGeom>
          <a:noFill/>
        </p:spPr>
        <p:txBody>
          <a:bodyPr wrap="square" rtlCol="0">
            <a:spAutoFit/>
          </a:bodyPr>
          <a:lstStyle/>
          <a:p>
            <a:pPr defTabSz="609585" fontAlgn="base">
              <a:spcBef>
                <a:spcPct val="0"/>
              </a:spcBef>
              <a:spcAft>
                <a:spcPct val="0"/>
              </a:spcAft>
            </a:pPr>
            <a:r>
              <a:rPr lang="en-US" sz="2667" dirty="0">
                <a:solidFill>
                  <a:srgbClr val="000000"/>
                </a:solidFill>
                <a:latin typeface="Arial" pitchFamily="34" charset="0"/>
                <a:cs typeface="Arial" pitchFamily="34" charset="0"/>
              </a:rPr>
              <a:t>				</a:t>
            </a:r>
            <a:r>
              <a:rPr lang="en-US" sz="3733" dirty="0">
                <a:solidFill>
                  <a:srgbClr val="E0119D"/>
                </a:solidFill>
                <a:latin typeface="Arial" pitchFamily="34" charset="0"/>
                <a:cs typeface="Arial" pitchFamily="34" charset="0"/>
              </a:rPr>
              <a:t>Exit the ICU consultant</a:t>
            </a:r>
          </a:p>
        </p:txBody>
      </p:sp>
      <p:pic>
        <p:nvPicPr>
          <p:cNvPr id="11268" name="Picture 4" descr="Retreat GIFs | Tenor">
            <a:extLst>
              <a:ext uri="{FF2B5EF4-FFF2-40B4-BE49-F238E27FC236}">
                <a16:creationId xmlns:a16="http://schemas.microsoft.com/office/drawing/2014/main" id="{87DAE8ED-3711-AD40-8D63-754A7481700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60194" y="1188712"/>
            <a:ext cx="6471612" cy="4861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451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1238805" y="269254"/>
            <a:ext cx="7798280" cy="666786"/>
          </a:xfrm>
          <a:prstGeom prst="rect">
            <a:avLst/>
          </a:prstGeom>
          <a:noFill/>
        </p:spPr>
        <p:txBody>
          <a:bodyPr wrap="square" rtlCol="0">
            <a:spAutoFit/>
          </a:bodyPr>
          <a:lstStyle/>
          <a:p>
            <a:pPr defTabSz="609585" fontAlgn="base">
              <a:spcBef>
                <a:spcPct val="0"/>
              </a:spcBef>
              <a:spcAft>
                <a:spcPct val="0"/>
              </a:spcAft>
            </a:pPr>
            <a:r>
              <a:rPr lang="en-US" sz="2667" dirty="0">
                <a:solidFill>
                  <a:srgbClr val="000000"/>
                </a:solidFill>
                <a:latin typeface="Arial" pitchFamily="34" charset="0"/>
                <a:cs typeface="Arial" pitchFamily="34" charset="0"/>
              </a:rPr>
              <a:t>				</a:t>
            </a:r>
            <a:r>
              <a:rPr lang="en-US" sz="3733" dirty="0">
                <a:solidFill>
                  <a:srgbClr val="E0119D"/>
                </a:solidFill>
                <a:latin typeface="Arial" pitchFamily="34" charset="0"/>
                <a:cs typeface="Arial" pitchFamily="34" charset="0"/>
              </a:rPr>
              <a:t>Exit the ICU consultant</a:t>
            </a:r>
          </a:p>
        </p:txBody>
      </p:sp>
      <p:sp>
        <p:nvSpPr>
          <p:cNvPr id="2" name="TextBox 1">
            <a:extLst>
              <a:ext uri="{FF2B5EF4-FFF2-40B4-BE49-F238E27FC236}">
                <a16:creationId xmlns:a16="http://schemas.microsoft.com/office/drawing/2014/main" id="{61748579-8BA0-B647-97BD-56F3134D17F1}"/>
              </a:ext>
            </a:extLst>
          </p:cNvPr>
          <p:cNvSpPr txBox="1"/>
          <p:nvPr/>
        </p:nvSpPr>
        <p:spPr>
          <a:xfrm>
            <a:off x="1780310" y="1745674"/>
            <a:ext cx="8631381" cy="2062103"/>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Toolkit of phrases can be useful</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1549857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1238805" y="269254"/>
            <a:ext cx="7798280" cy="666786"/>
          </a:xfrm>
          <a:prstGeom prst="rect">
            <a:avLst/>
          </a:prstGeom>
          <a:noFill/>
        </p:spPr>
        <p:txBody>
          <a:bodyPr wrap="square" rtlCol="0">
            <a:spAutoFit/>
          </a:bodyPr>
          <a:lstStyle/>
          <a:p>
            <a:pPr defTabSz="609585" fontAlgn="base">
              <a:spcBef>
                <a:spcPct val="0"/>
              </a:spcBef>
              <a:spcAft>
                <a:spcPct val="0"/>
              </a:spcAft>
            </a:pPr>
            <a:r>
              <a:rPr lang="en-US" sz="2667" dirty="0">
                <a:solidFill>
                  <a:srgbClr val="000000"/>
                </a:solidFill>
                <a:latin typeface="Arial" pitchFamily="34" charset="0"/>
                <a:cs typeface="Arial" pitchFamily="34" charset="0"/>
              </a:rPr>
              <a:t>				</a:t>
            </a:r>
            <a:r>
              <a:rPr lang="en-US" sz="3733" dirty="0">
                <a:solidFill>
                  <a:srgbClr val="E0119D"/>
                </a:solidFill>
                <a:latin typeface="Arial" pitchFamily="34" charset="0"/>
                <a:cs typeface="Arial" pitchFamily="34" charset="0"/>
              </a:rPr>
              <a:t>Exit the ICU consultant</a:t>
            </a:r>
          </a:p>
        </p:txBody>
      </p:sp>
      <p:sp>
        <p:nvSpPr>
          <p:cNvPr id="2" name="TextBox 1">
            <a:extLst>
              <a:ext uri="{FF2B5EF4-FFF2-40B4-BE49-F238E27FC236}">
                <a16:creationId xmlns:a16="http://schemas.microsoft.com/office/drawing/2014/main" id="{61748579-8BA0-B647-97BD-56F3134D17F1}"/>
              </a:ext>
            </a:extLst>
          </p:cNvPr>
          <p:cNvSpPr txBox="1"/>
          <p:nvPr/>
        </p:nvSpPr>
        <p:spPr>
          <a:xfrm>
            <a:off x="1780310" y="1745674"/>
            <a:ext cx="8631381" cy="206210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Toolkit of phrases can be useful</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‘Is there anything that we could be doing for you that we are not doing at the moment?’</a:t>
            </a:r>
          </a:p>
        </p:txBody>
      </p:sp>
    </p:spTree>
    <p:extLst>
      <p:ext uri="{BB962C8B-B14F-4D97-AF65-F5344CB8AC3E}">
        <p14:creationId xmlns:p14="http://schemas.microsoft.com/office/powerpoint/2010/main" val="20217856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1238805" y="269254"/>
            <a:ext cx="7798280" cy="666786"/>
          </a:xfrm>
          <a:prstGeom prst="rect">
            <a:avLst/>
          </a:prstGeom>
          <a:noFill/>
        </p:spPr>
        <p:txBody>
          <a:bodyPr wrap="square" rtlCol="0">
            <a:spAutoFit/>
          </a:bodyPr>
          <a:lstStyle/>
          <a:p>
            <a:pPr defTabSz="609585" fontAlgn="base">
              <a:spcBef>
                <a:spcPct val="0"/>
              </a:spcBef>
              <a:spcAft>
                <a:spcPct val="0"/>
              </a:spcAft>
            </a:pPr>
            <a:r>
              <a:rPr lang="en-US" sz="2667" dirty="0">
                <a:solidFill>
                  <a:srgbClr val="000000"/>
                </a:solidFill>
                <a:latin typeface="Arial" pitchFamily="34" charset="0"/>
                <a:cs typeface="Arial" pitchFamily="34" charset="0"/>
              </a:rPr>
              <a:t>				</a:t>
            </a:r>
            <a:r>
              <a:rPr lang="en-US" sz="3733" dirty="0">
                <a:solidFill>
                  <a:srgbClr val="E0119D"/>
                </a:solidFill>
                <a:latin typeface="Arial" pitchFamily="34" charset="0"/>
                <a:cs typeface="Arial" pitchFamily="34" charset="0"/>
              </a:rPr>
              <a:t>Exit the ICU consultant</a:t>
            </a:r>
          </a:p>
        </p:txBody>
      </p:sp>
      <p:sp>
        <p:nvSpPr>
          <p:cNvPr id="2" name="TextBox 1">
            <a:extLst>
              <a:ext uri="{FF2B5EF4-FFF2-40B4-BE49-F238E27FC236}">
                <a16:creationId xmlns:a16="http://schemas.microsoft.com/office/drawing/2014/main" id="{61748579-8BA0-B647-97BD-56F3134D17F1}"/>
              </a:ext>
            </a:extLst>
          </p:cNvPr>
          <p:cNvSpPr txBox="1"/>
          <p:nvPr/>
        </p:nvSpPr>
        <p:spPr>
          <a:xfrm>
            <a:off x="1780310" y="1745674"/>
            <a:ext cx="8631381" cy="3046988"/>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Toolkit of phrases can be useful</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a:t>
            </a:r>
            <a:r>
              <a:rPr lang="en-US" sz="3200" strike="sngStrike" dirty="0">
                <a:solidFill>
                  <a:srgbClr val="000000"/>
                </a:solidFill>
                <a:latin typeface="Arial"/>
                <a:cs typeface="Arial"/>
              </a:rPr>
              <a:t>Is there anything that we could be doing for you that we are not doing at the moment?’</a:t>
            </a:r>
          </a:p>
          <a:p>
            <a:pPr defTabSz="609585" fontAlgn="base">
              <a:spcBef>
                <a:spcPct val="0"/>
              </a:spcBef>
              <a:spcAft>
                <a:spcPct val="0"/>
              </a:spcAft>
            </a:pPr>
            <a:endParaRPr lang="en-US" sz="3200" strike="sngStrike"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’What else </a:t>
            </a:r>
            <a:r>
              <a:rPr lang="en-US" sz="3200">
                <a:solidFill>
                  <a:srgbClr val="000000"/>
                </a:solidFill>
                <a:latin typeface="Arial"/>
                <a:cs typeface="Arial"/>
              </a:rPr>
              <a:t>do you need us to do for you?’</a:t>
            </a:r>
            <a:endParaRPr lang="en-US" sz="3200" dirty="0">
              <a:solidFill>
                <a:srgbClr val="000000"/>
              </a:solidFill>
              <a:latin typeface="Arial"/>
              <a:cs typeface="Arial"/>
            </a:endParaRPr>
          </a:p>
        </p:txBody>
      </p:sp>
    </p:spTree>
    <p:extLst>
      <p:ext uri="{BB962C8B-B14F-4D97-AF65-F5344CB8AC3E}">
        <p14:creationId xmlns:p14="http://schemas.microsoft.com/office/powerpoint/2010/main" val="419332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if the family talk about donation early 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1981249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pic>
        <p:nvPicPr>
          <p:cNvPr id="13" name="Content Placeholder 12" descr="A picture containing clipart&#10;&#10;Description automatically generated">
            <a:extLst>
              <a:ext uri="{FF2B5EF4-FFF2-40B4-BE49-F238E27FC236}">
                <a16:creationId xmlns:a16="http://schemas.microsoft.com/office/drawing/2014/main" id="{2CE5BD9B-F4D2-AB4E-A0DD-5432B16AC0C5}"/>
              </a:ext>
            </a:extLst>
          </p:cNvPr>
          <p:cNvPicPr>
            <a:picLocks noGrp="1" noChangeAspect="1"/>
          </p:cNvPicPr>
          <p:nvPr>
            <p:ph sz="half" idx="1"/>
          </p:nvPr>
        </p:nvPicPr>
        <p:blipFill>
          <a:blip r:embed="rId4"/>
          <a:stretch>
            <a:fillRect/>
          </a:stretch>
        </p:blipFill>
        <p:spPr>
          <a:xfrm>
            <a:off x="143343" y="633352"/>
            <a:ext cx="5350467" cy="5350467"/>
          </a:xfrm>
        </p:spPr>
      </p:pic>
    </p:spTree>
    <p:extLst>
      <p:ext uri="{BB962C8B-B14F-4D97-AF65-F5344CB8AC3E}">
        <p14:creationId xmlns:p14="http://schemas.microsoft.com/office/powerpoint/2010/main" val="22870147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pic>
        <p:nvPicPr>
          <p:cNvPr id="13" name="Content Placeholder 12" descr="A picture containing clipart&#10;&#10;Description automatically generated">
            <a:extLst>
              <a:ext uri="{FF2B5EF4-FFF2-40B4-BE49-F238E27FC236}">
                <a16:creationId xmlns:a16="http://schemas.microsoft.com/office/drawing/2014/main" id="{2CE5BD9B-F4D2-AB4E-A0DD-5432B16AC0C5}"/>
              </a:ext>
            </a:extLst>
          </p:cNvPr>
          <p:cNvPicPr>
            <a:picLocks noGrp="1" noChangeAspect="1"/>
          </p:cNvPicPr>
          <p:nvPr>
            <p:ph sz="half" idx="1"/>
          </p:nvPr>
        </p:nvPicPr>
        <p:blipFill>
          <a:blip r:embed="rId4"/>
          <a:stretch>
            <a:fillRect/>
          </a:stretch>
        </p:blipFill>
        <p:spPr>
          <a:xfrm>
            <a:off x="143343" y="633352"/>
            <a:ext cx="5350467" cy="5350467"/>
          </a:xfrm>
        </p:spPr>
      </p:pic>
      <p:sp>
        <p:nvSpPr>
          <p:cNvPr id="11" name="Content Placeholder 10">
            <a:extLst>
              <a:ext uri="{FF2B5EF4-FFF2-40B4-BE49-F238E27FC236}">
                <a16:creationId xmlns:a16="http://schemas.microsoft.com/office/drawing/2014/main" id="{7A6046DE-7CB4-5C43-9CB0-37E07A258669}"/>
              </a:ext>
            </a:extLst>
          </p:cNvPr>
          <p:cNvSpPr>
            <a:spLocks noGrp="1"/>
          </p:cNvSpPr>
          <p:nvPr>
            <p:ph sz="half" idx="2"/>
          </p:nvPr>
        </p:nvSpPr>
        <p:spPr>
          <a:xfrm>
            <a:off x="6197600" y="674296"/>
            <a:ext cx="5798309" cy="5308992"/>
          </a:xfrm>
        </p:spPr>
        <p:txBody>
          <a:bodyPr/>
          <a:lstStyle/>
          <a:p>
            <a:pPr marL="0" indent="0">
              <a:buNone/>
            </a:pPr>
            <a:r>
              <a:rPr lang="en-US" dirty="0"/>
              <a:t>'That’s something that we may come to consider in the fullness of time, and I don’t think we’re at that point yet, but it’s something we may return to’</a:t>
            </a:r>
          </a:p>
          <a:p>
            <a:endParaRPr lang="en-US" dirty="0"/>
          </a:p>
        </p:txBody>
      </p:sp>
    </p:spTree>
    <p:extLst>
      <p:ext uri="{BB962C8B-B14F-4D97-AF65-F5344CB8AC3E}">
        <p14:creationId xmlns:p14="http://schemas.microsoft.com/office/powerpoint/2010/main" val="3748135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pic>
        <p:nvPicPr>
          <p:cNvPr id="13" name="Content Placeholder 12" descr="A picture containing clipart&#10;&#10;Description automatically generated">
            <a:extLst>
              <a:ext uri="{FF2B5EF4-FFF2-40B4-BE49-F238E27FC236}">
                <a16:creationId xmlns:a16="http://schemas.microsoft.com/office/drawing/2014/main" id="{2CE5BD9B-F4D2-AB4E-A0DD-5432B16AC0C5}"/>
              </a:ext>
            </a:extLst>
          </p:cNvPr>
          <p:cNvPicPr>
            <a:picLocks noGrp="1" noChangeAspect="1"/>
          </p:cNvPicPr>
          <p:nvPr>
            <p:ph sz="half" idx="1"/>
          </p:nvPr>
        </p:nvPicPr>
        <p:blipFill>
          <a:blip r:embed="rId4"/>
          <a:stretch>
            <a:fillRect/>
          </a:stretch>
        </p:blipFill>
        <p:spPr>
          <a:xfrm>
            <a:off x="143343" y="633352"/>
            <a:ext cx="5350467" cy="5350467"/>
          </a:xfrm>
        </p:spPr>
      </p:pic>
      <p:sp>
        <p:nvSpPr>
          <p:cNvPr id="11" name="Content Placeholder 10">
            <a:extLst>
              <a:ext uri="{FF2B5EF4-FFF2-40B4-BE49-F238E27FC236}">
                <a16:creationId xmlns:a16="http://schemas.microsoft.com/office/drawing/2014/main" id="{7A6046DE-7CB4-5C43-9CB0-37E07A258669}"/>
              </a:ext>
            </a:extLst>
          </p:cNvPr>
          <p:cNvSpPr>
            <a:spLocks noGrp="1"/>
          </p:cNvSpPr>
          <p:nvPr>
            <p:ph sz="half" idx="2"/>
          </p:nvPr>
        </p:nvSpPr>
        <p:spPr>
          <a:xfrm>
            <a:off x="6197600" y="674296"/>
            <a:ext cx="5798309" cy="5308992"/>
          </a:xfrm>
        </p:spPr>
        <p:txBody>
          <a:bodyPr/>
          <a:lstStyle/>
          <a:p>
            <a:pPr marL="0" indent="0">
              <a:buNone/>
            </a:pPr>
            <a:r>
              <a:rPr lang="en-US" dirty="0"/>
              <a:t>'Thank you for that.  We have experts in this field who work with us and, rather than me giving you potentially inaccurate information, I’d like to wait for them to arrive so they can give you the full picture’</a:t>
            </a:r>
          </a:p>
          <a:p>
            <a:pPr marL="0" indent="0">
              <a:buNone/>
            </a:pPr>
            <a:endParaRPr lang="en-US" dirty="0"/>
          </a:p>
        </p:txBody>
      </p:sp>
    </p:spTree>
    <p:extLst>
      <p:ext uri="{BB962C8B-B14F-4D97-AF65-F5344CB8AC3E}">
        <p14:creationId xmlns:p14="http://schemas.microsoft.com/office/powerpoint/2010/main" val="24218711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pic>
        <p:nvPicPr>
          <p:cNvPr id="13" name="Content Placeholder 12" descr="A picture containing clipart&#10;&#10;Description automatically generated">
            <a:extLst>
              <a:ext uri="{FF2B5EF4-FFF2-40B4-BE49-F238E27FC236}">
                <a16:creationId xmlns:a16="http://schemas.microsoft.com/office/drawing/2014/main" id="{2CE5BD9B-F4D2-AB4E-A0DD-5432B16AC0C5}"/>
              </a:ext>
            </a:extLst>
          </p:cNvPr>
          <p:cNvPicPr>
            <a:picLocks noGrp="1" noChangeAspect="1"/>
          </p:cNvPicPr>
          <p:nvPr>
            <p:ph sz="half" idx="1"/>
          </p:nvPr>
        </p:nvPicPr>
        <p:blipFill>
          <a:blip r:embed="rId4"/>
          <a:stretch>
            <a:fillRect/>
          </a:stretch>
        </p:blipFill>
        <p:spPr>
          <a:xfrm>
            <a:off x="143343" y="633352"/>
            <a:ext cx="5350467" cy="5350467"/>
          </a:xfrm>
        </p:spPr>
      </p:pic>
      <p:sp>
        <p:nvSpPr>
          <p:cNvPr id="11" name="Content Placeholder 10">
            <a:extLst>
              <a:ext uri="{FF2B5EF4-FFF2-40B4-BE49-F238E27FC236}">
                <a16:creationId xmlns:a16="http://schemas.microsoft.com/office/drawing/2014/main" id="{7A6046DE-7CB4-5C43-9CB0-37E07A258669}"/>
              </a:ext>
            </a:extLst>
          </p:cNvPr>
          <p:cNvSpPr>
            <a:spLocks noGrp="1"/>
          </p:cNvSpPr>
          <p:nvPr>
            <p:ph sz="half" idx="2"/>
          </p:nvPr>
        </p:nvSpPr>
        <p:spPr>
          <a:xfrm>
            <a:off x="6197600" y="674296"/>
            <a:ext cx="5798309" cy="5308992"/>
          </a:xfrm>
        </p:spPr>
        <p:txBody>
          <a:bodyPr/>
          <a:lstStyle/>
          <a:p>
            <a:pPr marL="0" indent="0">
              <a:buNone/>
            </a:pPr>
            <a:r>
              <a:rPr lang="en-US" dirty="0"/>
              <a:t>‘I don’t think we’re there yet.  It’s an important subject that you’ve raised and it’ll help us with conversations that we may have later.’</a:t>
            </a:r>
          </a:p>
        </p:txBody>
      </p:sp>
    </p:spTree>
    <p:extLst>
      <p:ext uri="{BB962C8B-B14F-4D97-AF65-F5344CB8AC3E}">
        <p14:creationId xmlns:p14="http://schemas.microsoft.com/office/powerpoint/2010/main" val="79082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Hand holding piece of white puzzle on blue background">
            <a:extLst>
              <a:ext uri="{FF2B5EF4-FFF2-40B4-BE49-F238E27FC236}">
                <a16:creationId xmlns:a16="http://schemas.microsoft.com/office/drawing/2014/main" id="{AD33DBD9-B911-F142-62F2-FC6F9AB781FA}"/>
              </a:ext>
            </a:extLst>
          </p:cNvPr>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27" y="13"/>
            <a:ext cx="12191973" cy="6857987"/>
          </a:xfrm>
          <a:noFill/>
        </p:spPr>
      </p:pic>
    </p:spTree>
    <p:extLst>
      <p:ext uri="{BB962C8B-B14F-4D97-AF65-F5344CB8AC3E}">
        <p14:creationId xmlns:p14="http://schemas.microsoft.com/office/powerpoint/2010/main" val="3361712140"/>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a:r>
              <a:rPr lang="en-GB" sz="2400" kern="0" dirty="0">
                <a:solidFill>
                  <a:srgbClr val="1F497D"/>
                </a:solidFill>
                <a:latin typeface="Calibri"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a:buFont typeface="Arial" panose="020B0604020202020204" pitchFamily="34" charset="0"/>
              <a:buChar char="•"/>
            </a:pPr>
            <a:r>
              <a:rPr lang="en-GB" sz="2400" dirty="0">
                <a:latin typeface="Calibri" pitchFamily="34" charset="0"/>
                <a:ea typeface="MS PGothic" pitchFamily="34" charset="-128"/>
              </a:rPr>
              <a:t>Give a warning shot.</a:t>
            </a:r>
            <a:endParaRPr lang="en-US" sz="2400" dirty="0"/>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a:r>
              <a:rPr lang="en-GB" sz="2400" b="1" dirty="0">
                <a:solidFill>
                  <a:schemeClr val="bg1"/>
                </a:solidFill>
                <a:ea typeface="MS PGothic" pitchFamily="34" charset="-128"/>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a:r>
              <a:rPr lang="en-GB" sz="2400" kern="0" dirty="0">
                <a:solidFill>
                  <a:srgbClr val="1F497D"/>
                </a:solidFill>
                <a:latin typeface="Calibri" charset="0"/>
              </a:rPr>
              <a:t>Re-tell the story, taking care to highlight the facts that make 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a:r>
              <a:rPr lang="en-GB" sz="2400" dirty="0">
                <a:solidFill>
                  <a:schemeClr val="bg1"/>
                </a:solidFill>
                <a:ea typeface="MS PGothic" pitchFamily="34" charset="-128"/>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a:r>
              <a:rPr lang="en-GB" sz="2400" kern="0" dirty="0">
                <a:solidFill>
                  <a:srgbClr val="1F497D"/>
                </a:solidFill>
                <a:latin typeface="Calibri" charset="0"/>
              </a:rPr>
              <a:t>Build toward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133" dirty="0">
                <a:solidFill>
                  <a:srgbClr val="000000"/>
                </a:solidFill>
                <a:ea typeface="MS PGothic" pitchFamily="34" charset="-128"/>
              </a:rPr>
              <a:t>Discussing </a:t>
            </a:r>
          </a:p>
          <a:p>
            <a:pPr defTabSz="1219139"/>
            <a:r>
              <a:rPr lang="en-GB" sz="2133" dirty="0">
                <a:solidFill>
                  <a:srgbClr val="000000"/>
                </a:solidFill>
                <a:ea typeface="MS PGothic" pitchFamily="34" charset="-128"/>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a:r>
              <a:rPr lang="en-GB" sz="2400" b="1" dirty="0">
                <a:solidFill>
                  <a:schemeClr val="bg1"/>
                </a:solidFill>
                <a:ea typeface="MS PGothic" pitchFamily="34" charset="-128"/>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4818" y="3752271"/>
            <a:ext cx="2572596" cy="1569660"/>
          </a:xfrm>
          <a:prstGeom prst="rect">
            <a:avLst/>
          </a:prstGeom>
        </p:spPr>
        <p:txBody>
          <a:bodyPr wrap="square">
            <a:spAutoFit/>
          </a:bodyPr>
          <a:lstStyle/>
          <a:p>
            <a:pPr marL="380990" indent="-380990">
              <a:buFont typeface="Arial" panose="020B0604020202020204" pitchFamily="34" charset="0"/>
              <a:buChar char="•"/>
            </a:pPr>
            <a:r>
              <a:rPr lang="en-GB" sz="2400" dirty="0">
                <a:latin typeface="Calibri" pitchFamily="34" charset="0"/>
                <a:ea typeface="MS PGothic" pitchFamily="34" charset="-128"/>
              </a:rPr>
              <a:t>Ask the family to explain their current understanding.</a:t>
            </a:r>
            <a:endParaRPr lang="en-US" sz="2400" dirty="0"/>
          </a:p>
        </p:txBody>
      </p:sp>
      <p:sp>
        <p:nvSpPr>
          <p:cNvPr id="25" name="Rectangle 24">
            <a:extLst>
              <a:ext uri="{FF2B5EF4-FFF2-40B4-BE49-F238E27FC236}">
                <a16:creationId xmlns:a16="http://schemas.microsoft.com/office/drawing/2014/main" id="{B0E24FF2-9622-8045-AD21-4D22D9C32C83}"/>
              </a:ext>
            </a:extLst>
          </p:cNvPr>
          <p:cNvSpPr/>
          <p:nvPr/>
        </p:nvSpPr>
        <p:spPr>
          <a:xfrm>
            <a:off x="2817922" y="4781315"/>
            <a:ext cx="2572596" cy="1200329"/>
          </a:xfrm>
          <a:prstGeom prst="rect">
            <a:avLst/>
          </a:prstGeom>
        </p:spPr>
        <p:txBody>
          <a:bodyPr wrap="square">
            <a:spAutoFit/>
          </a:bodyPr>
          <a:lstStyle/>
          <a:p>
            <a:pPr marL="380990" indent="-380990">
              <a:buFont typeface="Arial" panose="020B0604020202020204" pitchFamily="34" charset="0"/>
              <a:buChar char="•"/>
            </a:pPr>
            <a:r>
              <a:rPr lang="en-GB" sz="2400" dirty="0">
                <a:latin typeface="Calibri" pitchFamily="34" charset="0"/>
                <a:ea typeface="MS PGothic" pitchFamily="34" charset="-128"/>
              </a:rPr>
              <a:t>Build off what the family have told you.</a:t>
            </a:r>
            <a:endParaRPr lang="en-US" sz="2400" dirty="0"/>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a:r>
              <a:rPr lang="en-GB" sz="2400" kern="0" dirty="0">
                <a:solidFill>
                  <a:srgbClr val="1F497D"/>
                </a:solidFill>
                <a:latin typeface="Calibri" charset="0"/>
              </a:rPr>
              <a:t>Conclude the story.</a:t>
            </a:r>
          </a:p>
        </p:txBody>
      </p:sp>
    </p:spTree>
    <p:extLst>
      <p:ext uri="{BB962C8B-B14F-4D97-AF65-F5344CB8AC3E}">
        <p14:creationId xmlns:p14="http://schemas.microsoft.com/office/powerpoint/2010/main" val="24041111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by holding flashlight">
            <a:extLst>
              <a:ext uri="{FF2B5EF4-FFF2-40B4-BE49-F238E27FC236}">
                <a16:creationId xmlns:a16="http://schemas.microsoft.com/office/drawing/2014/main" id="{0CEF6B33-6392-BCA7-AA35-798143A1369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7" y="13"/>
            <a:ext cx="12191973" cy="6857987"/>
          </a:xfrm>
          <a:prstGeom prst="rect">
            <a:avLst/>
          </a:prstGeom>
          <a:noFill/>
        </p:spPr>
      </p:pic>
    </p:spTree>
    <p:extLst>
      <p:ext uri="{BB962C8B-B14F-4D97-AF65-F5344CB8AC3E}">
        <p14:creationId xmlns:p14="http://schemas.microsoft.com/office/powerpoint/2010/main" val="343481868"/>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a:r>
              <a:rPr lang="en-GB" sz="2400" kern="0" dirty="0">
                <a:solidFill>
                  <a:srgbClr val="1F497D"/>
                </a:solidFill>
                <a:latin typeface="Calibri"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a:buFont typeface="Arial" panose="020B0604020202020204" pitchFamily="34" charset="0"/>
              <a:buChar char="•"/>
            </a:pPr>
            <a:r>
              <a:rPr lang="en-GB" sz="2400" dirty="0">
                <a:latin typeface="Calibri" pitchFamily="34" charset="0"/>
                <a:ea typeface="MS PGothic" pitchFamily="34" charset="-128"/>
              </a:rPr>
              <a:t>Give a warning shot.</a:t>
            </a:r>
            <a:endParaRPr lang="en-US" sz="2400" dirty="0"/>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a:r>
              <a:rPr lang="en-GB" sz="2400" b="1" dirty="0">
                <a:solidFill>
                  <a:schemeClr val="bg1"/>
                </a:solidFill>
                <a:ea typeface="MS PGothic" pitchFamily="34" charset="-128"/>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a:r>
              <a:rPr lang="en-GB" sz="2400" kern="0" dirty="0">
                <a:solidFill>
                  <a:srgbClr val="1F497D"/>
                </a:solidFill>
                <a:latin typeface="Calibri" charset="0"/>
              </a:rPr>
              <a:t>Re-tell the story, taking care to highlight the facts that make 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a:r>
              <a:rPr lang="en-GB" sz="2400" dirty="0">
                <a:solidFill>
                  <a:schemeClr val="bg1"/>
                </a:solidFill>
                <a:ea typeface="MS PGothic" pitchFamily="34" charset="-128"/>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a:r>
              <a:rPr lang="en-GB" sz="2400" kern="0" dirty="0">
                <a:solidFill>
                  <a:srgbClr val="1F497D"/>
                </a:solidFill>
                <a:latin typeface="Calibri" charset="0"/>
              </a:rPr>
              <a:t>Build toward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133" dirty="0">
                <a:solidFill>
                  <a:srgbClr val="000000"/>
                </a:solidFill>
                <a:ea typeface="MS PGothic" pitchFamily="34" charset="-128"/>
              </a:rPr>
              <a:t>Discussing </a:t>
            </a:r>
          </a:p>
          <a:p>
            <a:pPr defTabSz="1219139"/>
            <a:r>
              <a:rPr lang="en-GB" sz="2133" dirty="0">
                <a:solidFill>
                  <a:srgbClr val="000000"/>
                </a:solidFill>
                <a:ea typeface="MS PGothic" pitchFamily="34" charset="-128"/>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a:r>
              <a:rPr lang="en-GB" sz="2400" b="1" dirty="0">
                <a:solidFill>
                  <a:schemeClr val="bg1"/>
                </a:solidFill>
                <a:ea typeface="MS PGothic" pitchFamily="34" charset="-128"/>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4818" y="3752271"/>
            <a:ext cx="2572596" cy="1569660"/>
          </a:xfrm>
          <a:prstGeom prst="rect">
            <a:avLst/>
          </a:prstGeom>
        </p:spPr>
        <p:txBody>
          <a:bodyPr wrap="square">
            <a:spAutoFit/>
          </a:bodyPr>
          <a:lstStyle/>
          <a:p>
            <a:pPr marL="380990" indent="-380990">
              <a:buFont typeface="Arial" panose="020B0604020202020204" pitchFamily="34" charset="0"/>
              <a:buChar char="•"/>
            </a:pPr>
            <a:r>
              <a:rPr lang="en-GB" sz="2400" dirty="0">
                <a:latin typeface="Calibri" pitchFamily="34" charset="0"/>
                <a:ea typeface="MS PGothic" pitchFamily="34" charset="-128"/>
              </a:rPr>
              <a:t>Ask the family to explain their current understanding.</a:t>
            </a:r>
            <a:endParaRPr lang="en-US" sz="2400" dirty="0"/>
          </a:p>
        </p:txBody>
      </p:sp>
      <p:sp>
        <p:nvSpPr>
          <p:cNvPr id="25" name="Rectangle 24">
            <a:extLst>
              <a:ext uri="{FF2B5EF4-FFF2-40B4-BE49-F238E27FC236}">
                <a16:creationId xmlns:a16="http://schemas.microsoft.com/office/drawing/2014/main" id="{B0E24FF2-9622-8045-AD21-4D22D9C32C83}"/>
              </a:ext>
            </a:extLst>
          </p:cNvPr>
          <p:cNvSpPr/>
          <p:nvPr/>
        </p:nvSpPr>
        <p:spPr>
          <a:xfrm>
            <a:off x="2817922" y="4781315"/>
            <a:ext cx="2572596" cy="1200329"/>
          </a:xfrm>
          <a:prstGeom prst="rect">
            <a:avLst/>
          </a:prstGeom>
        </p:spPr>
        <p:txBody>
          <a:bodyPr wrap="square">
            <a:spAutoFit/>
          </a:bodyPr>
          <a:lstStyle/>
          <a:p>
            <a:pPr marL="380990" indent="-380990">
              <a:buFont typeface="Arial" panose="020B0604020202020204" pitchFamily="34" charset="0"/>
              <a:buChar char="•"/>
            </a:pPr>
            <a:r>
              <a:rPr lang="en-GB" sz="2400" dirty="0">
                <a:latin typeface="Calibri" pitchFamily="34" charset="0"/>
                <a:ea typeface="MS PGothic" pitchFamily="34" charset="-128"/>
              </a:rPr>
              <a:t>Build off what the family have told you.</a:t>
            </a:r>
            <a:endParaRPr lang="en-US" sz="2400" dirty="0"/>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a:r>
              <a:rPr lang="en-GB" sz="2400" kern="0" dirty="0">
                <a:solidFill>
                  <a:srgbClr val="1F497D"/>
                </a:solidFill>
                <a:latin typeface="Calibri" charset="0"/>
              </a:rPr>
              <a:t>Conclude the story.</a:t>
            </a:r>
          </a:p>
        </p:txBody>
      </p:sp>
    </p:spTree>
    <p:extLst>
      <p:ext uri="{BB962C8B-B14F-4D97-AF65-F5344CB8AC3E}">
        <p14:creationId xmlns:p14="http://schemas.microsoft.com/office/powerpoint/2010/main" val="784509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98298" y="2823667"/>
            <a:ext cx="3179793" cy="461665"/>
          </a:xfrm>
          <a:prstGeom prst="rect">
            <a:avLst/>
          </a:prstGeom>
        </p:spPr>
        <p:txBody>
          <a:bodyPr wrap="square">
            <a:spAutoFit/>
          </a:bodyPr>
          <a:lstStyle/>
          <a:p>
            <a:pPr marL="380990" indent="-380990" algn="ctr" defTabSz="1219139">
              <a:buFont typeface="Arial" panose="020B0604020202020204" pitchFamily="34" charset="0"/>
              <a:buChar char="•"/>
            </a:pPr>
            <a:r>
              <a:rPr lang="en-GB" sz="2400" kern="0" dirty="0">
                <a:solidFill>
                  <a:schemeClr val="bg1">
                    <a:lumMod val="75000"/>
                  </a:schemeClr>
                </a:solidFill>
                <a:latin typeface="Calibri" charset="0"/>
              </a:rPr>
              <a:t>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0" y="4008581"/>
            <a:ext cx="3066677"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Give a warning shot.</a:t>
            </a:r>
            <a:endParaRPr lang="en-US" sz="2400" dirty="0">
              <a:solidFill>
                <a:schemeClr val="bg1">
                  <a:lumMod val="75000"/>
                </a:schemeClr>
              </a:solidFill>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a:r>
              <a:rPr lang="en-GB" sz="2400" b="1" dirty="0">
                <a:solidFill>
                  <a:schemeClr val="bg1"/>
                </a:solidFill>
                <a:ea typeface="MS PGothic" pitchFamily="34" charset="-128"/>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2871644" y="2823667"/>
            <a:ext cx="2667888" cy="1200329"/>
          </a:xfrm>
          <a:prstGeom prst="rect">
            <a:avLst/>
          </a:prstGeom>
        </p:spPr>
        <p:txBody>
          <a:bodyPr wrap="square">
            <a:spAutoFit/>
          </a:bodyPr>
          <a:lstStyle/>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Re-tell the story </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Highlight facts</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767456"/>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a:r>
              <a:rPr lang="en-GB" sz="2400" dirty="0">
                <a:solidFill>
                  <a:schemeClr val="bg1"/>
                </a:solidFill>
                <a:ea typeface="MS PGothic" pitchFamily="34" charset="-128"/>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539532" y="2823590"/>
            <a:ext cx="3525587" cy="830997"/>
          </a:xfrm>
          <a:prstGeom prst="rect">
            <a:avLst/>
          </a:prstGeom>
        </p:spPr>
        <p:txBody>
          <a:bodyPr wrap="square">
            <a:spAutoFit/>
          </a:bodyPr>
          <a:lstStyle/>
          <a:p>
            <a:pPr algn="ctr" defTabSz="1219139"/>
            <a:r>
              <a:rPr lang="en-GB" sz="2400" kern="0" dirty="0">
                <a:solidFill>
                  <a:schemeClr val="bg1">
                    <a:lumMod val="75000"/>
                  </a:schemeClr>
                </a:solidFill>
                <a:latin typeface="Calibri" charset="0"/>
              </a:rPr>
              <a:t>Build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133" dirty="0">
                <a:solidFill>
                  <a:srgbClr val="000000"/>
                </a:solidFill>
                <a:ea typeface="MS PGothic" pitchFamily="34" charset="-128"/>
              </a:rPr>
              <a:t>Discussing </a:t>
            </a:r>
          </a:p>
          <a:p>
            <a:pPr defTabSz="1219139"/>
            <a:r>
              <a:rPr lang="en-GB" sz="2133" dirty="0">
                <a:solidFill>
                  <a:srgbClr val="000000"/>
                </a:solidFill>
                <a:ea typeface="MS PGothic" pitchFamily="34" charset="-128"/>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a:r>
              <a:rPr lang="en-GB" sz="2400" b="1" dirty="0">
                <a:solidFill>
                  <a:schemeClr val="bg1"/>
                </a:solidFill>
                <a:ea typeface="MS PGothic" pitchFamily="34" charset="-128"/>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 y="3263895"/>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Family current understanding.</a:t>
            </a:r>
            <a:endParaRPr lang="en-US" sz="2400" dirty="0">
              <a:solidFill>
                <a:schemeClr val="bg1">
                  <a:lumMod val="75000"/>
                </a:schemeClr>
              </a:solidFill>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71645" y="3962386"/>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Build from family</a:t>
            </a:r>
            <a:endParaRPr lang="en-US" sz="2400" dirty="0">
              <a:solidFill>
                <a:schemeClr val="bg1">
                  <a:lumMod val="75000"/>
                </a:schemeClr>
              </a:solidFill>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a:r>
              <a:rPr lang="en-GB" sz="2400" kern="0" dirty="0">
                <a:solidFill>
                  <a:srgbClr val="1F497D"/>
                </a:solidFill>
                <a:latin typeface="Calibri" charset="0"/>
              </a:rPr>
              <a:t>Conclude the story.</a:t>
            </a:r>
          </a:p>
        </p:txBody>
      </p:sp>
      <p:sp>
        <p:nvSpPr>
          <p:cNvPr id="4" name="Rectangle 3">
            <a:extLst>
              <a:ext uri="{FF2B5EF4-FFF2-40B4-BE49-F238E27FC236}">
                <a16:creationId xmlns:a16="http://schemas.microsoft.com/office/drawing/2014/main" id="{FEED994E-F4C5-51DE-EE2F-F8FC90C17EC2}"/>
              </a:ext>
            </a:extLst>
          </p:cNvPr>
          <p:cNvSpPr/>
          <p:nvPr/>
        </p:nvSpPr>
        <p:spPr>
          <a:xfrm>
            <a:off x="14817" y="4965981"/>
            <a:ext cx="2856827" cy="830997"/>
          </a:xfrm>
          <a:prstGeom prst="rect">
            <a:avLst/>
          </a:prstGeom>
          <a:solidFill>
            <a:srgbClr val="0070C0"/>
          </a:solidFill>
        </p:spPr>
        <p:txBody>
          <a:bodyPr wrap="square">
            <a:spAutoFit/>
          </a:bodyPr>
          <a:lstStyle/>
          <a:p>
            <a:pPr algn="ctr"/>
            <a:r>
              <a:rPr lang="en-GB" sz="2400" dirty="0">
                <a:solidFill>
                  <a:schemeClr val="bg1"/>
                </a:solidFill>
                <a:latin typeface="Calibri" pitchFamily="34" charset="0"/>
                <a:ea typeface="MS PGothic" pitchFamily="34" charset="-128"/>
              </a:rPr>
              <a:t>Assessing family readiness </a:t>
            </a:r>
            <a:endParaRPr lang="en-US" sz="2400" dirty="0">
              <a:solidFill>
                <a:schemeClr val="bg1"/>
              </a:solidFill>
            </a:endParaRPr>
          </a:p>
        </p:txBody>
      </p:sp>
    </p:spTree>
    <p:extLst>
      <p:ext uri="{BB962C8B-B14F-4D97-AF65-F5344CB8AC3E}">
        <p14:creationId xmlns:p14="http://schemas.microsoft.com/office/powerpoint/2010/main" val="3577605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98298" y="2823667"/>
            <a:ext cx="3179793" cy="461665"/>
          </a:xfrm>
          <a:prstGeom prst="rect">
            <a:avLst/>
          </a:prstGeom>
        </p:spPr>
        <p:txBody>
          <a:bodyPr wrap="square">
            <a:spAutoFit/>
          </a:bodyPr>
          <a:lstStyle/>
          <a:p>
            <a:pPr marL="380990" indent="-380990" algn="ctr" defTabSz="1219139">
              <a:buFont typeface="Arial" panose="020B0604020202020204" pitchFamily="34" charset="0"/>
              <a:buChar char="•"/>
            </a:pPr>
            <a:r>
              <a:rPr lang="en-GB" sz="2400" kern="0" dirty="0">
                <a:solidFill>
                  <a:schemeClr val="bg1">
                    <a:lumMod val="75000"/>
                  </a:schemeClr>
                </a:solidFill>
                <a:latin typeface="Calibri" charset="0"/>
              </a:rPr>
              <a:t>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0" y="4008581"/>
            <a:ext cx="3066677"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Give a warning shot.</a:t>
            </a:r>
            <a:endParaRPr lang="en-US" sz="2400" dirty="0">
              <a:solidFill>
                <a:schemeClr val="bg1">
                  <a:lumMod val="75000"/>
                </a:schemeClr>
              </a:solidFill>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a:r>
              <a:rPr lang="en-GB" sz="2400" b="1" dirty="0">
                <a:solidFill>
                  <a:schemeClr val="bg1"/>
                </a:solidFill>
                <a:ea typeface="MS PGothic" pitchFamily="34" charset="-128"/>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2871644" y="2823667"/>
            <a:ext cx="2667888" cy="1200329"/>
          </a:xfrm>
          <a:prstGeom prst="rect">
            <a:avLst/>
          </a:prstGeom>
        </p:spPr>
        <p:txBody>
          <a:bodyPr wrap="square">
            <a:spAutoFit/>
          </a:bodyPr>
          <a:lstStyle/>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Re-tell the story </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Highlight facts</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767456"/>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a:r>
              <a:rPr lang="en-GB" sz="2400" dirty="0">
                <a:solidFill>
                  <a:schemeClr val="bg1"/>
                </a:solidFill>
                <a:ea typeface="MS PGothic" pitchFamily="34" charset="-128"/>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539532" y="2823590"/>
            <a:ext cx="3525587" cy="830997"/>
          </a:xfrm>
          <a:prstGeom prst="rect">
            <a:avLst/>
          </a:prstGeom>
        </p:spPr>
        <p:txBody>
          <a:bodyPr wrap="square">
            <a:spAutoFit/>
          </a:bodyPr>
          <a:lstStyle/>
          <a:p>
            <a:pPr algn="ctr" defTabSz="1219139"/>
            <a:r>
              <a:rPr lang="en-GB" sz="2400" kern="0" dirty="0">
                <a:solidFill>
                  <a:schemeClr val="bg1">
                    <a:lumMod val="75000"/>
                  </a:schemeClr>
                </a:solidFill>
                <a:latin typeface="Calibri" charset="0"/>
              </a:rPr>
              <a:t>Build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133" dirty="0">
                <a:solidFill>
                  <a:srgbClr val="000000"/>
                </a:solidFill>
                <a:ea typeface="MS PGothic" pitchFamily="34" charset="-128"/>
              </a:rPr>
              <a:t>Discussing </a:t>
            </a:r>
          </a:p>
          <a:p>
            <a:pPr defTabSz="1219139"/>
            <a:r>
              <a:rPr lang="en-GB" sz="2133" dirty="0">
                <a:solidFill>
                  <a:srgbClr val="000000"/>
                </a:solidFill>
                <a:ea typeface="MS PGothic" pitchFamily="34" charset="-128"/>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a:r>
              <a:rPr lang="en-GB" sz="2400" b="1" dirty="0">
                <a:solidFill>
                  <a:schemeClr val="bg1"/>
                </a:solidFill>
                <a:ea typeface="MS PGothic" pitchFamily="34" charset="-128"/>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 y="3263895"/>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Family current understanding.</a:t>
            </a:r>
            <a:endParaRPr lang="en-US" sz="2400" dirty="0">
              <a:solidFill>
                <a:schemeClr val="bg1">
                  <a:lumMod val="75000"/>
                </a:schemeClr>
              </a:solidFill>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71645" y="3962386"/>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Build from family</a:t>
            </a:r>
            <a:endParaRPr lang="en-US" sz="2400" dirty="0">
              <a:solidFill>
                <a:schemeClr val="bg1">
                  <a:lumMod val="75000"/>
                </a:schemeClr>
              </a:solidFill>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a:r>
              <a:rPr lang="en-GB" sz="2400" kern="0" dirty="0">
                <a:solidFill>
                  <a:srgbClr val="1F497D"/>
                </a:solidFill>
                <a:latin typeface="Calibri" charset="0"/>
              </a:rPr>
              <a:t>Conclude the story.</a:t>
            </a:r>
          </a:p>
        </p:txBody>
      </p:sp>
      <p:sp>
        <p:nvSpPr>
          <p:cNvPr id="4" name="Rectangle 3">
            <a:extLst>
              <a:ext uri="{FF2B5EF4-FFF2-40B4-BE49-F238E27FC236}">
                <a16:creationId xmlns:a16="http://schemas.microsoft.com/office/drawing/2014/main" id="{FEED994E-F4C5-51DE-EE2F-F8FC90C17EC2}"/>
              </a:ext>
            </a:extLst>
          </p:cNvPr>
          <p:cNvSpPr/>
          <p:nvPr/>
        </p:nvSpPr>
        <p:spPr>
          <a:xfrm>
            <a:off x="14817" y="4965981"/>
            <a:ext cx="2856827" cy="830997"/>
          </a:xfrm>
          <a:prstGeom prst="rect">
            <a:avLst/>
          </a:prstGeom>
          <a:solidFill>
            <a:srgbClr val="0070C0"/>
          </a:solidFill>
        </p:spPr>
        <p:txBody>
          <a:bodyPr wrap="square">
            <a:spAutoFit/>
          </a:bodyPr>
          <a:lstStyle/>
          <a:p>
            <a:pPr algn="ctr"/>
            <a:r>
              <a:rPr lang="en-GB" sz="2400" dirty="0">
                <a:solidFill>
                  <a:schemeClr val="bg1"/>
                </a:solidFill>
                <a:latin typeface="Calibri" pitchFamily="34" charset="0"/>
                <a:ea typeface="MS PGothic" pitchFamily="34" charset="-128"/>
              </a:rPr>
              <a:t>Assessing family readiness </a:t>
            </a:r>
            <a:endParaRPr lang="en-US" sz="2400" dirty="0">
              <a:solidFill>
                <a:schemeClr val="bg1"/>
              </a:solidFill>
            </a:endParaRPr>
          </a:p>
        </p:txBody>
      </p:sp>
      <p:sp>
        <p:nvSpPr>
          <p:cNvPr id="6" name="Rectangle 5">
            <a:extLst>
              <a:ext uri="{FF2B5EF4-FFF2-40B4-BE49-F238E27FC236}">
                <a16:creationId xmlns:a16="http://schemas.microsoft.com/office/drawing/2014/main" id="{FAC225B4-6609-EEE1-BD62-1AEBC95825C4}"/>
              </a:ext>
            </a:extLst>
          </p:cNvPr>
          <p:cNvSpPr/>
          <p:nvPr/>
        </p:nvSpPr>
        <p:spPr>
          <a:xfrm>
            <a:off x="2968497" y="4965111"/>
            <a:ext cx="2953331" cy="830997"/>
          </a:xfrm>
          <a:prstGeom prst="rect">
            <a:avLst/>
          </a:prstGeom>
          <a:solidFill>
            <a:srgbClr val="0070C0"/>
          </a:solidFill>
        </p:spPr>
        <p:txBody>
          <a:bodyPr wrap="square">
            <a:spAutoFit/>
          </a:bodyPr>
          <a:lstStyle/>
          <a:p>
            <a:pPr algn="ctr"/>
            <a:r>
              <a:rPr lang="en-GB" sz="2400" dirty="0">
                <a:solidFill>
                  <a:schemeClr val="bg1"/>
                </a:solidFill>
                <a:latin typeface="Calibri" pitchFamily="34" charset="0"/>
                <a:ea typeface="MS PGothic" pitchFamily="34" charset="-128"/>
              </a:rPr>
              <a:t>Assessing family understanding</a:t>
            </a:r>
            <a:endParaRPr lang="en-US" sz="2400" dirty="0">
              <a:solidFill>
                <a:schemeClr val="bg1"/>
              </a:solidFill>
            </a:endParaRPr>
          </a:p>
        </p:txBody>
      </p:sp>
    </p:spTree>
    <p:extLst>
      <p:ext uri="{BB962C8B-B14F-4D97-AF65-F5344CB8AC3E}">
        <p14:creationId xmlns:p14="http://schemas.microsoft.com/office/powerpoint/2010/main" val="2606933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98298" y="2823667"/>
            <a:ext cx="3179793" cy="461665"/>
          </a:xfrm>
          <a:prstGeom prst="rect">
            <a:avLst/>
          </a:prstGeom>
        </p:spPr>
        <p:txBody>
          <a:bodyPr wrap="square">
            <a:spAutoFit/>
          </a:bodyPr>
          <a:lstStyle/>
          <a:p>
            <a:pPr marL="380990" indent="-380990" algn="ctr" defTabSz="1219139">
              <a:buFont typeface="Arial" panose="020B0604020202020204" pitchFamily="34" charset="0"/>
              <a:buChar char="•"/>
            </a:pPr>
            <a:r>
              <a:rPr lang="en-GB" sz="2400" kern="0" dirty="0">
                <a:solidFill>
                  <a:schemeClr val="bg1">
                    <a:lumMod val="75000"/>
                  </a:schemeClr>
                </a:solidFill>
                <a:latin typeface="Calibri" charset="0"/>
              </a:rPr>
              <a:t>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0" y="4008581"/>
            <a:ext cx="3066677"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Give a warning shot.</a:t>
            </a:r>
            <a:endParaRPr lang="en-US" sz="2400" dirty="0">
              <a:solidFill>
                <a:schemeClr val="bg1">
                  <a:lumMod val="75000"/>
                </a:schemeClr>
              </a:solidFill>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a:r>
              <a:rPr lang="en-GB" sz="2400" b="1" dirty="0">
                <a:solidFill>
                  <a:schemeClr val="bg1"/>
                </a:solidFill>
                <a:ea typeface="MS PGothic" pitchFamily="34" charset="-128"/>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2871644" y="2823667"/>
            <a:ext cx="2667888" cy="1200329"/>
          </a:xfrm>
          <a:prstGeom prst="rect">
            <a:avLst/>
          </a:prstGeom>
        </p:spPr>
        <p:txBody>
          <a:bodyPr wrap="square">
            <a:spAutoFit/>
          </a:bodyPr>
          <a:lstStyle/>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Re-tell the story </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Highlight facts</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767456"/>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a:r>
              <a:rPr lang="en-GB" sz="2400" dirty="0">
                <a:solidFill>
                  <a:schemeClr val="bg1"/>
                </a:solidFill>
                <a:ea typeface="MS PGothic" pitchFamily="34" charset="-128"/>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539532" y="2823590"/>
            <a:ext cx="3525587" cy="830997"/>
          </a:xfrm>
          <a:prstGeom prst="rect">
            <a:avLst/>
          </a:prstGeom>
        </p:spPr>
        <p:txBody>
          <a:bodyPr wrap="square">
            <a:spAutoFit/>
          </a:bodyPr>
          <a:lstStyle/>
          <a:p>
            <a:pPr algn="ctr" defTabSz="1219139"/>
            <a:r>
              <a:rPr lang="en-GB" sz="2400" kern="0" dirty="0">
                <a:solidFill>
                  <a:schemeClr val="bg1">
                    <a:lumMod val="75000"/>
                  </a:schemeClr>
                </a:solidFill>
                <a:latin typeface="Calibri" charset="0"/>
              </a:rPr>
              <a:t>Build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133" dirty="0">
                <a:solidFill>
                  <a:srgbClr val="000000"/>
                </a:solidFill>
                <a:ea typeface="MS PGothic" pitchFamily="34" charset="-128"/>
              </a:rPr>
              <a:t>Discussing </a:t>
            </a:r>
          </a:p>
          <a:p>
            <a:pPr defTabSz="1219139"/>
            <a:r>
              <a:rPr lang="en-GB" sz="2133" dirty="0">
                <a:solidFill>
                  <a:srgbClr val="000000"/>
                </a:solidFill>
                <a:ea typeface="MS PGothic" pitchFamily="34" charset="-128"/>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a:r>
              <a:rPr lang="en-GB" sz="2400" b="1" dirty="0">
                <a:solidFill>
                  <a:schemeClr val="bg1"/>
                </a:solidFill>
                <a:ea typeface="MS PGothic" pitchFamily="34" charset="-128"/>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 y="3263895"/>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Family current understanding.</a:t>
            </a:r>
            <a:endParaRPr lang="en-US" sz="2400" dirty="0">
              <a:solidFill>
                <a:schemeClr val="bg1">
                  <a:lumMod val="75000"/>
                </a:schemeClr>
              </a:solidFill>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71645" y="3962386"/>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Build from family</a:t>
            </a:r>
            <a:endParaRPr lang="en-US" sz="2400" dirty="0">
              <a:solidFill>
                <a:schemeClr val="bg1">
                  <a:lumMod val="75000"/>
                </a:schemeClr>
              </a:solidFill>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a:r>
              <a:rPr lang="en-GB" sz="2400" kern="0" dirty="0">
                <a:solidFill>
                  <a:srgbClr val="1F497D"/>
                </a:solidFill>
                <a:latin typeface="Calibri" charset="0"/>
              </a:rPr>
              <a:t>Conclude the story.</a:t>
            </a:r>
          </a:p>
        </p:txBody>
      </p:sp>
      <p:sp>
        <p:nvSpPr>
          <p:cNvPr id="4" name="Rectangle 3">
            <a:extLst>
              <a:ext uri="{FF2B5EF4-FFF2-40B4-BE49-F238E27FC236}">
                <a16:creationId xmlns:a16="http://schemas.microsoft.com/office/drawing/2014/main" id="{FEED994E-F4C5-51DE-EE2F-F8FC90C17EC2}"/>
              </a:ext>
            </a:extLst>
          </p:cNvPr>
          <p:cNvSpPr/>
          <p:nvPr/>
        </p:nvSpPr>
        <p:spPr>
          <a:xfrm>
            <a:off x="14817" y="4965981"/>
            <a:ext cx="2856827" cy="830997"/>
          </a:xfrm>
          <a:prstGeom prst="rect">
            <a:avLst/>
          </a:prstGeom>
          <a:solidFill>
            <a:srgbClr val="0070C0"/>
          </a:solidFill>
        </p:spPr>
        <p:txBody>
          <a:bodyPr wrap="square">
            <a:spAutoFit/>
          </a:bodyPr>
          <a:lstStyle/>
          <a:p>
            <a:pPr algn="ctr"/>
            <a:r>
              <a:rPr lang="en-GB" sz="2400" dirty="0">
                <a:solidFill>
                  <a:schemeClr val="bg1"/>
                </a:solidFill>
                <a:latin typeface="Calibri" pitchFamily="34" charset="0"/>
                <a:ea typeface="MS PGothic" pitchFamily="34" charset="-128"/>
              </a:rPr>
              <a:t>Assessing family readiness </a:t>
            </a:r>
            <a:endParaRPr lang="en-US" sz="2400" dirty="0">
              <a:solidFill>
                <a:schemeClr val="bg1"/>
              </a:solidFill>
            </a:endParaRPr>
          </a:p>
        </p:txBody>
      </p:sp>
      <p:sp>
        <p:nvSpPr>
          <p:cNvPr id="6" name="Rectangle 5">
            <a:extLst>
              <a:ext uri="{FF2B5EF4-FFF2-40B4-BE49-F238E27FC236}">
                <a16:creationId xmlns:a16="http://schemas.microsoft.com/office/drawing/2014/main" id="{FAC225B4-6609-EEE1-BD62-1AEBC95825C4}"/>
              </a:ext>
            </a:extLst>
          </p:cNvPr>
          <p:cNvSpPr/>
          <p:nvPr/>
        </p:nvSpPr>
        <p:spPr>
          <a:xfrm>
            <a:off x="2968497" y="4965111"/>
            <a:ext cx="2953331" cy="830997"/>
          </a:xfrm>
          <a:prstGeom prst="rect">
            <a:avLst/>
          </a:prstGeom>
          <a:solidFill>
            <a:srgbClr val="0070C0"/>
          </a:solidFill>
        </p:spPr>
        <p:txBody>
          <a:bodyPr wrap="square">
            <a:spAutoFit/>
          </a:bodyPr>
          <a:lstStyle/>
          <a:p>
            <a:pPr algn="ctr"/>
            <a:r>
              <a:rPr lang="en-GB" sz="2400" dirty="0">
                <a:solidFill>
                  <a:schemeClr val="bg1"/>
                </a:solidFill>
                <a:latin typeface="Calibri" pitchFamily="34" charset="0"/>
                <a:ea typeface="MS PGothic" pitchFamily="34" charset="-128"/>
              </a:rPr>
              <a:t>Assessing family understanding</a:t>
            </a:r>
            <a:endParaRPr lang="en-US" sz="2400" dirty="0">
              <a:solidFill>
                <a:schemeClr val="bg1"/>
              </a:solidFill>
            </a:endParaRPr>
          </a:p>
        </p:txBody>
      </p:sp>
      <p:sp>
        <p:nvSpPr>
          <p:cNvPr id="8" name="Rectangle 7">
            <a:extLst>
              <a:ext uri="{FF2B5EF4-FFF2-40B4-BE49-F238E27FC236}">
                <a16:creationId xmlns:a16="http://schemas.microsoft.com/office/drawing/2014/main" id="{102EEA31-3863-B140-E60F-AD5F9ECD3127}"/>
              </a:ext>
            </a:extLst>
          </p:cNvPr>
          <p:cNvSpPr/>
          <p:nvPr/>
        </p:nvSpPr>
        <p:spPr>
          <a:xfrm>
            <a:off x="6071279" y="4965111"/>
            <a:ext cx="2856827" cy="830997"/>
          </a:xfrm>
          <a:prstGeom prst="rect">
            <a:avLst/>
          </a:prstGeom>
          <a:solidFill>
            <a:srgbClr val="0070C0"/>
          </a:solidFill>
        </p:spPr>
        <p:txBody>
          <a:bodyPr wrap="square">
            <a:spAutoFit/>
          </a:bodyPr>
          <a:lstStyle/>
          <a:p>
            <a:pPr algn="ctr"/>
            <a:r>
              <a:rPr lang="en-GB" sz="2400" dirty="0">
                <a:solidFill>
                  <a:schemeClr val="bg1"/>
                </a:solidFill>
                <a:latin typeface="Calibri" pitchFamily="34" charset="0"/>
                <a:ea typeface="MS PGothic" pitchFamily="34" charset="-128"/>
              </a:rPr>
              <a:t>Assessing family acceptance</a:t>
            </a:r>
            <a:endParaRPr lang="en-US" sz="2400" dirty="0">
              <a:solidFill>
                <a:schemeClr val="bg1"/>
              </a:solidFill>
            </a:endParaRPr>
          </a:p>
        </p:txBody>
      </p:sp>
    </p:spTree>
    <p:extLst>
      <p:ext uri="{BB962C8B-B14F-4D97-AF65-F5344CB8AC3E}">
        <p14:creationId xmlns:p14="http://schemas.microsoft.com/office/powerpoint/2010/main" val="1147171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rst move of a chess game">
            <a:extLst>
              <a:ext uri="{FF2B5EF4-FFF2-40B4-BE49-F238E27FC236}">
                <a16:creationId xmlns:a16="http://schemas.microsoft.com/office/drawing/2014/main" id="{C1E2AFCA-EA64-5D84-843A-AE93E6A1A47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7" y="13"/>
            <a:ext cx="12191973" cy="6857987"/>
          </a:xfrm>
          <a:prstGeom prst="rect">
            <a:avLst/>
          </a:prstGeom>
          <a:noFill/>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E66864B-57D5-4C79-A748-18A50A7CFD81}"/>
                  </a:ext>
                </a:extLst>
              </p14:cNvPr>
              <p14:cNvContentPartPr/>
              <p14:nvPr/>
            </p14:nvContentPartPr>
            <p14:xfrm>
              <a:off x="4340297" y="3341756"/>
              <a:ext cx="360" cy="360"/>
            </p14:xfrm>
          </p:contentPart>
        </mc:Choice>
        <mc:Fallback xmlns="">
          <p:pic>
            <p:nvPicPr>
              <p:cNvPr id="2" name="Ink 1">
                <a:extLst>
                  <a:ext uri="{FF2B5EF4-FFF2-40B4-BE49-F238E27FC236}">
                    <a16:creationId xmlns:a16="http://schemas.microsoft.com/office/drawing/2014/main" id="{4E66864B-57D5-4C79-A748-18A50A7CFD81}"/>
                  </a:ext>
                </a:extLst>
              </p:cNvPr>
              <p:cNvPicPr/>
              <p:nvPr/>
            </p:nvPicPr>
            <p:blipFill>
              <a:blip r:embed="rId5"/>
              <a:stretch>
                <a:fillRect/>
              </a:stretch>
            </p:blipFill>
            <p:spPr>
              <a:xfrm>
                <a:off x="4331297" y="3332756"/>
                <a:ext cx="18000" cy="18000"/>
              </a:xfrm>
              <a:prstGeom prst="rect">
                <a:avLst/>
              </a:prstGeom>
            </p:spPr>
          </p:pic>
        </mc:Fallback>
      </mc:AlternateContent>
      <p:sp>
        <p:nvSpPr>
          <p:cNvPr id="8" name="TextBox 7">
            <a:extLst>
              <a:ext uri="{FF2B5EF4-FFF2-40B4-BE49-F238E27FC236}">
                <a16:creationId xmlns:a16="http://schemas.microsoft.com/office/drawing/2014/main" id="{DCC48B14-3203-859D-F9A0-2B15C05BC6C2}"/>
              </a:ext>
            </a:extLst>
          </p:cNvPr>
          <p:cNvSpPr txBox="1"/>
          <p:nvPr/>
        </p:nvSpPr>
        <p:spPr>
          <a:xfrm>
            <a:off x="5895915" y="2382561"/>
            <a:ext cx="5961888" cy="2061911"/>
          </a:xfrm>
          <a:prstGeom prst="rect">
            <a:avLst/>
          </a:prstGeom>
          <a:noFill/>
        </p:spPr>
        <p:txBody>
          <a:bodyPr wrap="none" rtlCol="0">
            <a:spAutoFit/>
          </a:bodyPr>
          <a:lstStyle/>
          <a:p>
            <a:pPr algn="ctr"/>
            <a:r>
              <a:rPr lang="en-GB" sz="5333" dirty="0">
                <a:solidFill>
                  <a:schemeClr val="bg1"/>
                </a:solidFill>
              </a:rPr>
              <a:t>Success is the </a:t>
            </a:r>
          </a:p>
          <a:p>
            <a:pPr algn="ctr"/>
            <a:r>
              <a:rPr lang="en-GB" sz="5333" dirty="0">
                <a:solidFill>
                  <a:schemeClr val="bg1"/>
                </a:solidFill>
              </a:rPr>
              <a:t>residue of planning</a:t>
            </a:r>
          </a:p>
          <a:p>
            <a:pPr algn="ctr"/>
            <a:r>
              <a:rPr lang="en-GB" sz="2133" dirty="0">
                <a:solidFill>
                  <a:schemeClr val="bg1"/>
                </a:solidFill>
              </a:rPr>
              <a:t>Benjamin Franklin </a:t>
            </a:r>
          </a:p>
        </p:txBody>
      </p:sp>
    </p:spTree>
  </p:cSld>
  <p:clrMapOvr>
    <a:masterClrMapping/>
  </p:clrMapOvr>
  <p:transition spd="slow">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Interval at York Theatre Royal - Picture of York Theatre Royal, York -  Tripadvisor">
            <a:extLst>
              <a:ext uri="{FF2B5EF4-FFF2-40B4-BE49-F238E27FC236}">
                <a16:creationId xmlns:a16="http://schemas.microsoft.com/office/drawing/2014/main" id="{57E60C20-6662-4FEF-ACE1-D058DE998C34}"/>
              </a:ext>
            </a:extLst>
          </p:cNvPr>
          <p:cNvPicPr>
            <a:picLocks noChangeAspect="1" noChangeArrowheads="1"/>
          </p:cNvPicPr>
          <p:nvPr/>
        </p:nvPicPr>
        <p:blipFill rotWithShape="1">
          <a:blip r:embed="rId3"/>
          <a:srcRect/>
          <a:stretch/>
        </p:blipFill>
        <p:spPr bwMode="auto">
          <a:xfrm rot="21600000">
            <a:off x="27" y="13"/>
            <a:ext cx="12191973" cy="6857987"/>
          </a:xfrm>
          <a:prstGeom prst="rect">
            <a:avLst/>
          </a:prstGeom>
          <a:noFill/>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38E9692A-EF58-E0F9-F06A-330546C94322}"/>
              </a:ext>
            </a:extLst>
          </p:cNvPr>
          <p:cNvSpPr txBox="1">
            <a:spLocks noChangeArrowheads="1"/>
          </p:cNvSpPr>
          <p:nvPr/>
        </p:nvSpPr>
        <p:spPr bwMode="auto">
          <a:xfrm rot="-666768">
            <a:off x="2705440" y="2034814"/>
            <a:ext cx="678112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8000" dirty="0">
                <a:solidFill>
                  <a:srgbClr val="FFFF00"/>
                </a:solidFill>
                <a:latin typeface="Broadway" panose="04040905080B02020502" pitchFamily="82" charset="0"/>
              </a:rPr>
              <a:t>Interval</a:t>
            </a:r>
          </a:p>
        </p:txBody>
      </p:sp>
    </p:spTree>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Passing the baton: The value of a stellar handoff | Registered Dental  Hygienist (RDH) Magazine">
            <a:extLst>
              <a:ext uri="{FF2B5EF4-FFF2-40B4-BE49-F238E27FC236}">
                <a16:creationId xmlns:a16="http://schemas.microsoft.com/office/drawing/2014/main" id="{F2B909A4-B8AC-43A4-9A91-B24263A0C0DC}"/>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b="-1"/>
          <a:stretch/>
        </p:blipFill>
        <p:spPr bwMode="auto">
          <a:xfrm>
            <a:off x="22" y="10"/>
            <a:ext cx="6901711" cy="6857991"/>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AA1280CE-8938-4ECD-91DF-4F7CFBE8BD6D}"/>
              </a:ext>
            </a:extLst>
          </p:cNvPr>
          <p:cNvSpPr txBox="1"/>
          <p:nvPr/>
        </p:nvSpPr>
        <p:spPr>
          <a:xfrm>
            <a:off x="5943267" y="2984573"/>
            <a:ext cx="6248733" cy="2200377"/>
          </a:xfrm>
          <a:prstGeom prst="rect">
            <a:avLst/>
          </a:prstGeom>
        </p:spPr>
        <p:txBody>
          <a:bodyPr vert="horz" lIns="91440" tIns="45720" rIns="91440" bIns="45720" rtlCol="0">
            <a:normAutofit/>
          </a:bodyPr>
          <a:lstStyle/>
          <a:p>
            <a:pPr algn="ctr">
              <a:lnSpc>
                <a:spcPct val="90000"/>
              </a:lnSpc>
              <a:spcAft>
                <a:spcPts val="600"/>
              </a:spcAft>
              <a:defRPr/>
            </a:pPr>
            <a:r>
              <a:rPr lang="en-US" sz="4400" dirty="0"/>
              <a:t>Entrust the </a:t>
            </a:r>
          </a:p>
          <a:p>
            <a:pPr algn="ctr">
              <a:lnSpc>
                <a:spcPct val="90000"/>
              </a:lnSpc>
              <a:spcAft>
                <a:spcPts val="600"/>
              </a:spcAft>
              <a:defRPr/>
            </a:pPr>
            <a:r>
              <a:rPr lang="en-US" sz="4400" dirty="0"/>
              <a:t>Specialist Nurse </a:t>
            </a:r>
          </a:p>
        </p:txBody>
      </p:sp>
      <p:sp>
        <p:nvSpPr>
          <p:cNvPr id="2" name="TextBox 1">
            <a:extLst>
              <a:ext uri="{FF2B5EF4-FFF2-40B4-BE49-F238E27FC236}">
                <a16:creationId xmlns:a16="http://schemas.microsoft.com/office/drawing/2014/main" id="{3DC4D17B-5015-8A3B-E8BE-A7D5166F7488}"/>
              </a:ext>
            </a:extLst>
          </p:cNvPr>
          <p:cNvSpPr txBox="1"/>
          <p:nvPr/>
        </p:nvSpPr>
        <p:spPr>
          <a:xfrm rot="396729">
            <a:off x="1919759" y="3363898"/>
            <a:ext cx="2397140" cy="748988"/>
          </a:xfrm>
          <a:prstGeom prst="rect">
            <a:avLst/>
          </a:prstGeom>
          <a:noFill/>
        </p:spPr>
        <p:txBody>
          <a:bodyPr wrap="square">
            <a:spAutoFit/>
          </a:bodyPr>
          <a:lstStyle/>
          <a:p>
            <a:pPr>
              <a:defRPr/>
            </a:pPr>
            <a:r>
              <a:rPr lang="en-GB" sz="4267" b="1" dirty="0">
                <a:solidFill>
                  <a:schemeClr val="accent5">
                    <a:lumMod val="20000"/>
                    <a:lumOff val="80000"/>
                  </a:schemeClr>
                </a:solidFill>
              </a:rPr>
              <a:t>TRUST</a:t>
            </a:r>
            <a:r>
              <a:rPr lang="en-GB" sz="2400" dirty="0"/>
              <a:t> </a:t>
            </a:r>
          </a:p>
        </p:txBody>
      </p:sp>
    </p:spTree>
  </p:cSld>
  <p:clrMapOvr>
    <a:masterClrMapping/>
  </p:clrMapOvr>
  <p:transition spd="slow">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erial view of roiling sea">
            <a:extLst>
              <a:ext uri="{FF2B5EF4-FFF2-40B4-BE49-F238E27FC236}">
                <a16:creationId xmlns:a16="http://schemas.microsoft.com/office/drawing/2014/main" id="{EC1FBEB5-FFD1-ECC9-4466-1F5DDE0617F1}"/>
              </a:ext>
            </a:extLst>
          </p:cNvPr>
          <p:cNvPicPr>
            <a:picLocks noChangeAspect="1"/>
          </p:cNvPicPr>
          <p:nvPr/>
        </p:nvPicPr>
        <p:blipFill rotWithShape="1">
          <a:blip r:embed="rId3"/>
          <a:srcRect/>
          <a:stretch/>
        </p:blipFill>
        <p:spPr>
          <a:xfrm>
            <a:off x="27" y="13"/>
            <a:ext cx="12191973" cy="6857987"/>
          </a:xfrm>
          <a:prstGeom prst="rect">
            <a:avLst/>
          </a:prstGeom>
          <a:noFill/>
        </p:spPr>
      </p:pic>
      <p:sp>
        <p:nvSpPr>
          <p:cNvPr id="4" name="TextBox 3">
            <a:extLst>
              <a:ext uri="{FF2B5EF4-FFF2-40B4-BE49-F238E27FC236}">
                <a16:creationId xmlns:a16="http://schemas.microsoft.com/office/drawing/2014/main" id="{DF9471EB-2834-81E0-017B-9296854842D9}"/>
              </a:ext>
            </a:extLst>
          </p:cNvPr>
          <p:cNvSpPr txBox="1"/>
          <p:nvPr/>
        </p:nvSpPr>
        <p:spPr>
          <a:xfrm>
            <a:off x="3031351" y="790473"/>
            <a:ext cx="5657318" cy="4524315"/>
          </a:xfrm>
          <a:prstGeom prst="rect">
            <a:avLst/>
          </a:prstGeom>
          <a:noFill/>
        </p:spPr>
        <p:txBody>
          <a:bodyPr wrap="none" rtlCol="0">
            <a:spAutoFit/>
          </a:bodyPr>
          <a:lstStyle/>
          <a:p>
            <a:pPr algn="ctr"/>
            <a:r>
              <a:rPr lang="en-GB" sz="9600" dirty="0">
                <a:solidFill>
                  <a:srgbClr val="FFFF00"/>
                </a:solidFill>
              </a:rPr>
              <a:t>Emotions </a:t>
            </a:r>
          </a:p>
          <a:p>
            <a:pPr algn="ctr"/>
            <a:r>
              <a:rPr lang="en-GB" sz="9600" dirty="0">
                <a:solidFill>
                  <a:srgbClr val="FFFF00"/>
                </a:solidFill>
              </a:rPr>
              <a:t>and </a:t>
            </a:r>
          </a:p>
          <a:p>
            <a:pPr algn="ctr"/>
            <a:r>
              <a:rPr lang="en-GB" sz="9600" dirty="0">
                <a:solidFill>
                  <a:srgbClr val="FFFF00"/>
                </a:solidFill>
              </a:rPr>
              <a:t>reactions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9FA261A-39E0-4349-97F3-7FF6E76488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7224" b="7225"/>
          <a:stretch/>
        </p:blipFill>
        <p:spPr>
          <a:xfrm>
            <a:off x="27" y="13"/>
            <a:ext cx="12191973" cy="6857987"/>
          </a:xfrm>
          <a:prstGeom prst="rect">
            <a:avLst/>
          </a:prstGeom>
          <a:noFill/>
          <a:scene3d>
            <a:camera prst="orthographicFront"/>
            <a:lightRig rig="contrasting" dir="t">
              <a:rot lat="0" lon="0" rev="4200000"/>
            </a:lightRig>
          </a:scene3d>
          <a:sp3d prstMaterial="plastic">
            <a:bevelT w="381000" h="114300" prst="relaxedInset"/>
            <a:contourClr>
              <a:srgbClr val="969696"/>
            </a:contourClr>
          </a:sp3d>
        </p:spPr>
      </p:pic>
      <p:sp>
        <p:nvSpPr>
          <p:cNvPr id="9" name="Text Placeholder 4">
            <a:extLst>
              <a:ext uri="{FF2B5EF4-FFF2-40B4-BE49-F238E27FC236}">
                <a16:creationId xmlns:a16="http://schemas.microsoft.com/office/drawing/2014/main" id="{F09F5EB6-9613-3EC1-E80F-818AFCC35F43}"/>
              </a:ext>
            </a:extLst>
          </p:cNvPr>
          <p:cNvSpPr txBox="1">
            <a:spLocks/>
          </p:cNvSpPr>
          <p:nvPr/>
        </p:nvSpPr>
        <p:spPr>
          <a:xfrm>
            <a:off x="-244103" y="2208989"/>
            <a:ext cx="7184164" cy="1220011"/>
          </a:xfrm>
          <a:prstGeom prst="rect">
            <a:avLst/>
          </a:prstGeom>
        </p:spPr>
        <p:txBody>
          <a:bodyPr vert="horz" lIns="91440" tIns="45720" rIns="91440" bIns="45720" rtlCol="0">
            <a:normAutofit fontScale="2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en-US" altLang="en-US" sz="3200" dirty="0"/>
          </a:p>
          <a:p>
            <a:pPr algn="ctr"/>
            <a:r>
              <a:rPr lang="en-US" altLang="en-US" sz="19200" dirty="0">
                <a:solidFill>
                  <a:schemeClr val="bg1"/>
                </a:solidFill>
              </a:rPr>
              <a:t>Patient’s decision </a:t>
            </a:r>
          </a:p>
          <a:p>
            <a:pPr algn="ctr"/>
            <a:endParaRPr lang="en-US" altLang="en-US" sz="19200" dirty="0">
              <a:solidFill>
                <a:schemeClr val="bg1"/>
              </a:solidFill>
            </a:endParaRPr>
          </a:p>
          <a:p>
            <a:pPr algn="ctr"/>
            <a:r>
              <a:rPr lang="en-US" altLang="en-US" sz="19200" dirty="0">
                <a:solidFill>
                  <a:schemeClr val="bg1"/>
                </a:solidFill>
              </a:rPr>
              <a:t>Long term legacy</a:t>
            </a:r>
          </a:p>
          <a:p>
            <a:pPr algn="ctr"/>
            <a:endParaRPr lang="en-US" altLang="en-US" sz="19200" dirty="0">
              <a:solidFill>
                <a:schemeClr val="bg1"/>
              </a:solidFill>
            </a:endParaRPr>
          </a:p>
          <a:p>
            <a:pPr algn="ctr"/>
            <a:r>
              <a:rPr lang="en-US" altLang="en-US" sz="19200" dirty="0">
                <a:solidFill>
                  <a:schemeClr val="bg1"/>
                </a:solidFill>
              </a:rPr>
              <a:t>NOT to get a yes at all costs</a:t>
            </a:r>
          </a:p>
          <a:p>
            <a:pPr indent="-228594">
              <a:buFont typeface="Arial" panose="020B0604020202020204" pitchFamily="34" charset="0"/>
              <a:buChar char="•"/>
            </a:pPr>
            <a:endParaRPr lang="en-US" sz="20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500"/>
                                        <p:tgtEl>
                                          <p:spTgt spid="9"/>
                                        </p:tgtEl>
                                      </p:cBhvr>
                                    </p:animEffect>
                                    <p:anim calcmode="lin" valueType="num">
                                      <p:cBhvr>
                                        <p:cTn id="8" dur="1500" fill="hold"/>
                                        <p:tgtEl>
                                          <p:spTgt spid="9"/>
                                        </p:tgtEl>
                                        <p:attrNameLst>
                                          <p:attrName>ppt_x</p:attrName>
                                        </p:attrNameLst>
                                      </p:cBhvr>
                                      <p:tavLst>
                                        <p:tav tm="0">
                                          <p:val>
                                            <p:strVal val="#ppt_x"/>
                                          </p:val>
                                        </p:tav>
                                        <p:tav tm="100000">
                                          <p:val>
                                            <p:strVal val="#ppt_x"/>
                                          </p:val>
                                        </p:tav>
                                      </p:tavLst>
                                    </p:anim>
                                    <p:anim calcmode="lin" valueType="num">
                                      <p:cBhvr>
                                        <p:cTn id="9" dur="1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10;&#10;Description automatically generated">
            <a:extLst>
              <a:ext uri="{FF2B5EF4-FFF2-40B4-BE49-F238E27FC236}">
                <a16:creationId xmlns:a16="http://schemas.microsoft.com/office/drawing/2014/main" id="{E2EE3A44-F8C2-FC9A-4500-0F544075D47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93914" y="10"/>
            <a:ext cx="9947063" cy="6857991"/>
          </a:xfrm>
          <a:prstGeom prst="rect">
            <a:avLst/>
          </a:prstGeom>
        </p:spPr>
      </p:pic>
      <p:sp>
        <p:nvSpPr>
          <p:cNvPr id="7" name="Title 1">
            <a:extLst>
              <a:ext uri="{FF2B5EF4-FFF2-40B4-BE49-F238E27FC236}">
                <a16:creationId xmlns:a16="http://schemas.microsoft.com/office/drawing/2014/main" id="{78C782F0-9CBD-4273-A9FE-5FE082F38A7C}"/>
              </a:ext>
            </a:extLst>
          </p:cNvPr>
          <p:cNvSpPr>
            <a:spLocks noGrp="1"/>
          </p:cNvSpPr>
          <p:nvPr>
            <p:ph type="title"/>
          </p:nvPr>
        </p:nvSpPr>
        <p:spPr>
          <a:xfrm>
            <a:off x="4139921" y="880126"/>
            <a:ext cx="7194620" cy="711767"/>
          </a:xfrm>
        </p:spPr>
        <p:txBody>
          <a:bodyPr anchor="b">
            <a:noAutofit/>
          </a:bodyPr>
          <a:lstStyle/>
          <a:p>
            <a:r>
              <a:rPr lang="en-US" altLang="en-US" sz="4800" b="1" dirty="0">
                <a:ea typeface="ＭＳ Ｐゴシック"/>
              </a:rPr>
              <a:t>‘Deemed’ conversations</a:t>
            </a:r>
          </a:p>
        </p:txBody>
      </p:sp>
      <p:sp>
        <p:nvSpPr>
          <p:cNvPr id="8" name="Content Placeholder 2">
            <a:extLst>
              <a:ext uri="{FF2B5EF4-FFF2-40B4-BE49-F238E27FC236}">
                <a16:creationId xmlns:a16="http://schemas.microsoft.com/office/drawing/2014/main" id="{9E0B61B1-CF62-3FDC-AC52-2B3F18E5C167}"/>
              </a:ext>
            </a:extLst>
          </p:cNvPr>
          <p:cNvSpPr txBox="1">
            <a:spLocks noChangeArrowheads="1"/>
          </p:cNvSpPr>
          <p:nvPr/>
        </p:nvSpPr>
        <p:spPr bwMode="auto">
          <a:xfrm>
            <a:off x="5702401" y="3433604"/>
            <a:ext cx="5185259" cy="315957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0" indent="0" algn="ctr" defTabSz="1219170">
              <a:buNone/>
            </a:pPr>
            <a:r>
              <a:rPr lang="en-US" altLang="en-US" sz="3200" kern="0" dirty="0">
                <a:solidFill>
                  <a:schemeClr val="bg1"/>
                </a:solidFill>
              </a:rPr>
              <a:t>Criteria, application and terminology not equal</a:t>
            </a:r>
          </a:p>
          <a:p>
            <a:pPr marL="0" indent="0" algn="ctr" defTabSz="1219170">
              <a:buNone/>
            </a:pPr>
            <a:endParaRPr lang="en-US" altLang="en-US" sz="3200" kern="0" dirty="0">
              <a:solidFill>
                <a:schemeClr val="bg1"/>
              </a:solidFill>
            </a:endParaRPr>
          </a:p>
          <a:p>
            <a:pPr marL="0" indent="0" algn="ctr" defTabSz="1219170">
              <a:buNone/>
            </a:pPr>
            <a:r>
              <a:rPr lang="en-US" altLang="en-US" sz="3200" kern="0" dirty="0">
                <a:solidFill>
                  <a:schemeClr val="bg1"/>
                </a:solidFill>
              </a:rPr>
              <a:t>The Specialist Nurse will know these applications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10;&#10;Description automatically generated">
            <a:extLst>
              <a:ext uri="{FF2B5EF4-FFF2-40B4-BE49-F238E27FC236}">
                <a16:creationId xmlns:a16="http://schemas.microsoft.com/office/drawing/2014/main" id="{E2EE3A44-F8C2-FC9A-4500-0F544075D47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27044" y="10"/>
            <a:ext cx="9947063" cy="6857991"/>
          </a:xfrm>
          <a:prstGeom prst="rect">
            <a:avLst/>
          </a:prstGeom>
        </p:spPr>
      </p:pic>
      <p:sp>
        <p:nvSpPr>
          <p:cNvPr id="7" name="Title 1">
            <a:extLst>
              <a:ext uri="{FF2B5EF4-FFF2-40B4-BE49-F238E27FC236}">
                <a16:creationId xmlns:a16="http://schemas.microsoft.com/office/drawing/2014/main" id="{78C782F0-9CBD-4273-A9FE-5FE082F38A7C}"/>
              </a:ext>
            </a:extLst>
          </p:cNvPr>
          <p:cNvSpPr>
            <a:spLocks noGrp="1"/>
          </p:cNvSpPr>
          <p:nvPr>
            <p:ph type="title"/>
          </p:nvPr>
        </p:nvSpPr>
        <p:spPr>
          <a:xfrm>
            <a:off x="4139921" y="880126"/>
            <a:ext cx="7194620" cy="711767"/>
          </a:xfrm>
        </p:spPr>
        <p:txBody>
          <a:bodyPr anchor="b">
            <a:noAutofit/>
          </a:bodyPr>
          <a:lstStyle/>
          <a:p>
            <a:r>
              <a:rPr lang="en-US" altLang="en-US" sz="4800" b="1" dirty="0">
                <a:ea typeface="ＭＳ Ｐゴシック"/>
              </a:rPr>
              <a:t>‘Deemed’ conversations</a:t>
            </a:r>
          </a:p>
        </p:txBody>
      </p:sp>
      <p:sp>
        <p:nvSpPr>
          <p:cNvPr id="8" name="Content Placeholder 2">
            <a:extLst>
              <a:ext uri="{FF2B5EF4-FFF2-40B4-BE49-F238E27FC236}">
                <a16:creationId xmlns:a16="http://schemas.microsoft.com/office/drawing/2014/main" id="{9E0B61B1-CF62-3FDC-AC52-2B3F18E5C167}"/>
              </a:ext>
            </a:extLst>
          </p:cNvPr>
          <p:cNvSpPr txBox="1">
            <a:spLocks noChangeArrowheads="1"/>
          </p:cNvSpPr>
          <p:nvPr/>
        </p:nvSpPr>
        <p:spPr bwMode="auto">
          <a:xfrm>
            <a:off x="5733630" y="3850562"/>
            <a:ext cx="5185259" cy="315957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0" indent="0" algn="ctr" defTabSz="1219170">
              <a:buNone/>
            </a:pPr>
            <a:r>
              <a:rPr lang="en-US" altLang="en-US" sz="3200" dirty="0">
                <a:solidFill>
                  <a:schemeClr val="bg1"/>
                </a:solidFill>
              </a:rPr>
              <a:t>It is not possible to know if a consent can be deemed until AFTER talking to family</a:t>
            </a:r>
          </a:p>
          <a:p>
            <a:pPr marL="0" indent="0" algn="ctr" defTabSz="1219170">
              <a:buNone/>
            </a:pPr>
            <a:endParaRPr lang="en-US" altLang="en-US" sz="3200" kern="0" dirty="0">
              <a:solidFill>
                <a:schemeClr val="bg1"/>
              </a:solidFill>
            </a:endParaRPr>
          </a:p>
        </p:txBody>
      </p:sp>
    </p:spTree>
    <p:extLst>
      <p:ext uri="{BB962C8B-B14F-4D97-AF65-F5344CB8AC3E}">
        <p14:creationId xmlns:p14="http://schemas.microsoft.com/office/powerpoint/2010/main" val="1779532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10;&#10;Description automatically generated">
            <a:extLst>
              <a:ext uri="{FF2B5EF4-FFF2-40B4-BE49-F238E27FC236}">
                <a16:creationId xmlns:a16="http://schemas.microsoft.com/office/drawing/2014/main" id="{E2EE3A44-F8C2-FC9A-4500-0F544075D47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38088" y="10"/>
            <a:ext cx="9947063" cy="6857991"/>
          </a:xfrm>
          <a:prstGeom prst="rect">
            <a:avLst/>
          </a:prstGeom>
        </p:spPr>
      </p:pic>
      <p:sp>
        <p:nvSpPr>
          <p:cNvPr id="7" name="Title 1">
            <a:extLst>
              <a:ext uri="{FF2B5EF4-FFF2-40B4-BE49-F238E27FC236}">
                <a16:creationId xmlns:a16="http://schemas.microsoft.com/office/drawing/2014/main" id="{78C782F0-9CBD-4273-A9FE-5FE082F38A7C}"/>
              </a:ext>
            </a:extLst>
          </p:cNvPr>
          <p:cNvSpPr>
            <a:spLocks noGrp="1"/>
          </p:cNvSpPr>
          <p:nvPr>
            <p:ph type="title"/>
          </p:nvPr>
        </p:nvSpPr>
        <p:spPr>
          <a:xfrm>
            <a:off x="4139921" y="880126"/>
            <a:ext cx="7194620" cy="711767"/>
          </a:xfrm>
        </p:spPr>
        <p:txBody>
          <a:bodyPr anchor="b">
            <a:noAutofit/>
          </a:bodyPr>
          <a:lstStyle/>
          <a:p>
            <a:r>
              <a:rPr lang="en-US" altLang="en-US" sz="4800" b="1" dirty="0">
                <a:ea typeface="ＭＳ Ｐゴシック"/>
              </a:rPr>
              <a:t>‘Deemed’ conversations</a:t>
            </a:r>
          </a:p>
        </p:txBody>
      </p:sp>
      <p:sp>
        <p:nvSpPr>
          <p:cNvPr id="8" name="Content Placeholder 2">
            <a:extLst>
              <a:ext uri="{FF2B5EF4-FFF2-40B4-BE49-F238E27FC236}">
                <a16:creationId xmlns:a16="http://schemas.microsoft.com/office/drawing/2014/main" id="{9E0B61B1-CF62-3FDC-AC52-2B3F18E5C167}"/>
              </a:ext>
            </a:extLst>
          </p:cNvPr>
          <p:cNvSpPr txBox="1">
            <a:spLocks noChangeArrowheads="1"/>
          </p:cNvSpPr>
          <p:nvPr/>
        </p:nvSpPr>
        <p:spPr bwMode="auto">
          <a:xfrm>
            <a:off x="6241630" y="3701560"/>
            <a:ext cx="5185259" cy="315957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0" indent="0" algn="ctr" defTabSz="1219170">
              <a:buNone/>
            </a:pPr>
            <a:r>
              <a:rPr lang="en-US" altLang="en-US" sz="3200" dirty="0">
                <a:solidFill>
                  <a:schemeClr val="bg1"/>
                </a:solidFill>
              </a:rPr>
              <a:t>No stated decision </a:t>
            </a:r>
          </a:p>
          <a:p>
            <a:pPr marL="0" indent="0" algn="ctr" defTabSz="1219170">
              <a:buNone/>
            </a:pPr>
            <a:r>
              <a:rPr lang="en-US" altLang="en-US" sz="3200" dirty="0">
                <a:solidFill>
                  <a:schemeClr val="bg1"/>
                </a:solidFill>
              </a:rPr>
              <a:t>(ODR or verbally) </a:t>
            </a:r>
          </a:p>
          <a:p>
            <a:pPr marL="0" indent="0" algn="ctr" defTabSz="1219170">
              <a:buNone/>
            </a:pPr>
            <a:r>
              <a:rPr lang="en-US" altLang="en-US" sz="3200" dirty="0">
                <a:solidFill>
                  <a:schemeClr val="bg1"/>
                </a:solidFill>
              </a:rPr>
              <a:t>= willing to donate. </a:t>
            </a:r>
            <a:endParaRPr lang="en-US" altLang="en-US" sz="3200" kern="0" dirty="0">
              <a:solidFill>
                <a:schemeClr val="bg1"/>
              </a:solidFill>
            </a:endParaRPr>
          </a:p>
        </p:txBody>
      </p:sp>
    </p:spTree>
    <p:extLst>
      <p:ext uri="{BB962C8B-B14F-4D97-AF65-F5344CB8AC3E}">
        <p14:creationId xmlns:p14="http://schemas.microsoft.com/office/powerpoint/2010/main" val="3539113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8379491-5C80-4EF2-A024-54809303E24B}"/>
              </a:ext>
            </a:extLst>
          </p:cNvPr>
          <p:cNvPicPr>
            <a:picLocks noChangeAspect="1"/>
          </p:cNvPicPr>
          <p:nvPr/>
        </p:nvPicPr>
        <p:blipFill rotWithShape="1">
          <a:blip r:embed="rId3" cstate="print">
            <a:alphaModFix/>
            <a:extLst>
              <a:ext uri="{28A0092B-C50C-407E-A947-70E740481C1C}">
                <a14:useLocalDpi xmlns:a14="http://schemas.microsoft.com/office/drawing/2010/main"/>
              </a:ext>
            </a:extLst>
          </a:blip>
          <a:srcRect/>
          <a:stretch/>
        </p:blipFill>
        <p:spPr>
          <a:xfrm>
            <a:off x="116037" y="101942"/>
            <a:ext cx="11782091" cy="64564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a:extLst>
              <a:ext uri="{FF2B5EF4-FFF2-40B4-BE49-F238E27FC236}">
                <a16:creationId xmlns:a16="http://schemas.microsoft.com/office/drawing/2014/main" id="{05B75CAE-3B6E-40BD-91A4-FF033F140EB8}"/>
              </a:ext>
            </a:extLst>
          </p:cNvPr>
          <p:cNvSpPr/>
          <p:nvPr/>
        </p:nvSpPr>
        <p:spPr>
          <a:xfrm>
            <a:off x="6770581" y="2058627"/>
            <a:ext cx="5305383" cy="3744936"/>
          </a:xfrm>
          <a:prstGeom prst="rect">
            <a:avLst/>
          </a:prstGeom>
          <a:noFill/>
        </p:spPr>
        <p:txBody>
          <a:bodyPr wrap="square">
            <a:spAutoFit/>
          </a:bodyPr>
          <a:lstStyle/>
          <a:p>
            <a:pPr algn="ctr">
              <a:defRPr/>
            </a:pPr>
            <a:r>
              <a:rPr lang="en-US" sz="4267" dirty="0">
                <a:ln w="0"/>
                <a:solidFill>
                  <a:schemeClr val="bg1"/>
                </a:solidFill>
                <a:effectLst>
                  <a:outerShdw blurRad="38100" dist="25400" dir="5400000" algn="ctr" rotWithShape="0">
                    <a:srgbClr val="6E747A">
                      <a:alpha val="43000"/>
                    </a:srgbClr>
                  </a:outerShdw>
                </a:effectLst>
              </a:rPr>
              <a:t>Bespoke conversations</a:t>
            </a:r>
          </a:p>
          <a:p>
            <a:pPr algn="ctr">
              <a:defRPr/>
            </a:pPr>
            <a:r>
              <a:rPr lang="en-US" sz="4267" dirty="0">
                <a:ln w="0"/>
                <a:solidFill>
                  <a:schemeClr val="bg1"/>
                </a:solidFill>
                <a:effectLst>
                  <a:outerShdw blurRad="38100" dist="25400" dir="5400000" algn="ctr" rotWithShape="0">
                    <a:srgbClr val="6E747A">
                      <a:alpha val="43000"/>
                    </a:srgbClr>
                  </a:outerShdw>
                </a:effectLst>
              </a:rPr>
              <a:t>Exploring different opinions,</a:t>
            </a:r>
          </a:p>
          <a:p>
            <a:pPr algn="ctr">
              <a:defRPr/>
            </a:pPr>
            <a:r>
              <a:rPr lang="en-US" sz="4267" dirty="0">
                <a:ln w="0"/>
                <a:solidFill>
                  <a:schemeClr val="bg1"/>
                </a:solidFill>
                <a:effectLst>
                  <a:outerShdw blurRad="38100" dist="25400" dir="5400000" algn="ctr" rotWithShape="0">
                    <a:srgbClr val="6E747A">
                      <a:alpha val="43000"/>
                    </a:srgbClr>
                  </a:outerShdw>
                </a:effectLst>
              </a:rPr>
              <a:t>and needs  </a:t>
            </a:r>
          </a:p>
          <a:p>
            <a:pPr algn="ctr">
              <a:defRPr/>
            </a:pPr>
            <a:endParaRPr lang="en-US" sz="2400" dirty="0">
              <a:ln w="0"/>
              <a:solidFill>
                <a:schemeClr val="bg1"/>
              </a:solidFill>
              <a:effectLst>
                <a:outerShdw blurRad="38100" dist="25400" dir="5400000" algn="ctr" rotWithShape="0">
                  <a:srgbClr val="6E747A">
                    <a:alpha val="43000"/>
                  </a:srgbClr>
                </a:outerShdw>
              </a:effectLst>
            </a:endParaRPr>
          </a:p>
        </p:txBody>
      </p:sp>
    </p:spTree>
  </p:cSld>
  <p:clrMapOvr>
    <a:masterClrMapping/>
  </p:clrMapOvr>
  <p:transition spd="slow">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Summary</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56706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4"/>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9"/>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70"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4" y="153029"/>
            <a:ext cx="1719417" cy="480323"/>
          </a:xfrm>
          <a:prstGeom prst="rect">
            <a:avLst/>
          </a:prstGeom>
        </p:spPr>
      </p:pic>
      <p:pic>
        <p:nvPicPr>
          <p:cNvPr id="2" name="Picture 2">
            <a:extLst>
              <a:ext uri="{FF2B5EF4-FFF2-40B4-BE49-F238E27FC236}">
                <a16:creationId xmlns:a16="http://schemas.microsoft.com/office/drawing/2014/main" id="{FE0C067B-E85A-ADF0-5106-891662524B33}"/>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433690" y="1782107"/>
            <a:ext cx="2956020" cy="39413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2A751B2-5018-26F9-53A0-5751164CD01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217431" y="2144892"/>
            <a:ext cx="5603323" cy="3070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27806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22348" y="20839"/>
            <a:ext cx="10509973" cy="844551"/>
          </a:xfrm>
        </p:spPr>
        <p:txBody>
          <a:bodyPr>
            <a:normAutofit/>
          </a:bodyPr>
          <a:lstStyle/>
          <a:p>
            <a:pPr algn="l" eaLnBrk="1" hangingPunct="1"/>
            <a:r>
              <a:rPr lang="en-GB" sz="3733" dirty="0">
                <a:solidFill>
                  <a:srgbClr val="E0119D"/>
                </a:solidFill>
              </a:rPr>
              <a:t>Three stage approach</a:t>
            </a:r>
          </a:p>
        </p:txBody>
      </p:sp>
      <p:sp>
        <p:nvSpPr>
          <p:cNvPr id="16387" name="AutoShape 3"/>
          <p:cNvSpPr>
            <a:spLocks noChangeArrowheads="1"/>
          </p:cNvSpPr>
          <p:nvPr/>
        </p:nvSpPr>
        <p:spPr bwMode="auto">
          <a:xfrm>
            <a:off x="5083691" y="3005667"/>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defTabSz="1219108"/>
            <a:r>
              <a:rPr lang="en-GB" sz="2400" dirty="0">
                <a:solidFill>
                  <a:srgbClr val="000000"/>
                </a:solidFill>
                <a:latin typeface="Arial"/>
                <a:ea typeface="MS PGothic" pitchFamily="34" charset="-128"/>
                <a:cs typeface="Arial"/>
              </a:rPr>
              <a:t>Planning</a:t>
            </a:r>
          </a:p>
        </p:txBody>
      </p:sp>
      <p:pic>
        <p:nvPicPr>
          <p:cNvPr id="12" name="Picture 11">
            <a:extLst>
              <a:ext uri="{FF2B5EF4-FFF2-40B4-BE49-F238E27FC236}">
                <a16:creationId xmlns:a16="http://schemas.microsoft.com/office/drawing/2014/main" id="{764424DD-A620-A545-AD85-3E152D62DA6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4" y="153029"/>
            <a:ext cx="1719417" cy="480323"/>
          </a:xfrm>
          <a:prstGeom prst="rect">
            <a:avLst/>
          </a:prstGeom>
        </p:spPr>
      </p:pic>
      <p:sp>
        <p:nvSpPr>
          <p:cNvPr id="13" name="Rectangle 12">
            <a:extLst>
              <a:ext uri="{FF2B5EF4-FFF2-40B4-BE49-F238E27FC236}">
                <a16:creationId xmlns:a16="http://schemas.microsoft.com/office/drawing/2014/main" id="{E04BE5F9-5831-784F-A6D5-5F21BB8B2EF7}"/>
              </a:ext>
            </a:extLst>
          </p:cNvPr>
          <p:cNvSpPr/>
          <p:nvPr/>
        </p:nvSpPr>
        <p:spPr bwMode="auto">
          <a:xfrm>
            <a:off x="0" y="6076099"/>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914377" eaLnBrk="0" hangingPunct="0"/>
            <a:endParaRPr lang="en-US" sz="2400" dirty="0">
              <a:solidFill>
                <a:srgbClr val="FFFFFF"/>
              </a:solidFill>
              <a:latin typeface="Arial"/>
              <a:ea typeface="ＭＳ Ｐゴシック" charset="-128"/>
              <a:cs typeface="Arial"/>
            </a:endParaRPr>
          </a:p>
        </p:txBody>
      </p:sp>
    </p:spTree>
    <p:extLst>
      <p:ext uri="{BB962C8B-B14F-4D97-AF65-F5344CB8AC3E}">
        <p14:creationId xmlns:p14="http://schemas.microsoft.com/office/powerpoint/2010/main" val="1758485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22348" y="20839"/>
            <a:ext cx="10509973" cy="844551"/>
          </a:xfrm>
        </p:spPr>
        <p:txBody>
          <a:bodyPr>
            <a:normAutofit/>
          </a:bodyPr>
          <a:lstStyle/>
          <a:p>
            <a:pPr algn="l" eaLnBrk="1" hangingPunct="1"/>
            <a:r>
              <a:rPr lang="en-GB" sz="3733" dirty="0">
                <a:solidFill>
                  <a:srgbClr val="E0119D"/>
                </a:solidFill>
              </a:rPr>
              <a:t>Three stage approach</a:t>
            </a:r>
          </a:p>
        </p:txBody>
      </p:sp>
      <p:sp>
        <p:nvSpPr>
          <p:cNvPr id="16387" name="AutoShape 3"/>
          <p:cNvSpPr>
            <a:spLocks noChangeArrowheads="1"/>
          </p:cNvSpPr>
          <p:nvPr/>
        </p:nvSpPr>
        <p:spPr bwMode="auto">
          <a:xfrm>
            <a:off x="578599" y="3047409"/>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defTabSz="1219108"/>
            <a:r>
              <a:rPr lang="en-GB" sz="2400" dirty="0">
                <a:solidFill>
                  <a:srgbClr val="000000"/>
                </a:solidFill>
                <a:latin typeface="Arial"/>
                <a:ea typeface="MS PGothic" pitchFamily="34" charset="-128"/>
                <a:cs typeface="Arial"/>
              </a:rPr>
              <a:t>Planning</a:t>
            </a:r>
          </a:p>
        </p:txBody>
      </p:sp>
      <p:sp>
        <p:nvSpPr>
          <p:cNvPr id="16388" name="AutoShape 4"/>
          <p:cNvSpPr>
            <a:spLocks noChangeArrowheads="1"/>
          </p:cNvSpPr>
          <p:nvPr/>
        </p:nvSpPr>
        <p:spPr bwMode="auto">
          <a:xfrm>
            <a:off x="3791199" y="2201767"/>
            <a:ext cx="3509496" cy="246452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defTabSz="1219108"/>
            <a:r>
              <a:rPr lang="en-GB" sz="2400" dirty="0">
                <a:solidFill>
                  <a:srgbClr val="000000"/>
                </a:solidFill>
                <a:latin typeface="Arial"/>
                <a:ea typeface="MS PGothic" pitchFamily="34" charset="-128"/>
                <a:cs typeface="Arial"/>
              </a:rPr>
              <a:t>Confirming understanding and acceptance of loss and expressing empathy – breaking the news</a:t>
            </a:r>
          </a:p>
        </p:txBody>
      </p:sp>
      <p:sp>
        <p:nvSpPr>
          <p:cNvPr id="16389" name="AutoShape 5"/>
          <p:cNvSpPr>
            <a:spLocks noChangeArrowheads="1"/>
          </p:cNvSpPr>
          <p:nvPr/>
        </p:nvSpPr>
        <p:spPr bwMode="auto">
          <a:xfrm>
            <a:off x="8878024" y="2717796"/>
            <a:ext cx="2446701" cy="1422400"/>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08"/>
            <a:r>
              <a:rPr lang="en-GB" sz="2400" dirty="0">
                <a:solidFill>
                  <a:srgbClr val="000000"/>
                </a:solidFill>
                <a:latin typeface="Arial"/>
                <a:ea typeface="MS PGothic" pitchFamily="34" charset="-128"/>
                <a:cs typeface="Arial"/>
              </a:rPr>
              <a:t>Discussing </a:t>
            </a:r>
          </a:p>
          <a:p>
            <a:pPr defTabSz="1219108"/>
            <a:r>
              <a:rPr lang="en-GB" sz="2400" dirty="0">
                <a:solidFill>
                  <a:srgbClr val="000000"/>
                </a:solidFill>
                <a:latin typeface="Arial"/>
                <a:ea typeface="MS PGothic" pitchFamily="34" charset="-128"/>
                <a:cs typeface="Arial"/>
              </a:rPr>
              <a:t>end of life care</a:t>
            </a:r>
          </a:p>
        </p:txBody>
      </p:sp>
      <p:sp>
        <p:nvSpPr>
          <p:cNvPr id="16390" name="AutoShape 6"/>
          <p:cNvSpPr>
            <a:spLocks noChangeArrowheads="1"/>
          </p:cNvSpPr>
          <p:nvPr/>
        </p:nvSpPr>
        <p:spPr bwMode="auto">
          <a:xfrm rot="16200000">
            <a:off x="2915082" y="2987677"/>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08"/>
            <a:endParaRPr lang="en-GB" sz="2400">
              <a:solidFill>
                <a:srgbClr val="000000"/>
              </a:solidFill>
              <a:latin typeface="Arial"/>
              <a:ea typeface="MS PGothic" pitchFamily="34" charset="-128"/>
              <a:cs typeface="Arial"/>
            </a:endParaRPr>
          </a:p>
        </p:txBody>
      </p:sp>
      <p:sp>
        <p:nvSpPr>
          <p:cNvPr id="16391" name="AutoShape 7"/>
          <p:cNvSpPr>
            <a:spLocks noChangeArrowheads="1"/>
          </p:cNvSpPr>
          <p:nvPr/>
        </p:nvSpPr>
        <p:spPr bwMode="auto">
          <a:xfrm rot="16200000">
            <a:off x="7691051" y="2987672"/>
            <a:ext cx="376767" cy="882651"/>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08"/>
            <a:endParaRPr lang="en-GB" sz="2400">
              <a:solidFill>
                <a:srgbClr val="000000"/>
              </a:solidFill>
              <a:latin typeface="Arial"/>
              <a:ea typeface="MS PGothic" pitchFamily="34" charset="-128"/>
              <a:cs typeface="Arial"/>
            </a:endParaRPr>
          </a:p>
        </p:txBody>
      </p:sp>
      <p:pic>
        <p:nvPicPr>
          <p:cNvPr id="12" name="Picture 11">
            <a:extLst>
              <a:ext uri="{FF2B5EF4-FFF2-40B4-BE49-F238E27FC236}">
                <a16:creationId xmlns:a16="http://schemas.microsoft.com/office/drawing/2014/main" id="{764424DD-A620-A545-AD85-3E152D62DA6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4" y="153029"/>
            <a:ext cx="1719417" cy="480323"/>
          </a:xfrm>
          <a:prstGeom prst="rect">
            <a:avLst/>
          </a:prstGeom>
        </p:spPr>
      </p:pic>
      <p:sp>
        <p:nvSpPr>
          <p:cNvPr id="13" name="Rectangle 12">
            <a:extLst>
              <a:ext uri="{FF2B5EF4-FFF2-40B4-BE49-F238E27FC236}">
                <a16:creationId xmlns:a16="http://schemas.microsoft.com/office/drawing/2014/main" id="{E04BE5F9-5831-784F-A6D5-5F21BB8B2EF7}"/>
              </a:ext>
            </a:extLst>
          </p:cNvPr>
          <p:cNvSpPr/>
          <p:nvPr/>
        </p:nvSpPr>
        <p:spPr bwMode="auto">
          <a:xfrm>
            <a:off x="0" y="6076099"/>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914377" eaLnBrk="0" hangingPunct="0"/>
            <a:endParaRPr lang="en-US" sz="2400" dirty="0">
              <a:solidFill>
                <a:srgbClr val="FFFFFF"/>
              </a:solidFill>
              <a:latin typeface="Arial"/>
              <a:ea typeface="ＭＳ Ｐゴシック" charset="-128"/>
              <a:cs typeface="Arial"/>
            </a:endParaRPr>
          </a:p>
        </p:txBody>
      </p:sp>
      <p:sp>
        <p:nvSpPr>
          <p:cNvPr id="2" name="Title 1">
            <a:extLst>
              <a:ext uri="{FF2B5EF4-FFF2-40B4-BE49-F238E27FC236}">
                <a16:creationId xmlns:a16="http://schemas.microsoft.com/office/drawing/2014/main" id="{CCC86491-02FF-468C-1E19-F6D7A360C323}"/>
              </a:ext>
            </a:extLst>
          </p:cNvPr>
          <p:cNvSpPr txBox="1">
            <a:spLocks/>
          </p:cNvSpPr>
          <p:nvPr/>
        </p:nvSpPr>
        <p:spPr bwMode="auto">
          <a:xfrm>
            <a:off x="3793031" y="4897115"/>
            <a:ext cx="7290155" cy="844551"/>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267">
                <a:solidFill>
                  <a:schemeClr val="accent2"/>
                </a:solidFill>
                <a:latin typeface="+mj-lt"/>
                <a:ea typeface="ＭＳ Ｐゴシック" charset="0"/>
                <a:cs typeface="+mj-cs"/>
              </a:defRPr>
            </a:lvl1pPr>
            <a:lvl2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5pPr>
            <a:lvl6pPr marL="609570" algn="ctr" rtl="0" eaLnBrk="0" fontAlgn="base" hangingPunct="0">
              <a:spcBef>
                <a:spcPct val="0"/>
              </a:spcBef>
              <a:spcAft>
                <a:spcPct val="0"/>
              </a:spcAft>
              <a:defRPr sz="4267">
                <a:solidFill>
                  <a:schemeClr val="accent2"/>
                </a:solidFill>
                <a:latin typeface="Arial" charset="0"/>
                <a:cs typeface="Arial" charset="0"/>
              </a:defRPr>
            </a:lvl6pPr>
            <a:lvl7pPr marL="1219139" algn="ctr" rtl="0" eaLnBrk="0" fontAlgn="base" hangingPunct="0">
              <a:spcBef>
                <a:spcPct val="0"/>
              </a:spcBef>
              <a:spcAft>
                <a:spcPct val="0"/>
              </a:spcAft>
              <a:defRPr sz="4267">
                <a:solidFill>
                  <a:schemeClr val="accent2"/>
                </a:solidFill>
                <a:latin typeface="Arial" charset="0"/>
                <a:cs typeface="Arial" charset="0"/>
              </a:defRPr>
            </a:lvl7pPr>
            <a:lvl8pPr marL="1828709" algn="ctr" rtl="0" eaLnBrk="0" fontAlgn="base" hangingPunct="0">
              <a:spcBef>
                <a:spcPct val="0"/>
              </a:spcBef>
              <a:spcAft>
                <a:spcPct val="0"/>
              </a:spcAft>
              <a:defRPr sz="4267">
                <a:solidFill>
                  <a:schemeClr val="accent2"/>
                </a:solidFill>
                <a:latin typeface="Arial" charset="0"/>
                <a:cs typeface="Arial" charset="0"/>
              </a:defRPr>
            </a:lvl8pPr>
            <a:lvl9pPr marL="2438278" algn="ctr" rtl="0" eaLnBrk="0" fontAlgn="base" hangingPunct="0">
              <a:spcBef>
                <a:spcPct val="0"/>
              </a:spcBef>
              <a:spcAft>
                <a:spcPct val="0"/>
              </a:spcAft>
              <a:defRPr sz="4267">
                <a:solidFill>
                  <a:schemeClr val="accent2"/>
                </a:solidFill>
                <a:latin typeface="Arial" charset="0"/>
                <a:cs typeface="Arial" charset="0"/>
              </a:defRPr>
            </a:lvl9pPr>
          </a:lstStyle>
          <a:p>
            <a:pPr algn="l" defTabSz="914377" eaLnBrk="1" hangingPunct="1"/>
            <a:r>
              <a:rPr lang="en-GB" sz="2800" kern="0" dirty="0">
                <a:solidFill>
                  <a:srgbClr val="E0119D"/>
                </a:solidFill>
                <a:latin typeface="Calibri" charset="0"/>
                <a:cs typeface="Arial"/>
              </a:rPr>
              <a:t>Breaking bad news as a Shakespearean tragedy </a:t>
            </a:r>
            <a:br>
              <a:rPr lang="en-GB" sz="2800" kern="0" dirty="0">
                <a:solidFill>
                  <a:srgbClr val="E0119D"/>
                </a:solidFill>
                <a:latin typeface="Calibri" charset="0"/>
                <a:cs typeface="Arial"/>
              </a:rPr>
            </a:br>
            <a:endParaRPr lang="en-GB" sz="2800" kern="0" dirty="0">
              <a:solidFill>
                <a:srgbClr val="6E2C6B"/>
              </a:solidFill>
              <a:latin typeface="Calibri" charset="0"/>
              <a:cs typeface="Arial"/>
            </a:endParaRPr>
          </a:p>
        </p:txBody>
      </p:sp>
    </p:spTree>
    <p:extLst>
      <p:ext uri="{BB962C8B-B14F-4D97-AF65-F5344CB8AC3E}">
        <p14:creationId xmlns:p14="http://schemas.microsoft.com/office/powerpoint/2010/main" val="3058232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endParaRPr lang="en-GB" sz="3733" dirty="0">
              <a:solidFill>
                <a:srgbClr val="6E2C6B"/>
              </a:solidFill>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4" y="153029"/>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7" y="23276"/>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8" y="1836422"/>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08"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9" y="2823669"/>
            <a:ext cx="2450676" cy="830997"/>
          </a:xfrm>
          <a:prstGeom prst="rect">
            <a:avLst/>
          </a:prstGeom>
        </p:spPr>
        <p:txBody>
          <a:bodyPr wrap="square">
            <a:spAutoFit/>
          </a:bodyPr>
          <a:lstStyle/>
          <a:p>
            <a:pPr defTabSz="1219108"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9" y="5272894"/>
            <a:ext cx="2465493" cy="830997"/>
          </a:xfrm>
          <a:prstGeom prst="rect">
            <a:avLst/>
          </a:prstGeom>
        </p:spPr>
        <p:txBody>
          <a:bodyPr wrap="square">
            <a:spAutoFit/>
          </a:bodyPr>
          <a:lstStyle/>
          <a:p>
            <a:pPr marL="380981" indent="-380981" defTabSz="609570"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5"/>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08"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6"/>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70"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1" y="1836422"/>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08"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8"/>
            <a:ext cx="2450676" cy="1938992"/>
          </a:xfrm>
          <a:prstGeom prst="rect">
            <a:avLst/>
          </a:prstGeom>
        </p:spPr>
        <p:txBody>
          <a:bodyPr wrap="square">
            <a:spAutoFit/>
          </a:bodyPr>
          <a:lstStyle/>
          <a:p>
            <a:pPr defTabSz="1219108"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08" fontAlgn="base">
              <a:spcBef>
                <a:spcPct val="0"/>
              </a:spcBef>
              <a:spcAft>
                <a:spcPct val="0"/>
              </a:spcAft>
            </a:pPr>
            <a:r>
              <a:rPr lang="en-GB" sz="2400" dirty="0">
                <a:solidFill>
                  <a:srgbClr val="FFFFFF"/>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7" y="2823668"/>
            <a:ext cx="3415265" cy="830997"/>
          </a:xfrm>
          <a:prstGeom prst="rect">
            <a:avLst/>
          </a:prstGeom>
        </p:spPr>
        <p:txBody>
          <a:bodyPr wrap="square">
            <a:spAutoFit/>
          </a:bodyPr>
          <a:lstStyle/>
          <a:p>
            <a:pPr defTabSz="1219108"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21" y="3850205"/>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08"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Discussing </a:t>
            </a:r>
          </a:p>
          <a:p>
            <a:pPr defTabSz="1219108"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end of life care</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5"/>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08"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III</a:t>
            </a:r>
          </a:p>
        </p:txBody>
      </p:sp>
      <p:sp>
        <p:nvSpPr>
          <p:cNvPr id="4" name="Rectangle 3">
            <a:extLst>
              <a:ext uri="{FF2B5EF4-FFF2-40B4-BE49-F238E27FC236}">
                <a16:creationId xmlns:a16="http://schemas.microsoft.com/office/drawing/2014/main" id="{0073E003-61EC-EC41-AE99-0ACBCA8733D7}"/>
              </a:ext>
            </a:extLst>
          </p:cNvPr>
          <p:cNvSpPr/>
          <p:nvPr/>
        </p:nvSpPr>
        <p:spPr>
          <a:xfrm>
            <a:off x="5443363" y="5481117"/>
            <a:ext cx="5609934" cy="461665"/>
          </a:xfrm>
          <a:prstGeom prst="rect">
            <a:avLst/>
          </a:prstGeom>
        </p:spPr>
        <p:txBody>
          <a:bodyPr wrap="none">
            <a:spAutoFit/>
          </a:bodyPr>
          <a:lstStyle/>
          <a:p>
            <a:pPr defTabSz="609570"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Guide the family toward accepting a break. </a:t>
            </a:r>
            <a:endParaRPr lang="en-US" sz="2400" dirty="0">
              <a:solidFill>
                <a:srgbClr val="6E2C6B"/>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837AEADB-3583-BD4B-8C07-E45E704D3DE3}"/>
              </a:ext>
            </a:extLst>
          </p:cNvPr>
          <p:cNvSpPr/>
          <p:nvPr/>
        </p:nvSpPr>
        <p:spPr>
          <a:xfrm>
            <a:off x="14819" y="3752271"/>
            <a:ext cx="2572596" cy="1569660"/>
          </a:xfrm>
          <a:prstGeom prst="rect">
            <a:avLst/>
          </a:prstGeom>
        </p:spPr>
        <p:txBody>
          <a:bodyPr wrap="square">
            <a:spAutoFit/>
          </a:bodyPr>
          <a:lstStyle/>
          <a:p>
            <a:pPr marL="380981" indent="-380981" defTabSz="609570"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17923" y="4781316"/>
            <a:ext cx="2572596" cy="1200329"/>
          </a:xfrm>
          <a:prstGeom prst="rect">
            <a:avLst/>
          </a:prstGeom>
        </p:spPr>
        <p:txBody>
          <a:bodyPr wrap="square">
            <a:spAutoFit/>
          </a:bodyPr>
          <a:lstStyle/>
          <a:p>
            <a:pPr marL="380981" indent="-380981" defTabSz="609570"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08" fontAlgn="base">
              <a:spcBef>
                <a:spcPct val="0"/>
              </a:spcBef>
              <a:spcAft>
                <a:spcPct val="0"/>
              </a:spcAft>
            </a:pPr>
            <a:r>
              <a:rPr lang="en-GB" sz="2400" kern="0" dirty="0">
                <a:solidFill>
                  <a:srgbClr val="1F497D"/>
                </a:solidFill>
                <a:latin typeface="Calibri" charset="0"/>
                <a:cs typeface="Arial" pitchFamily="34" charset="0"/>
              </a:rPr>
              <a:t>Conclude the story.</a:t>
            </a:r>
          </a:p>
        </p:txBody>
      </p:sp>
      <p:sp>
        <p:nvSpPr>
          <p:cNvPr id="6" name="TextBox 5">
            <a:extLst>
              <a:ext uri="{FF2B5EF4-FFF2-40B4-BE49-F238E27FC236}">
                <a16:creationId xmlns:a16="http://schemas.microsoft.com/office/drawing/2014/main" id="{38590E6D-7072-041B-5A3C-9F35D8F44ED1}"/>
              </a:ext>
            </a:extLst>
          </p:cNvPr>
          <p:cNvSpPr txBox="1"/>
          <p:nvPr/>
        </p:nvSpPr>
        <p:spPr>
          <a:xfrm>
            <a:off x="5734756" y="3850205"/>
            <a:ext cx="2878667" cy="461665"/>
          </a:xfrm>
          <a:prstGeom prst="rect">
            <a:avLst/>
          </a:prstGeom>
          <a:noFill/>
        </p:spPr>
        <p:txBody>
          <a:bodyPr wrap="square" rtlCol="0">
            <a:spAutoFit/>
          </a:bodyPr>
          <a:lstStyle/>
          <a:p>
            <a:pPr defTabSz="914377"/>
            <a:r>
              <a:rPr lang="en-US" sz="2400" dirty="0">
                <a:solidFill>
                  <a:srgbClr val="000000"/>
                </a:solidFill>
                <a:latin typeface="Calibri" panose="020F0502020204030204" pitchFamily="34" charset="0"/>
                <a:cs typeface="Calibri" panose="020F0502020204030204" pitchFamily="34" charset="0"/>
              </a:rPr>
              <a:t>”I’m so sorry…”</a:t>
            </a:r>
          </a:p>
        </p:txBody>
      </p:sp>
    </p:spTree>
    <p:extLst>
      <p:ext uri="{BB962C8B-B14F-4D97-AF65-F5344CB8AC3E}">
        <p14:creationId xmlns:p14="http://schemas.microsoft.com/office/powerpoint/2010/main" val="456491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3" y="978114"/>
            <a:ext cx="11799817" cy="4901775"/>
          </a:xfrm>
          <a:ln>
            <a:solidFill>
              <a:srgbClr val="6E2C6B"/>
            </a:solidFill>
          </a:ln>
        </p:spPr>
        <p:txBody>
          <a:bodyPr>
            <a:normAutofit lnSpcReduction="10000"/>
          </a:bodyPr>
          <a:lstStyle/>
          <a:p>
            <a:pPr marL="0" indent="0">
              <a:lnSpc>
                <a:spcPct val="90000"/>
              </a:lnSpc>
              <a:buNone/>
            </a:pPr>
            <a:r>
              <a:rPr lang="en-GB" sz="6400" dirty="0">
                <a:latin typeface="Calibri" charset="0"/>
              </a:rPr>
              <a:t>A</a:t>
            </a:r>
            <a:r>
              <a:rPr lang="en-GB" sz="4800" dirty="0">
                <a:latin typeface="Calibri" charset="0"/>
              </a:rPr>
              <a:t>ccuracy	– </a:t>
            </a:r>
            <a:r>
              <a:rPr lang="en-GB" sz="3733" dirty="0">
                <a:latin typeface="Calibri" charset="0"/>
              </a:rPr>
              <a:t>say truth, admit what you don’t know</a:t>
            </a:r>
          </a:p>
          <a:p>
            <a:pPr marL="0" indent="0">
              <a:lnSpc>
                <a:spcPct val="90000"/>
              </a:lnSpc>
              <a:buNone/>
            </a:pPr>
            <a:r>
              <a:rPr lang="en-GB" sz="6400" dirty="0">
                <a:latin typeface="Calibri" charset="0"/>
              </a:rPr>
              <a:t>B</a:t>
            </a:r>
            <a:r>
              <a:rPr lang="en-GB" sz="4800" dirty="0">
                <a:latin typeface="Calibri" charset="0"/>
              </a:rPr>
              <a:t>revity 	– </a:t>
            </a:r>
            <a:r>
              <a:rPr lang="en-GB" sz="3733" dirty="0">
                <a:latin typeface="Calibri" charset="0"/>
              </a:rPr>
              <a:t>don’t fill the silence with your voice</a:t>
            </a:r>
          </a:p>
          <a:p>
            <a:pPr marL="0" indent="0">
              <a:lnSpc>
                <a:spcPct val="90000"/>
              </a:lnSpc>
              <a:buNone/>
            </a:pPr>
            <a:r>
              <a:rPr lang="en-GB" sz="6400" dirty="0">
                <a:latin typeface="Calibri" charset="0"/>
              </a:rPr>
              <a:t>C</a:t>
            </a:r>
            <a:r>
              <a:rPr lang="en-GB" sz="4800" dirty="0">
                <a:latin typeface="Calibri" charset="0"/>
              </a:rPr>
              <a:t>larity 	– </a:t>
            </a:r>
            <a:r>
              <a:rPr lang="en-GB" sz="3733" dirty="0">
                <a:latin typeface="Calibri" charset="0"/>
              </a:rPr>
              <a:t>use unambiguous, deliberate language</a:t>
            </a:r>
            <a:r>
              <a:rPr lang="en-GB" sz="4800" dirty="0">
                <a:latin typeface="Calibri" charset="0"/>
              </a:rPr>
              <a:t> </a:t>
            </a:r>
          </a:p>
          <a:p>
            <a:pPr marL="0" indent="0">
              <a:lnSpc>
                <a:spcPct val="90000"/>
              </a:lnSpc>
              <a:buNone/>
            </a:pPr>
            <a:r>
              <a:rPr lang="en-GB" sz="6400" dirty="0">
                <a:latin typeface="Calibri" charset="0"/>
              </a:rPr>
              <a:t>D</a:t>
            </a:r>
            <a:r>
              <a:rPr lang="en-GB" sz="4800" dirty="0">
                <a:latin typeface="Calibri" charset="0"/>
              </a:rPr>
              <a:t>elivery 	– </a:t>
            </a:r>
            <a:r>
              <a:rPr lang="en-GB" sz="3733" dirty="0">
                <a:latin typeface="Calibri" charset="0"/>
              </a:rPr>
              <a:t>use appropriate non-verbal techniques</a:t>
            </a:r>
          </a:p>
          <a:p>
            <a:pPr marL="0" indent="0">
              <a:lnSpc>
                <a:spcPct val="90000"/>
              </a:lnSpc>
              <a:buNone/>
            </a:pPr>
            <a:r>
              <a:rPr lang="en-GB" sz="6400" dirty="0">
                <a:latin typeface="Calibri" charset="0"/>
              </a:rPr>
              <a:t>E</a:t>
            </a:r>
            <a:r>
              <a:rPr lang="en-GB" sz="4800" dirty="0">
                <a:latin typeface="Calibri" charset="0"/>
              </a:rPr>
              <a:t>mpathy 	</a:t>
            </a:r>
            <a:r>
              <a:rPr lang="mr-IN" sz="4800" dirty="0">
                <a:latin typeface="Calibri" charset="0"/>
              </a:rPr>
              <a:t>–</a:t>
            </a:r>
            <a:r>
              <a:rPr lang="en-GB" sz="4800" dirty="0">
                <a:latin typeface="Calibri" charset="0"/>
              </a:rPr>
              <a:t> </a:t>
            </a:r>
            <a:r>
              <a:rPr lang="en-GB" sz="3733" dirty="0">
                <a:latin typeface="Calibri" charset="0"/>
              </a:rPr>
              <a:t>explicitly state your sympathy</a:t>
            </a:r>
            <a:endParaRPr lang="en-GB" sz="6400"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4" y="153029"/>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6"/>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70"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1118169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0F8B219-B47E-55CD-71D3-12CAFC032DF2}"/>
              </a:ext>
            </a:extLst>
          </p:cNvPr>
          <p:cNvSpPr>
            <a:spLocks noGrp="1"/>
          </p:cNvSpPr>
          <p:nvPr>
            <p:ph type="title"/>
          </p:nvPr>
        </p:nvSpPr>
        <p:spPr>
          <a:xfrm>
            <a:off x="157164" y="609601"/>
            <a:ext cx="4791025" cy="1333500"/>
          </a:xfrm>
        </p:spPr>
        <p:txBody>
          <a:bodyPr vert="horz" wrap="square" lIns="91440" tIns="45720" rIns="91440" bIns="45720" numCol="1" rtlCol="0" anchor="ctr" anchorCtr="0" compatLnSpc="1">
            <a:prstTxWarp prst="textNoShape">
              <a:avLst/>
            </a:prstTxWarp>
            <a:normAutofit fontScale="90000"/>
          </a:bodyPr>
          <a:lstStyle/>
          <a:p>
            <a:pPr algn="ctr"/>
            <a:r>
              <a:rPr lang="en-US" sz="4400" dirty="0"/>
              <a:t>Specialist Nurse Conversation goals</a:t>
            </a:r>
          </a:p>
        </p:txBody>
      </p:sp>
      <p:sp>
        <p:nvSpPr>
          <p:cNvPr id="5" name="Text Placeholder 4">
            <a:extLst>
              <a:ext uri="{FF2B5EF4-FFF2-40B4-BE49-F238E27FC236}">
                <a16:creationId xmlns:a16="http://schemas.microsoft.com/office/drawing/2014/main" id="{FB01118F-C1B9-BFF1-E32F-096C8B2724BC}"/>
              </a:ext>
            </a:extLst>
          </p:cNvPr>
          <p:cNvSpPr>
            <a:spLocks noGrp="1"/>
          </p:cNvSpPr>
          <p:nvPr>
            <p:ph type="body" sz="half" idx="2"/>
          </p:nvPr>
        </p:nvSpPr>
        <p:spPr>
          <a:xfrm>
            <a:off x="228970" y="3635022"/>
            <a:ext cx="4632383" cy="1751367"/>
          </a:xfrm>
        </p:spPr>
        <p:txBody>
          <a:bodyPr vert="horz" wrap="square" lIns="91440" tIns="45720" rIns="91440" bIns="45720" numCol="1" rtlCol="0" anchor="t" anchorCtr="0" compatLnSpc="1">
            <a:prstTxWarp prst="textNoShape">
              <a:avLst/>
            </a:prstTxWarp>
            <a:normAutofit fontScale="92500" lnSpcReduction="20000"/>
          </a:bodyPr>
          <a:lstStyle/>
          <a:p>
            <a:pPr algn="ctr"/>
            <a:endParaRPr lang="en-US" altLang="en-US" sz="3200" dirty="0"/>
          </a:p>
          <a:p>
            <a:pPr algn="ctr"/>
            <a:r>
              <a:rPr lang="en-US" altLang="en-US" sz="3200" dirty="0"/>
              <a:t>Family leave with the lasting legacy of least long-term regret </a:t>
            </a:r>
          </a:p>
          <a:p>
            <a:pPr algn="ctr"/>
            <a:endParaRPr lang="en-US" altLang="en-US" sz="3200" dirty="0"/>
          </a:p>
          <a:p>
            <a:pPr indent="-228594">
              <a:buFont typeface="Arial" panose="020B0604020202020204" pitchFamily="34" charset="0"/>
              <a:buChar char="•"/>
            </a:pPr>
            <a:endParaRPr lang="en-US" sz="2000" dirty="0"/>
          </a:p>
        </p:txBody>
      </p:sp>
      <p:pic>
        <p:nvPicPr>
          <p:cNvPr id="7" name="Picture 6">
            <a:extLst>
              <a:ext uri="{FF2B5EF4-FFF2-40B4-BE49-F238E27FC236}">
                <a16:creationId xmlns:a16="http://schemas.microsoft.com/office/drawing/2014/main" id="{29FA261A-39E0-4349-97F3-7FF6E76488C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948189" y="2"/>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a:scene3d>
            <a:camera prst="orthographicFront"/>
            <a:lightRig rig="contrasting" dir="t">
              <a:rot lat="0" lon="0" rev="4200000"/>
            </a:lightRig>
          </a:scene3d>
          <a:sp3d prstMaterial="plastic">
            <a:bevelT w="381000" h="114300" prst="relaxedInset"/>
            <a:contourClr>
              <a:srgbClr val="969696"/>
            </a:contourClr>
          </a:sp3d>
        </p:spPr>
      </p:pic>
      <p:sp>
        <p:nvSpPr>
          <p:cNvPr id="13" name="Text Placeholder 4">
            <a:extLst>
              <a:ext uri="{FF2B5EF4-FFF2-40B4-BE49-F238E27FC236}">
                <a16:creationId xmlns:a16="http://schemas.microsoft.com/office/drawing/2014/main" id="{100452D0-2568-5E5A-220B-6B020768BC72}"/>
              </a:ext>
            </a:extLst>
          </p:cNvPr>
          <p:cNvSpPr txBox="1">
            <a:spLocks/>
          </p:cNvSpPr>
          <p:nvPr/>
        </p:nvSpPr>
        <p:spPr>
          <a:xfrm>
            <a:off x="492777" y="5311339"/>
            <a:ext cx="4226003" cy="1220011"/>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defTabSz="1219170" fontAlgn="base">
              <a:spcBef>
                <a:spcPts val="1333"/>
              </a:spcBef>
              <a:spcAft>
                <a:spcPct val="0"/>
              </a:spcAft>
            </a:pPr>
            <a:endParaRPr lang="en-US" altLang="en-US" sz="3200" dirty="0">
              <a:solidFill>
                <a:srgbClr val="000000"/>
              </a:solidFill>
              <a:latin typeface="Arial"/>
              <a:cs typeface="Arial"/>
            </a:endParaRPr>
          </a:p>
          <a:p>
            <a:pPr algn="ctr" defTabSz="1219170" fontAlgn="base">
              <a:spcBef>
                <a:spcPts val="1333"/>
              </a:spcBef>
              <a:spcAft>
                <a:spcPct val="0"/>
              </a:spcAft>
            </a:pPr>
            <a:r>
              <a:rPr lang="en-US" altLang="en-US" sz="3200" dirty="0">
                <a:solidFill>
                  <a:srgbClr val="000000"/>
                </a:solidFill>
                <a:latin typeface="Arial"/>
                <a:cs typeface="Arial"/>
              </a:rPr>
              <a:t>NOT to get a yes at all costs</a:t>
            </a:r>
          </a:p>
          <a:p>
            <a:pPr indent="-228594" defTabSz="1219170" fontAlgn="base">
              <a:spcBef>
                <a:spcPts val="1333"/>
              </a:spcBef>
              <a:spcAft>
                <a:spcPct val="0"/>
              </a:spcAft>
              <a:buFont typeface="Arial" panose="020B0604020202020204" pitchFamily="34" charset="0"/>
              <a:buChar char="•"/>
            </a:pPr>
            <a:endParaRPr lang="en-US" sz="2000" dirty="0">
              <a:solidFill>
                <a:srgbClr val="000000"/>
              </a:solidFill>
              <a:latin typeface="Arial"/>
              <a:cs typeface="Arial"/>
            </a:endParaRPr>
          </a:p>
        </p:txBody>
      </p:sp>
      <p:sp>
        <p:nvSpPr>
          <p:cNvPr id="15" name="Text Placeholder 4">
            <a:extLst>
              <a:ext uri="{FF2B5EF4-FFF2-40B4-BE49-F238E27FC236}">
                <a16:creationId xmlns:a16="http://schemas.microsoft.com/office/drawing/2014/main" id="{33C61C1E-EAFE-A227-7A56-95235C9CD7E2}"/>
              </a:ext>
            </a:extLst>
          </p:cNvPr>
          <p:cNvSpPr txBox="1">
            <a:spLocks/>
          </p:cNvSpPr>
          <p:nvPr/>
        </p:nvSpPr>
        <p:spPr>
          <a:xfrm>
            <a:off x="300777" y="2335248"/>
            <a:ext cx="4647411" cy="158230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defTabSz="1219170" fontAlgn="base">
              <a:spcBef>
                <a:spcPts val="1333"/>
              </a:spcBef>
              <a:spcAft>
                <a:spcPct val="0"/>
              </a:spcAft>
            </a:pPr>
            <a:r>
              <a:rPr lang="en-US" altLang="en-US" sz="3200" dirty="0">
                <a:solidFill>
                  <a:srgbClr val="000000"/>
                </a:solidFill>
                <a:latin typeface="Arial"/>
                <a:cs typeface="Arial"/>
              </a:rPr>
              <a:t>To SUPPORT and ADVOCATE a patient’s donation  decision</a:t>
            </a:r>
          </a:p>
        </p:txBody>
      </p:sp>
    </p:spTree>
    <p:extLst>
      <p:ext uri="{BB962C8B-B14F-4D97-AF65-F5344CB8AC3E}">
        <p14:creationId xmlns:p14="http://schemas.microsoft.com/office/powerpoint/2010/main" val="36628978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anim calcmode="lin" valueType="num">
                                      <p:cBhvr>
                                        <p:cTn id="8" dur="1500" fill="hold"/>
                                        <p:tgtEl>
                                          <p:spTgt spid="15"/>
                                        </p:tgtEl>
                                        <p:attrNameLst>
                                          <p:attrName>ppt_x</p:attrName>
                                        </p:attrNameLst>
                                      </p:cBhvr>
                                      <p:tavLst>
                                        <p:tav tm="0">
                                          <p:val>
                                            <p:strVal val="#ppt_x"/>
                                          </p:val>
                                        </p:tav>
                                        <p:tav tm="100000">
                                          <p:val>
                                            <p:strVal val="#ppt_x"/>
                                          </p:val>
                                        </p:tav>
                                      </p:tavLst>
                                    </p:anim>
                                    <p:anim calcmode="lin" valueType="num">
                                      <p:cBhvr>
                                        <p:cTn id="9" dur="1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500"/>
                                        <p:tgtEl>
                                          <p:spTgt spid="5">
                                            <p:txEl>
                                              <p:pRg st="1" end="1"/>
                                            </p:txEl>
                                          </p:spTgt>
                                        </p:tgtEl>
                                      </p:cBhvr>
                                    </p:animEffect>
                                    <p:anim calcmode="lin" valueType="num">
                                      <p:cBhvr>
                                        <p:cTn id="15" dur="1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500"/>
                                        <p:tgtEl>
                                          <p:spTgt spid="13"/>
                                        </p:tgtEl>
                                      </p:cBhvr>
                                    </p:animEffect>
                                    <p:anim calcmode="lin" valueType="num">
                                      <p:cBhvr>
                                        <p:cTn id="22" dur="1500" fill="hold"/>
                                        <p:tgtEl>
                                          <p:spTgt spid="13"/>
                                        </p:tgtEl>
                                        <p:attrNameLst>
                                          <p:attrName>ppt_x</p:attrName>
                                        </p:attrNameLst>
                                      </p:cBhvr>
                                      <p:tavLst>
                                        <p:tav tm="0">
                                          <p:val>
                                            <p:strVal val="#ppt_x"/>
                                          </p:val>
                                        </p:tav>
                                        <p:tav tm="100000">
                                          <p:val>
                                            <p:strVal val="#ppt_x"/>
                                          </p:val>
                                        </p:tav>
                                      </p:tavLst>
                                    </p:anim>
                                    <p:anim calcmode="lin" valueType="num">
                                      <p:cBhvr>
                                        <p:cTn id="23" dur="1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3" grpId="0"/>
      <p:bldP spid="15" grpId="0"/>
    </p:bldLst>
  </p:timing>
</p:sld>
</file>

<file path=ppt/theme/theme1.xml><?xml version="1.0" encoding="utf-8"?>
<a:theme xmlns:a="http://schemas.openxmlformats.org/drawingml/2006/main" name="4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6" ma:contentTypeDescription="Create a new document." ma:contentTypeScope="" ma:versionID="0c449b03a85982f2445fc7e15cd3ae28">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cdfcc5ab533cfd5dd576ac5b38d997e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Props1.xml><?xml version="1.0" encoding="utf-8"?>
<ds:datastoreItem xmlns:ds="http://schemas.openxmlformats.org/officeDocument/2006/customXml" ds:itemID="{857A8930-02BF-4EAB-A7E3-1774FE76C3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2A0CA3-AC69-41AD-8FE1-EF996D9AEE8A}">
  <ds:schemaRefs>
    <ds:schemaRef ds:uri="http://schemas.microsoft.com/sharepoint/v3/contenttype/forms"/>
  </ds:schemaRefs>
</ds:datastoreItem>
</file>

<file path=customXml/itemProps3.xml><?xml version="1.0" encoding="utf-8"?>
<ds:datastoreItem xmlns:ds="http://schemas.openxmlformats.org/officeDocument/2006/customXml" ds:itemID="{FD16F43A-2E82-49CE-B4E8-49EC0DAC3A02}">
  <ds:schemaRefs>
    <ds:schemaRef ds:uri="http://schemas.microsoft.com/office/infopath/2007/PartnerControls"/>
    <ds:schemaRef ds:uri="http://schemas.microsoft.com/office/2006/documentManagement/types"/>
    <ds:schemaRef ds:uri="http://schemas.openxmlformats.org/package/2006/metadata/core-properties"/>
    <ds:schemaRef ds:uri="http://purl.org/dc/dcmitype/"/>
    <ds:schemaRef ds:uri="http://schemas.microsoft.com/office/2006/metadata/properties"/>
    <ds:schemaRef ds:uri="1184d4b9-0856-4329-917a-a00dd4be4299"/>
    <ds:schemaRef ds:uri="http://purl.org/dc/elements/1.1/"/>
    <ds:schemaRef ds:uri="6dc0cc31-d152-4c57-a5dc-d92704ab0787"/>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30</TotalTime>
  <Words>5803</Words>
  <Application>Microsoft Office PowerPoint</Application>
  <PresentationFormat>Widescreen</PresentationFormat>
  <Paragraphs>780</Paragraphs>
  <Slides>104</Slides>
  <Notes>85</Notes>
  <HiddenSlides>2</HiddenSlides>
  <MMClips>1</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104</vt:i4>
      </vt:variant>
    </vt:vector>
  </HeadingPairs>
  <TitlesOfParts>
    <vt:vector size="116" baseType="lpstr">
      <vt:lpstr>arial</vt:lpstr>
      <vt:lpstr>arial</vt:lpstr>
      <vt:lpstr>ArialMT</vt:lpstr>
      <vt:lpstr>Broadway</vt:lpstr>
      <vt:lpstr>Calibri</vt:lpstr>
      <vt:lpstr>Calibri Light</vt:lpstr>
      <vt:lpstr>Google Sans</vt:lpstr>
      <vt:lpstr>Lucida Grande</vt:lpstr>
      <vt:lpstr>Times New Roman</vt:lpstr>
      <vt:lpstr>4_Default Design</vt:lpstr>
      <vt:lpstr>1_cca_ms_nhsbt_presentation (3)</vt:lpstr>
      <vt:lpstr>Office Theme</vt:lpstr>
      <vt:lpstr>Breaking bad news – the Shakespearean Tragedy Approach</vt:lpstr>
      <vt:lpstr>PowerPoint Presentation</vt:lpstr>
      <vt:lpstr>Good communication is a technical skill – not a personality trait</vt:lpstr>
      <vt:lpstr>Good communication is a technical skill – not a personality trait</vt:lpstr>
      <vt:lpstr>Good communication is a technical skill – not a personality trait</vt:lpstr>
      <vt:lpstr>Good communication is a technical skill – not a personality trait</vt:lpstr>
      <vt:lpstr>Good communication is a technical skill – not a personality trait</vt:lpstr>
      <vt:lpstr>What end of life conversations do we have?</vt:lpstr>
      <vt:lpstr>What end of life conversations do we have?</vt:lpstr>
      <vt:lpstr>What end of life conversations do we have?</vt:lpstr>
      <vt:lpstr>Three stage approach</vt:lpstr>
      <vt:lpstr>Planning the conversation</vt:lpstr>
      <vt:lpstr>Planning the conversation</vt:lpstr>
      <vt:lpstr>Planning the conversation</vt:lpstr>
      <vt:lpstr>Planning the conversation</vt:lpstr>
      <vt:lpstr>Planning the conversation</vt:lpstr>
      <vt:lpstr>PowerPoint Presentation</vt:lpstr>
      <vt:lpstr>PowerPoint Presentation</vt:lpstr>
      <vt:lpstr>PowerPoint Presentation</vt:lpstr>
      <vt:lpstr>PowerPoint Presentation</vt:lpstr>
      <vt:lpstr>Why do families say ‘yes’?</vt:lpstr>
      <vt:lpstr>Why do families say ‘yes’?</vt:lpstr>
      <vt:lpstr>PowerPoint Presentation</vt:lpstr>
      <vt:lpstr>Introducing the SN-OD</vt:lpstr>
      <vt:lpstr>Is it deception not to mention donation?</vt:lpstr>
      <vt:lpstr>Introducing the SN-OD</vt:lpstr>
      <vt:lpstr>ICU comms are high risk comms</vt:lpstr>
      <vt:lpstr>ICU comms are high risk comms</vt:lpstr>
      <vt:lpstr>What do we hope to achieve in the conversation?</vt:lpstr>
      <vt:lpstr>What do we hope to achieve in the conversation?</vt:lpstr>
      <vt:lpstr>What do we hope to achieve in the conversation?</vt:lpstr>
      <vt:lpstr>What do we hope to achieve in the conversation?</vt:lpstr>
      <vt:lpstr>What conversations do we have?</vt:lpstr>
      <vt:lpstr>Breaking bad news as a Shakespearean tragedy  (a structured approach)</vt:lpstr>
      <vt:lpstr>Breaking bad news as a Shakespearean tragedy  (a structured approach)</vt:lpstr>
      <vt:lpstr>Breaking bad news as a Shakespearean tragedy  (a structured approach)</vt:lpstr>
      <vt:lpstr>Breaking bad news as a Shakespearean tragedy  (a structured approach)</vt:lpstr>
      <vt:lpstr>Breaking bad news as a Shakespearean tragedy  (a structured approach)</vt:lpstr>
      <vt:lpstr>Breaking bad news as a Shakespearean tragedy  (a structured approach)</vt:lpstr>
      <vt:lpstr>A,B,C,D,E won’t let you down</vt:lpstr>
      <vt:lpstr>A,B,C,D,E won’t let you down</vt:lpstr>
      <vt:lpstr>A,B,C,D,E won’t let you down</vt:lpstr>
      <vt:lpstr>The power of silence</vt:lpstr>
      <vt:lpstr>A,B,C,D,E won’t let you down</vt:lpstr>
      <vt:lpstr>A,B,C,D,E won’t let you down</vt:lpstr>
      <vt:lpstr>PowerPoint Presentation</vt:lpstr>
      <vt:lpstr>PowerPoint Presentation</vt:lpstr>
      <vt:lpstr>PowerPoint Presentation</vt:lpstr>
      <vt:lpstr>PowerPoint Presentation</vt:lpstr>
      <vt:lpstr>How to address WLST</vt:lpstr>
      <vt:lpstr>How to address WLST</vt:lpstr>
      <vt:lpstr>How to address WLST</vt:lpstr>
      <vt:lpstr>How to address WLST</vt:lpstr>
      <vt:lpstr>A,B,C,D,E won’t let you down</vt:lpstr>
      <vt:lpstr>A,B,C,D,E won’t let you down</vt:lpstr>
      <vt:lpstr>PowerPoint Presentation</vt:lpstr>
      <vt:lpstr>PowerPoint Presentation</vt:lpstr>
      <vt:lpstr>What if donation isn’t possible</vt:lpstr>
      <vt:lpstr>A,B,C,D,E won’t let you down</vt:lpstr>
      <vt:lpstr>A,B,C,D,E won’t let you down</vt:lpstr>
      <vt:lpstr>PowerPoint Presentation</vt:lpstr>
      <vt:lpstr>What conversations do we have?</vt:lpstr>
      <vt:lpstr>Breaking bad news as a Shakespearean tragedy  (a structured approach)</vt:lpstr>
      <vt:lpstr>Breaking bad news as a Shakespearean tragedy  (a structured approach)</vt:lpstr>
      <vt:lpstr>What conversations do we have?</vt:lpstr>
      <vt:lpstr>PowerPoint Presentation</vt:lpstr>
      <vt:lpstr>Some practical tips</vt:lpstr>
      <vt:lpstr>Breaking bad news as a Shakespearean tragedy  (a structured approach)</vt:lpstr>
      <vt:lpstr>Breaking bad news as a Shakespearean tragedy  (a structured approach)</vt:lpstr>
      <vt:lpstr>After the tests</vt:lpstr>
      <vt:lpstr>Breaking bad news as a Shakespearean tragedy  (a structured approach)</vt:lpstr>
      <vt:lpstr>Making the transition</vt:lpstr>
      <vt:lpstr>PowerPoint Presentation</vt:lpstr>
      <vt:lpstr>PowerPoint Presentation</vt:lpstr>
      <vt:lpstr>PowerPoint Presentation</vt:lpstr>
      <vt:lpstr>PowerPoint Presentation</vt:lpstr>
      <vt:lpstr>What if the family talk about donation early on?</vt:lpstr>
      <vt:lpstr>PowerPoint Presentation</vt:lpstr>
      <vt:lpstr>PowerPoint Presentation</vt:lpstr>
      <vt:lpstr>PowerPoint Presentation</vt:lpstr>
      <vt:lpstr>PowerPoint Presentation</vt:lpstr>
      <vt:lpstr>PowerPoint Presentation</vt:lpstr>
      <vt:lpstr>Breaking bad news as a Shakespearean tragedy  (a structured approach)</vt:lpstr>
      <vt:lpstr>PowerPoint Presentation</vt:lpstr>
      <vt:lpstr>Breaking bad news as a Shakespearean tragedy  (a structured approach)</vt:lpstr>
      <vt:lpstr>Breaking bad news as a Shakespearean tragedy  (a structured approach)</vt:lpstr>
      <vt:lpstr>Breaking bad news as a Shakespearean tragedy  (a structured approach)</vt:lpstr>
      <vt:lpstr>Breaking bad news as a Shakespearean tragedy  (a structured approach)</vt:lpstr>
      <vt:lpstr>PowerPoint Presentation</vt:lpstr>
      <vt:lpstr>PowerPoint Presentation</vt:lpstr>
      <vt:lpstr>PowerPoint Presentation</vt:lpstr>
      <vt:lpstr>PowerPoint Presentation</vt:lpstr>
      <vt:lpstr>PowerPoint Presentation</vt:lpstr>
      <vt:lpstr>‘Deemed’ conversations</vt:lpstr>
      <vt:lpstr>‘Deemed’ conversations</vt:lpstr>
      <vt:lpstr>‘Deemed’ conversations</vt:lpstr>
      <vt:lpstr>PowerPoint Presentation</vt:lpstr>
      <vt:lpstr>Summary</vt:lpstr>
      <vt:lpstr>Good communication is a technical skill – not a personality trait</vt:lpstr>
      <vt:lpstr>Three stage approach</vt:lpstr>
      <vt:lpstr>Three stage approach</vt:lpstr>
      <vt:lpstr>Breaking bad news as a Shakespearean tragedy  </vt:lpstr>
      <vt:lpstr>A,B,C,D,E won’t let you down</vt:lpstr>
      <vt:lpstr>Specialist Nurse Conversation goals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Breaking bad news – the Shakespearean Tragedy Approach</dc:title>
  <dc:creator>Ben Ivory</dc:creator>
  <cp:lastModifiedBy>Conner Sweet</cp:lastModifiedBy>
  <cp:revision>29</cp:revision>
  <dcterms:created xsi:type="dcterms:W3CDTF">2023-08-29T15:02:48Z</dcterms:created>
  <dcterms:modified xsi:type="dcterms:W3CDTF">2023-11-13T16:24:37Z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