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4"/>
    <p:sldMasterId id="2147483788" r:id="rId5"/>
    <p:sldMasterId id="2147483800" r:id="rId6"/>
    <p:sldMasterId id="2147483812" r:id="rId7"/>
    <p:sldMasterId id="2147483825" r:id="rId8"/>
    <p:sldMasterId id="2147483838" r:id="rId9"/>
    <p:sldMasterId id="2147483850" r:id="rId10"/>
    <p:sldMasterId id="2147483862" r:id="rId11"/>
  </p:sldMasterIdLst>
  <p:notesMasterIdLst>
    <p:notesMasterId r:id="rId32"/>
  </p:notesMasterIdLst>
  <p:sldIdLst>
    <p:sldId id="416" r:id="rId12"/>
    <p:sldId id="422" r:id="rId13"/>
    <p:sldId id="1359" r:id="rId14"/>
    <p:sldId id="427" r:id="rId15"/>
    <p:sldId id="2145709523" r:id="rId16"/>
    <p:sldId id="2145709524" r:id="rId17"/>
    <p:sldId id="2145709521" r:id="rId18"/>
    <p:sldId id="1818" r:id="rId19"/>
    <p:sldId id="2145709506" r:id="rId20"/>
    <p:sldId id="1812" r:id="rId21"/>
    <p:sldId id="2145709508" r:id="rId22"/>
    <p:sldId id="2145709528" r:id="rId23"/>
    <p:sldId id="2145709525" r:id="rId24"/>
    <p:sldId id="2145709516" r:id="rId25"/>
    <p:sldId id="2145709526" r:id="rId26"/>
    <p:sldId id="256" r:id="rId27"/>
    <p:sldId id="2145709505" r:id="rId28"/>
    <p:sldId id="2145709527" r:id="rId29"/>
    <p:sldId id="2145709511" r:id="rId30"/>
    <p:sldId id="2145709529" r:id="rId3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367A"/>
    <a:srgbClr val="E0119D"/>
    <a:srgbClr val="0065BE"/>
    <a:srgbClr val="6E2C6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2" autoAdjust="0"/>
    <p:restoredTop sz="84218" autoAdjust="0"/>
  </p:normalViewPr>
  <p:slideViewPr>
    <p:cSldViewPr snapToGrid="0" snapToObjects="1">
      <p:cViewPr varScale="1">
        <p:scale>
          <a:sx n="118" d="100"/>
          <a:sy n="118" d="100"/>
        </p:scale>
        <p:origin x="390" y="102"/>
      </p:cViewPr>
      <p:guideLst>
        <p:guide orient="horz" pos="1620"/>
        <p:guide pos="2880"/>
      </p:guideLst>
    </p:cSldViewPr>
  </p:slideViewPr>
  <p:outlineViewPr>
    <p:cViewPr>
      <p:scale>
        <a:sx n="33" d="100"/>
        <a:sy n="33" d="100"/>
      </p:scale>
      <p:origin x="0" y="54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heme" Target="theme/theme1.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31021E-DAAA-5E41-A32C-8FABF0F2E3DE}" type="datetimeFigureOut">
              <a:rPr lang="en-US" smtClean="0"/>
              <a:t>11/10/2023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EF218-7006-3B44-9E45-2A520B6FACEE}" type="slidenum">
              <a:rPr lang="en-US" smtClean="0"/>
              <a:t>‹#›</a:t>
            </a:fld>
            <a:endParaRPr lang="en-US"/>
          </a:p>
        </p:txBody>
      </p:sp>
    </p:spTree>
    <p:extLst>
      <p:ext uri="{BB962C8B-B14F-4D97-AF65-F5344CB8AC3E}">
        <p14:creationId xmlns:p14="http://schemas.microsoft.com/office/powerpoint/2010/main" val="3341000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4128494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040173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7097C-1EDF-2343-AFB3-100515BF5BF3}" type="slidenum">
              <a:rPr lang="en-GB">
                <a:solidFill>
                  <a:prstClr val="black"/>
                </a:solidFill>
                <a:latin typeface="Calibri"/>
              </a:rPr>
              <a:pPr/>
              <a:t>4</a:t>
            </a:fld>
            <a:endParaRPr lang="en-GB">
              <a:solidFill>
                <a:prstClr val="black"/>
              </a:solidFill>
              <a:latin typeface="Calibri"/>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1239312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2D84E45E-49F0-4A11-82BA-EA858917A3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C7F1E395-4C11-4688-A77F-37E63E083E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5364" name="Slide Number Placeholder 3">
            <a:extLst>
              <a:ext uri="{FF2B5EF4-FFF2-40B4-BE49-F238E27FC236}">
                <a16:creationId xmlns:a16="http://schemas.microsoft.com/office/drawing/2014/main" id="{AE3BA912-0D7C-426A-9148-2A5A7EAB2C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C137369-EFFD-4340-AE95-D77DAACCE034}"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7288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381000" y="685800"/>
            <a:ext cx="6094413" cy="3429000"/>
          </a:xfrm>
          <a:ln/>
        </p:spPr>
      </p:sp>
      <p:sp>
        <p:nvSpPr>
          <p:cNvPr id="50179"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en-GB" dirty="0">
                <a:latin typeface="Calibri" charset="0"/>
              </a:rPr>
              <a:t>The steps in the sequence of gaining consent have only changed with the addition of deemed consent. </a:t>
            </a:r>
          </a:p>
          <a:p>
            <a:r>
              <a:rPr lang="en-GB" sz="1200" dirty="0">
                <a:solidFill>
                  <a:srgbClr val="000000"/>
                </a:solidFill>
              </a:rPr>
              <a:t>Not</a:t>
            </a:r>
            <a:r>
              <a:rPr lang="en-GB" sz="1200" baseline="0" dirty="0">
                <a:solidFill>
                  <a:srgbClr val="000000"/>
                </a:solidFill>
              </a:rPr>
              <a:t> on the ODR, </a:t>
            </a:r>
            <a:r>
              <a:rPr lang="en-GB" sz="1200" dirty="0">
                <a:solidFill>
                  <a:srgbClr val="000000"/>
                </a:solidFill>
              </a:rPr>
              <a:t>first person consent: may have been a conversation the family recall during which the patient had expressed a wish to be a donor, or recorded their wish to donate in some other way.</a:t>
            </a:r>
          </a:p>
          <a:p>
            <a:r>
              <a:rPr lang="en-GB" dirty="0">
                <a:latin typeface="Calibri" charset="0"/>
              </a:rPr>
              <a:t>Once it has been identified that the patient had neither made a decision nor appointed a representative then their consent may be deemed in Wales unless they are a child or excepted adult.</a:t>
            </a:r>
          </a:p>
          <a:p>
            <a:r>
              <a:rPr lang="en-GB" dirty="0">
                <a:latin typeface="Calibri" charset="0"/>
              </a:rPr>
              <a:t>The family are involved in these discussions as they must be given the opportunity to produce evidence that the person did not want to be a donor.</a:t>
            </a:r>
          </a:p>
          <a:p>
            <a:r>
              <a:rPr lang="en-GB" dirty="0">
                <a:latin typeface="Calibri" charset="0"/>
              </a:rPr>
              <a:t>If deemed consent does not apply to the patient then consent must be sought from those in the qualifying relationship – as outlined by the relevant Human Tissue Acts: </a:t>
            </a:r>
            <a:r>
              <a:rPr lang="en-GB" sz="1200" kern="1200" dirty="0">
                <a:solidFill>
                  <a:schemeClr val="tx1"/>
                </a:solidFill>
                <a:effectLst/>
                <a:latin typeface="+mn-lt"/>
                <a:ea typeface="ＭＳ Ｐゴシック" charset="0"/>
                <a:cs typeface="ＭＳ Ｐゴシック" charset="0"/>
              </a:rPr>
              <a:t>HTA 2004 (England, Wales and Northern Ireland), HT(S)A 2006 (Scotland).</a:t>
            </a:r>
            <a:endParaRPr lang="en-GB" dirty="0">
              <a:latin typeface="Calibri" charset="0"/>
            </a:endParaRPr>
          </a:p>
        </p:txBody>
      </p:sp>
    </p:spTree>
    <p:extLst>
      <p:ext uri="{BB962C8B-B14F-4D97-AF65-F5344CB8AC3E}">
        <p14:creationId xmlns:p14="http://schemas.microsoft.com/office/powerpoint/2010/main" val="285097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Probably what most of you want to know is what changes.</a:t>
            </a:r>
          </a:p>
          <a:p>
            <a:endParaRPr lang="en-GB" dirty="0"/>
          </a:p>
          <a:p>
            <a:r>
              <a:rPr lang="en-GB" dirty="0"/>
              <a:t>Well these are the four steps for exploring consent for organ donation in England.</a:t>
            </a:r>
          </a:p>
          <a:p>
            <a:endParaRPr lang="en-GB" dirty="0"/>
          </a:p>
          <a:p>
            <a:r>
              <a:rPr lang="en-GB" dirty="0"/>
              <a:t>Step 1 remains completely unchanged – refer, break bad news, and approach the family with a SNOD / SR.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100% referral is expected.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As we observed in Wales families expect donation to be discussed and they are not surprised when we do. Our colleagues in Wales tell us that often families will bring up donation first, or when it is raised they say ‘We were expecting that, we have talked about this, and the answer 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Additionally from public consultations there has emerged a societal expectation that donation WILL be discussed at the end of life – even if just to explain why donation can not go ahead or that we are aware they have ‘opted out’.  The last bit is very important. Some members of society have expressed concern that the ability to opt out is ‘fake’ or a ‘gimmick’. That we won’t really check the register and just take organs. Every time we go into a room and say “We have checked the register and we have seen that [name] has opted out. That’s what we will be following….” provides huge reassurance to these communities that Opting Out is real. That we do check. And peoples’ donation decision is respected.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In Guidelines for the Provision of Intensive Care Services Edition 2 (GPICS 2) it states what best practice for approaching families for organ donation involves - the consultant leads on breaking bad news before handing over to the SNOD when it is clear that the family have accepted the inevitability of their loss AND are ready to consider what may happen next.</a:t>
            </a:r>
            <a:endParaRPr kumimoji="0" lang="en-US" sz="1400" b="0" i="1" u="none" strike="noStrike" kern="1200" cap="none" spc="0" normalizeH="0" baseline="0" noProof="0" dirty="0">
              <a:ln>
                <a:noFill/>
              </a:ln>
              <a:solidFill>
                <a:srgbClr val="000000"/>
              </a:solidFill>
              <a:effectLst/>
              <a:uLnTx/>
              <a:uFillTx/>
              <a:latin typeface="Arial"/>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430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have a philosophical concern.</a:t>
            </a:r>
          </a:p>
          <a:p>
            <a:r>
              <a:rPr lang="en-GB" dirty="0"/>
              <a:t>Will enough people know they need to opt out.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Marketing budget </a:t>
            </a:r>
            <a:r>
              <a:rPr kumimoji="0" lang="en-GB" sz="1200" b="0" i="0" u="none" strike="noStrike" kern="1200" cap="none" spc="0" normalizeH="0" baseline="0" noProof="0" dirty="0">
                <a:ln>
                  <a:noFill/>
                </a:ln>
                <a:solidFill>
                  <a:srgbClr val="000000"/>
                </a:solidFill>
                <a:effectLst/>
                <a:uLnTx/>
                <a:uFillTx/>
                <a:latin typeface="Arial"/>
                <a:ea typeface="+mn-ea"/>
                <a:cs typeface="+mn-cs"/>
              </a:rPr>
              <a:t>= </a:t>
            </a:r>
            <a:r>
              <a:rPr lang="en-GB" dirty="0">
                <a:solidFill>
                  <a:srgbClr val="000000"/>
                </a:solidFill>
                <a:latin typeface="Arial"/>
              </a:rPr>
              <a:t>£11.7 million over two years</a:t>
            </a:r>
            <a:endParaRPr kumimoji="0" lang="en-GB" sz="1200" b="0" i="0" u="none" strike="noStrike" kern="1200" cap="none" spc="0" normalizeH="0" baseline="0" noProof="0" dirty="0">
              <a:ln>
                <a:noFill/>
              </a:ln>
              <a:solidFill>
                <a:srgbClr val="000000"/>
              </a:solidFill>
              <a:effectLst/>
              <a:uLnTx/>
              <a:uFillTx/>
              <a:latin typeface="Arial"/>
              <a:ea typeface="+mn-ea"/>
              <a:cs typeface="+mn-cs"/>
            </a:endParaRPr>
          </a:p>
          <a:p>
            <a:endParaRPr lang="en-GB" dirty="0"/>
          </a:p>
          <a:p>
            <a:r>
              <a:rPr lang="en-GB" dirty="0"/>
              <a:t>In marketing terms they talk about</a:t>
            </a:r>
          </a:p>
          <a:p>
            <a:pPr marL="228600" indent="-228600">
              <a:buFont typeface="+mj-lt"/>
              <a:buAutoNum type="arabicPeriod"/>
            </a:pPr>
            <a:r>
              <a:rPr lang="en-GB" dirty="0"/>
              <a:t>Reach – how many people could have been exposed to the marketing– this is running &gt; 90% which is excellent.</a:t>
            </a:r>
          </a:p>
          <a:p>
            <a:pPr marL="228600" indent="-228600">
              <a:buFont typeface="+mj-lt"/>
              <a:buAutoNum type="arabicPeriod"/>
            </a:pPr>
            <a:r>
              <a:rPr lang="en-GB" dirty="0"/>
              <a:t>Awareness – have people seen or heard something about the law change. The goal was 60% by the law implementation. This goal has been hit already with a few months to spare. </a:t>
            </a:r>
          </a:p>
          <a:p>
            <a:pPr marL="228600" indent="-228600">
              <a:buFont typeface="+mj-lt"/>
              <a:buAutoNum type="arabicPeriod"/>
            </a:pPr>
            <a:r>
              <a:rPr lang="en-GB" dirty="0"/>
              <a:t>Our market research has shown that 54% of people have had a discussion regarding organ donation.</a:t>
            </a:r>
          </a:p>
          <a:p>
            <a:pPr marL="228600" indent="-228600">
              <a:buFont typeface="+mj-lt"/>
              <a:buAutoNum type="arabicPeriod"/>
            </a:pPr>
            <a:endParaRPr lang="en-GB" dirty="0"/>
          </a:p>
          <a:p>
            <a:pPr marL="228600" indent="-228600">
              <a:buFont typeface="+mj-lt"/>
              <a:buAutoNum type="arabicPeriod"/>
            </a:pPr>
            <a:r>
              <a:rPr lang="en-GB" dirty="0"/>
              <a:t>Many have gone onto record their decision.</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7045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have a philosophical concern.</a:t>
            </a:r>
          </a:p>
          <a:p>
            <a:r>
              <a:rPr lang="en-GB" dirty="0"/>
              <a:t>Will enough people know they need to opt out.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Marketing budget </a:t>
            </a:r>
            <a:r>
              <a:rPr kumimoji="0" lang="en-GB" sz="1200" b="0" i="0" u="none" strike="noStrike" kern="1200" cap="none" spc="0" normalizeH="0" baseline="0" noProof="0" dirty="0">
                <a:ln>
                  <a:noFill/>
                </a:ln>
                <a:solidFill>
                  <a:srgbClr val="000000"/>
                </a:solidFill>
                <a:effectLst/>
                <a:uLnTx/>
                <a:uFillTx/>
                <a:latin typeface="Arial"/>
                <a:ea typeface="+mn-ea"/>
                <a:cs typeface="+mn-cs"/>
              </a:rPr>
              <a:t>= </a:t>
            </a:r>
            <a:r>
              <a:rPr lang="en-GB" dirty="0">
                <a:solidFill>
                  <a:srgbClr val="000000"/>
                </a:solidFill>
                <a:latin typeface="Arial"/>
              </a:rPr>
              <a:t>£11.7 million over two years</a:t>
            </a:r>
            <a:endParaRPr kumimoji="0" lang="en-GB" sz="1200" b="0" i="0" u="none" strike="noStrike" kern="1200" cap="none" spc="0" normalizeH="0" baseline="0" noProof="0" dirty="0">
              <a:ln>
                <a:noFill/>
              </a:ln>
              <a:solidFill>
                <a:srgbClr val="000000"/>
              </a:solidFill>
              <a:effectLst/>
              <a:uLnTx/>
              <a:uFillTx/>
              <a:latin typeface="Arial"/>
              <a:ea typeface="+mn-ea"/>
              <a:cs typeface="+mn-cs"/>
            </a:endParaRPr>
          </a:p>
          <a:p>
            <a:endParaRPr lang="en-GB" dirty="0"/>
          </a:p>
          <a:p>
            <a:r>
              <a:rPr lang="en-GB" dirty="0"/>
              <a:t>In marketing terms they talk about</a:t>
            </a:r>
          </a:p>
          <a:p>
            <a:pPr marL="228600" indent="-228600">
              <a:buFont typeface="+mj-lt"/>
              <a:buAutoNum type="arabicPeriod"/>
            </a:pPr>
            <a:r>
              <a:rPr lang="en-GB" dirty="0"/>
              <a:t>Reach – how many people could have been exposed to the marketing– this is running &gt; 90% which is excellent.</a:t>
            </a:r>
          </a:p>
          <a:p>
            <a:pPr marL="228600" indent="-228600">
              <a:buFont typeface="+mj-lt"/>
              <a:buAutoNum type="arabicPeriod"/>
            </a:pPr>
            <a:r>
              <a:rPr lang="en-GB" dirty="0"/>
              <a:t>Awareness – have people seen or heard something about the law change. The goal was 60% by the law implementation. This goal has been hit already with a few months to spare. </a:t>
            </a:r>
          </a:p>
          <a:p>
            <a:pPr marL="228600" indent="-228600">
              <a:buFont typeface="+mj-lt"/>
              <a:buAutoNum type="arabicPeriod"/>
            </a:pPr>
            <a:r>
              <a:rPr lang="en-GB" dirty="0"/>
              <a:t>Our market research has shown that 54% of people have had a discussion regarding organ donation.</a:t>
            </a:r>
          </a:p>
          <a:p>
            <a:pPr marL="228600" indent="-228600">
              <a:buFont typeface="+mj-lt"/>
              <a:buAutoNum type="arabicPeriod"/>
            </a:pPr>
            <a:endParaRPr lang="en-GB" dirty="0"/>
          </a:p>
          <a:p>
            <a:pPr marL="228600" indent="-228600">
              <a:buFont typeface="+mj-lt"/>
              <a:buAutoNum type="arabicPeriod"/>
            </a:pPr>
            <a:r>
              <a:rPr lang="en-GB" dirty="0"/>
              <a:t>Many have gone onto record their decision.</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0681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422275" y="1241425"/>
            <a:ext cx="5953125" cy="3349625"/>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918285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422275" y="1241425"/>
            <a:ext cx="5953125" cy="3349625"/>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388374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Organ Donation, Past Present and Future</a:t>
            </a:r>
          </a:p>
        </p:txBody>
      </p:sp>
    </p:spTree>
    <p:extLst>
      <p:ext uri="{BB962C8B-B14F-4D97-AF65-F5344CB8AC3E}">
        <p14:creationId xmlns:p14="http://schemas.microsoft.com/office/powerpoint/2010/main" val="4034605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7330642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361511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3793799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058661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81542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04244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480718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484561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593787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478010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11/10/2023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23280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5820794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3161920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t>Click to edit Master text styles</a:t>
            </a:r>
          </a:p>
        </p:txBody>
      </p:sp>
    </p:spTree>
    <p:extLst>
      <p:ext uri="{BB962C8B-B14F-4D97-AF65-F5344CB8AC3E}">
        <p14:creationId xmlns:p14="http://schemas.microsoft.com/office/powerpoint/2010/main" val="277506344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1"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022726"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853643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0374015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5266172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8310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31060659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41394132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2638467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469106"/>
            <a:ext cx="1744662" cy="344328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469106"/>
            <a:ext cx="5081588" cy="34432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9328870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257175" indent="0" algn="ctr">
              <a:buNone/>
              <a:defRPr/>
            </a:lvl2pPr>
            <a:lvl3pPr marL="514350" indent="0" algn="ctr">
              <a:buNone/>
              <a:defRPr/>
            </a:lvl3pPr>
            <a:lvl4pPr marL="771525" indent="0" algn="ctr">
              <a:buNone/>
              <a:defRPr/>
            </a:lvl4pPr>
            <a:lvl5pPr marL="1028700" indent="0" algn="ctr">
              <a:buNone/>
              <a:defRPr/>
            </a:lvl5pPr>
            <a:lvl6pPr marL="1285875" indent="0" algn="ctr">
              <a:buNone/>
              <a:defRPr/>
            </a:lvl6pPr>
            <a:lvl7pPr marL="1543050" indent="0" algn="ctr">
              <a:buNone/>
              <a:defRPr/>
            </a:lvl7pPr>
            <a:lvl8pPr marL="1800225" indent="0" algn="ctr">
              <a:buNone/>
              <a:defRPr/>
            </a:lvl8pPr>
            <a:lvl9pPr marL="20574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66758609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6659162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225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125"/>
            </a:lvl1pPr>
            <a:lvl2pPr marL="257175" indent="0">
              <a:buNone/>
              <a:defRPr sz="1013"/>
            </a:lvl2pPr>
            <a:lvl3pPr marL="514350" indent="0">
              <a:buNone/>
              <a:defRPr sz="900"/>
            </a:lvl3pPr>
            <a:lvl4pPr marL="771525" indent="0">
              <a:buNone/>
              <a:defRPr sz="788"/>
            </a:lvl4pPr>
            <a:lvl5pPr marL="1028700" indent="0">
              <a:buNone/>
              <a:defRPr sz="788"/>
            </a:lvl5pPr>
            <a:lvl6pPr marL="1285875" indent="0">
              <a:buNone/>
              <a:defRPr sz="788"/>
            </a:lvl6pPr>
            <a:lvl7pPr marL="1543050" indent="0">
              <a:buNone/>
              <a:defRPr sz="788"/>
            </a:lvl7pPr>
            <a:lvl8pPr marL="1800225" indent="0">
              <a:buNone/>
              <a:defRPr sz="788"/>
            </a:lvl8pPr>
            <a:lvl9pPr marL="2057400" indent="0">
              <a:buNone/>
              <a:defRPr sz="788"/>
            </a:lvl9pPr>
          </a:lstStyle>
          <a:p>
            <a:pPr lvl="0"/>
            <a:r>
              <a:rPr lang="en-US"/>
              <a:t>Click to edit Master text styles</a:t>
            </a:r>
          </a:p>
        </p:txBody>
      </p:sp>
    </p:spTree>
    <p:extLst>
      <p:ext uri="{BB962C8B-B14F-4D97-AF65-F5344CB8AC3E}">
        <p14:creationId xmlns:p14="http://schemas.microsoft.com/office/powerpoint/2010/main" val="183270400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3" y="1394223"/>
            <a:ext cx="3413125" cy="25181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022728" y="1394223"/>
            <a:ext cx="3413125" cy="25181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985859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nchor="ctr" anchorCtr="0"/>
          <a:lstStyle>
            <a:lvl1pPr algn="ctr">
              <a:defRPr sz="1800" b="0">
                <a:solidFill>
                  <a:srgbClr val="E0119D"/>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039412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29629" y="134570"/>
            <a:ext cx="6978650" cy="866775"/>
          </a:xfrm>
        </p:spPr>
        <p:txBody>
          <a:bodyPr anchor="ctr" anchorCtr="0"/>
          <a:lstStyle>
            <a:lvl1pPr algn="ctr">
              <a:defRPr sz="1800" b="0">
                <a:solidFill>
                  <a:srgbClr val="E0119D"/>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73038587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39639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1125" b="1"/>
            </a:lvl1pPr>
          </a:lstStyle>
          <a:p>
            <a:r>
              <a:rPr lang="en-US"/>
              <a:t>Click to edit Master title style</a:t>
            </a:r>
            <a:endParaRPr lang="en-GB"/>
          </a:p>
        </p:txBody>
      </p:sp>
      <p:sp>
        <p:nvSpPr>
          <p:cNvPr id="3" name="Content Placehold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3"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Tree>
    <p:extLst>
      <p:ext uri="{BB962C8B-B14F-4D97-AF65-F5344CB8AC3E}">
        <p14:creationId xmlns:p14="http://schemas.microsoft.com/office/powerpoint/2010/main" val="139892874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125"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GB"/>
          </a:p>
        </p:txBody>
      </p:sp>
      <p:sp>
        <p:nvSpPr>
          <p:cNvPr id="4" name="Text Placeholder 3"/>
          <p:cNvSpPr>
            <a:spLocks noGrp="1"/>
          </p:cNvSpPr>
          <p:nvPr>
            <p:ph type="body" sz="half" idx="2"/>
          </p:nvPr>
        </p:nvSpPr>
        <p:spPr>
          <a:xfrm>
            <a:off x="1792288" y="4025504"/>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Tree>
    <p:extLst>
      <p:ext uri="{BB962C8B-B14F-4D97-AF65-F5344CB8AC3E}">
        <p14:creationId xmlns:p14="http://schemas.microsoft.com/office/powerpoint/2010/main" val="128040786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287082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469107"/>
            <a:ext cx="1744662" cy="34432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469107"/>
            <a:ext cx="5081588" cy="3443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9464037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8"/>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178" indent="0" algn="ctr">
              <a:buNone/>
              <a:defRPr/>
            </a:lvl2pPr>
            <a:lvl3pPr marL="914354" indent="0" algn="ctr">
              <a:buNone/>
              <a:defRPr/>
            </a:lvl3pPr>
            <a:lvl4pPr marL="1371532" indent="0" algn="ctr">
              <a:buNone/>
              <a:defRPr/>
            </a:lvl4pPr>
            <a:lvl5pPr marL="1828709" indent="0" algn="ctr">
              <a:buNone/>
              <a:defRPr/>
            </a:lvl5pPr>
            <a:lvl6pPr marL="2285886" indent="0" algn="ctr">
              <a:buNone/>
              <a:defRPr/>
            </a:lvl6pPr>
            <a:lvl7pPr marL="2743063" indent="0" algn="ctr">
              <a:buNone/>
              <a:defRPr/>
            </a:lvl7pPr>
            <a:lvl8pPr marL="3200240" indent="0" algn="ctr">
              <a:buNone/>
              <a:defRPr/>
            </a:lvl8pPr>
            <a:lvl9pPr marL="3657418"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105235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95313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178" indent="0">
              <a:buNone/>
              <a:defRPr sz="1800"/>
            </a:lvl2pPr>
            <a:lvl3pPr marL="914354" indent="0">
              <a:buNone/>
              <a:defRPr sz="1600"/>
            </a:lvl3pPr>
            <a:lvl4pPr marL="1371532" indent="0">
              <a:buNone/>
              <a:defRPr sz="1400"/>
            </a:lvl4pPr>
            <a:lvl5pPr marL="1828709" indent="0">
              <a:buNone/>
              <a:defRPr sz="1400"/>
            </a:lvl5pPr>
            <a:lvl6pPr marL="2285886" indent="0">
              <a:buNone/>
              <a:defRPr sz="1400"/>
            </a:lvl6pPr>
            <a:lvl7pPr marL="2743063" indent="0">
              <a:buNone/>
              <a:defRPr sz="1400"/>
            </a:lvl7pPr>
            <a:lvl8pPr marL="3200240" indent="0">
              <a:buNone/>
              <a:defRPr sz="1400"/>
            </a:lvl8pPr>
            <a:lvl9pPr marL="3657418" indent="0">
              <a:buNone/>
              <a:defRPr sz="1400"/>
            </a:lvl9pPr>
          </a:lstStyle>
          <a:p>
            <a:pPr lvl="0"/>
            <a:r>
              <a:rPr lang="en-US"/>
              <a:t>Click to edit Master text styles</a:t>
            </a:r>
          </a:p>
        </p:txBody>
      </p:sp>
    </p:spTree>
    <p:extLst>
      <p:ext uri="{BB962C8B-B14F-4D97-AF65-F5344CB8AC3E}">
        <p14:creationId xmlns:p14="http://schemas.microsoft.com/office/powerpoint/2010/main" val="8328291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4" y="1394223"/>
            <a:ext cx="3413125" cy="25181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022728" y="1394223"/>
            <a:ext cx="3413125" cy="25181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033040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3" y="1151335"/>
            <a:ext cx="4040188" cy="47982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4" y="1151335"/>
            <a:ext cx="4041775" cy="47982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4"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276688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08992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9762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4" y="204797"/>
            <a:ext cx="5111751"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9" y="1076328"/>
            <a:ext cx="3008313" cy="3518297"/>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Master text styles</a:t>
            </a:r>
          </a:p>
        </p:txBody>
      </p:sp>
    </p:spTree>
    <p:extLst>
      <p:ext uri="{BB962C8B-B14F-4D97-AF65-F5344CB8AC3E}">
        <p14:creationId xmlns:p14="http://schemas.microsoft.com/office/powerpoint/2010/main" val="15004195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8" indent="0">
              <a:buNone/>
              <a:defRPr sz="2000"/>
            </a:lvl9pPr>
          </a:lstStyle>
          <a:p>
            <a:endParaRPr lang="en-GB"/>
          </a:p>
        </p:txBody>
      </p:sp>
      <p:sp>
        <p:nvSpPr>
          <p:cNvPr id="4" name="Text Placeholder 3"/>
          <p:cNvSpPr>
            <a:spLocks noGrp="1"/>
          </p:cNvSpPr>
          <p:nvPr>
            <p:ph type="body" sz="half" idx="2"/>
          </p:nvPr>
        </p:nvSpPr>
        <p:spPr>
          <a:xfrm>
            <a:off x="1792288" y="4025512"/>
            <a:ext cx="5486400" cy="603647"/>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Master text styles</a:t>
            </a:r>
          </a:p>
        </p:txBody>
      </p:sp>
    </p:spTree>
    <p:extLst>
      <p:ext uri="{BB962C8B-B14F-4D97-AF65-F5344CB8AC3E}">
        <p14:creationId xmlns:p14="http://schemas.microsoft.com/office/powerpoint/2010/main" val="36403627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789588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93" y="469107"/>
            <a:ext cx="1744663" cy="34432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3" y="469107"/>
            <a:ext cx="5081588" cy="3443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02414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270003" y="295340"/>
            <a:ext cx="8600156" cy="303089"/>
          </a:xfrm>
          <a:prstGeom prst="rect">
            <a:avLst/>
          </a:prstGeom>
        </p:spPr>
        <p:txBody>
          <a:bodyPr rtlCol="0">
            <a:noAutofit/>
          </a:bodyPr>
          <a:lstStyle>
            <a:lvl1pPr>
              <a:defRPr sz="1575"/>
            </a:lvl1pPr>
          </a:lstStyle>
          <a:p>
            <a:r>
              <a:rPr lang="en-US"/>
              <a:t>Click to edit Master title style</a:t>
            </a:r>
            <a:endParaRPr lang="en-GB"/>
          </a:p>
        </p:txBody>
      </p:sp>
      <p:sp>
        <p:nvSpPr>
          <p:cNvPr id="7" name="Text Placeholder 2"/>
          <p:cNvSpPr>
            <a:spLocks noGrp="1"/>
          </p:cNvSpPr>
          <p:nvPr>
            <p:ph type="body" sz="quarter" idx="17"/>
          </p:nvPr>
        </p:nvSpPr>
        <p:spPr>
          <a:xfrm>
            <a:off x="267897" y="634349"/>
            <a:ext cx="8607999" cy="297656"/>
          </a:xfrm>
        </p:spPr>
        <p:txBody>
          <a:bodyPr/>
          <a:lstStyle>
            <a:lvl1pPr>
              <a:defRPr sz="1350"/>
            </a:lvl1pPr>
          </a:lstStyle>
          <a:p>
            <a:pPr lvl="0"/>
            <a:r>
              <a:rPr lang="en-US"/>
              <a:t>Edit Master text styles</a:t>
            </a:r>
          </a:p>
        </p:txBody>
      </p:sp>
      <p:sp>
        <p:nvSpPr>
          <p:cNvPr id="9" name="Text Placeholder 17"/>
          <p:cNvSpPr>
            <a:spLocks noGrp="1"/>
          </p:cNvSpPr>
          <p:nvPr>
            <p:ph type="body" sz="quarter" idx="18"/>
          </p:nvPr>
        </p:nvSpPr>
        <p:spPr>
          <a:xfrm>
            <a:off x="4572003" y="4795132"/>
            <a:ext cx="3503084" cy="148344"/>
          </a:xfrm>
        </p:spPr>
        <p:txBody>
          <a:bodyPr anchor="ctr">
            <a:noAutofit/>
          </a:bodyPr>
          <a:lstStyle>
            <a:lvl1pPr>
              <a:spcBef>
                <a:spcPts val="338"/>
              </a:spcBef>
              <a:defRPr sz="450">
                <a:solidFill>
                  <a:schemeClr val="tx1"/>
                </a:solidFill>
              </a:defRPr>
            </a:lvl1pPr>
          </a:lstStyle>
          <a:p>
            <a:pPr lvl="0"/>
            <a:r>
              <a:rPr lang="en-US"/>
              <a:t>Edit Master text styles</a:t>
            </a:r>
          </a:p>
        </p:txBody>
      </p:sp>
      <p:sp>
        <p:nvSpPr>
          <p:cNvPr id="5" name="Slide Number Placeholder 5">
            <a:extLst>
              <a:ext uri="{FF2B5EF4-FFF2-40B4-BE49-F238E27FC236}">
                <a16:creationId xmlns:a16="http://schemas.microsoft.com/office/drawing/2014/main" id="{3FFD7282-A129-4110-A680-DBBA0BE0763C}"/>
              </a:ext>
            </a:extLst>
          </p:cNvPr>
          <p:cNvSpPr>
            <a:spLocks noGrp="1"/>
          </p:cNvSpPr>
          <p:nvPr>
            <p:ph type="sldNum" sz="quarter" idx="19"/>
          </p:nvPr>
        </p:nvSpPr>
        <p:spPr>
          <a:xfrm>
            <a:off x="8142690" y="4795837"/>
            <a:ext cx="728663" cy="147638"/>
          </a:xfrm>
        </p:spPr>
        <p:txBody>
          <a:bodyPr lIns="0" tIns="0" rIns="0" bIns="0"/>
          <a:lstStyle>
            <a:lvl1pPr algn="r">
              <a:defRPr sz="563">
                <a:solidFill>
                  <a:schemeClr val="tx1"/>
                </a:solidFill>
              </a:defRPr>
            </a:lvl1pPr>
          </a:lstStyle>
          <a:p>
            <a:pPr>
              <a:defRPr/>
            </a:pPr>
            <a:fld id="{B6D3EBA1-B298-4F36-AA52-7D1A44EE1D5E}" type="slidenum">
              <a:rPr lang="en-GB"/>
              <a:pPr>
                <a:defRPr/>
              </a:pPr>
              <a:t>‹#›</a:t>
            </a:fld>
            <a:endParaRPr lang="en-GB"/>
          </a:p>
        </p:txBody>
      </p:sp>
    </p:spTree>
    <p:extLst>
      <p:ext uri="{BB962C8B-B14F-4D97-AF65-F5344CB8AC3E}">
        <p14:creationId xmlns:p14="http://schemas.microsoft.com/office/powerpoint/2010/main" val="1242077799"/>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B520-1656-BC7F-A0E0-E1FE9014168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32ED0E66-EA5F-6C6B-6F54-CFADF6CFFB8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CCE504F-460A-2ED9-9E5D-925089EC1A8A}"/>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5" name="Footer Placeholder 4">
            <a:extLst>
              <a:ext uri="{FF2B5EF4-FFF2-40B4-BE49-F238E27FC236}">
                <a16:creationId xmlns:a16="http://schemas.microsoft.com/office/drawing/2014/main" id="{A1AFABDF-CF0C-6FE0-58D9-90814C046B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A39714-7B7B-5D09-B1CB-44DA0AF5E203}"/>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8334981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E093-1195-4A69-5CEC-651FF9973B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1FA3AD-D072-037B-30FA-C379AF02EE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8F6295-09B8-C376-DE2E-D0D3326B6CDA}"/>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5" name="Footer Placeholder 4">
            <a:extLst>
              <a:ext uri="{FF2B5EF4-FFF2-40B4-BE49-F238E27FC236}">
                <a16:creationId xmlns:a16="http://schemas.microsoft.com/office/drawing/2014/main" id="{8C76C165-B399-4E8C-7C1D-70F94C908D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A36E15-2D3C-46E5-D4DC-FC8526DAF0B3}"/>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41073931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34F87-52B4-A92C-307E-7D1557FE3CE7}"/>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68FF215-CE75-EE20-37C9-B275E4B70AB9}"/>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8A9CA3-DE6C-DCDA-E4DF-CB32D0DE3A72}"/>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5" name="Footer Placeholder 4">
            <a:extLst>
              <a:ext uri="{FF2B5EF4-FFF2-40B4-BE49-F238E27FC236}">
                <a16:creationId xmlns:a16="http://schemas.microsoft.com/office/drawing/2014/main" id="{9CD80590-EB2C-4A32-FEE9-62E2F225A2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EF462F-249D-7BD1-A0AF-C05D9FAA2CFB}"/>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38173367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434A-0735-53F2-6898-3B0761BFEC8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D1AFF2-4CA2-7E7A-2CA9-4F5B67D1DCC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D3FFD44-F5EF-32C5-006D-1CFC5BFCA6BA}"/>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8B909F-BE57-D774-9F26-C8A01FAE7842}"/>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6" name="Footer Placeholder 5">
            <a:extLst>
              <a:ext uri="{FF2B5EF4-FFF2-40B4-BE49-F238E27FC236}">
                <a16:creationId xmlns:a16="http://schemas.microsoft.com/office/drawing/2014/main" id="{2EC6E658-48EB-CBD7-D873-6C2D797592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A45549-791A-A25E-EE91-EED3CE17475B}"/>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32110220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B33C-27CD-BAFD-3E1B-66CB6BF6A614}"/>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7716C3F-5852-11DD-4B25-2CD1F22017A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95C56-4147-CF42-C898-461C7ABF6B80}"/>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80E2670-6BBC-9B5C-C5B0-AB2159D5CAF2}"/>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01FED8A-0CD9-CB70-2621-F738589DB4DC}"/>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87CDC9-2FA9-D5A6-86DC-7A99D6D6FC0C}"/>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8" name="Footer Placeholder 7">
            <a:extLst>
              <a:ext uri="{FF2B5EF4-FFF2-40B4-BE49-F238E27FC236}">
                <a16:creationId xmlns:a16="http://schemas.microsoft.com/office/drawing/2014/main" id="{61202A86-07E0-0969-2011-4285BFB2BB8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6AF5054-F79F-AE99-6B38-B3548B216408}"/>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29952118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14CBD-5C0B-523A-4D99-270DE3B451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04B318-9CC6-0722-A18E-E76D0B1BFD34}"/>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4" name="Footer Placeholder 3">
            <a:extLst>
              <a:ext uri="{FF2B5EF4-FFF2-40B4-BE49-F238E27FC236}">
                <a16:creationId xmlns:a16="http://schemas.microsoft.com/office/drawing/2014/main" id="{1C7FE49E-1BBB-9D54-72E6-910D1A5E58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5FF1C04-64A7-A4AA-1EE6-AE8A1B5428C1}"/>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34541120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90DE3A-CCF0-D1DF-B19F-67A1B65AAAE3}"/>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3" name="Footer Placeholder 2">
            <a:extLst>
              <a:ext uri="{FF2B5EF4-FFF2-40B4-BE49-F238E27FC236}">
                <a16:creationId xmlns:a16="http://schemas.microsoft.com/office/drawing/2014/main" id="{7F20C62E-75A5-29C9-A8FA-F3F80E0521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F3536F-0F19-44C1-EBFF-4E6E7249FF41}"/>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27617392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4238D-6093-0B44-A200-207F9D8120E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F19D8B-AFFB-0A58-E2ED-705DA8DC5ACD}"/>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A10F51E-FAF0-7E78-7D71-AB7BAC04364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B15781F-2920-9202-E2E4-D32F0EDBE6ED}"/>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6" name="Footer Placeholder 5">
            <a:extLst>
              <a:ext uri="{FF2B5EF4-FFF2-40B4-BE49-F238E27FC236}">
                <a16:creationId xmlns:a16="http://schemas.microsoft.com/office/drawing/2014/main" id="{063BEC55-608E-F50D-6124-6CF2C23DA3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498BD7-84AD-69B4-9009-5995D2E8EB93}"/>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14611395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141E-9003-75D7-DB12-2051AB74B6C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925311A-0289-CC2A-70B4-67239E29ECF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D4D9D8D6-530A-7FD8-2A3E-526BAE79609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9455CC7-954E-9A65-569E-9B7451DF7215}"/>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6" name="Footer Placeholder 5">
            <a:extLst>
              <a:ext uri="{FF2B5EF4-FFF2-40B4-BE49-F238E27FC236}">
                <a16:creationId xmlns:a16="http://schemas.microsoft.com/office/drawing/2014/main" id="{6DA61FFB-7767-82B7-84D5-24746F09BC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D19C30-9463-10A2-44D3-A5D3BDB65109}"/>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21078566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B3E95-3C32-1BF3-FF02-C169A013911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6AD35C0-47FA-56DF-F405-88A3779E78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636BE1-AF73-4568-EBAF-0AFD28D7C6D6}"/>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5" name="Footer Placeholder 4">
            <a:extLst>
              <a:ext uri="{FF2B5EF4-FFF2-40B4-BE49-F238E27FC236}">
                <a16:creationId xmlns:a16="http://schemas.microsoft.com/office/drawing/2014/main" id="{A041DEDB-DB35-63B9-0EA3-529C3E5191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DCAEF8-E27C-530C-B232-FA269AFB88C8}"/>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7311719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F2466B-DB09-E8C0-A5BA-4BC55C38929A}"/>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460065-6826-3A2C-5EE9-A00D81BDEFC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7D461D-D6CA-A16E-1E77-53E4EED91F66}"/>
              </a:ext>
            </a:extLst>
          </p:cNvPr>
          <p:cNvSpPr>
            <a:spLocks noGrp="1"/>
          </p:cNvSpPr>
          <p:nvPr>
            <p:ph type="dt" sz="half" idx="10"/>
          </p:nvPr>
        </p:nvSpPr>
        <p:spPr/>
        <p:txBody>
          <a:bodyPr/>
          <a:lstStyle/>
          <a:p>
            <a:fld id="{AC4FAD40-DD8A-451C-9282-9D6D44290BFC}" type="datetimeFigureOut">
              <a:rPr lang="en-GB" smtClean="0"/>
              <a:t>10/11/2023</a:t>
            </a:fld>
            <a:endParaRPr lang="en-GB"/>
          </a:p>
        </p:txBody>
      </p:sp>
      <p:sp>
        <p:nvSpPr>
          <p:cNvPr id="5" name="Footer Placeholder 4">
            <a:extLst>
              <a:ext uri="{FF2B5EF4-FFF2-40B4-BE49-F238E27FC236}">
                <a16:creationId xmlns:a16="http://schemas.microsoft.com/office/drawing/2014/main" id="{97261839-FF8E-D5B7-0820-552F5E1AF5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A61981-D687-0891-5A1A-E5EC2E1DF2F4}"/>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39855423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42D24-6739-D1F6-D94C-4AD8ADFB689C}"/>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81FD4C75-ADBA-4084-C0AA-7B5C0CE41A4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40617497-09FF-3ED9-6599-FC02E1AFBA4E}"/>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5" name="Footer Placeholder 4">
            <a:extLst>
              <a:ext uri="{FF2B5EF4-FFF2-40B4-BE49-F238E27FC236}">
                <a16:creationId xmlns:a16="http://schemas.microsoft.com/office/drawing/2014/main" id="{10DFE37E-1A3C-C0BF-C2FB-413F9C3F9A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84BA41-5DBD-C346-3C93-8B65DFE0A5D4}"/>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40215503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74EF9-28AF-1D5C-A7A1-8A18FC06C6F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3E878D9-28E3-86C6-A670-612B8BA70B4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5334FA-4B6A-85BC-79ED-A47DB8035BF4}"/>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5" name="Footer Placeholder 4">
            <a:extLst>
              <a:ext uri="{FF2B5EF4-FFF2-40B4-BE49-F238E27FC236}">
                <a16:creationId xmlns:a16="http://schemas.microsoft.com/office/drawing/2014/main" id="{499E457E-D1F6-5B32-B3B6-1929D87386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AA96D4-186B-DCC9-61C0-77FE4FB19D42}"/>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24366336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B649-E6DE-1617-7C37-A67ADC51D55A}"/>
              </a:ext>
            </a:extLst>
          </p:cNvPr>
          <p:cNvSpPr>
            <a:spLocks noGrp="1"/>
          </p:cNvSpPr>
          <p:nvPr>
            <p:ph type="title"/>
          </p:nvPr>
        </p:nvSpPr>
        <p:spPr>
          <a:xfrm>
            <a:off x="623888" y="1282304"/>
            <a:ext cx="7886700" cy="2139553"/>
          </a:xfrm>
        </p:spPr>
        <p:txBody>
          <a:bodyPr anchor="b"/>
          <a:lstStyle>
            <a:lvl1pPr>
              <a:defRPr sz="4500"/>
            </a:lvl1pPr>
          </a:lstStyle>
          <a:p>
            <a:r>
              <a:rPr lang="en-GB"/>
              <a:t>Click to edit Master title style</a:t>
            </a:r>
          </a:p>
        </p:txBody>
      </p:sp>
      <p:sp>
        <p:nvSpPr>
          <p:cNvPr id="3" name="Text Placeholder 2">
            <a:extLst>
              <a:ext uri="{FF2B5EF4-FFF2-40B4-BE49-F238E27FC236}">
                <a16:creationId xmlns:a16="http://schemas.microsoft.com/office/drawing/2014/main" id="{31BA42D2-67A3-47AB-223D-9D63E3016382}"/>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ED75372-C9D6-5367-573C-1F7AF2E6545F}"/>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5" name="Footer Placeholder 4">
            <a:extLst>
              <a:ext uri="{FF2B5EF4-FFF2-40B4-BE49-F238E27FC236}">
                <a16:creationId xmlns:a16="http://schemas.microsoft.com/office/drawing/2014/main" id="{AF40A5F3-CCA0-5304-67C4-BD3D0819FE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F28AB6-225A-8145-DAC9-CA5908D3910B}"/>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35167057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EC28-8B62-FA17-F3A0-1A3C7551448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028B59-0C60-7B21-B54D-DABABDEC7758}"/>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C62EF95-0B2A-B865-E0EE-D42C1C65B07C}"/>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34E3B92-F5C3-AA23-9F13-242D8AC0C187}"/>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6" name="Footer Placeholder 5">
            <a:extLst>
              <a:ext uri="{FF2B5EF4-FFF2-40B4-BE49-F238E27FC236}">
                <a16:creationId xmlns:a16="http://schemas.microsoft.com/office/drawing/2014/main" id="{65E54F13-98B8-E0AB-B63F-55B5B1D58A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88469C6-6D58-6D78-1C74-B1C3929A5183}"/>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22211324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D32D-4A5F-CB79-1457-D9AE8E1A9FB3}"/>
              </a:ext>
            </a:extLst>
          </p:cNvPr>
          <p:cNvSpPr>
            <a:spLocks noGrp="1"/>
          </p:cNvSpPr>
          <p:nvPr>
            <p:ph type="title"/>
          </p:nvPr>
        </p:nvSpPr>
        <p:spPr>
          <a:xfrm>
            <a:off x="629841" y="273844"/>
            <a:ext cx="7886700" cy="994172"/>
          </a:xfrm>
        </p:spPr>
        <p:txBody>
          <a:bodyPr/>
          <a:lstStyle/>
          <a:p>
            <a:r>
              <a:rPr lang="en-GB"/>
              <a:t>Click to edit Master title style</a:t>
            </a:r>
          </a:p>
        </p:txBody>
      </p:sp>
      <p:sp>
        <p:nvSpPr>
          <p:cNvPr id="3" name="Text Placeholder 2">
            <a:extLst>
              <a:ext uri="{FF2B5EF4-FFF2-40B4-BE49-F238E27FC236}">
                <a16:creationId xmlns:a16="http://schemas.microsoft.com/office/drawing/2014/main" id="{C1628569-6600-5AE3-D016-5A0792F69BF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11D9E0CB-6C71-48F4-2B7C-F1B19EC37715}"/>
              </a:ext>
            </a:extLst>
          </p:cNvPr>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9095317-136A-4CDA-B46A-77B4F30DAB6E}"/>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B1584986-64E2-707B-0679-87A2A01C61E9}"/>
              </a:ext>
            </a:extLst>
          </p:cNvPr>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BB886B5-6F20-4D29-E791-AD5814C63685}"/>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8" name="Footer Placeholder 7">
            <a:extLst>
              <a:ext uri="{FF2B5EF4-FFF2-40B4-BE49-F238E27FC236}">
                <a16:creationId xmlns:a16="http://schemas.microsoft.com/office/drawing/2014/main" id="{CBEBF2BD-6216-7405-5D2E-B1EDF94C982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4A39559-A4C9-AFD2-0B20-3471ED910665}"/>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15768310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C3023-4FA5-0791-0929-33A33E40474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C17D1BE-E1E8-3A2E-AA36-54A9F952F9B2}"/>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4" name="Footer Placeholder 3">
            <a:extLst>
              <a:ext uri="{FF2B5EF4-FFF2-40B4-BE49-F238E27FC236}">
                <a16:creationId xmlns:a16="http://schemas.microsoft.com/office/drawing/2014/main" id="{AB66ED18-1521-EAE0-1EB5-6A43B94752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71FCEF3-B565-56B1-8148-FC7951D70E08}"/>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7538056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439D80-A756-A4A1-383F-9BE868BECAB1}"/>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3" name="Footer Placeholder 2">
            <a:extLst>
              <a:ext uri="{FF2B5EF4-FFF2-40B4-BE49-F238E27FC236}">
                <a16:creationId xmlns:a16="http://schemas.microsoft.com/office/drawing/2014/main" id="{4C164882-872F-060B-9A41-EE839700060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523FF43-3A4E-6925-1BB2-18D4B58AACB2}"/>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33775637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3B6E-4B03-D445-C675-AF421A26C44F}"/>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CA067FE5-C736-C45B-A06B-7557F70B8367}"/>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722C51D-F48B-5FBA-4C61-62C08A738C4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DD818ED-B45C-6120-3C62-08BDF4801E77}"/>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6" name="Footer Placeholder 5">
            <a:extLst>
              <a:ext uri="{FF2B5EF4-FFF2-40B4-BE49-F238E27FC236}">
                <a16:creationId xmlns:a16="http://schemas.microsoft.com/office/drawing/2014/main" id="{F834AB0C-E98B-CE66-F247-C8235D7E1D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8306E3-2E5C-4066-9644-523430F735CC}"/>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34117583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A403-FD53-190D-764A-21C2C00C64E7}"/>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3E00C845-4052-6A06-0E04-2283D9D2761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D6871EB1-1251-E2CE-C1E7-1D711B87A09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F008703-2AB8-DF45-33B5-68549EF9FC88}"/>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6" name="Footer Placeholder 5">
            <a:extLst>
              <a:ext uri="{FF2B5EF4-FFF2-40B4-BE49-F238E27FC236}">
                <a16:creationId xmlns:a16="http://schemas.microsoft.com/office/drawing/2014/main" id="{0C970C4F-F53C-D212-AA95-8E0FFF842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E3FE15-BA5D-94F1-13B1-C1DCE92C394B}"/>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21850218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916D-A087-DDC7-5A1F-155D7F902AE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CF1FCCB-48FF-F537-683D-22C8D0D665F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FA441C6-A7CC-3F9A-3009-A679BE331AAA}"/>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5" name="Footer Placeholder 4">
            <a:extLst>
              <a:ext uri="{FF2B5EF4-FFF2-40B4-BE49-F238E27FC236}">
                <a16:creationId xmlns:a16="http://schemas.microsoft.com/office/drawing/2014/main" id="{0511BA1B-5796-BDF7-F1E1-FFB9E81036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BE110A-0441-3396-15E6-6A108969274E}"/>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39581074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E798C6-27CF-D100-E0A9-2CB9BB574447}"/>
              </a:ext>
            </a:extLst>
          </p:cNvPr>
          <p:cNvSpPr>
            <a:spLocks noGrp="1"/>
          </p:cNvSpPr>
          <p:nvPr>
            <p:ph type="title" orient="vert"/>
          </p:nvPr>
        </p:nvSpPr>
        <p:spPr>
          <a:xfrm>
            <a:off x="6543675" y="273844"/>
            <a:ext cx="1971675" cy="4358879"/>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BFE05B9-D886-DDD0-2D31-9E53C2C1527F}"/>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8D4C809-FB3B-5EA3-41FC-7BB8B3233D78}"/>
              </a:ext>
            </a:extLst>
          </p:cNvPr>
          <p:cNvSpPr>
            <a:spLocks noGrp="1"/>
          </p:cNvSpPr>
          <p:nvPr>
            <p:ph type="dt" sz="half" idx="10"/>
          </p:nvPr>
        </p:nvSpPr>
        <p:spPr/>
        <p:txBody>
          <a:bodyPr/>
          <a:lstStyle/>
          <a:p>
            <a:fld id="{4AB24BED-657D-0C46-B6B7-F84F46430DA8}" type="datetimeFigureOut">
              <a:rPr lang="en-GB" smtClean="0"/>
              <a:t>10/11/2023</a:t>
            </a:fld>
            <a:endParaRPr lang="en-GB"/>
          </a:p>
        </p:txBody>
      </p:sp>
      <p:sp>
        <p:nvSpPr>
          <p:cNvPr id="5" name="Footer Placeholder 4">
            <a:extLst>
              <a:ext uri="{FF2B5EF4-FFF2-40B4-BE49-F238E27FC236}">
                <a16:creationId xmlns:a16="http://schemas.microsoft.com/office/drawing/2014/main" id="{DA933B96-14BA-3032-D63D-8F963F42D6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B408F4-FC9D-9ACC-F427-08900BBCE098}"/>
              </a:ext>
            </a:extLst>
          </p:cNvPr>
          <p:cNvSpPr>
            <a:spLocks noGrp="1"/>
          </p:cNvSpPr>
          <p:nvPr>
            <p:ph type="sldNum" sz="quarter" idx="12"/>
          </p:nvPr>
        </p:nvSpPr>
        <p:spPr/>
        <p:txBody>
          <a:bodyPr/>
          <a:lstStyle/>
          <a:p>
            <a:fld id="{568531BA-C353-324E-A008-9E7AB3B400AD}" type="slidenum">
              <a:rPr lang="en-GB" smtClean="0"/>
              <a:t>‹#›</a:t>
            </a:fld>
            <a:endParaRPr lang="en-GB"/>
          </a:p>
        </p:txBody>
      </p:sp>
    </p:spTree>
    <p:extLst>
      <p:ext uri="{BB962C8B-B14F-4D97-AF65-F5344CB8AC3E}">
        <p14:creationId xmlns:p14="http://schemas.microsoft.com/office/powerpoint/2010/main" val="302985844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Organ Donation, Past Present and Future</a:t>
            </a:r>
          </a:p>
        </p:txBody>
      </p:sp>
    </p:spTree>
    <p:extLst>
      <p:ext uri="{BB962C8B-B14F-4D97-AF65-F5344CB8AC3E}">
        <p14:creationId xmlns:p14="http://schemas.microsoft.com/office/powerpoint/2010/main" val="165513488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37793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48829"/>
            <a:ext cx="82296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200151"/>
            <a:ext cx="8229600" cy="3394472"/>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4704160"/>
            <a:ext cx="9144000" cy="459581"/>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pPr defTabSz="914400" fontAlgn="base">
              <a:spcBef>
                <a:spcPct val="0"/>
              </a:spcBef>
              <a:spcAft>
                <a:spcPct val="0"/>
              </a:spcAft>
            </a:pPr>
            <a:r>
              <a:rPr lang="en-GB">
                <a:solidFill>
                  <a:srgbClr val="FFFFFF"/>
                </a:solidFill>
              </a:rPr>
              <a:t>The Deceased Donation Course (ICM)</a:t>
            </a:r>
            <a:endParaRPr lang="en-GB" dirty="0">
              <a:solidFill>
                <a:srgbClr val="FFFFFF"/>
              </a:solidFill>
            </a:endParaRPr>
          </a:p>
        </p:txBody>
      </p:sp>
    </p:spTree>
    <p:extLst>
      <p:ext uri="{BB962C8B-B14F-4D97-AF65-F5344CB8AC3E}">
        <p14:creationId xmlns:p14="http://schemas.microsoft.com/office/powerpoint/2010/main" val="2687958182"/>
      </p:ext>
    </p:extLst>
  </p:cSld>
  <p:clrMap bg1="lt1" tx1="dk1" bg2="lt2" tx2="dk2" accent1="accent1" accent2="accent2" accent3="accent3" accent4="accent4" accent5="accent5" accent6="accent6" hlink="hlink" folHlink="folHlink"/>
  <p:sldLayoutIdLst>
    <p:sldLayoutId id="2147483745" r:id="rId1"/>
  </p:sldLayoutIdLst>
  <p:transition>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F0A7BD7A-C987-3444-83F2-CBCC114A42A7}" type="datetimeFigureOut">
              <a:rPr lang="en-US" smtClean="0">
                <a:solidFill>
                  <a:prstClr val="black">
                    <a:tint val="75000"/>
                  </a:prstClr>
                </a:solidFill>
                <a:latin typeface="Calibri"/>
              </a:rPr>
              <a:pPr fontAlgn="auto">
                <a:spcBef>
                  <a:spcPts val="0"/>
                </a:spcBef>
                <a:spcAft>
                  <a:spcPts val="0"/>
                </a:spcAft>
              </a:pPr>
              <a:t>11/10/2023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F7280B8B-3FF0-8E43-AD8C-87DCD77D533A}"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646109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ransition>
    <p:fade/>
  </p:transition>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2807494"/>
            <a:ext cx="9144000" cy="2702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Title Placeholder 1"/>
          <p:cNvSpPr>
            <a:spLocks noGrp="1"/>
          </p:cNvSpPr>
          <p:nvPr>
            <p:ph type="title"/>
          </p:nvPr>
        </p:nvSpPr>
        <p:spPr bwMode="auto">
          <a:xfrm>
            <a:off x="457200" y="469106"/>
            <a:ext cx="6978650" cy="86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457200" y="1394222"/>
            <a:ext cx="6978650" cy="2518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641881016"/>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ransition>
    <p:fade/>
  </p:transition>
  <p:txStyles>
    <p:titleStyle>
      <a:lvl1pPr algn="l"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p:titleStyle>
    <p:bodyStyle>
      <a:lvl1pPr marL="133350" indent="-133350" algn="l" defTabSz="342900" rtl="0" eaLnBrk="0" fontAlgn="base" hangingPunct="0">
        <a:spcBef>
          <a:spcPts val="600"/>
        </a:spcBef>
        <a:spcAft>
          <a:spcPts val="600"/>
        </a:spcAft>
        <a:buClr>
          <a:srgbClr val="E0119D"/>
        </a:buClr>
        <a:buFont typeface="Arial" charset="0"/>
        <a:buChar char="•"/>
        <a:defRPr sz="1650">
          <a:solidFill>
            <a:schemeClr val="tx1"/>
          </a:solidFill>
          <a:latin typeface="+mn-lt"/>
          <a:ea typeface="+mn-ea"/>
          <a:cs typeface="+mn-cs"/>
        </a:defRPr>
      </a:lvl1pPr>
      <a:lvl2pPr marL="335756" indent="-202406" algn="l" defTabSz="342900" rtl="0" eaLnBrk="0" fontAlgn="base" hangingPunct="0">
        <a:spcBef>
          <a:spcPts val="300"/>
        </a:spcBef>
        <a:spcAft>
          <a:spcPct val="0"/>
        </a:spcAft>
        <a:buClr>
          <a:srgbClr val="E0119D"/>
        </a:buClr>
        <a:buFont typeface="Arial" charset="0"/>
        <a:buChar char="–"/>
        <a:defRPr sz="1650">
          <a:solidFill>
            <a:schemeClr val="tx1"/>
          </a:solidFill>
          <a:latin typeface="+mn-lt"/>
          <a:ea typeface="+mn-ea"/>
        </a:defRPr>
      </a:lvl2pPr>
      <a:lvl3pPr marL="469106" indent="-133350"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3pPr>
      <a:lvl4pPr marL="671513"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4pPr>
      <a:lvl5pPr marL="873919"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5pPr>
      <a:lvl6pPr marL="12168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6pPr>
      <a:lvl7pPr marL="15597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7pPr>
      <a:lvl8pPr marL="19026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8pPr>
      <a:lvl9pPr marL="22455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7" name="Title Placeholder 1"/>
          <p:cNvSpPr>
            <a:spLocks noGrp="1"/>
          </p:cNvSpPr>
          <p:nvPr>
            <p:ph type="title"/>
          </p:nvPr>
        </p:nvSpPr>
        <p:spPr bwMode="auto">
          <a:xfrm>
            <a:off x="457200" y="469106"/>
            <a:ext cx="6978650" cy="866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1268" name="Text Placeholder 2"/>
          <p:cNvSpPr>
            <a:spLocks noGrp="1"/>
          </p:cNvSpPr>
          <p:nvPr>
            <p:ph type="body" idx="1"/>
          </p:nvPr>
        </p:nvSpPr>
        <p:spPr bwMode="auto">
          <a:xfrm>
            <a:off x="457200" y="1394223"/>
            <a:ext cx="6978650" cy="25181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91939090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fade/>
  </p:transition>
  <p:txStyles>
    <p:titleStyle>
      <a:lvl1pPr algn="l" defTabSz="257175" rtl="0" fontAlgn="base">
        <a:spcBef>
          <a:spcPct val="0"/>
        </a:spcBef>
        <a:spcAft>
          <a:spcPct val="0"/>
        </a:spcAft>
        <a:defRPr sz="2138" b="1">
          <a:solidFill>
            <a:srgbClr val="0072C6"/>
          </a:solidFill>
          <a:latin typeface="+mj-lt"/>
          <a:ea typeface="+mj-ea"/>
          <a:cs typeface="+mj-cs"/>
        </a:defRPr>
      </a:lvl1pPr>
      <a:lvl2pPr algn="l" defTabSz="257175" rtl="0" fontAlgn="base">
        <a:spcBef>
          <a:spcPct val="0"/>
        </a:spcBef>
        <a:spcAft>
          <a:spcPct val="0"/>
        </a:spcAft>
        <a:defRPr sz="2138" b="1">
          <a:solidFill>
            <a:srgbClr val="0072C6"/>
          </a:solidFill>
          <a:latin typeface="Arial" pitchFamily="34" charset="0"/>
        </a:defRPr>
      </a:lvl2pPr>
      <a:lvl3pPr algn="l" defTabSz="257175" rtl="0" fontAlgn="base">
        <a:spcBef>
          <a:spcPct val="0"/>
        </a:spcBef>
        <a:spcAft>
          <a:spcPct val="0"/>
        </a:spcAft>
        <a:defRPr sz="2138" b="1">
          <a:solidFill>
            <a:srgbClr val="0072C6"/>
          </a:solidFill>
          <a:latin typeface="Arial" pitchFamily="34" charset="0"/>
        </a:defRPr>
      </a:lvl3pPr>
      <a:lvl4pPr algn="l" defTabSz="257175" rtl="0" fontAlgn="base">
        <a:spcBef>
          <a:spcPct val="0"/>
        </a:spcBef>
        <a:spcAft>
          <a:spcPct val="0"/>
        </a:spcAft>
        <a:defRPr sz="2138" b="1">
          <a:solidFill>
            <a:srgbClr val="0072C6"/>
          </a:solidFill>
          <a:latin typeface="Arial" pitchFamily="34" charset="0"/>
        </a:defRPr>
      </a:lvl4pPr>
      <a:lvl5pPr algn="l" defTabSz="257175" rtl="0" fontAlgn="base">
        <a:spcBef>
          <a:spcPct val="0"/>
        </a:spcBef>
        <a:spcAft>
          <a:spcPct val="0"/>
        </a:spcAft>
        <a:defRPr sz="2138" b="1">
          <a:solidFill>
            <a:srgbClr val="0072C6"/>
          </a:solidFill>
          <a:latin typeface="Arial" pitchFamily="34" charset="0"/>
        </a:defRPr>
      </a:lvl5pPr>
      <a:lvl6pPr marL="257175" algn="l" defTabSz="257175" rtl="0" fontAlgn="base">
        <a:spcBef>
          <a:spcPct val="0"/>
        </a:spcBef>
        <a:spcAft>
          <a:spcPct val="0"/>
        </a:spcAft>
        <a:defRPr sz="2138" b="1">
          <a:solidFill>
            <a:srgbClr val="0072C6"/>
          </a:solidFill>
          <a:latin typeface="Arial" pitchFamily="34" charset="0"/>
        </a:defRPr>
      </a:lvl6pPr>
      <a:lvl7pPr marL="514350" algn="l" defTabSz="257175" rtl="0" fontAlgn="base">
        <a:spcBef>
          <a:spcPct val="0"/>
        </a:spcBef>
        <a:spcAft>
          <a:spcPct val="0"/>
        </a:spcAft>
        <a:defRPr sz="2138" b="1">
          <a:solidFill>
            <a:srgbClr val="0072C6"/>
          </a:solidFill>
          <a:latin typeface="Arial" pitchFamily="34" charset="0"/>
        </a:defRPr>
      </a:lvl7pPr>
      <a:lvl8pPr marL="771525" algn="l" defTabSz="257175" rtl="0" fontAlgn="base">
        <a:spcBef>
          <a:spcPct val="0"/>
        </a:spcBef>
        <a:spcAft>
          <a:spcPct val="0"/>
        </a:spcAft>
        <a:defRPr sz="2138" b="1">
          <a:solidFill>
            <a:srgbClr val="0072C6"/>
          </a:solidFill>
          <a:latin typeface="Arial" pitchFamily="34" charset="0"/>
        </a:defRPr>
      </a:lvl8pPr>
      <a:lvl9pPr marL="1028700" algn="l" defTabSz="257175" rtl="0" fontAlgn="base">
        <a:spcBef>
          <a:spcPct val="0"/>
        </a:spcBef>
        <a:spcAft>
          <a:spcPct val="0"/>
        </a:spcAft>
        <a:defRPr sz="2138" b="1">
          <a:solidFill>
            <a:srgbClr val="0072C6"/>
          </a:solidFill>
          <a:latin typeface="Arial" pitchFamily="34" charset="0"/>
        </a:defRPr>
      </a:lvl9pPr>
    </p:titleStyle>
    <p:bodyStyle>
      <a:lvl1pPr marL="100013" indent="-100013" algn="l" defTabSz="257175" rtl="0" fontAlgn="base">
        <a:spcBef>
          <a:spcPts val="450"/>
        </a:spcBef>
        <a:spcAft>
          <a:spcPts val="450"/>
        </a:spcAft>
        <a:buClr>
          <a:srgbClr val="0072C6"/>
        </a:buClr>
        <a:buFont typeface="Arial" pitchFamily="34" charset="0"/>
        <a:buChar char="•"/>
        <a:defRPr sz="1238">
          <a:solidFill>
            <a:schemeClr val="tx1"/>
          </a:solidFill>
          <a:latin typeface="+mn-lt"/>
          <a:ea typeface="+mn-ea"/>
          <a:cs typeface="+mn-cs"/>
        </a:defRPr>
      </a:lvl1pPr>
      <a:lvl2pPr marL="251817" indent="-151805" algn="l" defTabSz="257175" rtl="0" fontAlgn="base">
        <a:spcBef>
          <a:spcPts val="225"/>
        </a:spcBef>
        <a:spcAft>
          <a:spcPct val="0"/>
        </a:spcAft>
        <a:buFont typeface="Arial" pitchFamily="34" charset="0"/>
        <a:buChar char="–"/>
        <a:defRPr sz="1238">
          <a:solidFill>
            <a:schemeClr val="tx1"/>
          </a:solidFill>
          <a:latin typeface="+mn-lt"/>
        </a:defRPr>
      </a:lvl2pPr>
      <a:lvl3pPr marL="351830" indent="-100013" algn="l" defTabSz="257175" rtl="0" fontAlgn="base">
        <a:spcBef>
          <a:spcPts val="225"/>
        </a:spcBef>
        <a:spcAft>
          <a:spcPct val="0"/>
        </a:spcAft>
        <a:buFont typeface="Lucida Grande"/>
        <a:buChar char="–"/>
        <a:defRPr sz="1238">
          <a:solidFill>
            <a:schemeClr val="tx1"/>
          </a:solidFill>
          <a:latin typeface="+mn-lt"/>
        </a:defRPr>
      </a:lvl3pPr>
      <a:lvl4pPr marL="503635" indent="-151805" algn="l" defTabSz="257175" rtl="0" fontAlgn="base">
        <a:spcBef>
          <a:spcPts val="225"/>
        </a:spcBef>
        <a:spcAft>
          <a:spcPct val="0"/>
        </a:spcAft>
        <a:buFont typeface="Lucida Grande"/>
        <a:buChar char="–"/>
        <a:defRPr sz="1238">
          <a:solidFill>
            <a:schemeClr val="tx1"/>
          </a:solidFill>
          <a:latin typeface="+mn-lt"/>
        </a:defRPr>
      </a:lvl4pPr>
      <a:lvl5pPr marL="655439" indent="-151805" algn="l" defTabSz="257175" rtl="0" fontAlgn="base">
        <a:spcBef>
          <a:spcPts val="225"/>
        </a:spcBef>
        <a:spcAft>
          <a:spcPct val="0"/>
        </a:spcAft>
        <a:buFont typeface="Lucida Grande"/>
        <a:buChar char="–"/>
        <a:defRPr sz="1238">
          <a:solidFill>
            <a:schemeClr val="tx1"/>
          </a:solidFill>
          <a:latin typeface="+mn-lt"/>
        </a:defRPr>
      </a:lvl5pPr>
      <a:lvl6pPr marL="912614" indent="-151805" algn="l" defTabSz="257175" rtl="0" fontAlgn="base">
        <a:spcBef>
          <a:spcPts val="225"/>
        </a:spcBef>
        <a:spcAft>
          <a:spcPct val="0"/>
        </a:spcAft>
        <a:buFont typeface="Lucida Grande"/>
        <a:buChar char="–"/>
        <a:defRPr sz="1238">
          <a:solidFill>
            <a:schemeClr val="tx1"/>
          </a:solidFill>
          <a:latin typeface="+mn-lt"/>
        </a:defRPr>
      </a:lvl6pPr>
      <a:lvl7pPr marL="1169789" indent="-151805" algn="l" defTabSz="257175" rtl="0" fontAlgn="base">
        <a:spcBef>
          <a:spcPts val="225"/>
        </a:spcBef>
        <a:spcAft>
          <a:spcPct val="0"/>
        </a:spcAft>
        <a:buFont typeface="Lucida Grande"/>
        <a:buChar char="–"/>
        <a:defRPr sz="1238">
          <a:solidFill>
            <a:schemeClr val="tx1"/>
          </a:solidFill>
          <a:latin typeface="+mn-lt"/>
        </a:defRPr>
      </a:lvl7pPr>
      <a:lvl8pPr marL="1426964" indent="-151805" algn="l" defTabSz="257175" rtl="0" fontAlgn="base">
        <a:spcBef>
          <a:spcPts val="225"/>
        </a:spcBef>
        <a:spcAft>
          <a:spcPct val="0"/>
        </a:spcAft>
        <a:buFont typeface="Lucida Grande"/>
        <a:buChar char="–"/>
        <a:defRPr sz="1238">
          <a:solidFill>
            <a:schemeClr val="tx1"/>
          </a:solidFill>
          <a:latin typeface="+mn-lt"/>
        </a:defRPr>
      </a:lvl8pPr>
      <a:lvl9pPr marL="1684139" indent="-151805" algn="l" defTabSz="257175" rtl="0" fontAlgn="base">
        <a:spcBef>
          <a:spcPts val="225"/>
        </a:spcBef>
        <a:spcAft>
          <a:spcPct val="0"/>
        </a:spcAft>
        <a:buFont typeface="Lucida Grande"/>
        <a:buChar char="–"/>
        <a:defRPr sz="1238">
          <a:solidFill>
            <a:schemeClr val="tx1"/>
          </a:solidFill>
          <a:latin typeface="+mn-lt"/>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alpha val="0"/>
          </a:schemeClr>
        </a:solidFill>
        <a:effectLst/>
      </p:bgPr>
    </p:bg>
    <p:spTree>
      <p:nvGrpSpPr>
        <p:cNvPr id="1" name=""/>
        <p:cNvGrpSpPr/>
        <p:nvPr/>
      </p:nvGrpSpPr>
      <p:grpSpPr>
        <a:xfrm>
          <a:off x="0" y="0"/>
          <a:ext cx="0" cy="0"/>
          <a:chOff x="0" y="0"/>
          <a:chExt cx="0" cy="0"/>
        </a:xfrm>
      </p:grpSpPr>
      <p:sp>
        <p:nvSpPr>
          <p:cNvPr id="11267" name="Title Placeholder 1"/>
          <p:cNvSpPr>
            <a:spLocks noGrp="1"/>
          </p:cNvSpPr>
          <p:nvPr>
            <p:ph type="title"/>
          </p:nvPr>
        </p:nvSpPr>
        <p:spPr bwMode="auto">
          <a:xfrm>
            <a:off x="457201" y="469107"/>
            <a:ext cx="6978651" cy="86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1268" name="Text Placeholder 2"/>
          <p:cNvSpPr>
            <a:spLocks noGrp="1"/>
          </p:cNvSpPr>
          <p:nvPr>
            <p:ph type="body" idx="1"/>
          </p:nvPr>
        </p:nvSpPr>
        <p:spPr bwMode="auto">
          <a:xfrm>
            <a:off x="457201" y="1394223"/>
            <a:ext cx="6978651" cy="2518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3155469575"/>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Lst>
  <p:txStyles>
    <p:titleStyle>
      <a:lvl1pPr algn="l" defTabSz="457178" rtl="0" fontAlgn="base">
        <a:spcBef>
          <a:spcPct val="0"/>
        </a:spcBef>
        <a:spcAft>
          <a:spcPct val="0"/>
        </a:spcAft>
        <a:defRPr sz="3800" b="1">
          <a:solidFill>
            <a:srgbClr val="0072C6"/>
          </a:solidFill>
          <a:latin typeface="+mj-lt"/>
          <a:ea typeface="+mj-ea"/>
          <a:cs typeface="+mj-cs"/>
        </a:defRPr>
      </a:lvl1pPr>
      <a:lvl2pPr algn="l" defTabSz="457178" rtl="0" fontAlgn="base">
        <a:spcBef>
          <a:spcPct val="0"/>
        </a:spcBef>
        <a:spcAft>
          <a:spcPct val="0"/>
        </a:spcAft>
        <a:defRPr sz="3800" b="1">
          <a:solidFill>
            <a:srgbClr val="0072C6"/>
          </a:solidFill>
          <a:latin typeface="Arial" pitchFamily="34" charset="0"/>
        </a:defRPr>
      </a:lvl2pPr>
      <a:lvl3pPr algn="l" defTabSz="457178" rtl="0" fontAlgn="base">
        <a:spcBef>
          <a:spcPct val="0"/>
        </a:spcBef>
        <a:spcAft>
          <a:spcPct val="0"/>
        </a:spcAft>
        <a:defRPr sz="3800" b="1">
          <a:solidFill>
            <a:srgbClr val="0072C6"/>
          </a:solidFill>
          <a:latin typeface="Arial" pitchFamily="34" charset="0"/>
        </a:defRPr>
      </a:lvl3pPr>
      <a:lvl4pPr algn="l" defTabSz="457178" rtl="0" fontAlgn="base">
        <a:spcBef>
          <a:spcPct val="0"/>
        </a:spcBef>
        <a:spcAft>
          <a:spcPct val="0"/>
        </a:spcAft>
        <a:defRPr sz="3800" b="1">
          <a:solidFill>
            <a:srgbClr val="0072C6"/>
          </a:solidFill>
          <a:latin typeface="Arial" pitchFamily="34" charset="0"/>
        </a:defRPr>
      </a:lvl4pPr>
      <a:lvl5pPr algn="l" defTabSz="457178" rtl="0" fontAlgn="base">
        <a:spcBef>
          <a:spcPct val="0"/>
        </a:spcBef>
        <a:spcAft>
          <a:spcPct val="0"/>
        </a:spcAft>
        <a:defRPr sz="3800" b="1">
          <a:solidFill>
            <a:srgbClr val="0072C6"/>
          </a:solidFill>
          <a:latin typeface="Arial" pitchFamily="34" charset="0"/>
        </a:defRPr>
      </a:lvl5pPr>
      <a:lvl6pPr marL="457178" algn="l" defTabSz="457178" rtl="0" fontAlgn="base">
        <a:spcBef>
          <a:spcPct val="0"/>
        </a:spcBef>
        <a:spcAft>
          <a:spcPct val="0"/>
        </a:spcAft>
        <a:defRPr sz="3800" b="1">
          <a:solidFill>
            <a:srgbClr val="0072C6"/>
          </a:solidFill>
          <a:latin typeface="Arial" pitchFamily="34" charset="0"/>
        </a:defRPr>
      </a:lvl6pPr>
      <a:lvl7pPr marL="914354" algn="l" defTabSz="457178" rtl="0" fontAlgn="base">
        <a:spcBef>
          <a:spcPct val="0"/>
        </a:spcBef>
        <a:spcAft>
          <a:spcPct val="0"/>
        </a:spcAft>
        <a:defRPr sz="3800" b="1">
          <a:solidFill>
            <a:srgbClr val="0072C6"/>
          </a:solidFill>
          <a:latin typeface="Arial" pitchFamily="34" charset="0"/>
        </a:defRPr>
      </a:lvl7pPr>
      <a:lvl8pPr marL="1371532" algn="l" defTabSz="457178" rtl="0" fontAlgn="base">
        <a:spcBef>
          <a:spcPct val="0"/>
        </a:spcBef>
        <a:spcAft>
          <a:spcPct val="0"/>
        </a:spcAft>
        <a:defRPr sz="3800" b="1">
          <a:solidFill>
            <a:srgbClr val="0072C6"/>
          </a:solidFill>
          <a:latin typeface="Arial" pitchFamily="34" charset="0"/>
        </a:defRPr>
      </a:lvl8pPr>
      <a:lvl9pPr marL="1828709" algn="l" defTabSz="457178" rtl="0" fontAlgn="base">
        <a:spcBef>
          <a:spcPct val="0"/>
        </a:spcBef>
        <a:spcAft>
          <a:spcPct val="0"/>
        </a:spcAft>
        <a:defRPr sz="3800" b="1">
          <a:solidFill>
            <a:srgbClr val="0072C6"/>
          </a:solidFill>
          <a:latin typeface="Arial" pitchFamily="34" charset="0"/>
        </a:defRPr>
      </a:lvl9pPr>
    </p:titleStyle>
    <p:bodyStyle>
      <a:lvl1pPr marL="177791" indent="-177791" algn="l" defTabSz="457178" rtl="0" fontAlgn="base">
        <a:spcBef>
          <a:spcPts val="800"/>
        </a:spcBef>
        <a:spcAft>
          <a:spcPts val="800"/>
        </a:spcAft>
        <a:buClr>
          <a:srgbClr val="0072C6"/>
        </a:buClr>
        <a:buFont typeface="Arial" pitchFamily="34" charset="0"/>
        <a:buChar char="•"/>
        <a:defRPr sz="2200">
          <a:solidFill>
            <a:schemeClr val="tx1"/>
          </a:solidFill>
          <a:latin typeface="+mn-lt"/>
          <a:ea typeface="+mn-ea"/>
          <a:cs typeface="+mn-cs"/>
        </a:defRPr>
      </a:lvl1pPr>
      <a:lvl2pPr marL="447652" indent="-269861" algn="l" defTabSz="457178" rtl="0" fontAlgn="base">
        <a:spcBef>
          <a:spcPts val="400"/>
        </a:spcBef>
        <a:spcAft>
          <a:spcPct val="0"/>
        </a:spcAft>
        <a:buFont typeface="Arial" pitchFamily="34" charset="0"/>
        <a:buChar char="–"/>
        <a:defRPr sz="2200">
          <a:solidFill>
            <a:schemeClr val="tx1"/>
          </a:solidFill>
          <a:latin typeface="+mn-lt"/>
        </a:defRPr>
      </a:lvl2pPr>
      <a:lvl3pPr marL="625443" indent="-177791" algn="l" defTabSz="457178" rtl="0" fontAlgn="base">
        <a:spcBef>
          <a:spcPts val="400"/>
        </a:spcBef>
        <a:spcAft>
          <a:spcPct val="0"/>
        </a:spcAft>
        <a:buFont typeface="Lucida Grande"/>
        <a:buChar char="–"/>
        <a:defRPr sz="2200">
          <a:solidFill>
            <a:schemeClr val="tx1"/>
          </a:solidFill>
          <a:latin typeface="+mn-lt"/>
        </a:defRPr>
      </a:lvl3pPr>
      <a:lvl4pPr marL="895306" indent="-269861" algn="l" defTabSz="457178" rtl="0" fontAlgn="base">
        <a:spcBef>
          <a:spcPts val="400"/>
        </a:spcBef>
        <a:spcAft>
          <a:spcPct val="0"/>
        </a:spcAft>
        <a:buFont typeface="Lucida Grande"/>
        <a:buChar char="–"/>
        <a:defRPr sz="2200">
          <a:solidFill>
            <a:schemeClr val="tx1"/>
          </a:solidFill>
          <a:latin typeface="+mn-lt"/>
        </a:defRPr>
      </a:lvl4pPr>
      <a:lvl5pPr marL="1165167" indent="-269861" algn="l" defTabSz="457178" rtl="0" fontAlgn="base">
        <a:spcBef>
          <a:spcPts val="400"/>
        </a:spcBef>
        <a:spcAft>
          <a:spcPct val="0"/>
        </a:spcAft>
        <a:buFont typeface="Lucida Grande"/>
        <a:buChar char="–"/>
        <a:defRPr sz="2200">
          <a:solidFill>
            <a:schemeClr val="tx1"/>
          </a:solidFill>
          <a:latin typeface="+mn-lt"/>
        </a:defRPr>
      </a:lvl5pPr>
      <a:lvl6pPr marL="1622345" indent="-269861" algn="l" defTabSz="457178" rtl="0" fontAlgn="base">
        <a:spcBef>
          <a:spcPts val="400"/>
        </a:spcBef>
        <a:spcAft>
          <a:spcPct val="0"/>
        </a:spcAft>
        <a:buFont typeface="Lucida Grande"/>
        <a:buChar char="–"/>
        <a:defRPr sz="2200">
          <a:solidFill>
            <a:schemeClr val="tx1"/>
          </a:solidFill>
          <a:latin typeface="+mn-lt"/>
        </a:defRPr>
      </a:lvl6pPr>
      <a:lvl7pPr marL="2079521" indent="-269861" algn="l" defTabSz="457178" rtl="0" fontAlgn="base">
        <a:spcBef>
          <a:spcPts val="400"/>
        </a:spcBef>
        <a:spcAft>
          <a:spcPct val="0"/>
        </a:spcAft>
        <a:buFont typeface="Lucida Grande"/>
        <a:buChar char="–"/>
        <a:defRPr sz="2200">
          <a:solidFill>
            <a:schemeClr val="tx1"/>
          </a:solidFill>
          <a:latin typeface="+mn-lt"/>
        </a:defRPr>
      </a:lvl7pPr>
      <a:lvl8pPr marL="2536699" indent="-269861" algn="l" defTabSz="457178" rtl="0" fontAlgn="base">
        <a:spcBef>
          <a:spcPts val="400"/>
        </a:spcBef>
        <a:spcAft>
          <a:spcPct val="0"/>
        </a:spcAft>
        <a:buFont typeface="Lucida Grande"/>
        <a:buChar char="–"/>
        <a:defRPr sz="2200">
          <a:solidFill>
            <a:schemeClr val="tx1"/>
          </a:solidFill>
          <a:latin typeface="+mn-lt"/>
        </a:defRPr>
      </a:lvl8pPr>
      <a:lvl9pPr marL="2993876" indent="-269861" algn="l" defTabSz="457178" rtl="0" fontAlgn="base">
        <a:spcBef>
          <a:spcPts val="400"/>
        </a:spcBef>
        <a:spcAft>
          <a:spcPct val="0"/>
        </a:spcAft>
        <a:buFont typeface="Lucida Grande"/>
        <a:buChar char="–"/>
        <a:defRPr sz="2200">
          <a:solidFill>
            <a:schemeClr val="tx1"/>
          </a:solidFill>
          <a:latin typeface="+mn-lt"/>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3"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7B5C41-56CD-01EB-EA4B-E389812C134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52143B-A31F-5BD2-BAAF-AE75A453115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DA0B8A-DE4B-EF31-68CC-FAE446D70B2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4FAD40-DD8A-451C-9282-9D6D44290BFC}" type="datetimeFigureOut">
              <a:rPr lang="en-GB" smtClean="0"/>
              <a:t>10/11/2023</a:t>
            </a:fld>
            <a:endParaRPr lang="en-GB"/>
          </a:p>
        </p:txBody>
      </p:sp>
      <p:sp>
        <p:nvSpPr>
          <p:cNvPr id="5" name="Footer Placeholder 4">
            <a:extLst>
              <a:ext uri="{FF2B5EF4-FFF2-40B4-BE49-F238E27FC236}">
                <a16:creationId xmlns:a16="http://schemas.microsoft.com/office/drawing/2014/main" id="{808D725B-F6AC-DCF6-37B3-70A4E4C10DC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A747EE-FB7B-D6A6-A82F-E17EF7423A73}"/>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1F69D4F-E504-4146-8815-43FE07C0127F}" type="slidenum">
              <a:rPr lang="en-GB" smtClean="0"/>
              <a:t>‹#›</a:t>
            </a:fld>
            <a:endParaRPr lang="en-GB"/>
          </a:p>
        </p:txBody>
      </p:sp>
    </p:spTree>
    <p:extLst>
      <p:ext uri="{BB962C8B-B14F-4D97-AF65-F5344CB8AC3E}">
        <p14:creationId xmlns:p14="http://schemas.microsoft.com/office/powerpoint/2010/main" val="1452911355"/>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37F114-2328-3595-A1AF-955BCAD34DB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2EB460B-B738-FB43-CA00-7099B8CBB167}"/>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ECB7C13-CDCF-28AF-8E58-3076809D76E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AB24BED-657D-0C46-B6B7-F84F46430DA8}" type="datetimeFigureOut">
              <a:rPr lang="en-GB" smtClean="0"/>
              <a:t>10/11/2023</a:t>
            </a:fld>
            <a:endParaRPr lang="en-GB"/>
          </a:p>
        </p:txBody>
      </p:sp>
      <p:sp>
        <p:nvSpPr>
          <p:cNvPr id="5" name="Footer Placeholder 4">
            <a:extLst>
              <a:ext uri="{FF2B5EF4-FFF2-40B4-BE49-F238E27FC236}">
                <a16:creationId xmlns:a16="http://schemas.microsoft.com/office/drawing/2014/main" id="{3200AAE1-D1FF-8633-21E3-AC017D95564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1AB0C19-5E64-49AD-BCD6-C8FBC407579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8531BA-C353-324E-A008-9E7AB3B400AD}" type="slidenum">
              <a:rPr lang="en-GB" smtClean="0"/>
              <a:t>‹#›</a:t>
            </a:fld>
            <a:endParaRPr lang="en-GB"/>
          </a:p>
        </p:txBody>
      </p:sp>
    </p:spTree>
    <p:extLst>
      <p:ext uri="{BB962C8B-B14F-4D97-AF65-F5344CB8AC3E}">
        <p14:creationId xmlns:p14="http://schemas.microsoft.com/office/powerpoint/2010/main" val="190383081"/>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48829"/>
            <a:ext cx="82296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200151"/>
            <a:ext cx="8229600" cy="3394472"/>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4704160"/>
            <a:ext cx="9144000" cy="459581"/>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pPr defTabSz="914400" fontAlgn="base">
              <a:spcBef>
                <a:spcPct val="0"/>
              </a:spcBef>
              <a:spcAft>
                <a:spcPct val="0"/>
              </a:spcAft>
            </a:pPr>
            <a:r>
              <a:rPr lang="en-GB">
                <a:solidFill>
                  <a:srgbClr val="FFFFFF"/>
                </a:solidFill>
              </a:rPr>
              <a:t>Peri-Mortem Interventions - background</a:t>
            </a:r>
            <a:endParaRPr lang="en-GB" dirty="0">
              <a:solidFill>
                <a:srgbClr val="FFFFFF"/>
              </a:solidFill>
            </a:endParaRPr>
          </a:p>
        </p:txBody>
      </p:sp>
    </p:spTree>
    <p:extLst>
      <p:ext uri="{BB962C8B-B14F-4D97-AF65-F5344CB8AC3E}">
        <p14:creationId xmlns:p14="http://schemas.microsoft.com/office/powerpoint/2010/main" val="4169744042"/>
      </p:ext>
    </p:extLst>
  </p:cSld>
  <p:clrMap bg1="lt1" tx1="dk1" bg2="lt2" tx2="dk2" accent1="accent1" accent2="accent2" accent3="accent3" accent4="accent4" accent5="accent5" accent6="accent6" hlink="hlink" folHlink="folHlink"/>
  <p:sldLayoutIdLst>
    <p:sldLayoutId id="2147483863" r:id="rId1"/>
    <p:sldLayoutId id="2147483864" r:id="rId2"/>
  </p:sldLayoutIdLst>
  <p:transition>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69.xml"/><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30.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64.xml"/><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30.xml"/><Relationship Id="rId5" Type="http://schemas.openxmlformats.org/officeDocument/2006/relationships/image" Target="../media/image25.pn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4.xml"/></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0.xml"/><Relationship Id="rId5" Type="http://schemas.openxmlformats.org/officeDocument/2006/relationships/image" Target="../media/image38.jpg"/><Relationship Id="rId4" Type="http://schemas.openxmlformats.org/officeDocument/2006/relationships/image" Target="../media/image37.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png"/><Relationship Id="rId1" Type="http://schemas.openxmlformats.org/officeDocument/2006/relationships/slideLayout" Target="../slideLayouts/slideLayout47.xml"/><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image" Target="../media/image43.jpg"/><Relationship Id="rId11" Type="http://schemas.openxmlformats.org/officeDocument/2006/relationships/image" Target="../media/image48.png"/><Relationship Id="rId5" Type="http://schemas.openxmlformats.org/officeDocument/2006/relationships/image" Target="../media/image42.jp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73CC6-C282-CB4F-9C22-17368BF7C577}"/>
              </a:ext>
            </a:extLst>
          </p:cNvPr>
          <p:cNvSpPr txBox="1"/>
          <p:nvPr/>
        </p:nvSpPr>
        <p:spPr>
          <a:xfrm>
            <a:off x="6568773" y="2434046"/>
            <a:ext cx="2137482" cy="92333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ODTEdandGov</a:t>
            </a: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DDsim</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3B2A5949-B6B4-104D-BBA9-241A21500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244" y="388016"/>
            <a:ext cx="4999512" cy="4367467"/>
          </a:xfrm>
          <a:prstGeom prst="rect">
            <a:avLst/>
          </a:prstGeom>
        </p:spPr>
      </p:pic>
    </p:spTree>
    <p:extLst>
      <p:ext uri="{BB962C8B-B14F-4D97-AF65-F5344CB8AC3E}">
        <p14:creationId xmlns:p14="http://schemas.microsoft.com/office/powerpoint/2010/main" val="95228779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3EB186-FB6B-FE46-8786-572B44D82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3187" y="3549454"/>
            <a:ext cx="1708484" cy="1492496"/>
          </a:xfrm>
          <a:prstGeom prst="rect">
            <a:avLst/>
          </a:prstGeom>
        </p:spPr>
      </p:pic>
      <p:sp>
        <p:nvSpPr>
          <p:cNvPr id="8" name="Rectangle 2">
            <a:extLst>
              <a:ext uri="{FF2B5EF4-FFF2-40B4-BE49-F238E27FC236}">
                <a16:creationId xmlns:a16="http://schemas.microsoft.com/office/drawing/2014/main" id="{F525D020-BA06-BF4C-9D54-1E0ECB080046}"/>
              </a:ext>
            </a:extLst>
          </p:cNvPr>
          <p:cNvSpPr txBox="1">
            <a:spLocks/>
          </p:cNvSpPr>
          <p:nvPr/>
        </p:nvSpPr>
        <p:spPr bwMode="auto">
          <a:xfrm>
            <a:off x="875406" y="1907540"/>
            <a:ext cx="7393187" cy="93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a:lstStyle>
          <a:p>
            <a:pPr eaLnBrk="1" hangingPunct="1"/>
            <a:r>
              <a:rPr lang="en-GB" sz="3600" kern="0" dirty="0"/>
              <a:t>Ethical, Legal and Professional </a:t>
            </a:r>
            <a:r>
              <a:rPr lang="en-GB" sz="2800" kern="0" dirty="0">
                <a:solidFill>
                  <a:srgbClr val="6E2C6B"/>
                </a:solidFill>
              </a:rPr>
              <a:t>The Law around Donation</a:t>
            </a:r>
            <a:endParaRPr lang="en-GB" altLang="en-US" sz="3600" kern="0" dirty="0"/>
          </a:p>
        </p:txBody>
      </p:sp>
      <p:pic>
        <p:nvPicPr>
          <p:cNvPr id="2" name="Graphic 1">
            <a:extLst>
              <a:ext uri="{FF2B5EF4-FFF2-40B4-BE49-F238E27FC236}">
                <a16:creationId xmlns:a16="http://schemas.microsoft.com/office/drawing/2014/main" id="{87F6F4B1-2229-57A3-24E8-693856C9AA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023" y="268110"/>
            <a:ext cx="3023060" cy="854687"/>
          </a:xfrm>
          <a:prstGeom prst="rect">
            <a:avLst/>
          </a:prstGeom>
        </p:spPr>
      </p:pic>
    </p:spTree>
    <p:extLst>
      <p:ext uri="{BB962C8B-B14F-4D97-AF65-F5344CB8AC3E}">
        <p14:creationId xmlns:p14="http://schemas.microsoft.com/office/powerpoint/2010/main" val="367661478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D1E00E-2B84-DA42-AE0E-FD6747ACA559}"/>
              </a:ext>
            </a:extLst>
          </p:cNvPr>
          <p:cNvPicPr>
            <a:picLocks noChangeAspect="1"/>
          </p:cNvPicPr>
          <p:nvPr/>
        </p:nvPicPr>
        <p:blipFill rotWithShape="1">
          <a:blip r:embed="rId3"/>
          <a:srcRect l="26514" t="36654" b="11215"/>
          <a:stretch/>
        </p:blipFill>
        <p:spPr>
          <a:xfrm>
            <a:off x="462909" y="187762"/>
            <a:ext cx="6719584" cy="18110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a:extLst>
              <a:ext uri="{FF2B5EF4-FFF2-40B4-BE49-F238E27FC236}">
                <a16:creationId xmlns:a16="http://schemas.microsoft.com/office/drawing/2014/main" id="{12B64DBF-5552-3344-BA9F-3CC09FAC8B73}"/>
              </a:ext>
            </a:extLst>
          </p:cNvPr>
          <p:cNvPicPr>
            <a:picLocks noChangeAspect="1"/>
          </p:cNvPicPr>
          <p:nvPr/>
        </p:nvPicPr>
        <p:blipFill rotWithShape="1">
          <a:blip r:embed="rId4"/>
          <a:srcRect t="6535" r="41564" b="17647"/>
          <a:stretch/>
        </p:blipFill>
        <p:spPr>
          <a:xfrm>
            <a:off x="2232754" y="2882370"/>
            <a:ext cx="2133781" cy="19876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Text Box 3">
            <a:extLst>
              <a:ext uri="{FF2B5EF4-FFF2-40B4-BE49-F238E27FC236}">
                <a16:creationId xmlns:a16="http://schemas.microsoft.com/office/drawing/2014/main" id="{43043455-05F3-C240-B912-7777753E2855}"/>
              </a:ext>
            </a:extLst>
          </p:cNvPr>
          <p:cNvSpPr txBox="1">
            <a:spLocks noChangeArrowheads="1"/>
          </p:cNvSpPr>
          <p:nvPr/>
        </p:nvSpPr>
        <p:spPr bwMode="auto">
          <a:xfrm>
            <a:off x="616435" y="2121318"/>
            <a:ext cx="6412532" cy="510778"/>
          </a:xfrm>
          <a:prstGeom prst="roundRect">
            <a:avLst/>
          </a:prstGeom>
          <a:solidFill>
            <a:srgbClr val="F8F8F8"/>
          </a:solidFill>
          <a:ln w="28575">
            <a:solidFill>
              <a:srgbClr val="6E2C6B"/>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609585" rtl="0" eaLnBrk="0" fontAlgn="base" latinLnBrk="0" hangingPunct="0">
              <a:lnSpc>
                <a:spcPct val="100000"/>
              </a:lnSpc>
              <a:spcBef>
                <a:spcPct val="0"/>
              </a:spcBef>
              <a:spcAft>
                <a:spcPct val="0"/>
              </a:spcAft>
              <a:buClr>
                <a:srgbClr val="E0119D"/>
              </a:buClr>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j-ea"/>
                <a:cs typeface="Arial"/>
              </a:rPr>
              <a:t>Law tells us </a:t>
            </a:r>
            <a:r>
              <a:rPr kumimoji="0" lang="en-US" sz="2400" b="0" i="0" u="none" strike="noStrike" kern="1200" cap="none" spc="0" normalizeH="0" baseline="0" noProof="0" dirty="0">
                <a:ln>
                  <a:noFill/>
                </a:ln>
                <a:solidFill>
                  <a:srgbClr val="FF0000"/>
                </a:solidFill>
                <a:effectLst/>
                <a:uLnTx/>
                <a:uFillTx/>
                <a:latin typeface="Arial"/>
                <a:ea typeface="+mj-ea"/>
                <a:cs typeface="Arial"/>
              </a:rPr>
              <a:t>what paddock we can graze in.</a:t>
            </a:r>
          </a:p>
        </p:txBody>
      </p:sp>
      <p:sp>
        <p:nvSpPr>
          <p:cNvPr id="18" name="Text Box 3">
            <a:extLst>
              <a:ext uri="{FF2B5EF4-FFF2-40B4-BE49-F238E27FC236}">
                <a16:creationId xmlns:a16="http://schemas.microsoft.com/office/drawing/2014/main" id="{BA98C52F-C655-A441-B327-F24C2BE0FDA3}"/>
              </a:ext>
            </a:extLst>
          </p:cNvPr>
          <p:cNvSpPr txBox="1">
            <a:spLocks noChangeArrowheads="1"/>
          </p:cNvSpPr>
          <p:nvPr/>
        </p:nvSpPr>
        <p:spPr bwMode="auto">
          <a:xfrm>
            <a:off x="4572000" y="3144737"/>
            <a:ext cx="3592694" cy="1328023"/>
          </a:xfrm>
          <a:prstGeom prst="roundRect">
            <a:avLst/>
          </a:prstGeom>
          <a:solidFill>
            <a:srgbClr val="F8F8F8"/>
          </a:solidFill>
          <a:ln w="28575">
            <a:solidFill>
              <a:srgbClr val="6E2C6B"/>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609585" rtl="0" eaLnBrk="0" fontAlgn="base" latinLnBrk="0" hangingPunct="0">
              <a:lnSpc>
                <a:spcPct val="100000"/>
              </a:lnSpc>
              <a:spcBef>
                <a:spcPct val="0"/>
              </a:spcBef>
              <a:spcAft>
                <a:spcPct val="0"/>
              </a:spcAft>
              <a:buClr>
                <a:srgbClr val="E0119D"/>
              </a:buClr>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j-ea"/>
                <a:cs typeface="Arial"/>
              </a:rPr>
              <a:t>Ethics and professional guidance tells us </a:t>
            </a:r>
          </a:p>
          <a:p>
            <a:pPr marL="0" marR="0" lvl="0" indent="0" algn="ctr" defTabSz="609585" rtl="0" eaLnBrk="0" fontAlgn="base" latinLnBrk="0" hangingPunct="0">
              <a:lnSpc>
                <a:spcPct val="100000"/>
              </a:lnSpc>
              <a:spcBef>
                <a:spcPct val="0"/>
              </a:spcBef>
              <a:spcAft>
                <a:spcPct val="0"/>
              </a:spcAft>
              <a:buClr>
                <a:srgbClr val="E0119D"/>
              </a:buClr>
              <a:buSzTx/>
              <a:buFontTx/>
              <a:buNone/>
              <a:tabLst/>
              <a:defRPr/>
            </a:pPr>
            <a:r>
              <a:rPr kumimoji="0" lang="en-US" sz="2400" b="0" i="0" u="none" strike="noStrike" kern="1200" cap="none" spc="0" normalizeH="0" baseline="0" noProof="0" dirty="0">
                <a:ln>
                  <a:noFill/>
                </a:ln>
                <a:solidFill>
                  <a:srgbClr val="00B050"/>
                </a:solidFill>
                <a:effectLst/>
                <a:uLnTx/>
                <a:uFillTx/>
                <a:latin typeface="Arial"/>
                <a:ea typeface="+mj-ea"/>
                <a:cs typeface="Arial"/>
              </a:rPr>
              <a:t>what grass we can eat.</a:t>
            </a:r>
          </a:p>
        </p:txBody>
      </p:sp>
    </p:spTree>
    <p:extLst>
      <p:ext uri="{BB962C8B-B14F-4D97-AF65-F5344CB8AC3E}">
        <p14:creationId xmlns:p14="http://schemas.microsoft.com/office/powerpoint/2010/main" val="1700296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AoMRC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004" y="180534"/>
            <a:ext cx="1281050" cy="180000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pic>
        <p:nvPicPr>
          <p:cNvPr id="11" name="Picture 4" descr="legal guidanc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5296" y="380451"/>
            <a:ext cx="1274950" cy="1800000"/>
          </a:xfrm>
          <a:prstGeom prst="rect">
            <a:avLst/>
          </a:prstGeom>
          <a:noFill/>
          <a:ln w="28575">
            <a:solidFill>
              <a:schemeClr val="bg2"/>
            </a:solidFill>
            <a:miter lim="800000"/>
            <a:headEnd/>
            <a:tailEnd/>
          </a:ln>
          <a:effectLst>
            <a:outerShdw blurRad="63500" dist="107763" dir="13500000" algn="ctr" rotWithShape="0">
              <a:srgbClr val="000000">
                <a:alpha val="50000"/>
              </a:srgbClr>
            </a:outerShdw>
          </a:effectLst>
        </p:spPr>
      </p:pic>
      <p:pic>
        <p:nvPicPr>
          <p:cNvPr id="12" name="Picture 22" descr="GMC EoLC front"/>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01878" y="616756"/>
            <a:ext cx="1311250" cy="180000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pic>
        <p:nvPicPr>
          <p:cNvPr id="13" name="Picture 6" descr="DCD doc.jpg                                                    00086142Macintosh HD                   7C2681A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155636" y="800406"/>
            <a:ext cx="1281550" cy="1800000"/>
          </a:xfrm>
          <a:prstGeom prst="rect">
            <a:avLst/>
          </a:prstGeom>
          <a:noFill/>
          <a:ln w="28575">
            <a:solidFill>
              <a:schemeClr val="bg2"/>
            </a:solidFill>
            <a:miter lim="800000"/>
            <a:headEnd/>
            <a:tailEnd/>
          </a:ln>
          <a:effectLst>
            <a:outerShdw blurRad="63500" dist="107823" dir="13500000" algn="tl" rotWithShape="0">
              <a:srgbClr val="000000">
                <a:alpha val="50000"/>
              </a:srgbClr>
            </a:outerShdw>
          </a:effectLst>
        </p:spPr>
      </p:pic>
      <p:pic>
        <p:nvPicPr>
          <p:cNvPr id="14" name="Picture 13" descr="Screen Shot 2011-12-15 at 11.35.15.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01255" y="1017668"/>
            <a:ext cx="1267700" cy="1800000"/>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15" name="Picture 14" descr="Screen Shot 2011-12-15 at 11.27.25.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93260" y="1254499"/>
            <a:ext cx="1277700" cy="1800000"/>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91215" y="1571970"/>
            <a:ext cx="1271750" cy="1800000"/>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19" name="Rectangle 2"/>
          <p:cNvSpPr txBox="1">
            <a:spLocks noChangeArrowheads="1"/>
          </p:cNvSpPr>
          <p:nvPr/>
        </p:nvSpPr>
        <p:spPr bwMode="auto">
          <a:xfrm>
            <a:off x="2461111" y="-41701"/>
            <a:ext cx="5550264" cy="7236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defTabSz="914400"/>
            <a:r>
              <a:rPr lang="en-GB" kern="0" dirty="0">
                <a:solidFill>
                  <a:srgbClr val="E0119D"/>
                </a:solidFill>
                <a:latin typeface="Arial" charset="0"/>
                <a:ea typeface="ＭＳ Ｐゴシック" charset="0"/>
                <a:cs typeface="Arial" charset="0"/>
              </a:rPr>
              <a:t>Framework of UK Practice</a:t>
            </a:r>
          </a:p>
        </p:txBody>
      </p:sp>
      <p:sp>
        <p:nvSpPr>
          <p:cNvPr id="20" name="Rectangle 2"/>
          <p:cNvSpPr txBox="1">
            <a:spLocks noChangeArrowheads="1"/>
          </p:cNvSpPr>
          <p:nvPr/>
        </p:nvSpPr>
        <p:spPr bwMode="auto">
          <a:xfrm>
            <a:off x="6015884" y="1226558"/>
            <a:ext cx="2677666" cy="671215"/>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1588" indent="0" algn="just">
              <a:buNone/>
              <a:tabLst>
                <a:tab pos="6842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en-GB" sz="1800" dirty="0">
                <a:solidFill>
                  <a:srgbClr val="000000"/>
                </a:solidFill>
                <a:latin typeface="Constantia" charset="0"/>
                <a:ea typeface="Arial"/>
                <a:cs typeface="Arial"/>
              </a:rPr>
              <a:t>How the UK satisfies the Dead Donor Rule</a:t>
            </a:r>
          </a:p>
        </p:txBody>
      </p:sp>
      <p:sp>
        <p:nvSpPr>
          <p:cNvPr id="21" name="Rectangle 2"/>
          <p:cNvSpPr txBox="1">
            <a:spLocks noChangeArrowheads="1"/>
          </p:cNvSpPr>
          <p:nvPr/>
        </p:nvSpPr>
        <p:spPr bwMode="auto">
          <a:xfrm>
            <a:off x="6015884" y="2154499"/>
            <a:ext cx="2677666" cy="616548"/>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1588" indent="0" algn="just">
              <a:buNone/>
              <a:tabLst>
                <a:tab pos="6842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en-GB" sz="1800" dirty="0">
                <a:solidFill>
                  <a:srgbClr val="000000"/>
                </a:solidFill>
                <a:latin typeface="Constantia" charset="0"/>
                <a:ea typeface="Arial"/>
                <a:cs typeface="Arial"/>
              </a:rPr>
              <a:t>How the UK satisfies the Consenting Donor Rule</a:t>
            </a:r>
          </a:p>
        </p:txBody>
      </p:sp>
      <p:sp>
        <p:nvSpPr>
          <p:cNvPr id="18" name="Rectangle 17">
            <a:extLst>
              <a:ext uri="{FF2B5EF4-FFF2-40B4-BE49-F238E27FC236}">
                <a16:creationId xmlns:a16="http://schemas.microsoft.com/office/drawing/2014/main" id="{25E9F1E0-F31D-784E-99E5-C6AACD84FBB4}"/>
              </a:ext>
            </a:extLst>
          </p:cNvPr>
          <p:cNvSpPr/>
          <p:nvPr/>
        </p:nvSpPr>
        <p:spPr bwMode="auto">
          <a:xfrm>
            <a:off x="0" y="4569148"/>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3" name="Picture 2" descr="A screenshot of a phone&#10;&#10;Description automatically generated with low confidence">
            <a:extLst>
              <a:ext uri="{FF2B5EF4-FFF2-40B4-BE49-F238E27FC236}">
                <a16:creationId xmlns:a16="http://schemas.microsoft.com/office/drawing/2014/main" id="{ECB96E79-37A2-7F41-B314-C5CC90D83468}"/>
              </a:ext>
            </a:extLst>
          </p:cNvPr>
          <p:cNvPicPr>
            <a:picLocks noChangeAspect="1"/>
          </p:cNvPicPr>
          <p:nvPr/>
        </p:nvPicPr>
        <p:blipFill>
          <a:blip r:embed="rId10"/>
          <a:stretch>
            <a:fillRect/>
          </a:stretch>
        </p:blipFill>
        <p:spPr>
          <a:xfrm>
            <a:off x="8011375" y="3641045"/>
            <a:ext cx="951934" cy="1346443"/>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5" name="Picture 4" descr="A picture containing text, person&#10;&#10;Description automatically generated">
            <a:extLst>
              <a:ext uri="{FF2B5EF4-FFF2-40B4-BE49-F238E27FC236}">
                <a16:creationId xmlns:a16="http://schemas.microsoft.com/office/drawing/2014/main" id="{C297640D-3FF9-1746-9479-D17FCB6F789A}"/>
              </a:ext>
            </a:extLst>
          </p:cNvPr>
          <p:cNvPicPr>
            <a:picLocks noChangeAspect="1"/>
          </p:cNvPicPr>
          <p:nvPr/>
        </p:nvPicPr>
        <p:blipFill>
          <a:blip r:embed="rId11"/>
          <a:stretch>
            <a:fillRect/>
          </a:stretch>
        </p:blipFill>
        <p:spPr>
          <a:xfrm>
            <a:off x="6878750" y="3639643"/>
            <a:ext cx="951934" cy="1347845"/>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7" name="Picture 6">
            <a:extLst>
              <a:ext uri="{FF2B5EF4-FFF2-40B4-BE49-F238E27FC236}">
                <a16:creationId xmlns:a16="http://schemas.microsoft.com/office/drawing/2014/main" id="{3098B61D-1237-5B42-992F-E803DEB22AB5}"/>
              </a:ext>
            </a:extLst>
          </p:cNvPr>
          <p:cNvPicPr>
            <a:picLocks noChangeAspect="1"/>
          </p:cNvPicPr>
          <p:nvPr/>
        </p:nvPicPr>
        <p:blipFill>
          <a:blip r:embed="rId12"/>
          <a:stretch>
            <a:fillRect/>
          </a:stretch>
        </p:blipFill>
        <p:spPr>
          <a:xfrm>
            <a:off x="5755690" y="3636088"/>
            <a:ext cx="942369" cy="1346443"/>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8" name="TextBox 7">
            <a:extLst>
              <a:ext uri="{FF2B5EF4-FFF2-40B4-BE49-F238E27FC236}">
                <a16:creationId xmlns:a16="http://schemas.microsoft.com/office/drawing/2014/main" id="{8C57ACE5-BB78-E844-A79A-C85EE67B8022}"/>
              </a:ext>
            </a:extLst>
          </p:cNvPr>
          <p:cNvSpPr txBox="1"/>
          <p:nvPr/>
        </p:nvSpPr>
        <p:spPr>
          <a:xfrm>
            <a:off x="6015884" y="4448154"/>
            <a:ext cx="2677666" cy="369332"/>
          </a:xfrm>
          <a:prstGeom prst="rect">
            <a:avLst/>
          </a:prstGeom>
          <a:solidFill>
            <a:schemeClr val="bg1">
              <a:alpha val="80000"/>
            </a:schemeClr>
          </a:solidFill>
        </p:spPr>
        <p:txBody>
          <a:bodyPr wrap="square" rtlCol="0">
            <a:spAutoFit/>
          </a:bodyPr>
          <a:lstStyle/>
          <a:p>
            <a:pPr algn="ctr"/>
            <a:r>
              <a:rPr lang="en-GB" dirty="0"/>
              <a:t>Legal Codes of Practice</a:t>
            </a:r>
          </a:p>
        </p:txBody>
      </p:sp>
      <p:sp>
        <p:nvSpPr>
          <p:cNvPr id="519170" name="Rectangle 2"/>
          <p:cNvSpPr>
            <a:spLocks noGrp="1" noChangeArrowheads="1"/>
          </p:cNvSpPr>
          <p:nvPr>
            <p:ph type="body" sz="half" idx="2"/>
          </p:nvPr>
        </p:nvSpPr>
        <p:spPr>
          <a:xfrm>
            <a:off x="138571" y="3291330"/>
            <a:ext cx="4810764" cy="1156824"/>
          </a:xfrm>
          <a:ln>
            <a:solidFill>
              <a:srgbClr val="6E2C6B"/>
            </a:solidFill>
          </a:ln>
        </p:spPr>
        <p:txBody>
          <a:bodyPr/>
          <a:lstStyle/>
          <a:p>
            <a:pPr marL="1588" indent="0" algn="just">
              <a:buNone/>
              <a:tabLst>
                <a:tab pos="6842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en-GB" sz="1800" dirty="0">
                <a:latin typeface="Constantia" charset="0"/>
                <a:ea typeface="ＭＳ Ｐゴシック" charset="0"/>
                <a:cs typeface="Arial" charset="0"/>
              </a:rPr>
              <a:t>The ethical, legal and professional framework that underpins the deceased organ donation programme in the UK is arguably, the strongest in the world.</a:t>
            </a:r>
          </a:p>
        </p:txBody>
      </p:sp>
    </p:spTree>
    <p:extLst>
      <p:ext uri="{BB962C8B-B14F-4D97-AF65-F5344CB8AC3E}">
        <p14:creationId xmlns:p14="http://schemas.microsoft.com/office/powerpoint/2010/main" val="12095347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40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60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80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100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120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140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9170">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9170">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519170"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CA0E0601-41F3-8BFF-484A-B11823B51D20}"/>
              </a:ext>
            </a:extLst>
          </p:cNvPr>
          <p:cNvGraphicFramePr>
            <a:graphicFrameLocks noGrp="1"/>
          </p:cNvGraphicFramePr>
          <p:nvPr/>
        </p:nvGraphicFramePr>
        <p:xfrm>
          <a:off x="1" y="0"/>
          <a:ext cx="9144001" cy="5143501"/>
        </p:xfrm>
        <a:graphic>
          <a:graphicData uri="http://schemas.openxmlformats.org/drawingml/2006/table">
            <a:tbl>
              <a:tblPr firstRow="1" bandRow="1">
                <a:tableStyleId>{5C22544A-7EE6-4342-B048-85BDC9FD1C3A}</a:tableStyleId>
              </a:tblPr>
              <a:tblGrid>
                <a:gridCol w="1819469">
                  <a:extLst>
                    <a:ext uri="{9D8B030D-6E8A-4147-A177-3AD203B41FA5}">
                      <a16:colId xmlns:a16="http://schemas.microsoft.com/office/drawing/2014/main" val="1754794892"/>
                    </a:ext>
                  </a:extLst>
                </a:gridCol>
                <a:gridCol w="3662266">
                  <a:extLst>
                    <a:ext uri="{9D8B030D-6E8A-4147-A177-3AD203B41FA5}">
                      <a16:colId xmlns:a16="http://schemas.microsoft.com/office/drawing/2014/main" val="2990338172"/>
                    </a:ext>
                  </a:extLst>
                </a:gridCol>
                <a:gridCol w="3662266">
                  <a:extLst>
                    <a:ext uri="{9D8B030D-6E8A-4147-A177-3AD203B41FA5}">
                      <a16:colId xmlns:a16="http://schemas.microsoft.com/office/drawing/2014/main" val="990724407"/>
                    </a:ext>
                  </a:extLst>
                </a:gridCol>
              </a:tblGrid>
              <a:tr h="375476">
                <a:tc>
                  <a:txBody>
                    <a:bodyPr/>
                    <a:lstStyle/>
                    <a:p>
                      <a:pPr algn="ctr"/>
                      <a:r>
                        <a:rPr lang="en-GB" sz="1400" dirty="0">
                          <a:solidFill>
                            <a:schemeClr val="tx1"/>
                          </a:solidFill>
                          <a:latin typeface="Calibri" panose="020F0502020204030204" pitchFamily="34" charset="0"/>
                          <a:cs typeface="Calibri" panose="020F0502020204030204" pitchFamily="34" charset="0"/>
                        </a:rPr>
                        <a:t>Moral Points in Time</a:t>
                      </a:r>
                    </a:p>
                  </a:txBody>
                  <a:tcPr anchor="ctr" anchorCtr="1">
                    <a:noFill/>
                  </a:tcPr>
                </a:tc>
                <a:tc>
                  <a:txBody>
                    <a:bodyPr/>
                    <a:lstStyle/>
                    <a:p>
                      <a:pPr algn="ctr"/>
                      <a:r>
                        <a:rPr lang="en-GB" sz="1800" dirty="0">
                          <a:solidFill>
                            <a:schemeClr val="bg1"/>
                          </a:solidFill>
                          <a:latin typeface="Calibri" panose="020F0502020204030204" pitchFamily="34" charset="0"/>
                          <a:cs typeface="Calibri" panose="020F0502020204030204" pitchFamily="34" charset="0"/>
                        </a:rPr>
                        <a:t>Before Death</a:t>
                      </a:r>
                    </a:p>
                  </a:txBody>
                  <a:tcPr>
                    <a:lnB w="12700" cap="flat" cmpd="sng" algn="ctr">
                      <a:solidFill>
                        <a:schemeClr val="tx1"/>
                      </a:solidFill>
                      <a:prstDash val="solid"/>
                      <a:round/>
                      <a:headEnd type="none" w="med" len="med"/>
                      <a:tailEnd type="none" w="med" len="med"/>
                    </a:lnB>
                    <a:solidFill>
                      <a:srgbClr val="6E2C6B"/>
                    </a:solidFill>
                  </a:tcPr>
                </a:tc>
                <a:tc>
                  <a:txBody>
                    <a:bodyPr/>
                    <a:lstStyle/>
                    <a:p>
                      <a:pPr algn="ctr"/>
                      <a:r>
                        <a:rPr lang="en-GB" sz="1800" dirty="0">
                          <a:solidFill>
                            <a:schemeClr val="bg1"/>
                          </a:solidFill>
                          <a:latin typeface="Calibri" panose="020F0502020204030204" pitchFamily="34" charset="0"/>
                          <a:cs typeface="Calibri" panose="020F0502020204030204" pitchFamily="34" charset="0"/>
                        </a:rPr>
                        <a:t>After Death</a:t>
                      </a:r>
                    </a:p>
                  </a:txBody>
                  <a:tcPr>
                    <a:lnB w="12700" cap="flat" cmpd="sng" algn="ctr">
                      <a:solidFill>
                        <a:schemeClr val="tx1"/>
                      </a:solidFill>
                      <a:prstDash val="solid"/>
                      <a:round/>
                      <a:headEnd type="none" w="med" len="med"/>
                      <a:tailEnd type="none" w="med" len="med"/>
                    </a:lnB>
                    <a:solidFill>
                      <a:srgbClr val="6E2C6B"/>
                    </a:solidFill>
                  </a:tcPr>
                </a:tc>
                <a:extLst>
                  <a:ext uri="{0D108BD9-81ED-4DB2-BD59-A6C34878D82A}">
                    <a16:rowId xmlns:a16="http://schemas.microsoft.com/office/drawing/2014/main" val="3479158327"/>
                  </a:ext>
                </a:extLst>
              </a:tr>
              <a:tr h="2299145">
                <a:tc>
                  <a:txBody>
                    <a:bodyPr/>
                    <a:lstStyle/>
                    <a:p>
                      <a:pPr algn="ctr"/>
                      <a:r>
                        <a:rPr lang="en-GB" sz="1800" b="1" dirty="0">
                          <a:solidFill>
                            <a:schemeClr val="bg1"/>
                          </a:solidFill>
                          <a:latin typeface="Calibri" panose="020F0502020204030204" pitchFamily="34" charset="0"/>
                          <a:cs typeface="Calibri" panose="020F0502020204030204" pitchFamily="34" charset="0"/>
                        </a:rPr>
                        <a:t>Before Consent / Authorisation</a:t>
                      </a:r>
                    </a:p>
                  </a:txBody>
                  <a:tcPr anchor="ctr" anchorCtr="1">
                    <a:lnR w="12700" cap="flat" cmpd="sng" algn="ctr">
                      <a:solidFill>
                        <a:schemeClr val="tx1"/>
                      </a:solidFill>
                      <a:prstDash val="solid"/>
                      <a:round/>
                      <a:headEnd type="none" w="med" len="med"/>
                      <a:tailEnd type="none" w="med" len="med"/>
                    </a:lnR>
                    <a:solidFill>
                      <a:srgbClr val="E0119D"/>
                    </a:solidFill>
                  </a:tcPr>
                </a:tc>
                <a:tc>
                  <a:txBody>
                    <a:bodyPr/>
                    <a:lstStyle/>
                    <a:p>
                      <a:endParaRPr lang="en-GB"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7656829"/>
                  </a:ext>
                </a:extLst>
              </a:tr>
              <a:tr h="2468880">
                <a:tc>
                  <a:txBody>
                    <a:bodyPr/>
                    <a:lstStyle/>
                    <a:p>
                      <a:pPr algn="ctr"/>
                      <a:r>
                        <a:rPr lang="en-GB" sz="1800" b="1" dirty="0">
                          <a:solidFill>
                            <a:schemeClr val="bg1"/>
                          </a:solidFill>
                          <a:latin typeface="Calibri" panose="020F0502020204030204" pitchFamily="34" charset="0"/>
                          <a:cs typeface="Calibri" panose="020F0502020204030204" pitchFamily="34" charset="0"/>
                        </a:rPr>
                        <a:t>After Consent / Authorisation</a:t>
                      </a:r>
                    </a:p>
                  </a:txBody>
                  <a:tcPr anchor="ctr" anchorCtr="1">
                    <a:lnR w="12700" cap="flat" cmpd="sng" algn="ctr">
                      <a:solidFill>
                        <a:schemeClr val="tx1"/>
                      </a:solidFill>
                      <a:prstDash val="solid"/>
                      <a:round/>
                      <a:headEnd type="none" w="med" len="med"/>
                      <a:tailEnd type="none" w="med" len="med"/>
                    </a:lnR>
                    <a:solidFill>
                      <a:srgbClr val="E0119D"/>
                    </a:solidFill>
                  </a:tcPr>
                </a:tc>
                <a:tc>
                  <a:txBody>
                    <a:bodyPr/>
                    <a:lstStyle/>
                    <a:p>
                      <a:endParaRPr lang="en-GB"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069372"/>
                  </a:ext>
                </a:extLst>
              </a:tr>
            </a:tbl>
          </a:graphicData>
        </a:graphic>
      </p:graphicFrame>
      <p:pic>
        <p:nvPicPr>
          <p:cNvPr id="2" name="Picture 2" descr="undefined">
            <a:extLst>
              <a:ext uri="{FF2B5EF4-FFF2-40B4-BE49-F238E27FC236}">
                <a16:creationId xmlns:a16="http://schemas.microsoft.com/office/drawing/2014/main" id="{B74D5589-162A-8FBC-6B92-37BED3476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9423" y="539750"/>
            <a:ext cx="2032000" cy="2032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yellow smiley face&#10;&#10;Description automatically generated with low confidence">
            <a:extLst>
              <a:ext uri="{FF2B5EF4-FFF2-40B4-BE49-F238E27FC236}">
                <a16:creationId xmlns:a16="http://schemas.microsoft.com/office/drawing/2014/main" id="{6B95FFA7-647E-B6B4-3643-FF136C8F8206}"/>
              </a:ext>
            </a:extLst>
          </p:cNvPr>
          <p:cNvPicPr>
            <a:picLocks noChangeAspect="1"/>
          </p:cNvPicPr>
          <p:nvPr/>
        </p:nvPicPr>
        <p:blipFill>
          <a:blip r:embed="rId3"/>
          <a:stretch>
            <a:fillRect/>
          </a:stretch>
        </p:blipFill>
        <p:spPr>
          <a:xfrm>
            <a:off x="2659423" y="2841625"/>
            <a:ext cx="2032000" cy="2032000"/>
          </a:xfrm>
          <a:prstGeom prst="rect">
            <a:avLst/>
          </a:prstGeom>
        </p:spPr>
      </p:pic>
      <p:pic>
        <p:nvPicPr>
          <p:cNvPr id="6" name="Picture 5">
            <a:extLst>
              <a:ext uri="{FF2B5EF4-FFF2-40B4-BE49-F238E27FC236}">
                <a16:creationId xmlns:a16="http://schemas.microsoft.com/office/drawing/2014/main" id="{6D9D6060-DBA2-E133-DA76-65D06FBC58EE}"/>
              </a:ext>
            </a:extLst>
          </p:cNvPr>
          <p:cNvPicPr>
            <a:picLocks noChangeAspect="1"/>
          </p:cNvPicPr>
          <p:nvPr/>
        </p:nvPicPr>
        <p:blipFill>
          <a:blip r:embed="rId4"/>
          <a:stretch>
            <a:fillRect/>
          </a:stretch>
        </p:blipFill>
        <p:spPr>
          <a:xfrm>
            <a:off x="6317089" y="2912836"/>
            <a:ext cx="1889578" cy="1889578"/>
          </a:xfrm>
          <a:prstGeom prst="rect">
            <a:avLst/>
          </a:prstGeom>
        </p:spPr>
      </p:pic>
      <p:sp>
        <p:nvSpPr>
          <p:cNvPr id="7" name="TextBox 6">
            <a:extLst>
              <a:ext uri="{FF2B5EF4-FFF2-40B4-BE49-F238E27FC236}">
                <a16:creationId xmlns:a16="http://schemas.microsoft.com/office/drawing/2014/main" id="{D1AD31DA-4772-788A-3E87-E8281C9746BD}"/>
              </a:ext>
            </a:extLst>
          </p:cNvPr>
          <p:cNvSpPr txBox="1"/>
          <p:nvPr/>
        </p:nvSpPr>
        <p:spPr>
          <a:xfrm>
            <a:off x="4655785" y="1892522"/>
            <a:ext cx="1661304" cy="1628332"/>
          </a:xfrm>
          <a:prstGeom prst="ellipse">
            <a:avLst/>
          </a:prstGeom>
          <a:solidFill>
            <a:schemeClr val="tx1"/>
          </a:solidFill>
        </p:spPr>
        <p:txBody>
          <a:bodyPr wrap="square" rtlCol="0" anchor="ctr" anchorCtr="1">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Arial"/>
                <a:ea typeface="+mn-ea"/>
                <a:cs typeface="+mn-cs"/>
              </a:rPr>
              <a:t>My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Arial"/>
                <a:ea typeface="+mn-ea"/>
                <a:cs typeface="+mn-cs"/>
              </a:rPr>
              <a:t>Legal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Arial"/>
                <a:ea typeface="+mn-ea"/>
                <a:cs typeface="+mn-cs"/>
              </a:rPr>
              <a:t>&amp; Ethical FACE</a:t>
            </a:r>
          </a:p>
        </p:txBody>
      </p:sp>
      <p:pic>
        <p:nvPicPr>
          <p:cNvPr id="8" name="Picture 7" descr="A yellow smiley face&#10;&#10;Description automatically generated with low confidence">
            <a:extLst>
              <a:ext uri="{FF2B5EF4-FFF2-40B4-BE49-F238E27FC236}">
                <a16:creationId xmlns:a16="http://schemas.microsoft.com/office/drawing/2014/main" id="{86FF0842-D59F-246A-C14D-D3A021B1373D}"/>
              </a:ext>
            </a:extLst>
          </p:cNvPr>
          <p:cNvPicPr>
            <a:picLocks noChangeAspect="1"/>
          </p:cNvPicPr>
          <p:nvPr/>
        </p:nvPicPr>
        <p:blipFill>
          <a:blip r:embed="rId3"/>
          <a:stretch>
            <a:fillRect/>
          </a:stretch>
        </p:blipFill>
        <p:spPr>
          <a:xfrm>
            <a:off x="6281451" y="539750"/>
            <a:ext cx="2032000" cy="2032000"/>
          </a:xfrm>
          <a:prstGeom prst="rect">
            <a:avLst/>
          </a:prstGeom>
        </p:spPr>
      </p:pic>
    </p:spTree>
    <p:extLst>
      <p:ext uri="{BB962C8B-B14F-4D97-AF65-F5344CB8AC3E}">
        <p14:creationId xmlns:p14="http://schemas.microsoft.com/office/powerpoint/2010/main" val="11832085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E636FE2-E31B-9346-BBCA-6C9BFEED024D}"/>
              </a:ext>
            </a:extLst>
          </p:cNvPr>
          <p:cNvSpPr>
            <a:spLocks/>
          </p:cNvSpPr>
          <p:nvPr/>
        </p:nvSpPr>
        <p:spPr bwMode="auto">
          <a:xfrm>
            <a:off x="0" y="2439518"/>
            <a:ext cx="9143999"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766">
              <a:lnSpc>
                <a:spcPct val="100000"/>
              </a:lnSpc>
              <a:spcBef>
                <a:spcPct val="0"/>
              </a:spcBef>
              <a:buNone/>
              <a:defRPr/>
            </a:pPr>
            <a:r>
              <a:rPr lang="en-GB" altLang="en-US" sz="3600" b="1" dirty="0">
                <a:solidFill>
                  <a:srgbClr val="E0119D"/>
                </a:solidFill>
                <a:latin typeface="Arial" panose="020B0604020202020204" pitchFamily="34" charset="0"/>
                <a:cs typeface="Arial" panose="020B0604020202020204" pitchFamily="34" charset="0"/>
              </a:rPr>
              <a:t>Consent / Authorisation</a:t>
            </a:r>
          </a:p>
        </p:txBody>
      </p:sp>
      <p:pic>
        <p:nvPicPr>
          <p:cNvPr id="3" name="Graphic 2">
            <a:extLst>
              <a:ext uri="{FF2B5EF4-FFF2-40B4-BE49-F238E27FC236}">
                <a16:creationId xmlns:a16="http://schemas.microsoft.com/office/drawing/2014/main" id="{549A150D-C207-C840-5329-59D89243EE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4023" y="268110"/>
            <a:ext cx="3023060" cy="854687"/>
          </a:xfrm>
          <a:prstGeom prst="rect">
            <a:avLst/>
          </a:prstGeom>
        </p:spPr>
      </p:pic>
    </p:spTree>
    <p:extLst>
      <p:ext uri="{BB962C8B-B14F-4D97-AF65-F5344CB8AC3E}">
        <p14:creationId xmlns:p14="http://schemas.microsoft.com/office/powerpoint/2010/main" val="122556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3">
            <a:extLst>
              <a:ext uri="{FF2B5EF4-FFF2-40B4-BE49-F238E27FC236}">
                <a16:creationId xmlns:a16="http://schemas.microsoft.com/office/drawing/2014/main" id="{BEAD1203-FDA1-D64E-A550-A8C045A8BFB8}"/>
              </a:ext>
            </a:extLst>
          </p:cNvPr>
          <p:cNvSpPr/>
          <p:nvPr/>
        </p:nvSpPr>
        <p:spPr>
          <a:xfrm>
            <a:off x="192417" y="831358"/>
            <a:ext cx="1711690" cy="860888"/>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37">
              <a:defRPr/>
            </a:pPr>
            <a:r>
              <a:rPr lang="en-GB" sz="1500" b="1" dirty="0">
                <a:solidFill>
                  <a:srgbClr val="00AB39"/>
                </a:solidFill>
                <a:latin typeface="Arial"/>
              </a:rPr>
              <a:t>Wales</a:t>
            </a:r>
          </a:p>
          <a:p>
            <a:pPr algn="ctr" defTabSz="514337">
              <a:defRPr/>
            </a:pPr>
            <a:r>
              <a:rPr lang="en-GB" sz="1500" b="1" dirty="0">
                <a:solidFill>
                  <a:srgbClr val="00AB39"/>
                </a:solidFill>
                <a:latin typeface="Arial"/>
              </a:rPr>
              <a:t>Commenced December 2015</a:t>
            </a:r>
          </a:p>
        </p:txBody>
      </p:sp>
      <p:sp>
        <p:nvSpPr>
          <p:cNvPr id="24" name="Rectangle: Rounded Corners 4">
            <a:extLst>
              <a:ext uri="{FF2B5EF4-FFF2-40B4-BE49-F238E27FC236}">
                <a16:creationId xmlns:a16="http://schemas.microsoft.com/office/drawing/2014/main" id="{904DCA5A-F83C-C64A-86CF-F0497AB93569}"/>
              </a:ext>
            </a:extLst>
          </p:cNvPr>
          <p:cNvSpPr/>
          <p:nvPr/>
        </p:nvSpPr>
        <p:spPr>
          <a:xfrm>
            <a:off x="3411936" y="2153144"/>
            <a:ext cx="1711690" cy="860889"/>
          </a:xfrm>
          <a:prstGeom prst="roundRect">
            <a:avLst/>
          </a:prstGeom>
          <a:noFill/>
          <a:ln w="38100">
            <a:solidFill>
              <a:srgbClr val="0065BD"/>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514337">
              <a:defRPr/>
            </a:pPr>
            <a:r>
              <a:rPr lang="en-GB" sz="1500" b="1" dirty="0">
                <a:solidFill>
                  <a:srgbClr val="0065BE"/>
                </a:solidFill>
                <a:latin typeface="Arial"/>
              </a:rPr>
              <a:t>Scotland</a:t>
            </a:r>
          </a:p>
          <a:p>
            <a:pPr algn="ctr" defTabSz="514337">
              <a:defRPr/>
            </a:pPr>
            <a:r>
              <a:rPr lang="en-GB" sz="1500" b="1" dirty="0">
                <a:solidFill>
                  <a:srgbClr val="0065BE"/>
                </a:solidFill>
                <a:latin typeface="Arial"/>
              </a:rPr>
              <a:t>Commenced </a:t>
            </a:r>
          </a:p>
          <a:p>
            <a:pPr algn="ctr" defTabSz="514337">
              <a:defRPr/>
            </a:pPr>
            <a:r>
              <a:rPr lang="en-GB" sz="1500" b="1" dirty="0">
                <a:solidFill>
                  <a:srgbClr val="0065BE"/>
                </a:solidFill>
                <a:latin typeface="Arial"/>
              </a:rPr>
              <a:t>March 2021</a:t>
            </a:r>
          </a:p>
        </p:txBody>
      </p:sp>
      <p:sp>
        <p:nvSpPr>
          <p:cNvPr id="25" name="Rectangle: Rounded Corners 3">
            <a:extLst>
              <a:ext uri="{FF2B5EF4-FFF2-40B4-BE49-F238E27FC236}">
                <a16:creationId xmlns:a16="http://schemas.microsoft.com/office/drawing/2014/main" id="{FFCE2D8B-54E8-A542-B538-C9A6A1B19007}"/>
              </a:ext>
            </a:extLst>
          </p:cNvPr>
          <p:cNvSpPr/>
          <p:nvPr/>
        </p:nvSpPr>
        <p:spPr>
          <a:xfrm>
            <a:off x="4262538" y="738624"/>
            <a:ext cx="2351231" cy="1116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37">
              <a:defRPr/>
            </a:pPr>
            <a:r>
              <a:rPr lang="en-GB" sz="1500" b="1" dirty="0">
                <a:solidFill>
                  <a:srgbClr val="FE0001"/>
                </a:solidFill>
                <a:latin typeface="Arial"/>
              </a:rPr>
              <a:t>England</a:t>
            </a:r>
          </a:p>
          <a:p>
            <a:pPr algn="ctr" defTabSz="514337">
              <a:defRPr/>
            </a:pPr>
            <a:r>
              <a:rPr lang="en-GB" sz="1500" b="1" dirty="0">
                <a:solidFill>
                  <a:srgbClr val="FE0001"/>
                </a:solidFill>
                <a:latin typeface="Arial"/>
              </a:rPr>
              <a:t>‘Max and Keira’s Law’</a:t>
            </a:r>
          </a:p>
          <a:p>
            <a:pPr algn="ctr" defTabSz="514337">
              <a:defRPr/>
            </a:pPr>
            <a:r>
              <a:rPr lang="en-GB" sz="1500" b="1" dirty="0">
                <a:solidFill>
                  <a:srgbClr val="FE0001"/>
                </a:solidFill>
                <a:latin typeface="Arial"/>
              </a:rPr>
              <a:t>Commenced</a:t>
            </a:r>
          </a:p>
          <a:p>
            <a:pPr algn="ctr" defTabSz="514337">
              <a:defRPr/>
            </a:pPr>
            <a:r>
              <a:rPr lang="en-GB" sz="1500" b="1" dirty="0">
                <a:solidFill>
                  <a:srgbClr val="FE0001"/>
                </a:solidFill>
                <a:latin typeface="Arial"/>
              </a:rPr>
              <a:t>May 2020</a:t>
            </a:r>
            <a:endParaRPr lang="en-GB" b="1" dirty="0">
              <a:solidFill>
                <a:srgbClr val="FE0001"/>
              </a:solidFill>
              <a:latin typeface="Arial"/>
            </a:endParaRPr>
          </a:p>
        </p:txBody>
      </p:sp>
      <p:sp>
        <p:nvSpPr>
          <p:cNvPr id="27" name="Rectangle: Rounded Corners 4">
            <a:extLst>
              <a:ext uri="{FF2B5EF4-FFF2-40B4-BE49-F238E27FC236}">
                <a16:creationId xmlns:a16="http://schemas.microsoft.com/office/drawing/2014/main" id="{DE7DDD9B-6995-3046-988D-31F3EFDF1D78}"/>
              </a:ext>
            </a:extLst>
          </p:cNvPr>
          <p:cNvSpPr/>
          <p:nvPr/>
        </p:nvSpPr>
        <p:spPr>
          <a:xfrm>
            <a:off x="4639323" y="3419344"/>
            <a:ext cx="1663564" cy="1413147"/>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514337">
              <a:defRPr/>
            </a:pPr>
            <a:r>
              <a:rPr lang="en-GB" sz="1500" b="1" dirty="0">
                <a:solidFill>
                  <a:prstClr val="black"/>
                </a:solidFill>
                <a:latin typeface="Arial"/>
              </a:rPr>
              <a:t>Northern Ireland</a:t>
            </a:r>
          </a:p>
          <a:p>
            <a:pPr algn="ctr" defTabSz="514337">
              <a:defRPr/>
            </a:pPr>
            <a:r>
              <a:rPr lang="en-GB" sz="1500" b="1" dirty="0">
                <a:solidFill>
                  <a:prstClr val="black"/>
                </a:solidFill>
                <a:latin typeface="Arial"/>
              </a:rPr>
              <a:t>‘</a:t>
            </a:r>
            <a:r>
              <a:rPr lang="en-GB" sz="1500" b="1" dirty="0" err="1">
                <a:solidFill>
                  <a:prstClr val="black"/>
                </a:solidFill>
                <a:latin typeface="Arial"/>
              </a:rPr>
              <a:t>Dáithí’s</a:t>
            </a:r>
            <a:r>
              <a:rPr lang="en-GB" sz="1500" b="1" dirty="0">
                <a:solidFill>
                  <a:prstClr val="black"/>
                </a:solidFill>
                <a:latin typeface="Arial"/>
              </a:rPr>
              <a:t> Law’</a:t>
            </a:r>
          </a:p>
          <a:p>
            <a:pPr algn="ctr" defTabSz="514337">
              <a:defRPr/>
            </a:pPr>
            <a:r>
              <a:rPr lang="en-GB" sz="1500" b="1" dirty="0">
                <a:solidFill>
                  <a:prstClr val="black"/>
                </a:solidFill>
                <a:latin typeface="Arial"/>
              </a:rPr>
              <a:t>Commenced</a:t>
            </a:r>
          </a:p>
          <a:p>
            <a:pPr algn="ctr" defTabSz="514337">
              <a:defRPr/>
            </a:pPr>
            <a:r>
              <a:rPr lang="en-GB" sz="1500" b="1" dirty="0">
                <a:solidFill>
                  <a:prstClr val="black"/>
                </a:solidFill>
                <a:latin typeface="Arial"/>
              </a:rPr>
              <a:t>June 2023</a:t>
            </a:r>
          </a:p>
        </p:txBody>
      </p:sp>
      <p:sp>
        <p:nvSpPr>
          <p:cNvPr id="19" name="Rectangle: Rounded Corners 3">
            <a:extLst>
              <a:ext uri="{FF2B5EF4-FFF2-40B4-BE49-F238E27FC236}">
                <a16:creationId xmlns:a16="http://schemas.microsoft.com/office/drawing/2014/main" id="{DC823CF5-0FD4-8347-8CC9-FC54F89EC25A}"/>
              </a:ext>
            </a:extLst>
          </p:cNvPr>
          <p:cNvSpPr/>
          <p:nvPr/>
        </p:nvSpPr>
        <p:spPr>
          <a:xfrm>
            <a:off x="2389430" y="3294424"/>
            <a:ext cx="1663564" cy="1067959"/>
          </a:xfrm>
          <a:prstGeom prst="roundRect">
            <a:avLst/>
          </a:prstGeom>
          <a:noFill/>
          <a:ln w="38100">
            <a:solidFill>
              <a:srgbClr val="CF142B"/>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37">
              <a:defRPr/>
            </a:pPr>
            <a:r>
              <a:rPr lang="en-GB" sz="1500" b="1" dirty="0">
                <a:solidFill>
                  <a:srgbClr val="CF142B"/>
                </a:solidFill>
                <a:latin typeface="Arial"/>
              </a:rPr>
              <a:t>Isle of Man</a:t>
            </a:r>
          </a:p>
          <a:p>
            <a:pPr algn="ctr" defTabSz="514337">
              <a:defRPr/>
            </a:pPr>
            <a:r>
              <a:rPr lang="en-GB" sz="1500" b="1" dirty="0">
                <a:solidFill>
                  <a:srgbClr val="CF142B"/>
                </a:solidFill>
                <a:latin typeface="Arial"/>
              </a:rPr>
              <a:t>‘Daniel’s Law’ </a:t>
            </a:r>
          </a:p>
          <a:p>
            <a:pPr algn="ctr" defTabSz="514337">
              <a:defRPr/>
            </a:pPr>
            <a:r>
              <a:rPr lang="en-GB" sz="1500" b="1" dirty="0">
                <a:solidFill>
                  <a:srgbClr val="CF142B"/>
                </a:solidFill>
                <a:latin typeface="Arial"/>
              </a:rPr>
              <a:t>Royal Assent </a:t>
            </a:r>
          </a:p>
          <a:p>
            <a:pPr algn="ctr" defTabSz="514337">
              <a:defRPr/>
            </a:pPr>
            <a:r>
              <a:rPr lang="en-GB" sz="1500" b="1" dirty="0">
                <a:solidFill>
                  <a:srgbClr val="CF142B"/>
                </a:solidFill>
                <a:latin typeface="Arial"/>
              </a:rPr>
              <a:t>July 2021</a:t>
            </a:r>
          </a:p>
        </p:txBody>
      </p:sp>
      <p:pic>
        <p:nvPicPr>
          <p:cNvPr id="12" name="Picture 11" descr="A picture containing person, indoor&#10;&#10;Description automatically generated">
            <a:extLst>
              <a:ext uri="{FF2B5EF4-FFF2-40B4-BE49-F238E27FC236}">
                <a16:creationId xmlns:a16="http://schemas.microsoft.com/office/drawing/2014/main" id="{45067E8B-BBCF-514F-82F5-6883A40783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49642" y="1390088"/>
            <a:ext cx="2822557" cy="1695309"/>
          </a:xfrm>
          <a:prstGeom prst="rect">
            <a:avLst/>
          </a:prstGeom>
          <a:solidFill>
            <a:srgbClr val="FFFFFF">
              <a:shade val="85000"/>
            </a:srgbClr>
          </a:solidFill>
          <a:ln w="1270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Rectangle: Rounded Corners 3">
            <a:extLst>
              <a:ext uri="{FF2B5EF4-FFF2-40B4-BE49-F238E27FC236}">
                <a16:creationId xmlns:a16="http://schemas.microsoft.com/office/drawing/2014/main" id="{7832C57B-B1FE-6C4F-AAF2-7DEEF62C4C4C}"/>
              </a:ext>
            </a:extLst>
          </p:cNvPr>
          <p:cNvSpPr/>
          <p:nvPr/>
        </p:nvSpPr>
        <p:spPr>
          <a:xfrm>
            <a:off x="937911" y="1953715"/>
            <a:ext cx="1711690" cy="860888"/>
          </a:xfrm>
          <a:prstGeom prst="roundRect">
            <a:avLst/>
          </a:prstGeom>
          <a:noFill/>
          <a:ln w="38100">
            <a:solidFill>
              <a:srgbClr val="E9102D"/>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37">
              <a:defRPr/>
            </a:pPr>
            <a:r>
              <a:rPr lang="en-GB" sz="1500" b="1" dirty="0">
                <a:solidFill>
                  <a:srgbClr val="E9102D"/>
                </a:solidFill>
                <a:latin typeface="Arial"/>
              </a:rPr>
              <a:t>Guernsey</a:t>
            </a:r>
          </a:p>
          <a:p>
            <a:pPr algn="ctr" defTabSz="514337">
              <a:defRPr/>
            </a:pPr>
            <a:r>
              <a:rPr lang="en-GB" sz="1500" b="1" dirty="0">
                <a:solidFill>
                  <a:srgbClr val="E9102D"/>
                </a:solidFill>
                <a:latin typeface="Arial"/>
              </a:rPr>
              <a:t>Commenced</a:t>
            </a:r>
          </a:p>
          <a:p>
            <a:pPr algn="ctr" defTabSz="514337">
              <a:defRPr/>
            </a:pPr>
            <a:r>
              <a:rPr lang="en-GB" sz="1500" b="1" dirty="0">
                <a:solidFill>
                  <a:srgbClr val="E9102D"/>
                </a:solidFill>
                <a:latin typeface="Arial"/>
              </a:rPr>
              <a:t>January 2023</a:t>
            </a:r>
          </a:p>
        </p:txBody>
      </p:sp>
      <p:sp>
        <p:nvSpPr>
          <p:cNvPr id="18" name="Rectangle: Rounded Corners 3">
            <a:extLst>
              <a:ext uri="{FF2B5EF4-FFF2-40B4-BE49-F238E27FC236}">
                <a16:creationId xmlns:a16="http://schemas.microsoft.com/office/drawing/2014/main" id="{5AC0DD32-F561-6747-8922-BEB7CFF49EF1}"/>
              </a:ext>
            </a:extLst>
          </p:cNvPr>
          <p:cNvSpPr/>
          <p:nvPr/>
        </p:nvSpPr>
        <p:spPr>
          <a:xfrm>
            <a:off x="2227478" y="840202"/>
            <a:ext cx="1711690" cy="860888"/>
          </a:xfrm>
          <a:prstGeom prst="roundRect">
            <a:avLst/>
          </a:prstGeom>
          <a:noFill/>
          <a:ln w="38100">
            <a:solidFill>
              <a:srgbClr val="F8D917"/>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37">
              <a:defRPr/>
            </a:pPr>
            <a:r>
              <a:rPr lang="en-GB" sz="1500" b="1" dirty="0">
                <a:solidFill>
                  <a:srgbClr val="F8D917"/>
                </a:solidFill>
                <a:latin typeface="Arial"/>
              </a:rPr>
              <a:t>Jersey</a:t>
            </a:r>
          </a:p>
          <a:p>
            <a:pPr algn="ctr" defTabSz="514337">
              <a:defRPr/>
            </a:pPr>
            <a:r>
              <a:rPr lang="en-GB" sz="1500" b="1" dirty="0">
                <a:solidFill>
                  <a:srgbClr val="F8D917"/>
                </a:solidFill>
                <a:latin typeface="Arial"/>
              </a:rPr>
              <a:t>Commenced July 2019</a:t>
            </a:r>
          </a:p>
        </p:txBody>
      </p:sp>
      <p:pic>
        <p:nvPicPr>
          <p:cNvPr id="8" name="Picture 7" descr="A picture containing person, smiling, posing&#10;&#10;Description automatically generated">
            <a:extLst>
              <a:ext uri="{FF2B5EF4-FFF2-40B4-BE49-F238E27FC236}">
                <a16:creationId xmlns:a16="http://schemas.microsoft.com/office/drawing/2014/main" id="{85FC7088-F947-A24F-BA66-33249703BD87}"/>
              </a:ext>
            </a:extLst>
          </p:cNvPr>
          <p:cNvPicPr>
            <a:picLocks noChangeAspect="1"/>
          </p:cNvPicPr>
          <p:nvPr/>
        </p:nvPicPr>
        <p:blipFill>
          <a:blip r:embed="rId3"/>
          <a:stretch>
            <a:fillRect/>
          </a:stretch>
        </p:blipFill>
        <p:spPr>
          <a:xfrm>
            <a:off x="1092073" y="3084920"/>
            <a:ext cx="1276350" cy="1857375"/>
          </a:xfrm>
          <a:prstGeom prst="rect">
            <a:avLst/>
          </a:prstGeom>
          <a:solidFill>
            <a:srgbClr val="FFFFFF">
              <a:shade val="85000"/>
            </a:srgbClr>
          </a:solidFill>
          <a:ln w="1270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0" name="Title 1">
            <a:extLst>
              <a:ext uri="{FF2B5EF4-FFF2-40B4-BE49-F238E27FC236}">
                <a16:creationId xmlns:a16="http://schemas.microsoft.com/office/drawing/2014/main" id="{1E636FE2-E31B-9346-BBCA-6C9BFEED024D}"/>
              </a:ext>
            </a:extLst>
          </p:cNvPr>
          <p:cNvSpPr>
            <a:spLocks/>
          </p:cNvSpPr>
          <p:nvPr/>
        </p:nvSpPr>
        <p:spPr bwMode="auto">
          <a:xfrm>
            <a:off x="189736" y="202156"/>
            <a:ext cx="7204647"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766">
              <a:lnSpc>
                <a:spcPct val="100000"/>
              </a:lnSpc>
              <a:spcBef>
                <a:spcPct val="0"/>
              </a:spcBef>
              <a:buNone/>
              <a:defRPr/>
            </a:pPr>
            <a:r>
              <a:rPr lang="en-GB" altLang="en-US" sz="2850" b="1" dirty="0">
                <a:solidFill>
                  <a:srgbClr val="E0119D"/>
                </a:solidFill>
                <a:latin typeface="Arial" panose="020B0604020202020204" pitchFamily="34" charset="0"/>
                <a:cs typeface="Arial" panose="020B0604020202020204" pitchFamily="34" charset="0"/>
              </a:rPr>
              <a:t>Deemed (Opt Out) Legislation in the UK</a:t>
            </a:r>
          </a:p>
        </p:txBody>
      </p:sp>
      <p:pic>
        <p:nvPicPr>
          <p:cNvPr id="2" name="Picture 1" descr="A child on a spring toy&#10;&#10;Description automatically generated with low confidence">
            <a:extLst>
              <a:ext uri="{FF2B5EF4-FFF2-40B4-BE49-F238E27FC236}">
                <a16:creationId xmlns:a16="http://schemas.microsoft.com/office/drawing/2014/main" id="{0637BBE7-63D7-0164-6E15-A239B7CBE8D6}"/>
              </a:ext>
            </a:extLst>
          </p:cNvPr>
          <p:cNvPicPr>
            <a:picLocks noChangeAspect="1"/>
          </p:cNvPicPr>
          <p:nvPr/>
        </p:nvPicPr>
        <p:blipFill>
          <a:blip r:embed="rId4"/>
          <a:stretch>
            <a:fillRect/>
          </a:stretch>
        </p:blipFill>
        <p:spPr>
          <a:xfrm>
            <a:off x="6302886" y="3154633"/>
            <a:ext cx="2576920" cy="1717946"/>
          </a:xfrm>
          <a:prstGeom prst="rect">
            <a:avLst/>
          </a:prstGeom>
          <a:solidFill>
            <a:srgbClr val="FFFFFF">
              <a:shade val="85000"/>
            </a:srgbClr>
          </a:solidFill>
          <a:ln w="1270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55081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3">
            <a:extLst>
              <a:ext uri="{FF2B5EF4-FFF2-40B4-BE49-F238E27FC236}">
                <a16:creationId xmlns:a16="http://schemas.microsoft.com/office/drawing/2014/main" id="{D70D948E-1C99-6A4A-BDB1-BCD83080FF33}"/>
              </a:ext>
            </a:extLst>
          </p:cNvPr>
          <p:cNvSpPr/>
          <p:nvPr/>
        </p:nvSpPr>
        <p:spPr>
          <a:xfrm>
            <a:off x="217455" y="898923"/>
            <a:ext cx="3067379" cy="4011214"/>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0" fontAlgn="base" latinLnBrk="0" hangingPunct="0">
              <a:lnSpc>
                <a:spcPct val="100000"/>
              </a:lnSpc>
              <a:spcBef>
                <a:spcPct val="0"/>
              </a:spcBef>
              <a:spcAft>
                <a:spcPct val="0"/>
              </a:spcAft>
              <a:buClrTx/>
              <a:buSzTx/>
              <a:tabLst/>
              <a:defRPr/>
            </a:pPr>
            <a:endParaRPr kumimoji="0" lang="en-GB" sz="1600"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0" fontAlgn="base" latinLnBrk="0" hangingPunct="0">
              <a:lnSpc>
                <a:spcPct val="100000"/>
              </a:lnSpc>
              <a:spcBef>
                <a:spcPct val="0"/>
              </a:spcBef>
              <a:spcAft>
                <a:spcPct val="0"/>
              </a:spcAft>
              <a:buClrTx/>
              <a:buSzTx/>
              <a:tabLst/>
              <a:defRPr/>
            </a:pPr>
            <a:r>
              <a:rPr kumimoji="0" lang="en-GB" sz="2000" b="0" i="0" u="none" strike="noStrike" kern="1200" cap="none" spc="0" normalizeH="0" baseline="0" noProof="0" dirty="0">
                <a:ln>
                  <a:noFill/>
                </a:ln>
                <a:solidFill>
                  <a:srgbClr val="000000"/>
                </a:solidFill>
                <a:effectLst/>
                <a:highlight>
                  <a:srgbClr val="FFFF00"/>
                </a:highlight>
                <a:uLnTx/>
                <a:uFillTx/>
                <a:latin typeface="Arial"/>
                <a:ea typeface="+mn-ea"/>
                <a:cs typeface="+mn-cs"/>
              </a:rPr>
              <a:t>‘Deemed Consent’</a:t>
            </a:r>
          </a:p>
          <a:p>
            <a:pPr marR="0" lvl="0" algn="l" defTabSz="457200" rtl="0" eaLnBrk="0" fontAlgn="base" latinLnBrk="0" hangingPunct="0">
              <a:lnSpc>
                <a:spcPct val="100000"/>
              </a:lnSpc>
              <a:spcBef>
                <a:spcPct val="0"/>
              </a:spcBef>
              <a:spcAft>
                <a:spcPct val="0"/>
              </a:spcAft>
              <a:buClrTx/>
              <a:buSzTx/>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If you haven’t registered an organ or tissue donation decision, you will be considered to have </a:t>
            </a:r>
            <a:r>
              <a:rPr kumimoji="0" lang="en-GB" sz="2000" b="0" i="0" u="sng" strike="noStrike" kern="1200" cap="none" spc="0" normalizeH="0" baseline="0" noProof="0" dirty="0">
                <a:ln>
                  <a:noFill/>
                </a:ln>
                <a:solidFill>
                  <a:srgbClr val="000000"/>
                </a:solidFill>
                <a:effectLst/>
                <a:uLnTx/>
                <a:uFillTx/>
                <a:latin typeface="Arial"/>
                <a:ea typeface="+mn-ea"/>
                <a:cs typeface="+mn-cs"/>
              </a:rPr>
              <a:t>no objection</a:t>
            </a:r>
            <a:r>
              <a:rPr kumimoji="0" lang="en-GB" sz="2000" b="0" i="0" u="none" strike="noStrike" kern="1200" cap="none" spc="0" normalizeH="0" baseline="0" noProof="0" dirty="0">
                <a:ln>
                  <a:noFill/>
                </a:ln>
                <a:solidFill>
                  <a:srgbClr val="000000"/>
                </a:solidFill>
                <a:effectLst/>
                <a:uLnTx/>
                <a:uFillTx/>
                <a:latin typeface="Arial"/>
                <a:ea typeface="+mn-ea"/>
                <a:cs typeface="+mn-cs"/>
              </a:rPr>
              <a:t> to becoming a donor.</a:t>
            </a:r>
          </a:p>
        </p:txBody>
      </p:sp>
      <p:sp>
        <p:nvSpPr>
          <p:cNvPr id="26" name="Rectangle: Rounded Corners 3">
            <a:extLst>
              <a:ext uri="{FF2B5EF4-FFF2-40B4-BE49-F238E27FC236}">
                <a16:creationId xmlns:a16="http://schemas.microsoft.com/office/drawing/2014/main" id="{3BA2CF1C-7EBD-254F-8CFE-21840377F690}"/>
              </a:ext>
            </a:extLst>
          </p:cNvPr>
          <p:cNvSpPr/>
          <p:nvPr/>
        </p:nvSpPr>
        <p:spPr>
          <a:xfrm>
            <a:off x="3493574" y="898924"/>
            <a:ext cx="2524671" cy="401008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0" fontAlgn="base" latinLnBrk="0" hangingPunct="0">
              <a:lnSpc>
                <a:spcPct val="100000"/>
              </a:lnSpc>
              <a:spcBef>
                <a:spcPct val="0"/>
              </a:spcBef>
              <a:spcAft>
                <a:spcPct val="0"/>
              </a:spcAft>
              <a:buClrTx/>
              <a:buSzTx/>
              <a:tabLst/>
              <a:defRPr/>
            </a:pPr>
            <a:r>
              <a:rPr kumimoji="0" lang="en-GB" b="0" i="0" u="none" strike="noStrike" kern="1200" cap="none" spc="0" normalizeH="0" baseline="0" noProof="0" dirty="0">
                <a:ln>
                  <a:noFill/>
                </a:ln>
                <a:solidFill>
                  <a:srgbClr val="000000"/>
                </a:solidFill>
                <a:effectLst/>
                <a:highlight>
                  <a:srgbClr val="FFFF00"/>
                </a:highlight>
                <a:uLnTx/>
                <a:uFillTx/>
                <a:latin typeface="Arial"/>
              </a:rPr>
              <a:t>‘Deemed Consent’</a:t>
            </a:r>
          </a:p>
          <a:p>
            <a:pPr marR="0" lvl="0" algn="l" defTabSz="457200" rtl="0" eaLnBrk="0" fontAlgn="base" latinLnBrk="0" hangingPunct="0">
              <a:lnSpc>
                <a:spcPct val="100000"/>
              </a:lnSpc>
              <a:spcBef>
                <a:spcPct val="0"/>
              </a:spcBef>
              <a:spcAft>
                <a:spcPct val="0"/>
              </a:spcAft>
              <a:buClrTx/>
              <a:buSzTx/>
              <a:tabLst/>
              <a:defRPr/>
            </a:pPr>
            <a:r>
              <a:rPr kumimoji="0" lang="en-GB" sz="1600" b="0" i="0" u="none" strike="noStrike" kern="1200" cap="none" spc="0" normalizeH="0" baseline="0" noProof="0" dirty="0">
                <a:ln>
                  <a:noFill/>
                </a:ln>
                <a:solidFill>
                  <a:srgbClr val="000000"/>
                </a:solidFill>
                <a:effectLst/>
                <a:uLnTx/>
                <a:uFillTx/>
                <a:latin typeface="Arial"/>
              </a:rPr>
              <a:t>All adults </a:t>
            </a:r>
            <a:r>
              <a:rPr lang="en-GB" sz="1600" dirty="0">
                <a:solidFill>
                  <a:srgbClr val="000000"/>
                </a:solidFill>
                <a:latin typeface="Arial"/>
              </a:rPr>
              <a:t>are now considered to </a:t>
            </a:r>
            <a:r>
              <a:rPr lang="en-GB" sz="1600" u="sng" dirty="0">
                <a:solidFill>
                  <a:srgbClr val="000000"/>
                </a:solidFill>
                <a:latin typeface="Arial"/>
              </a:rPr>
              <a:t>have agreed </a:t>
            </a:r>
            <a:r>
              <a:rPr lang="en-GB" sz="1600" dirty="0">
                <a:solidFill>
                  <a:srgbClr val="000000"/>
                </a:solidFill>
                <a:latin typeface="Arial"/>
              </a:rPr>
              <a:t>to be an organ donor when they die unless they have recorded a decision not to donate or are in one of the excluded groups.</a:t>
            </a:r>
          </a:p>
        </p:txBody>
      </p:sp>
      <p:pic>
        <p:nvPicPr>
          <p:cNvPr id="3" name="Picture 2" descr="A picture containing room, drawing&#10;&#10;Description automatically generated">
            <a:extLst>
              <a:ext uri="{FF2B5EF4-FFF2-40B4-BE49-F238E27FC236}">
                <a16:creationId xmlns:a16="http://schemas.microsoft.com/office/drawing/2014/main" id="{C7C845AF-3AC5-9F42-9415-58157FE1D374}"/>
              </a:ext>
            </a:extLst>
          </p:cNvPr>
          <p:cNvPicPr>
            <a:picLocks noChangeAspect="1"/>
          </p:cNvPicPr>
          <p:nvPr/>
        </p:nvPicPr>
        <p:blipFill>
          <a:blip r:embed="rId3"/>
          <a:stretch>
            <a:fillRect/>
          </a:stretch>
        </p:blipFill>
        <p:spPr>
          <a:xfrm>
            <a:off x="1210730" y="1050459"/>
            <a:ext cx="1283668" cy="770201"/>
          </a:xfrm>
          <a:prstGeom prst="rect">
            <a:avLst/>
          </a:prstGeom>
          <a:noFill/>
          <a:ln w="9525">
            <a:solidFill>
              <a:srgbClr val="000000"/>
            </a:solidFill>
            <a:miter lim="800000"/>
            <a:headEnd/>
            <a:tailEnd/>
          </a:ln>
        </p:spPr>
      </p:pic>
      <p:sp>
        <p:nvSpPr>
          <p:cNvPr id="9219" name="Content Placeholder 2">
            <a:extLst>
              <a:ext uri="{FF2B5EF4-FFF2-40B4-BE49-F238E27FC236}">
                <a16:creationId xmlns:a16="http://schemas.microsoft.com/office/drawing/2014/main" id="{0CFAA91F-DD05-4C1E-B048-E9FFFD740610}"/>
              </a:ext>
            </a:extLst>
          </p:cNvPr>
          <p:cNvSpPr>
            <a:spLocks/>
          </p:cNvSpPr>
          <p:nvPr/>
        </p:nvSpPr>
        <p:spPr bwMode="auto">
          <a:xfrm>
            <a:off x="264319" y="898923"/>
            <a:ext cx="6301979" cy="251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77800" indent="-177800">
              <a:spcBef>
                <a:spcPts val="800"/>
              </a:spcBef>
              <a:spcAft>
                <a:spcPts val="800"/>
              </a:spcAft>
              <a:buClr>
                <a:srgbClr val="E0119D"/>
              </a:buClr>
              <a:buFont typeface="Arial" panose="020B0604020202020204" pitchFamily="34" charset="0"/>
              <a:buChar char="•"/>
              <a:defRPr sz="2200">
                <a:solidFill>
                  <a:schemeClr val="tx1"/>
                </a:solidFill>
                <a:latin typeface="Arial" panose="020B0604020202020204" pitchFamily="34" charset="0"/>
              </a:defRPr>
            </a:lvl1pPr>
            <a:lvl2pPr marL="742950" indent="-285750">
              <a:spcBef>
                <a:spcPts val="400"/>
              </a:spcBef>
              <a:buClr>
                <a:srgbClr val="E0119D"/>
              </a:buClr>
              <a:buFont typeface="Arial" panose="020B0604020202020204" pitchFamily="34" charset="0"/>
              <a:buChar char="–"/>
              <a:defRPr sz="2200">
                <a:solidFill>
                  <a:schemeClr val="tx1"/>
                </a:solidFill>
                <a:latin typeface="Arial" panose="020B0604020202020204" pitchFamily="34" charset="0"/>
              </a:defRPr>
            </a:lvl2pPr>
            <a:lvl3pPr marL="1143000" indent="-228600">
              <a:spcBef>
                <a:spcPts val="400"/>
              </a:spcBef>
              <a:buClr>
                <a:srgbClr val="E0119D"/>
              </a:buClr>
              <a:buFont typeface="Lucida Grande"/>
              <a:buChar char="–"/>
              <a:defRPr sz="2200">
                <a:solidFill>
                  <a:schemeClr val="tx1"/>
                </a:solidFill>
                <a:latin typeface="Arial" panose="020B0604020202020204" pitchFamily="34" charset="0"/>
              </a:defRPr>
            </a:lvl3pPr>
            <a:lvl4pPr marL="1600200" indent="-228600">
              <a:spcBef>
                <a:spcPts val="400"/>
              </a:spcBef>
              <a:buClr>
                <a:srgbClr val="E0119D"/>
              </a:buClr>
              <a:buFont typeface="Lucida Grande"/>
              <a:buChar char="–"/>
              <a:defRPr sz="2200">
                <a:solidFill>
                  <a:schemeClr val="tx1"/>
                </a:solidFill>
                <a:latin typeface="Arial" panose="020B0604020202020204" pitchFamily="34" charset="0"/>
              </a:defRPr>
            </a:lvl4pPr>
            <a:lvl5pPr marL="2057400" indent="-228600">
              <a:spcBef>
                <a:spcPts val="400"/>
              </a:spcBef>
              <a:buClr>
                <a:srgbClr val="E0119D"/>
              </a:buClr>
              <a:buFont typeface="Lucida Grande"/>
              <a:buChar char="–"/>
              <a:defRPr sz="2200">
                <a:solidFill>
                  <a:schemeClr val="tx1"/>
                </a:solidFill>
                <a:latin typeface="Arial" panose="020B0604020202020204" pitchFamily="34" charset="0"/>
              </a:defRPr>
            </a:lvl5pPr>
            <a:lvl6pPr marL="25146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6pPr>
            <a:lvl7pPr marL="29718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7pPr>
            <a:lvl8pPr marL="34290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8pPr>
            <a:lvl9pPr marL="38862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600"/>
              </a:spcBef>
              <a:spcAft>
                <a:spcPts val="600"/>
              </a:spcAft>
              <a:buClr>
                <a:srgbClr val="E0119D"/>
              </a:buClr>
              <a:buSzTx/>
              <a:buFont typeface="Arial" panose="020B0604020202020204" pitchFamily="34" charset="0"/>
              <a:buNone/>
              <a:tabLst/>
              <a:defRPr/>
            </a:pPr>
            <a:endParaRPr kumimoji="0" lang="en-GB" altLang="en-US" sz="1800" b="0" i="0" u="none" strike="noStrike" kern="1200" cap="none" spc="0" normalizeH="0" baseline="0" noProof="0">
              <a:ln>
                <a:noFill/>
              </a:ln>
              <a:solidFill>
                <a:prstClr val="black"/>
              </a:solidFill>
              <a:effectLst/>
              <a:uLnTx/>
              <a:uFillTx/>
              <a:latin typeface="Arial"/>
              <a:ea typeface="+mn-ea"/>
              <a:cs typeface="Arial" panose="020B0604020202020204" pitchFamily="34" charset="0"/>
            </a:endParaRPr>
          </a:p>
        </p:txBody>
      </p:sp>
      <p:sp>
        <p:nvSpPr>
          <p:cNvPr id="14339" name="Title 1">
            <a:extLst>
              <a:ext uri="{FF2B5EF4-FFF2-40B4-BE49-F238E27FC236}">
                <a16:creationId xmlns:a16="http://schemas.microsoft.com/office/drawing/2014/main" id="{4AB57712-FD28-4E45-B5FB-682A3E3C62BE}"/>
              </a:ext>
            </a:extLst>
          </p:cNvPr>
          <p:cNvSpPr>
            <a:spLocks/>
          </p:cNvSpPr>
          <p:nvPr/>
        </p:nvSpPr>
        <p:spPr bwMode="auto">
          <a:xfrm>
            <a:off x="1852564" y="145814"/>
            <a:ext cx="5710429"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altLang="en-US" sz="2850" b="1" i="0" u="none" strike="noStrike" kern="1200" cap="none" spc="0" normalizeH="0" baseline="0" noProof="0">
                <a:ln>
                  <a:noFill/>
                </a:ln>
                <a:solidFill>
                  <a:srgbClr val="E0119D"/>
                </a:solidFill>
                <a:effectLst/>
                <a:uLnTx/>
                <a:uFillTx/>
                <a:latin typeface="Arial" panose="020B0604020202020204" pitchFamily="34" charset="0"/>
                <a:ea typeface="+mn-ea"/>
                <a:cs typeface="Arial" panose="020B0604020202020204" pitchFamily="34" charset="0"/>
              </a:rPr>
              <a:t>Deemed Legislation in the UK</a:t>
            </a:r>
          </a:p>
        </p:txBody>
      </p:sp>
      <p:sp>
        <p:nvSpPr>
          <p:cNvPr id="20" name="Rectangle: Rounded Corners 4">
            <a:extLst>
              <a:ext uri="{FF2B5EF4-FFF2-40B4-BE49-F238E27FC236}">
                <a16:creationId xmlns:a16="http://schemas.microsoft.com/office/drawing/2014/main" id="{008C075D-01E1-CE4A-9884-EC14E8658D68}"/>
              </a:ext>
            </a:extLst>
          </p:cNvPr>
          <p:cNvSpPr/>
          <p:nvPr/>
        </p:nvSpPr>
        <p:spPr>
          <a:xfrm>
            <a:off x="6226985" y="898923"/>
            <a:ext cx="2767416" cy="4010087"/>
          </a:xfrm>
          <a:prstGeom prst="roundRect">
            <a:avLst/>
          </a:prstGeom>
          <a:noFill/>
          <a:ln w="38100">
            <a:solidFill>
              <a:srgbClr val="0065BD"/>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8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GB" sz="2000" dirty="0">
              <a:solidFill>
                <a:srgbClr val="000000"/>
              </a:solidFill>
              <a:latin typeface="Arial"/>
            </a:endParaRPr>
          </a:p>
          <a:p>
            <a:pPr marL="0" marR="0" lvl="0" indent="0" defTabSz="457200" rtl="0" eaLnBrk="0" fontAlgn="base" latinLnBrk="0" hangingPunct="0">
              <a:lnSpc>
                <a:spcPct val="100000"/>
              </a:lnSpc>
              <a:spcBef>
                <a:spcPct val="0"/>
              </a:spcBef>
              <a:spcAft>
                <a:spcPct val="0"/>
              </a:spcAft>
              <a:buClrTx/>
              <a:buSzTx/>
              <a:buFontTx/>
              <a:buNone/>
              <a:tabLst/>
              <a:defRPr/>
            </a:pPr>
            <a:r>
              <a:rPr lang="en-GB" sz="1600" dirty="0">
                <a:solidFill>
                  <a:srgbClr val="000000"/>
                </a:solidFill>
                <a:highlight>
                  <a:srgbClr val="FFFF00"/>
                </a:highlight>
                <a:latin typeface="Arial"/>
              </a:rPr>
              <a:t>‘Deemed Authorisation’</a:t>
            </a:r>
          </a:p>
          <a:p>
            <a:pPr marL="0" marR="0" lvl="0" indent="0" defTabSz="457200" rtl="0" eaLnBrk="0" fontAlgn="base" latinLnBrk="0" hangingPunct="0">
              <a:lnSpc>
                <a:spcPct val="100000"/>
              </a:lnSpc>
              <a:spcBef>
                <a:spcPct val="0"/>
              </a:spcBef>
              <a:spcAft>
                <a:spcPct val="0"/>
              </a:spcAft>
              <a:buClrTx/>
              <a:buSzTx/>
              <a:buFontTx/>
              <a:buNone/>
              <a:tabLst/>
              <a:defRPr/>
            </a:pPr>
            <a:r>
              <a:rPr lang="en-GB" sz="1600" dirty="0">
                <a:solidFill>
                  <a:srgbClr val="000000"/>
                </a:solidFill>
                <a:latin typeface="Arial"/>
              </a:rPr>
              <a:t>If you have not confirmed whether you want to be a donor or not, you will be considered </a:t>
            </a:r>
            <a:r>
              <a:rPr lang="en-GB" sz="1600" u="sng" dirty="0">
                <a:solidFill>
                  <a:srgbClr val="000000"/>
                </a:solidFill>
                <a:latin typeface="Arial"/>
              </a:rPr>
              <a:t>to be willing </a:t>
            </a:r>
            <a:r>
              <a:rPr lang="en-GB" sz="1600" dirty="0">
                <a:solidFill>
                  <a:srgbClr val="000000"/>
                </a:solidFill>
                <a:latin typeface="Arial"/>
              </a:rPr>
              <a:t>to donate your organs and tissues when you die. </a:t>
            </a:r>
          </a:p>
          <a:p>
            <a:pPr marL="285750" marR="0" lvl="0" indent="-285750"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a:solidFill>
                  <a:srgbClr val="000000"/>
                </a:solidFill>
                <a:highlight>
                  <a:srgbClr val="FFFF00"/>
                </a:highlight>
                <a:latin typeface="Arial"/>
              </a:rPr>
              <a:t>Duty to Inquire</a:t>
            </a:r>
          </a:p>
          <a:p>
            <a:pPr marL="285750" marR="0" lvl="0" indent="-285750"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a:solidFill>
                  <a:srgbClr val="000000"/>
                </a:solidFill>
                <a:highlight>
                  <a:srgbClr val="FFFF00"/>
                </a:highlight>
                <a:latin typeface="Arial"/>
              </a:rPr>
              <a:t>Pre-Death Procedures</a:t>
            </a:r>
          </a:p>
          <a:p>
            <a:pPr marL="285750" marR="0" lvl="0" indent="-285750"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GB" sz="1600" dirty="0">
              <a:solidFill>
                <a:srgbClr val="000000"/>
              </a:solidFill>
              <a:latin typeface="Arial"/>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GB" dirty="0">
              <a:solidFill>
                <a:srgbClr val="000000"/>
              </a:solidFill>
              <a:latin typeface="Arial"/>
            </a:endParaRPr>
          </a:p>
        </p:txBody>
      </p:sp>
      <p:pic>
        <p:nvPicPr>
          <p:cNvPr id="22" name="Picture 4">
            <a:extLst>
              <a:ext uri="{FF2B5EF4-FFF2-40B4-BE49-F238E27FC236}">
                <a16:creationId xmlns:a16="http://schemas.microsoft.com/office/drawing/2014/main" id="{BF4B8E12-2689-544E-9D87-2231D63E2A97}"/>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082577" y="1050459"/>
            <a:ext cx="1250402" cy="7702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C5E7D58D-7B1F-E447-BD40-4940D7E1FE3A}"/>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991044" y="1070813"/>
            <a:ext cx="1284086" cy="7702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896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BFF88-369C-1B4D-91BE-F122942BA1F4}"/>
              </a:ext>
            </a:extLst>
          </p:cNvPr>
          <p:cNvSpPr>
            <a:spLocks noGrp="1"/>
          </p:cNvSpPr>
          <p:nvPr>
            <p:ph type="title"/>
          </p:nvPr>
        </p:nvSpPr>
        <p:spPr>
          <a:xfrm>
            <a:off x="457200" y="93899"/>
            <a:ext cx="8229600" cy="857250"/>
          </a:xfrm>
        </p:spPr>
        <p:txBody>
          <a:bodyPr>
            <a:normAutofit fontScale="90000"/>
          </a:bodyPr>
          <a:lstStyle/>
          <a:p>
            <a:r>
              <a:rPr lang="en-US" sz="3600" b="1" dirty="0"/>
              <a:t>Deemed</a:t>
            </a:r>
            <a:br>
              <a:rPr lang="en-US" sz="4400" dirty="0"/>
            </a:br>
            <a:r>
              <a:rPr lang="en-US" sz="3600" b="1" dirty="0">
                <a:solidFill>
                  <a:srgbClr val="C00000"/>
                </a:solidFill>
              </a:rPr>
              <a:t>Does NOT apply to</a:t>
            </a:r>
          </a:p>
        </p:txBody>
      </p:sp>
      <p:sp>
        <p:nvSpPr>
          <p:cNvPr id="3" name="Text Placeholder 2">
            <a:extLst>
              <a:ext uri="{FF2B5EF4-FFF2-40B4-BE49-F238E27FC236}">
                <a16:creationId xmlns:a16="http://schemas.microsoft.com/office/drawing/2014/main" id="{2169AA7D-6AFA-0B4F-A7D4-CF45B4293FE2}"/>
              </a:ext>
            </a:extLst>
          </p:cNvPr>
          <p:cNvSpPr>
            <a:spLocks noGrp="1"/>
          </p:cNvSpPr>
          <p:nvPr>
            <p:ph type="body" idx="1"/>
          </p:nvPr>
        </p:nvSpPr>
        <p:spPr/>
        <p:txBody>
          <a:bodyPr>
            <a:noAutofit/>
          </a:bodyPr>
          <a:lstStyle/>
          <a:p>
            <a:pPr algn="ctr"/>
            <a:r>
              <a:rPr lang="en-US" sz="2800" dirty="0"/>
              <a:t>Consent  </a:t>
            </a:r>
          </a:p>
        </p:txBody>
      </p:sp>
      <p:sp>
        <p:nvSpPr>
          <p:cNvPr id="4" name="Content Placeholder 3">
            <a:extLst>
              <a:ext uri="{FF2B5EF4-FFF2-40B4-BE49-F238E27FC236}">
                <a16:creationId xmlns:a16="http://schemas.microsoft.com/office/drawing/2014/main" id="{2222CABD-7046-F145-A126-F508DC3F2DDB}"/>
              </a:ext>
            </a:extLst>
          </p:cNvPr>
          <p:cNvSpPr>
            <a:spLocks noGrp="1"/>
          </p:cNvSpPr>
          <p:nvPr>
            <p:ph sz="half" idx="2"/>
          </p:nvPr>
        </p:nvSpPr>
        <p:spPr/>
        <p:txBody>
          <a:bodyPr>
            <a:normAutofit fontScale="85000" lnSpcReduction="20000"/>
          </a:bodyPr>
          <a:lstStyle/>
          <a:p>
            <a:pPr marL="228600" indent="-228600">
              <a:buAutoNum type="arabicPeriod"/>
            </a:pPr>
            <a:endParaRPr lang="en-GB" dirty="0"/>
          </a:p>
          <a:p>
            <a:pPr marL="342900" indent="-342900">
              <a:buFont typeface="+mj-lt"/>
              <a:buAutoNum type="arabicPeriod"/>
            </a:pPr>
            <a:r>
              <a:rPr lang="en-GB" dirty="0"/>
              <a:t>If a donation decision has already been made (verbally or in writing).</a:t>
            </a:r>
          </a:p>
          <a:p>
            <a:pPr marL="342900" indent="-342900">
              <a:buFont typeface="+mj-lt"/>
              <a:buAutoNum type="arabicPeriod"/>
            </a:pPr>
            <a:r>
              <a:rPr lang="en-GB" dirty="0"/>
              <a:t>Those under 18.</a:t>
            </a:r>
          </a:p>
          <a:p>
            <a:pPr marL="342900" indent="-342900">
              <a:buFont typeface="+mj-lt"/>
              <a:buAutoNum type="arabicPeriod"/>
            </a:pPr>
            <a:r>
              <a:rPr lang="en-GB" dirty="0"/>
              <a:t>People who have lived in [England] for less than 12 months or are not living here voluntarily.</a:t>
            </a:r>
          </a:p>
          <a:p>
            <a:pPr marL="342900" indent="-342900">
              <a:buFont typeface="+mj-lt"/>
              <a:buAutoNum type="arabicPeriod"/>
            </a:pPr>
            <a:r>
              <a:rPr lang="en-GB" dirty="0"/>
              <a:t>Those who lack the capacity to understand the new arrangements and take necessary action. </a:t>
            </a:r>
          </a:p>
          <a:p>
            <a:pPr marL="342900" indent="-342900">
              <a:buFont typeface="+mj-lt"/>
              <a:buAutoNum type="arabicPeriod"/>
            </a:pPr>
            <a:r>
              <a:rPr lang="en-GB" dirty="0"/>
              <a:t>Novel transplants.</a:t>
            </a:r>
          </a:p>
          <a:p>
            <a:pPr marL="342900" indent="-342900" defTabSz="914400">
              <a:spcBef>
                <a:spcPts val="0"/>
              </a:spcBef>
              <a:buFont typeface="+mj-lt"/>
              <a:buAutoNum type="arabicPeriod"/>
              <a:defRPr/>
            </a:pPr>
            <a:r>
              <a:rPr lang="en-GB" dirty="0">
                <a:solidFill>
                  <a:srgbClr val="000000"/>
                </a:solidFill>
                <a:latin typeface="Calibri" pitchFamily="34" charset="0"/>
                <a:ea typeface="MS PGothic" pitchFamily="34" charset="-128"/>
              </a:rPr>
              <a:t>There is no family / friend of long standing to consult. </a:t>
            </a:r>
            <a:r>
              <a:rPr lang="en-GB" dirty="0"/>
              <a:t>IMCA can not consent to donation.</a:t>
            </a:r>
            <a:endParaRPr lang="en-GB" dirty="0">
              <a:solidFill>
                <a:srgbClr val="000000"/>
              </a:solidFill>
              <a:latin typeface="Calibri" pitchFamily="34" charset="0"/>
              <a:ea typeface="MS PGothic" pitchFamily="34" charset="-128"/>
            </a:endParaRPr>
          </a:p>
          <a:p>
            <a:endParaRPr lang="en-US" dirty="0"/>
          </a:p>
        </p:txBody>
      </p:sp>
      <p:sp>
        <p:nvSpPr>
          <p:cNvPr id="5" name="Text Placeholder 4">
            <a:extLst>
              <a:ext uri="{FF2B5EF4-FFF2-40B4-BE49-F238E27FC236}">
                <a16:creationId xmlns:a16="http://schemas.microsoft.com/office/drawing/2014/main" id="{0DDA3867-55B1-354D-8DEB-3D9655F22565}"/>
              </a:ext>
            </a:extLst>
          </p:cNvPr>
          <p:cNvSpPr>
            <a:spLocks noGrp="1"/>
          </p:cNvSpPr>
          <p:nvPr>
            <p:ph type="body" sz="quarter" idx="3"/>
          </p:nvPr>
        </p:nvSpPr>
        <p:spPr/>
        <p:txBody>
          <a:bodyPr>
            <a:noAutofit/>
          </a:bodyPr>
          <a:lstStyle/>
          <a:p>
            <a:pPr algn="ctr"/>
            <a:r>
              <a:rPr lang="en-US" sz="2800" dirty="0" err="1"/>
              <a:t>Authorisation</a:t>
            </a:r>
            <a:r>
              <a:rPr lang="en-US" sz="2800" dirty="0"/>
              <a:t> </a:t>
            </a:r>
          </a:p>
        </p:txBody>
      </p:sp>
      <p:sp>
        <p:nvSpPr>
          <p:cNvPr id="6" name="Content Placeholder 5">
            <a:extLst>
              <a:ext uri="{FF2B5EF4-FFF2-40B4-BE49-F238E27FC236}">
                <a16:creationId xmlns:a16="http://schemas.microsoft.com/office/drawing/2014/main" id="{B4C0E1B7-A07A-0B46-B0E8-04A1C78FD803}"/>
              </a:ext>
            </a:extLst>
          </p:cNvPr>
          <p:cNvSpPr>
            <a:spLocks noGrp="1"/>
          </p:cNvSpPr>
          <p:nvPr>
            <p:ph sz="quarter" idx="4"/>
          </p:nvPr>
        </p:nvSpPr>
        <p:spPr/>
        <p:txBody>
          <a:bodyPr>
            <a:normAutofit fontScale="85000" lnSpcReduction="20000"/>
          </a:bodyPr>
          <a:lstStyle/>
          <a:p>
            <a:pPr marL="0" indent="0">
              <a:buNone/>
            </a:pPr>
            <a:endParaRPr lang="en-US" dirty="0"/>
          </a:p>
          <a:p>
            <a:pPr marL="342900" indent="-342900">
              <a:buFont typeface="+mj-lt"/>
              <a:buAutoNum type="arabicPeriod"/>
            </a:pPr>
            <a:r>
              <a:rPr lang="en-US" dirty="0"/>
              <a:t>If an expressed decision has been recorded in writing / ODR.</a:t>
            </a:r>
          </a:p>
          <a:p>
            <a:pPr marL="342900" indent="-342900">
              <a:buFont typeface="+mj-lt"/>
              <a:buAutoNum type="arabicPeriod"/>
            </a:pPr>
            <a:r>
              <a:rPr lang="en-US" dirty="0"/>
              <a:t>Those under 16.</a:t>
            </a:r>
          </a:p>
          <a:p>
            <a:pPr marL="342900" indent="-342900">
              <a:buFont typeface="+mj-lt"/>
              <a:buAutoNum type="arabicPeriod"/>
            </a:pPr>
            <a:r>
              <a:rPr lang="en-US" dirty="0"/>
              <a:t>People not ordinarily resident in Scotland for the last 12 months.</a:t>
            </a:r>
          </a:p>
          <a:p>
            <a:pPr marL="342900" indent="-342900">
              <a:buFont typeface="+mj-lt"/>
              <a:buAutoNum type="arabicPeriod"/>
            </a:pPr>
            <a:endParaRPr lang="en-US" sz="1400" dirty="0"/>
          </a:p>
          <a:p>
            <a:pPr marL="342900" indent="-342900">
              <a:buFont typeface="+mj-lt"/>
              <a:buAutoNum type="arabicPeriod"/>
            </a:pPr>
            <a:r>
              <a:rPr lang="en-US" dirty="0"/>
              <a:t>The person is incapable of understanding the nature and consequences of deemed, over a significant period.</a:t>
            </a:r>
          </a:p>
          <a:p>
            <a:pPr marL="342900" indent="-342900">
              <a:buFont typeface="+mj-lt"/>
              <a:buAutoNum type="arabicPeriod"/>
            </a:pPr>
            <a:r>
              <a:rPr lang="en-US" dirty="0"/>
              <a:t>Excepted body parts.</a:t>
            </a:r>
          </a:p>
          <a:p>
            <a:pPr marL="342900" indent="-342900">
              <a:buFont typeface="+mj-lt"/>
              <a:buAutoNum type="arabicPeriod"/>
            </a:pPr>
            <a:r>
              <a:rPr lang="en-US" dirty="0"/>
              <a:t>There is no nearest relative to consult.</a:t>
            </a:r>
          </a:p>
          <a:p>
            <a:endParaRPr lang="en-US" dirty="0"/>
          </a:p>
        </p:txBody>
      </p:sp>
      <p:pic>
        <p:nvPicPr>
          <p:cNvPr id="7" name="Picture 6" descr="A picture containing room, drawing&#10;&#10;Description automatically generated">
            <a:extLst>
              <a:ext uri="{FF2B5EF4-FFF2-40B4-BE49-F238E27FC236}">
                <a16:creationId xmlns:a16="http://schemas.microsoft.com/office/drawing/2014/main" id="{CB011965-5D1A-6941-85E6-18357466E6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8788" y="1195389"/>
            <a:ext cx="873124" cy="523874"/>
          </a:xfrm>
          <a:prstGeom prst="rect">
            <a:avLst/>
          </a:prstGeom>
          <a:noFill/>
          <a:ln w="9525">
            <a:solidFill>
              <a:srgbClr val="000000"/>
            </a:solidFill>
            <a:miter lim="800000"/>
            <a:headEnd/>
            <a:tailEnd/>
          </a:ln>
        </p:spPr>
      </p:pic>
      <p:pic>
        <p:nvPicPr>
          <p:cNvPr id="8" name="Picture 4">
            <a:extLst>
              <a:ext uri="{FF2B5EF4-FFF2-40B4-BE49-F238E27FC236}">
                <a16:creationId xmlns:a16="http://schemas.microsoft.com/office/drawing/2014/main" id="{ECB79AFD-B2CB-C346-BE97-0AC3C0E97A0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25344" y="1235546"/>
            <a:ext cx="785303" cy="48371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91D4D88-9A9C-8644-ADB8-35502B2C979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80342" y="1195389"/>
            <a:ext cx="806458" cy="48371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AutoShape 5">
            <a:extLst>
              <a:ext uri="{FF2B5EF4-FFF2-40B4-BE49-F238E27FC236}">
                <a16:creationId xmlns:a16="http://schemas.microsoft.com/office/drawing/2014/main" id="{4C5D5DCC-AABA-5F48-AF0D-3156C893F86C}"/>
              </a:ext>
            </a:extLst>
          </p:cNvPr>
          <p:cNvSpPr>
            <a:spLocks noChangeArrowheads="1"/>
          </p:cNvSpPr>
          <p:nvPr/>
        </p:nvSpPr>
        <p:spPr bwMode="auto">
          <a:xfrm>
            <a:off x="288654" y="182005"/>
            <a:ext cx="1367158" cy="857250"/>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SNOD/SR will establish if deemed applies.</a:t>
            </a:r>
          </a:p>
        </p:txBody>
      </p:sp>
      <p:sp>
        <p:nvSpPr>
          <p:cNvPr id="11" name="Text Box 3">
            <a:extLst>
              <a:ext uri="{FF2B5EF4-FFF2-40B4-BE49-F238E27FC236}">
                <a16:creationId xmlns:a16="http://schemas.microsoft.com/office/drawing/2014/main" id="{BF8BBBFE-4B08-B0DB-2E37-90739D25D0E3}"/>
              </a:ext>
            </a:extLst>
          </p:cNvPr>
          <p:cNvSpPr txBox="1">
            <a:spLocks noChangeArrowheads="1"/>
          </p:cNvSpPr>
          <p:nvPr/>
        </p:nvSpPr>
        <p:spPr bwMode="auto">
          <a:xfrm>
            <a:off x="1736660" y="4520549"/>
            <a:ext cx="5670679" cy="442674"/>
          </a:xfrm>
          <a:prstGeom prst="roundRect">
            <a:avLst/>
          </a:prstGeom>
          <a:solidFill>
            <a:srgbClr val="F8F8F8"/>
          </a:solidFill>
          <a:ln w="28575">
            <a:solidFill>
              <a:srgbClr val="6E2C6B"/>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609585" rtl="0" eaLnBrk="0" fontAlgn="base" latinLnBrk="0" hangingPunct="0">
              <a:lnSpc>
                <a:spcPct val="100000"/>
              </a:lnSpc>
              <a:spcBef>
                <a:spcPct val="0"/>
              </a:spcBef>
              <a:spcAft>
                <a:spcPct val="0"/>
              </a:spcAft>
              <a:buClr>
                <a:srgbClr val="E0119D"/>
              </a:buClr>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j-ea"/>
                <a:cs typeface="Arial"/>
              </a:rPr>
              <a:t>The law </a:t>
            </a:r>
            <a:r>
              <a:rPr kumimoji="0" lang="en-US" sz="2000" b="0" i="0" u="none" strike="noStrike" kern="1200" cap="none" spc="0" normalizeH="0" baseline="0" noProof="0" dirty="0">
                <a:ln>
                  <a:noFill/>
                </a:ln>
                <a:solidFill>
                  <a:srgbClr val="00B050"/>
                </a:solidFill>
                <a:effectLst/>
                <a:uLnTx/>
                <a:uFillTx/>
                <a:latin typeface="Arial"/>
                <a:ea typeface="+mj-ea"/>
                <a:cs typeface="Arial"/>
              </a:rPr>
              <a:t>permits</a:t>
            </a:r>
            <a:r>
              <a:rPr kumimoji="0" lang="en-US" sz="2000" b="0" i="0" u="none" strike="noStrike" kern="1200" cap="none" spc="0" normalizeH="0" baseline="0" noProof="0" dirty="0">
                <a:ln>
                  <a:noFill/>
                </a:ln>
                <a:solidFill>
                  <a:srgbClr val="000000"/>
                </a:solidFill>
                <a:effectLst/>
                <a:uLnTx/>
                <a:uFillTx/>
                <a:latin typeface="Arial"/>
                <a:ea typeface="+mj-ea"/>
                <a:cs typeface="Arial"/>
              </a:rPr>
              <a:t> it does not </a:t>
            </a:r>
            <a:r>
              <a:rPr kumimoji="0" lang="en-US" sz="2000" b="0" i="0" u="none" strike="noStrike" kern="1200" cap="none" spc="0" normalizeH="0" baseline="0" noProof="0" dirty="0">
                <a:ln>
                  <a:noFill/>
                </a:ln>
                <a:solidFill>
                  <a:srgbClr val="FF0000"/>
                </a:solidFill>
                <a:effectLst/>
                <a:uLnTx/>
                <a:uFillTx/>
                <a:latin typeface="Arial"/>
                <a:ea typeface="+mj-ea"/>
                <a:cs typeface="Arial"/>
              </a:rPr>
              <a:t>mandate</a:t>
            </a:r>
            <a:r>
              <a:rPr kumimoji="0" lang="en-US" sz="2000" b="0" i="0" u="none" strike="noStrike" kern="1200" cap="none" spc="0" normalizeH="0" baseline="0" noProof="0" dirty="0">
                <a:ln>
                  <a:noFill/>
                </a:ln>
                <a:solidFill>
                  <a:srgbClr val="000000"/>
                </a:solidFill>
                <a:effectLst/>
                <a:uLnTx/>
                <a:uFillTx/>
                <a:latin typeface="Arial"/>
                <a:ea typeface="+mj-ea"/>
                <a:cs typeface="Arial"/>
              </a:rPr>
              <a:t> donation.</a:t>
            </a:r>
            <a:endParaRPr kumimoji="0" lang="en-US" sz="2000" b="0" i="0" u="none" strike="noStrike" kern="1200" cap="none" spc="0" normalizeH="0" baseline="0" noProof="0" dirty="0">
              <a:ln>
                <a:noFill/>
              </a:ln>
              <a:solidFill>
                <a:srgbClr val="FF0000"/>
              </a:solidFill>
              <a:effectLst/>
              <a:uLnTx/>
              <a:uFillTx/>
              <a:latin typeface="Arial"/>
              <a:ea typeface="+mj-ea"/>
              <a:cs typeface="Arial"/>
            </a:endParaRPr>
          </a:p>
        </p:txBody>
      </p:sp>
    </p:spTree>
    <p:extLst>
      <p:ext uri="{BB962C8B-B14F-4D97-AF65-F5344CB8AC3E}">
        <p14:creationId xmlns:p14="http://schemas.microsoft.com/office/powerpoint/2010/main" val="335883411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2" descr="Flag of the United Kingdom - Wikipedia">
            <a:extLst>
              <a:ext uri="{FF2B5EF4-FFF2-40B4-BE49-F238E27FC236}">
                <a16:creationId xmlns:a16="http://schemas.microsoft.com/office/drawing/2014/main" id="{03943622-F98D-4D41-902A-79D95C41CD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104" y="1509833"/>
            <a:ext cx="970864" cy="4854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HTA200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67" y="2238775"/>
            <a:ext cx="2913546" cy="11658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19" descr="Screen Shot 2012-10-31 at 12.32.51.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454239" y="213243"/>
            <a:ext cx="1422998" cy="1859754"/>
          </a:xfrm>
          <a:prstGeom prst="rect">
            <a:avLst/>
          </a:prstGeom>
          <a:ln w="28575">
            <a:solidFill>
              <a:schemeClr val="bg2"/>
            </a:solidFill>
          </a:ln>
          <a:effectLst>
            <a:outerShdw blurRad="63500" dist="107823" dir="13500000" algn="tl" rotWithShape="0">
              <a:srgbClr val="000000">
                <a:alpha val="50000"/>
              </a:srgbClr>
            </a:outerShdw>
          </a:effectLst>
        </p:spPr>
      </p:pic>
      <p:sp>
        <p:nvSpPr>
          <p:cNvPr id="21" name="TextBox 20"/>
          <p:cNvSpPr txBox="1"/>
          <p:nvPr/>
        </p:nvSpPr>
        <p:spPr>
          <a:xfrm>
            <a:off x="2154874" y="505741"/>
            <a:ext cx="919942" cy="400110"/>
          </a:xfrm>
          <a:prstGeom prst="rect">
            <a:avLst/>
          </a:prstGeom>
          <a:noFill/>
        </p:spPr>
        <p:txBody>
          <a:bodyPr wrap="square" rtlCol="0">
            <a:spAutoFit/>
          </a:bodyPr>
          <a:lstStyle/>
          <a:p>
            <a:r>
              <a:rPr lang="en-US" sz="2000" dirty="0">
                <a:solidFill>
                  <a:srgbClr val="000000"/>
                </a:solidFill>
                <a:latin typeface="Arial"/>
                <a:ea typeface="Arial"/>
                <a:cs typeface="Arial"/>
              </a:rPr>
              <a:t>2004</a:t>
            </a:r>
          </a:p>
        </p:txBody>
      </p:sp>
      <p:sp>
        <p:nvSpPr>
          <p:cNvPr id="2" name="Rectangle 1"/>
          <p:cNvSpPr/>
          <p:nvPr/>
        </p:nvSpPr>
        <p:spPr>
          <a:xfrm>
            <a:off x="3099639" y="213243"/>
            <a:ext cx="5196658" cy="3170099"/>
          </a:xfrm>
          <a:prstGeom prst="rect">
            <a:avLst/>
          </a:prstGeom>
        </p:spPr>
        <p:txBody>
          <a:bodyPr wrap="square">
            <a:spAutoFit/>
          </a:bodyPr>
          <a:lstStyle/>
          <a:p>
            <a:r>
              <a:rPr lang="en-US" sz="2000" b="1" dirty="0">
                <a:solidFill>
                  <a:srgbClr val="E0119D"/>
                </a:solidFill>
                <a:latin typeface="Arial"/>
                <a:ea typeface="Arial"/>
                <a:cs typeface="Arial"/>
              </a:rPr>
              <a:t>Hierarchy (England, Wales, NI)</a:t>
            </a:r>
          </a:p>
          <a:p>
            <a:r>
              <a:rPr lang="en-US" dirty="0">
                <a:solidFill>
                  <a:srgbClr val="000000"/>
                </a:solidFill>
                <a:latin typeface="Arial"/>
                <a:ea typeface="Arial"/>
                <a:cs typeface="Arial"/>
              </a:rPr>
              <a:t>1. spouse or partner (including civil or same sex partner) </a:t>
            </a:r>
          </a:p>
          <a:p>
            <a:r>
              <a:rPr lang="en-US" dirty="0">
                <a:solidFill>
                  <a:srgbClr val="000000"/>
                </a:solidFill>
                <a:latin typeface="Arial"/>
                <a:ea typeface="Arial"/>
                <a:cs typeface="Arial"/>
              </a:rPr>
              <a:t>2. parent or child (in this context a child can be any age and means a biological or adopted child)</a:t>
            </a:r>
          </a:p>
          <a:p>
            <a:r>
              <a:rPr lang="en-US" dirty="0">
                <a:solidFill>
                  <a:srgbClr val="000000"/>
                </a:solidFill>
                <a:latin typeface="Arial"/>
                <a:ea typeface="Arial"/>
                <a:cs typeface="Arial"/>
              </a:rPr>
              <a:t>3. brother or sister</a:t>
            </a:r>
          </a:p>
          <a:p>
            <a:r>
              <a:rPr lang="en-US" dirty="0">
                <a:solidFill>
                  <a:srgbClr val="000000"/>
                </a:solidFill>
                <a:latin typeface="Arial"/>
                <a:ea typeface="Arial"/>
                <a:cs typeface="Arial"/>
              </a:rPr>
              <a:t>4. grandparent or grandchild</a:t>
            </a:r>
          </a:p>
          <a:p>
            <a:r>
              <a:rPr lang="en-US" dirty="0">
                <a:solidFill>
                  <a:srgbClr val="000000"/>
                </a:solidFill>
                <a:latin typeface="Arial"/>
                <a:ea typeface="Arial"/>
                <a:cs typeface="Arial"/>
              </a:rPr>
              <a:t>5. niece or nephew</a:t>
            </a:r>
          </a:p>
          <a:p>
            <a:r>
              <a:rPr lang="en-US" dirty="0">
                <a:solidFill>
                  <a:srgbClr val="000000"/>
                </a:solidFill>
                <a:latin typeface="Arial"/>
                <a:ea typeface="Arial"/>
                <a:cs typeface="Arial"/>
              </a:rPr>
              <a:t>6. stepfather or stepmother</a:t>
            </a:r>
          </a:p>
          <a:p>
            <a:r>
              <a:rPr lang="en-US" dirty="0">
                <a:solidFill>
                  <a:srgbClr val="000000"/>
                </a:solidFill>
                <a:latin typeface="Arial"/>
                <a:ea typeface="Arial"/>
                <a:cs typeface="Arial"/>
              </a:rPr>
              <a:t>7. half-brother or half-sister</a:t>
            </a:r>
          </a:p>
          <a:p>
            <a:r>
              <a:rPr lang="en-US" dirty="0">
                <a:solidFill>
                  <a:srgbClr val="000000"/>
                </a:solidFill>
                <a:latin typeface="Arial"/>
                <a:ea typeface="Arial"/>
                <a:cs typeface="Arial"/>
              </a:rPr>
              <a:t>8. Friend of longstanding</a:t>
            </a:r>
          </a:p>
        </p:txBody>
      </p:sp>
      <p:sp>
        <p:nvSpPr>
          <p:cNvPr id="3" name="Rectangle 2"/>
          <p:cNvSpPr/>
          <p:nvPr/>
        </p:nvSpPr>
        <p:spPr>
          <a:xfrm>
            <a:off x="50990" y="3383342"/>
            <a:ext cx="9093010" cy="1754326"/>
          </a:xfrm>
          <a:prstGeom prst="rect">
            <a:avLst/>
          </a:prstGeom>
        </p:spPr>
        <p:txBody>
          <a:bodyPr wrap="square">
            <a:spAutoFit/>
          </a:bodyPr>
          <a:lstStyle/>
          <a:p>
            <a:r>
              <a:rPr lang="en-US" dirty="0">
                <a:solidFill>
                  <a:srgbClr val="000000"/>
                </a:solidFill>
                <a:latin typeface="Arial"/>
                <a:ea typeface="Arial"/>
                <a:cs typeface="Arial"/>
              </a:rPr>
              <a:t>a) the adult’s spouse or civil partner; b) person living with the adult in a relationship which had the characteristics of the relationship between civil partners and had been so living for a period of not less than 6 months; c) the adult’s child; d) the adult’s parent; e) the adults brother or sister; f) the adult’s grandparent; g) the adult s grandchild; h) the adult’s uncle or aunt; </a:t>
            </a:r>
            <a:r>
              <a:rPr lang="en-US" dirty="0" err="1">
                <a:solidFill>
                  <a:srgbClr val="000000"/>
                </a:solidFill>
                <a:latin typeface="Arial"/>
                <a:ea typeface="Arial"/>
                <a:cs typeface="Arial"/>
              </a:rPr>
              <a:t>i</a:t>
            </a:r>
            <a:r>
              <a:rPr lang="en-US" dirty="0">
                <a:solidFill>
                  <a:srgbClr val="000000"/>
                </a:solidFill>
                <a:latin typeface="Arial"/>
                <a:ea typeface="Arial"/>
                <a:cs typeface="Arial"/>
              </a:rPr>
              <a:t>) the adult’s cousin; j) the adult’s niece or nephew; and</a:t>
            </a:r>
          </a:p>
          <a:p>
            <a:r>
              <a:rPr lang="en-US" dirty="0">
                <a:solidFill>
                  <a:srgbClr val="000000"/>
                </a:solidFill>
                <a:latin typeface="Arial"/>
                <a:ea typeface="Arial"/>
                <a:cs typeface="Arial"/>
              </a:rPr>
              <a:t>k) a friend of longstanding of the adult.</a:t>
            </a:r>
          </a:p>
        </p:txBody>
      </p:sp>
      <p:pic>
        <p:nvPicPr>
          <p:cNvPr id="11" name="Picture 10">
            <a:extLst>
              <a:ext uri="{FF2B5EF4-FFF2-40B4-BE49-F238E27FC236}">
                <a16:creationId xmlns:a16="http://schemas.microsoft.com/office/drawing/2014/main" id="{A850A4B0-0319-F24F-9DF4-B9C0F9B937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2" name="Line 10">
            <a:extLst>
              <a:ext uri="{FF2B5EF4-FFF2-40B4-BE49-F238E27FC236}">
                <a16:creationId xmlns:a16="http://schemas.microsoft.com/office/drawing/2014/main" id="{2A621762-65D6-EF4B-A5C9-7FEE3234291E}"/>
              </a:ext>
            </a:extLst>
          </p:cNvPr>
          <p:cNvSpPr>
            <a:spLocks noChangeShapeType="1"/>
          </p:cNvSpPr>
          <p:nvPr/>
        </p:nvSpPr>
        <p:spPr bwMode="auto">
          <a:xfrm>
            <a:off x="3162114" y="3381754"/>
            <a:ext cx="5634155" cy="1588"/>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endParaRPr lang="en-US">
              <a:solidFill>
                <a:srgbClr val="000000"/>
              </a:solidFill>
              <a:latin typeface="Arial"/>
              <a:ea typeface="Arial"/>
              <a:cs typeface="Arial"/>
            </a:endParaRPr>
          </a:p>
        </p:txBody>
      </p:sp>
    </p:spTree>
    <p:extLst>
      <p:ext uri="{BB962C8B-B14F-4D97-AF65-F5344CB8AC3E}">
        <p14:creationId xmlns:p14="http://schemas.microsoft.com/office/powerpoint/2010/main" val="1584245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33" name="Text Box 3">
            <a:extLst>
              <a:ext uri="{FF2B5EF4-FFF2-40B4-BE49-F238E27FC236}">
                <a16:creationId xmlns:a16="http://schemas.microsoft.com/office/drawing/2014/main" id="{9B45283B-C724-814D-B6C7-9C56B048C499}"/>
              </a:ext>
            </a:extLst>
          </p:cNvPr>
          <p:cNvSpPr txBox="1">
            <a:spLocks noChangeArrowheads="1"/>
          </p:cNvSpPr>
          <p:nvPr/>
        </p:nvSpPr>
        <p:spPr bwMode="auto">
          <a:xfrm>
            <a:off x="277872" y="847984"/>
            <a:ext cx="8588256" cy="4129503"/>
          </a:xfrm>
          <a:prstGeom prst="roundRect">
            <a:avLst/>
          </a:prstGeom>
          <a:solidFill>
            <a:srgbClr val="F8F8F8"/>
          </a:solidFill>
          <a:ln w="28575">
            <a:solidFill>
              <a:srgbClr val="0065BE"/>
            </a:solidFill>
            <a:miter lim="800000"/>
            <a:headEnd/>
            <a:tailEnd/>
          </a:ln>
        </p:spPr>
        <p:style>
          <a:lnRef idx="0">
            <a:scrgbClr r="0" g="0" b="0"/>
          </a:lnRef>
          <a:fillRef idx="0">
            <a:scrgbClr r="0" g="0" b="0"/>
          </a:fillRef>
          <a:effectRef idx="0">
            <a:scrgbClr r="0" g="0" b="0"/>
          </a:effectRef>
          <a:fontRef idx="major"/>
        </p:style>
        <p:txBody>
          <a:bodyPr wrap="square">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0" fontAlgn="base" hangingPunct="0">
              <a:spcBef>
                <a:spcPct val="0"/>
              </a:spcBef>
              <a:spcAft>
                <a:spcPct val="0"/>
              </a:spcAft>
              <a:buClr>
                <a:srgbClr val="E0119D"/>
              </a:buClr>
              <a:defRPr/>
            </a:pPr>
            <a:r>
              <a:rPr kumimoji="0" lang="en-US" sz="2000" b="1" u="none" strike="noStrike" kern="1200" cap="none" spc="0" normalizeH="0" baseline="0" noProof="0" dirty="0">
                <a:ln>
                  <a:noFill/>
                </a:ln>
                <a:solidFill>
                  <a:srgbClr val="0065BE"/>
                </a:solidFill>
                <a:effectLst/>
                <a:uLnTx/>
                <a:uFillTx/>
                <a:latin typeface="Arial"/>
                <a:ea typeface="+mj-ea"/>
                <a:cs typeface="+mj-cs"/>
              </a:rPr>
              <a:t>BENEFIT</a:t>
            </a:r>
            <a:r>
              <a:rPr kumimoji="0" lang="en-US" sz="2000" b="1" u="none" strike="noStrike" kern="1200" cap="none" spc="0" normalizeH="0" noProof="0" dirty="0">
                <a:ln>
                  <a:noFill/>
                </a:ln>
                <a:solidFill>
                  <a:srgbClr val="000000"/>
                </a:solidFill>
                <a:effectLst/>
                <a:uLnTx/>
                <a:uFillTx/>
                <a:latin typeface="Arial"/>
                <a:ea typeface="+mj-ea"/>
                <a:cs typeface="+mj-cs"/>
              </a:rPr>
              <a:t> </a:t>
            </a:r>
            <a:r>
              <a:rPr lang="en-US" b="1" dirty="0">
                <a:solidFill>
                  <a:srgbClr val="000000"/>
                </a:solidFill>
                <a:latin typeface="Arial"/>
              </a:rPr>
              <a:t>– </a:t>
            </a:r>
            <a:r>
              <a:rPr lang="en-US" b="1" dirty="0">
                <a:solidFill>
                  <a:srgbClr val="000000"/>
                </a:solidFill>
              </a:rPr>
              <a:t>Adults with Incapacity (Scotland) Act 2000</a:t>
            </a:r>
            <a:endParaRPr lang="en-US" sz="2000" b="1" dirty="0">
              <a:solidFill>
                <a:srgbClr val="000000"/>
              </a:solidFill>
            </a:endParaRPr>
          </a:p>
          <a:p>
            <a:pPr eaLnBrk="0" fontAlgn="base" hangingPunct="0">
              <a:spcBef>
                <a:spcPct val="0"/>
              </a:spcBef>
              <a:spcAft>
                <a:spcPct val="0"/>
              </a:spcAft>
              <a:buClr>
                <a:srgbClr val="E0119D"/>
              </a:buClr>
              <a:defRPr/>
            </a:pPr>
            <a:r>
              <a:rPr lang="en-US" dirty="0">
                <a:solidFill>
                  <a:srgbClr val="000000"/>
                </a:solidFill>
              </a:rPr>
              <a:t>In patients who lack capacity, the medical practitioner has authority to do what is ‘reasonable in the circumstances…t</a:t>
            </a:r>
            <a:r>
              <a:rPr lang="en-GB" dirty="0"/>
              <a:t>o safeguard or promote the physical or mental health of the adult.”</a:t>
            </a:r>
          </a:p>
          <a:p>
            <a:pPr marL="342900" marR="0" lvl="0" indent="-342900" algn="l" defTabSz="457200" rtl="0" eaLnBrk="0" fontAlgn="base" latinLnBrk="0" hangingPunct="0">
              <a:lnSpc>
                <a:spcPct val="100000"/>
              </a:lnSpc>
              <a:spcBef>
                <a:spcPct val="0"/>
              </a:spcBef>
              <a:spcAft>
                <a:spcPct val="0"/>
              </a:spcAft>
              <a:buClr>
                <a:srgbClr val="E0119D"/>
              </a:buClr>
              <a:buSzTx/>
              <a:buFont typeface="Arial" panose="020B0604020202020204" pitchFamily="34" charset="0"/>
              <a:buChar char="•"/>
              <a:tabLst/>
              <a:defRPr/>
            </a:pPr>
            <a:endParaRPr lang="en-US" sz="2000" b="1" dirty="0">
              <a:solidFill>
                <a:srgbClr val="000000"/>
              </a:solidFill>
              <a:latin typeface="Arial"/>
            </a:endParaRPr>
          </a:p>
          <a:p>
            <a:pPr lvl="0" eaLnBrk="0" fontAlgn="base" hangingPunct="0">
              <a:spcBef>
                <a:spcPct val="0"/>
              </a:spcBef>
              <a:spcAft>
                <a:spcPct val="0"/>
              </a:spcAft>
              <a:buClr>
                <a:srgbClr val="E0119D"/>
              </a:buClr>
              <a:defRPr/>
            </a:pPr>
            <a:r>
              <a:rPr kumimoji="0" lang="en-US" sz="2000" b="1" u="none" strike="noStrike" kern="1200" cap="none" spc="0" normalizeH="0" noProof="0" dirty="0">
                <a:ln>
                  <a:noFill/>
                </a:ln>
                <a:solidFill>
                  <a:srgbClr val="0065BE"/>
                </a:solidFill>
                <a:effectLst/>
                <a:uLnTx/>
                <a:uFillTx/>
                <a:latin typeface="Arial"/>
                <a:ea typeface="+mj-ea"/>
                <a:cs typeface="+mj-cs"/>
              </a:rPr>
              <a:t>DUTY TO </a:t>
            </a:r>
            <a:r>
              <a:rPr lang="en-US" sz="2000" b="1" dirty="0">
                <a:solidFill>
                  <a:srgbClr val="0065BE"/>
                </a:solidFill>
              </a:rPr>
              <a:t>INQUIRE </a:t>
            </a:r>
            <a:r>
              <a:rPr lang="en-US" b="1" dirty="0">
                <a:solidFill>
                  <a:srgbClr val="000000"/>
                </a:solidFill>
              </a:rPr>
              <a:t>– Human Tissue (Authorisation) (Scotland) Act 2019</a:t>
            </a:r>
            <a:endParaRPr kumimoji="0" lang="en-US" sz="2000" b="1" u="none" strike="noStrike" kern="1200" cap="none" spc="0" normalizeH="0" noProof="0" dirty="0">
              <a:ln>
                <a:noFill/>
              </a:ln>
              <a:solidFill>
                <a:srgbClr val="000000"/>
              </a:solidFill>
              <a:effectLst/>
              <a:uLnTx/>
              <a:uFillTx/>
              <a:latin typeface="Arial"/>
              <a:ea typeface="+mj-ea"/>
              <a:cs typeface="+mj-cs"/>
            </a:endParaRPr>
          </a:p>
          <a:p>
            <a:pPr lvl="0" eaLnBrk="0" fontAlgn="base" hangingPunct="0">
              <a:spcBef>
                <a:spcPct val="0"/>
              </a:spcBef>
              <a:spcAft>
                <a:spcPct val="0"/>
              </a:spcAft>
              <a:buClr>
                <a:srgbClr val="E0119D"/>
              </a:buClr>
              <a:defRPr/>
            </a:pPr>
            <a:r>
              <a:rPr lang="en-US" dirty="0">
                <a:solidFill>
                  <a:srgbClr val="000000"/>
                </a:solidFill>
              </a:rPr>
              <a:t>The law requires a conversation with the nearest relatives and friends of the patient where they will be asked to discuss and provide/share evidence (information), if they have any, as to the latest </a:t>
            </a:r>
            <a:r>
              <a:rPr lang="en-US" dirty="0" err="1">
                <a:solidFill>
                  <a:srgbClr val="000000"/>
                </a:solidFill>
              </a:rPr>
              <a:t>knbown</a:t>
            </a:r>
            <a:r>
              <a:rPr lang="en-US" dirty="0">
                <a:solidFill>
                  <a:srgbClr val="000000"/>
                </a:solidFill>
              </a:rPr>
              <a:t> views of the patient about donation. Evidence should be capable of leading a reasonable person to conclude that the patient was willing or unwilling to donate.</a:t>
            </a:r>
          </a:p>
          <a:p>
            <a:pPr lvl="0" eaLnBrk="0" fontAlgn="base" hangingPunct="0">
              <a:spcBef>
                <a:spcPct val="0"/>
              </a:spcBef>
              <a:spcAft>
                <a:spcPct val="0"/>
              </a:spcAft>
              <a:buClr>
                <a:srgbClr val="E0119D"/>
              </a:buClr>
              <a:defRPr/>
            </a:pPr>
            <a:endParaRPr lang="en-US" dirty="0">
              <a:solidFill>
                <a:srgbClr val="000000"/>
              </a:solidFill>
            </a:endParaRPr>
          </a:p>
          <a:p>
            <a:pPr lvl="0" eaLnBrk="0" fontAlgn="base" hangingPunct="0">
              <a:spcBef>
                <a:spcPct val="0"/>
              </a:spcBef>
              <a:spcAft>
                <a:spcPct val="0"/>
              </a:spcAft>
              <a:buClr>
                <a:srgbClr val="E0119D"/>
              </a:buClr>
              <a:defRPr/>
            </a:pPr>
            <a:r>
              <a:rPr lang="en-US" sz="2000" b="1" dirty="0">
                <a:solidFill>
                  <a:srgbClr val="0065BE"/>
                </a:solidFill>
              </a:rPr>
              <a:t>PRE-DEATH PROCEDURES</a:t>
            </a:r>
          </a:p>
        </p:txBody>
      </p:sp>
      <p:pic>
        <p:nvPicPr>
          <p:cNvPr id="2" name="Picture 8">
            <a:extLst>
              <a:ext uri="{FF2B5EF4-FFF2-40B4-BE49-F238E27FC236}">
                <a16:creationId xmlns:a16="http://schemas.microsoft.com/office/drawing/2014/main" id="{9BA2B9DD-3D41-D0A1-6C98-C38F5FE5C2A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14783" y="166013"/>
            <a:ext cx="913074" cy="54766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904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EB9B045-7E5A-007A-73BE-77789A288A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4023" y="268110"/>
            <a:ext cx="3023060" cy="854687"/>
          </a:xfrm>
          <a:prstGeom prst="rect">
            <a:avLst/>
          </a:prstGeom>
        </p:spPr>
      </p:pic>
      <p:sp>
        <p:nvSpPr>
          <p:cNvPr id="4" name="AutoShape 10">
            <a:extLst>
              <a:ext uri="{FF2B5EF4-FFF2-40B4-BE49-F238E27FC236}">
                <a16:creationId xmlns:a16="http://schemas.microsoft.com/office/drawing/2014/main" id="{D86906D2-7BA5-92A2-0348-004863DAAF1F}"/>
              </a:ext>
            </a:extLst>
          </p:cNvPr>
          <p:cNvSpPr>
            <a:spLocks noChangeArrowheads="1"/>
          </p:cNvSpPr>
          <p:nvPr/>
        </p:nvSpPr>
        <p:spPr bwMode="auto">
          <a:xfrm>
            <a:off x="334023" y="1432785"/>
            <a:ext cx="1289294" cy="594707"/>
          </a:xfrm>
          <a:prstGeom prst="flowChartAlternateProcess">
            <a:avLst/>
          </a:prstGeom>
          <a:solidFill>
            <a:srgbClr val="00B05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Opt In</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6" name="AutoShape 10">
            <a:extLst>
              <a:ext uri="{FF2B5EF4-FFF2-40B4-BE49-F238E27FC236}">
                <a16:creationId xmlns:a16="http://schemas.microsoft.com/office/drawing/2014/main" id="{538A1FCF-949B-5F66-F844-A092C32ACA98}"/>
              </a:ext>
            </a:extLst>
          </p:cNvPr>
          <p:cNvSpPr>
            <a:spLocks noChangeArrowheads="1"/>
          </p:cNvSpPr>
          <p:nvPr/>
        </p:nvSpPr>
        <p:spPr bwMode="auto">
          <a:xfrm>
            <a:off x="334023" y="2695201"/>
            <a:ext cx="1289294"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Opt Out</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7" name="AutoShape 10">
            <a:extLst>
              <a:ext uri="{FF2B5EF4-FFF2-40B4-BE49-F238E27FC236}">
                <a16:creationId xmlns:a16="http://schemas.microsoft.com/office/drawing/2014/main" id="{E04E6322-F798-0C0E-6428-A740DC38F93D}"/>
              </a:ext>
            </a:extLst>
          </p:cNvPr>
          <p:cNvSpPr>
            <a:spLocks noChangeArrowheads="1"/>
          </p:cNvSpPr>
          <p:nvPr/>
        </p:nvSpPr>
        <p:spPr bwMode="auto">
          <a:xfrm>
            <a:off x="334023" y="3957618"/>
            <a:ext cx="1289294" cy="594707"/>
          </a:xfrm>
          <a:prstGeom prst="flowChartAlternateProcess">
            <a:avLst/>
          </a:prstGeom>
          <a:solidFill>
            <a:srgbClr val="E0119D"/>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Deemed</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9" name="TextBox 8">
            <a:extLst>
              <a:ext uri="{FF2B5EF4-FFF2-40B4-BE49-F238E27FC236}">
                <a16:creationId xmlns:a16="http://schemas.microsoft.com/office/drawing/2014/main" id="{BEB0663F-F8D5-32AB-E674-4B3C32F4210F}"/>
              </a:ext>
            </a:extLst>
          </p:cNvPr>
          <p:cNvSpPr txBox="1"/>
          <p:nvPr/>
        </p:nvSpPr>
        <p:spPr>
          <a:xfrm>
            <a:off x="2036852" y="1381161"/>
            <a:ext cx="2640459" cy="646331"/>
          </a:xfrm>
          <a:prstGeom prst="rect">
            <a:avLst/>
          </a:prstGeom>
          <a:noFill/>
        </p:spPr>
        <p:txBody>
          <a:bodyPr wrap="square" rtlCol="0">
            <a:spAutoFit/>
          </a:bodyPr>
          <a:lstStyle/>
          <a:p>
            <a:r>
              <a:rPr lang="en-GB" dirty="0"/>
              <a:t>43% of the population registered opt-in</a:t>
            </a:r>
          </a:p>
        </p:txBody>
      </p:sp>
      <p:sp>
        <p:nvSpPr>
          <p:cNvPr id="10" name="TextBox 9">
            <a:extLst>
              <a:ext uri="{FF2B5EF4-FFF2-40B4-BE49-F238E27FC236}">
                <a16:creationId xmlns:a16="http://schemas.microsoft.com/office/drawing/2014/main" id="{0FCBF174-0B50-7967-6774-25DC882128D3}"/>
              </a:ext>
            </a:extLst>
          </p:cNvPr>
          <p:cNvSpPr txBox="1"/>
          <p:nvPr/>
        </p:nvSpPr>
        <p:spPr>
          <a:xfrm>
            <a:off x="2036851" y="2666346"/>
            <a:ext cx="2640459" cy="646331"/>
          </a:xfrm>
          <a:prstGeom prst="rect">
            <a:avLst/>
          </a:prstGeom>
          <a:noFill/>
        </p:spPr>
        <p:txBody>
          <a:bodyPr wrap="square" rtlCol="0">
            <a:spAutoFit/>
          </a:bodyPr>
          <a:lstStyle/>
          <a:p>
            <a:r>
              <a:rPr lang="en-GB" dirty="0"/>
              <a:t>3.7% of the population registered opt-out</a:t>
            </a:r>
          </a:p>
        </p:txBody>
      </p:sp>
      <p:sp>
        <p:nvSpPr>
          <p:cNvPr id="11" name="TextBox 10">
            <a:extLst>
              <a:ext uri="{FF2B5EF4-FFF2-40B4-BE49-F238E27FC236}">
                <a16:creationId xmlns:a16="http://schemas.microsoft.com/office/drawing/2014/main" id="{F1698C5D-AB43-8953-2ADD-27A76C650869}"/>
              </a:ext>
            </a:extLst>
          </p:cNvPr>
          <p:cNvSpPr txBox="1"/>
          <p:nvPr/>
        </p:nvSpPr>
        <p:spPr>
          <a:xfrm>
            <a:off x="5239817" y="503998"/>
            <a:ext cx="3441843" cy="1754326"/>
          </a:xfrm>
          <a:prstGeom prst="rect">
            <a:avLst/>
          </a:prstGeom>
          <a:noFill/>
          <a:ln w="38100">
            <a:solidFill>
              <a:srgbClr val="00B050"/>
            </a:solidFill>
          </a:ln>
        </p:spPr>
        <p:txBody>
          <a:bodyPr wrap="square" rtlCol="0">
            <a:spAutoFit/>
          </a:bodyPr>
          <a:lstStyle/>
          <a:p>
            <a:pPr algn="r"/>
            <a:r>
              <a:rPr lang="en-GB" dirty="0"/>
              <a:t>		Expressed opt-in Consent/Authorisation</a:t>
            </a:r>
          </a:p>
          <a:p>
            <a:r>
              <a:rPr lang="en-GB" b="1" dirty="0"/>
              <a:t>England			89%</a:t>
            </a:r>
          </a:p>
          <a:p>
            <a:r>
              <a:rPr lang="en-GB" b="1" dirty="0"/>
              <a:t>Scotland			84% (</a:t>
            </a:r>
            <a:r>
              <a:rPr lang="en-GB" b="1" dirty="0" err="1"/>
              <a:t>Adj</a:t>
            </a:r>
            <a:r>
              <a:rPr lang="en-GB" b="1" dirty="0"/>
              <a:t> 86%)	</a:t>
            </a:r>
          </a:p>
          <a:p>
            <a:r>
              <a:rPr lang="en-GB" b="1" dirty="0"/>
              <a:t>Wales			88%</a:t>
            </a:r>
          </a:p>
          <a:p>
            <a:r>
              <a:rPr lang="en-GB" b="1" dirty="0"/>
              <a:t>N. Ireland		85%</a:t>
            </a:r>
          </a:p>
        </p:txBody>
      </p:sp>
      <p:sp>
        <p:nvSpPr>
          <p:cNvPr id="12" name="TextBox 11">
            <a:extLst>
              <a:ext uri="{FF2B5EF4-FFF2-40B4-BE49-F238E27FC236}">
                <a16:creationId xmlns:a16="http://schemas.microsoft.com/office/drawing/2014/main" id="{15C8148B-6131-0695-07B3-A3FEF2A05996}"/>
              </a:ext>
            </a:extLst>
          </p:cNvPr>
          <p:cNvSpPr txBox="1"/>
          <p:nvPr/>
        </p:nvSpPr>
        <p:spPr>
          <a:xfrm>
            <a:off x="5239816" y="3377808"/>
            <a:ext cx="3441843" cy="1754326"/>
          </a:xfrm>
          <a:prstGeom prst="rect">
            <a:avLst/>
          </a:prstGeom>
          <a:noFill/>
          <a:ln w="38100">
            <a:solidFill>
              <a:srgbClr val="E0119D"/>
            </a:solidFill>
          </a:ln>
        </p:spPr>
        <p:txBody>
          <a:bodyPr wrap="square" rtlCol="0">
            <a:spAutoFit/>
          </a:bodyPr>
          <a:lstStyle/>
          <a:p>
            <a:pPr algn="r"/>
            <a:r>
              <a:rPr lang="en-GB" dirty="0"/>
              <a:t>		Deemed</a:t>
            </a:r>
          </a:p>
          <a:p>
            <a:pPr algn="r"/>
            <a:r>
              <a:rPr lang="en-GB" dirty="0"/>
              <a:t>Consent/Authorisation</a:t>
            </a:r>
          </a:p>
          <a:p>
            <a:r>
              <a:rPr lang="en-GB" b="1" dirty="0"/>
              <a:t>England			56%</a:t>
            </a:r>
          </a:p>
          <a:p>
            <a:r>
              <a:rPr lang="en-GB" b="1" dirty="0"/>
              <a:t>Scotland			77% (</a:t>
            </a:r>
            <a:r>
              <a:rPr lang="en-GB" b="1" dirty="0" err="1"/>
              <a:t>Adj</a:t>
            </a:r>
            <a:r>
              <a:rPr lang="en-GB" b="1" dirty="0"/>
              <a:t> 71%)	</a:t>
            </a:r>
          </a:p>
          <a:p>
            <a:r>
              <a:rPr lang="en-GB" b="1" dirty="0"/>
              <a:t>Wales			58%</a:t>
            </a:r>
          </a:p>
          <a:p>
            <a:r>
              <a:rPr lang="en-GB" b="1" dirty="0"/>
              <a:t>N. Ireland		N/A</a:t>
            </a:r>
          </a:p>
        </p:txBody>
      </p:sp>
      <p:sp>
        <p:nvSpPr>
          <p:cNvPr id="13" name="TextBox 12">
            <a:extLst>
              <a:ext uri="{FF2B5EF4-FFF2-40B4-BE49-F238E27FC236}">
                <a16:creationId xmlns:a16="http://schemas.microsoft.com/office/drawing/2014/main" id="{F4C9F8B2-97BD-CD9B-E006-8FDCD8936722}"/>
              </a:ext>
            </a:extLst>
          </p:cNvPr>
          <p:cNvSpPr txBox="1"/>
          <p:nvPr/>
        </p:nvSpPr>
        <p:spPr>
          <a:xfrm>
            <a:off x="5239817" y="2358319"/>
            <a:ext cx="3441843" cy="923330"/>
          </a:xfrm>
          <a:prstGeom prst="rect">
            <a:avLst/>
          </a:prstGeom>
          <a:noFill/>
          <a:ln w="38100">
            <a:solidFill>
              <a:srgbClr val="FF0000"/>
            </a:solidFill>
          </a:ln>
        </p:spPr>
        <p:txBody>
          <a:bodyPr wrap="square" rtlCol="0">
            <a:spAutoFit/>
          </a:bodyPr>
          <a:lstStyle/>
          <a:p>
            <a:pPr algn="r"/>
            <a:r>
              <a:rPr lang="en-GB" dirty="0"/>
              <a:t>		Expressed opt-out</a:t>
            </a:r>
          </a:p>
          <a:p>
            <a:pPr algn="r"/>
            <a:r>
              <a:rPr lang="en-GB" dirty="0"/>
              <a:t>Consent/Authorisation</a:t>
            </a:r>
          </a:p>
          <a:p>
            <a:r>
              <a:rPr lang="en-GB" b="1" dirty="0"/>
              <a:t>UK				0%</a:t>
            </a:r>
          </a:p>
        </p:txBody>
      </p:sp>
    </p:spTree>
    <p:extLst>
      <p:ext uri="{BB962C8B-B14F-4D97-AF65-F5344CB8AC3E}">
        <p14:creationId xmlns:p14="http://schemas.microsoft.com/office/powerpoint/2010/main" val="2023027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E636FE2-E31B-9346-BBCA-6C9BFEED024D}"/>
              </a:ext>
            </a:extLst>
          </p:cNvPr>
          <p:cNvSpPr>
            <a:spLocks/>
          </p:cNvSpPr>
          <p:nvPr/>
        </p:nvSpPr>
        <p:spPr bwMode="auto">
          <a:xfrm>
            <a:off x="1" y="1904260"/>
            <a:ext cx="9143999"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766">
              <a:lnSpc>
                <a:spcPct val="100000"/>
              </a:lnSpc>
              <a:spcBef>
                <a:spcPct val="0"/>
              </a:spcBef>
              <a:buNone/>
              <a:defRPr/>
            </a:pPr>
            <a:r>
              <a:rPr lang="en-GB" altLang="en-US" sz="3600" b="1" dirty="0">
                <a:solidFill>
                  <a:srgbClr val="0065BE"/>
                </a:solidFill>
                <a:latin typeface="Arial" panose="020B0604020202020204" pitchFamily="34" charset="0"/>
                <a:cs typeface="Arial" panose="020B0604020202020204" pitchFamily="34" charset="0"/>
              </a:rPr>
              <a:t>Pre-Death Procedures</a:t>
            </a:r>
          </a:p>
          <a:p>
            <a:pPr algn="ctr" defTabSz="685766">
              <a:lnSpc>
                <a:spcPct val="100000"/>
              </a:lnSpc>
              <a:spcBef>
                <a:spcPct val="0"/>
              </a:spcBef>
              <a:buNone/>
              <a:defRPr/>
            </a:pPr>
            <a:r>
              <a:rPr lang="en-GB" altLang="en-US" sz="3600" b="1" dirty="0">
                <a:solidFill>
                  <a:srgbClr val="E0119D"/>
                </a:solidFill>
                <a:latin typeface="Arial" panose="020B0604020202020204" pitchFamily="34" charset="0"/>
                <a:cs typeface="Arial" panose="020B0604020202020204" pitchFamily="34" charset="0"/>
              </a:rPr>
              <a:t>and</a:t>
            </a:r>
          </a:p>
          <a:p>
            <a:pPr marL="0" marR="0" lvl="0" indent="0" algn="ctr" defTabSz="685766"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altLang="en-US" sz="3600" b="1" i="0" u="none" strike="noStrike" kern="1200" cap="none" spc="0" normalizeH="0" baseline="0" noProof="0" dirty="0">
                <a:ln>
                  <a:noFill/>
                </a:ln>
                <a:solidFill>
                  <a:srgbClr val="E0119D"/>
                </a:solidFill>
                <a:effectLst/>
                <a:uLnTx/>
                <a:uFillTx/>
                <a:latin typeface="Arial" panose="020B0604020202020204" pitchFamily="34" charset="0"/>
                <a:ea typeface="+mn-ea"/>
                <a:cs typeface="Arial" panose="020B0604020202020204" pitchFamily="34" charset="0"/>
              </a:rPr>
              <a:t>Donation Actions Framework</a:t>
            </a:r>
          </a:p>
        </p:txBody>
      </p:sp>
      <p:pic>
        <p:nvPicPr>
          <p:cNvPr id="3" name="Graphic 2">
            <a:extLst>
              <a:ext uri="{FF2B5EF4-FFF2-40B4-BE49-F238E27FC236}">
                <a16:creationId xmlns:a16="http://schemas.microsoft.com/office/drawing/2014/main" id="{549A150D-C207-C840-5329-59D89243EE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4023" y="268110"/>
            <a:ext cx="3023060" cy="854687"/>
          </a:xfrm>
          <a:prstGeom prst="rect">
            <a:avLst/>
          </a:prstGeom>
        </p:spPr>
      </p:pic>
    </p:spTree>
    <p:extLst>
      <p:ext uri="{BB962C8B-B14F-4D97-AF65-F5344CB8AC3E}">
        <p14:creationId xmlns:p14="http://schemas.microsoft.com/office/powerpoint/2010/main" val="3181596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0065BE"/>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Arial"/>
                <a:ea typeface="Arial"/>
                <a:cs typeface="Arial"/>
              </a:rPr>
              <a:t>Type A Procedures</a:t>
            </a:r>
            <a:endParaRPr kumimoji="0" lang="en-GB" sz="2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27" name="Rectangle: Rounded Corners 3">
            <a:extLst>
              <a:ext uri="{FF2B5EF4-FFF2-40B4-BE49-F238E27FC236}">
                <a16:creationId xmlns:a16="http://schemas.microsoft.com/office/drawing/2014/main" id="{5405F8DF-2DF3-D34B-9764-2BC5265CE0B9}"/>
              </a:ext>
            </a:extLst>
          </p:cNvPr>
          <p:cNvSpPr/>
          <p:nvPr/>
        </p:nvSpPr>
        <p:spPr>
          <a:xfrm>
            <a:off x="2551936" y="909204"/>
            <a:ext cx="6090259" cy="1878752"/>
          </a:xfrm>
          <a:prstGeom prst="roundRect">
            <a:avLst/>
          </a:prstGeom>
          <a:noFill/>
          <a:ln w="38100">
            <a:solidFill>
              <a:srgbClr val="0065BE"/>
            </a:solidFill>
          </a:ln>
        </p:spPr>
        <p:style>
          <a:lnRef idx="2">
            <a:schemeClr val="accent1">
              <a:shade val="50000"/>
            </a:schemeClr>
          </a:lnRef>
          <a:fillRef idx="1">
            <a:schemeClr val="accent1"/>
          </a:fillRef>
          <a:effectRef idx="0">
            <a:schemeClr val="accent1"/>
          </a:effectRef>
          <a:fontRef idx="minor">
            <a:schemeClr val="lt1"/>
          </a:fontRef>
        </p:style>
        <p:txBody>
          <a:bodyPr tIns="36000" anchor="ctr"/>
          <a:lstStyle/>
          <a:p>
            <a:pPr lvl="0" eaLnBrk="0" fontAlgn="base" hangingPunct="0">
              <a:spcBef>
                <a:spcPct val="0"/>
              </a:spcBef>
              <a:spcAft>
                <a:spcPct val="0"/>
              </a:spcAft>
              <a:defRPr/>
            </a:pPr>
            <a:endParaRPr lang="en-GB" dirty="0">
              <a:solidFill>
                <a:srgbClr val="000000"/>
              </a:solidFill>
            </a:endParaRPr>
          </a:p>
          <a:p>
            <a:pPr lvl="0" eaLnBrk="0" fontAlgn="base" hangingPunct="0">
              <a:spcBef>
                <a:spcPct val="0"/>
              </a:spcBef>
              <a:spcAft>
                <a:spcPct val="0"/>
              </a:spcAft>
              <a:defRPr/>
            </a:pPr>
            <a:r>
              <a:rPr lang="en-GB" dirty="0">
                <a:solidFill>
                  <a:srgbClr val="000000"/>
                </a:solidFill>
              </a:rPr>
              <a:t>Routine procedures required to facilitate transplantation, such as taking blood, urine, carrying out X-rays etc.</a:t>
            </a:r>
          </a:p>
          <a:p>
            <a:pPr lvl="0" eaLnBrk="0" fontAlgn="base" hangingPunct="0">
              <a:spcBef>
                <a:spcPct val="0"/>
              </a:spcBef>
              <a:spcAft>
                <a:spcPct val="0"/>
              </a:spcAft>
              <a:defRPr/>
            </a:pPr>
            <a:endParaRPr lang="en-GB" dirty="0">
              <a:solidFill>
                <a:srgbClr val="000000"/>
              </a:solidFill>
            </a:endParaRPr>
          </a:p>
          <a:p>
            <a:pPr lvl="0" eaLnBrk="0" fontAlgn="base" hangingPunct="0">
              <a:spcBef>
                <a:spcPct val="0"/>
              </a:spcBef>
              <a:spcAft>
                <a:spcPct val="0"/>
              </a:spcAft>
              <a:defRPr/>
            </a:pPr>
            <a:r>
              <a:rPr lang="en-GB" dirty="0">
                <a:solidFill>
                  <a:srgbClr val="000000"/>
                </a:solidFill>
              </a:rPr>
              <a:t>Authorisation for carrying out Type A procedures is deemed by the potential donor, by authorisation for donation (either express or deemed) being in place.</a:t>
            </a:r>
          </a:p>
          <a:p>
            <a:pPr lvl="0" eaLnBrk="0" fontAlgn="base" hangingPunct="0">
              <a:spcBef>
                <a:spcPct val="0"/>
              </a:spcBef>
              <a:spcAft>
                <a:spcPct val="0"/>
              </a:spcAft>
              <a:defRPr/>
            </a:pPr>
            <a:endParaRPr lang="en-GB" sz="2000" dirty="0">
              <a:solidFill>
                <a:srgbClr val="000000"/>
              </a:solidFill>
            </a:endParaRPr>
          </a:p>
        </p:txBody>
      </p:sp>
      <p:pic>
        <p:nvPicPr>
          <p:cNvPr id="2" name="Picture 1" descr="Flag of Scotland - Wikipedia">
            <a:extLst>
              <a:ext uri="{FF2B5EF4-FFF2-40B4-BE49-F238E27FC236}">
                <a16:creationId xmlns:a16="http://schemas.microsoft.com/office/drawing/2014/main" id="{CDE1EE61-A766-FEF8-9CEA-3C5E49E2EF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36" y="198586"/>
            <a:ext cx="1918194" cy="11509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Blood test - Wikipedia">
            <a:extLst>
              <a:ext uri="{FF2B5EF4-FFF2-40B4-BE49-F238E27FC236}">
                <a16:creationId xmlns:a16="http://schemas.microsoft.com/office/drawing/2014/main" id="{D270FF70-D5BF-93C5-4069-25C2A5E6B5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578" y="2952272"/>
            <a:ext cx="1683452" cy="1683452"/>
          </a:xfrm>
          <a:prstGeom prst="rect">
            <a:avLst/>
          </a:prstGeom>
        </p:spPr>
      </p:pic>
      <p:pic>
        <p:nvPicPr>
          <p:cNvPr id="4" name="Picture 3" descr="Pneumonia Case 003 • LITFL • Ultrasound Library">
            <a:extLst>
              <a:ext uri="{FF2B5EF4-FFF2-40B4-BE49-F238E27FC236}">
                <a16:creationId xmlns:a16="http://schemas.microsoft.com/office/drawing/2014/main" id="{0222297D-079C-BEB3-E9D0-36605094CE7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682858" y="2940705"/>
            <a:ext cx="1844497" cy="1878752"/>
          </a:xfrm>
          <a:prstGeom prst="rect">
            <a:avLst/>
          </a:prstGeom>
        </p:spPr>
      </p:pic>
      <p:pic>
        <p:nvPicPr>
          <p:cNvPr id="5" name="Picture 2">
            <a:extLst>
              <a:ext uri="{FF2B5EF4-FFF2-40B4-BE49-F238E27FC236}">
                <a16:creationId xmlns:a16="http://schemas.microsoft.com/office/drawing/2014/main" id="{C1739692-57FF-D418-A8AB-446331FA02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9183" y="2952272"/>
            <a:ext cx="1409064" cy="187875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Rezendeluan | Sinus Heart Rhythm On Electrocardiogram Record… | Flickr">
            <a:extLst>
              <a:ext uri="{FF2B5EF4-FFF2-40B4-BE49-F238E27FC236}">
                <a16:creationId xmlns:a16="http://schemas.microsoft.com/office/drawing/2014/main" id="{7337B85A-BCA6-A076-90A0-1FD13610F2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2966" y="2952272"/>
            <a:ext cx="2170778" cy="18671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91253D1-91C8-D375-A600-8D6910C86414}"/>
              </a:ext>
            </a:extLst>
          </p:cNvPr>
          <p:cNvSpPr txBox="1"/>
          <p:nvPr/>
        </p:nvSpPr>
        <p:spPr>
          <a:xfrm>
            <a:off x="577352" y="1718770"/>
            <a:ext cx="1249162" cy="523220"/>
          </a:xfrm>
          <a:prstGeom prst="rect">
            <a:avLst/>
          </a:prstGeom>
          <a:noFill/>
          <a:ln>
            <a:noFill/>
          </a:ln>
        </p:spPr>
        <p:txBody>
          <a:bodyPr wrap="square" rtlCol="0">
            <a:spAutoFit/>
          </a:bodyPr>
          <a:lstStyle/>
          <a:p>
            <a:pPr algn="ctr"/>
            <a:r>
              <a:rPr lang="en-GB" sz="2800" dirty="0"/>
              <a:t>DCD</a:t>
            </a:r>
          </a:p>
        </p:txBody>
      </p:sp>
    </p:spTree>
    <p:extLst>
      <p:ext uri="{BB962C8B-B14F-4D97-AF65-F5344CB8AC3E}">
        <p14:creationId xmlns:p14="http://schemas.microsoft.com/office/powerpoint/2010/main" val="990127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0065BE"/>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Arial"/>
                <a:ea typeface="Arial"/>
                <a:cs typeface="Arial"/>
              </a:rPr>
              <a:t>Type B Procedures</a:t>
            </a:r>
            <a:endParaRPr kumimoji="0" lang="en-GB" sz="2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27" name="Rectangle: Rounded Corners 3">
            <a:extLst>
              <a:ext uri="{FF2B5EF4-FFF2-40B4-BE49-F238E27FC236}">
                <a16:creationId xmlns:a16="http://schemas.microsoft.com/office/drawing/2014/main" id="{5405F8DF-2DF3-D34B-9764-2BC5265CE0B9}"/>
              </a:ext>
            </a:extLst>
          </p:cNvPr>
          <p:cNvSpPr/>
          <p:nvPr/>
        </p:nvSpPr>
        <p:spPr>
          <a:xfrm>
            <a:off x="2551937" y="858890"/>
            <a:ext cx="6421808" cy="1929066"/>
          </a:xfrm>
          <a:prstGeom prst="roundRect">
            <a:avLst/>
          </a:prstGeom>
          <a:noFill/>
          <a:ln w="38100">
            <a:solidFill>
              <a:srgbClr val="0065BE"/>
            </a:solidFill>
          </a:ln>
        </p:spPr>
        <p:style>
          <a:lnRef idx="2">
            <a:schemeClr val="accent1">
              <a:shade val="50000"/>
            </a:schemeClr>
          </a:lnRef>
          <a:fillRef idx="1">
            <a:schemeClr val="accent1"/>
          </a:fillRef>
          <a:effectRef idx="0">
            <a:schemeClr val="accent1"/>
          </a:effectRef>
          <a:fontRef idx="minor">
            <a:schemeClr val="lt1"/>
          </a:fontRef>
        </p:style>
        <p:txBody>
          <a:bodyPr tIns="36000" anchor="ctr"/>
          <a:lstStyle/>
          <a:p>
            <a:pPr lvl="0" eaLnBrk="0" fontAlgn="base" hangingPunct="0">
              <a:spcBef>
                <a:spcPct val="0"/>
              </a:spcBef>
              <a:spcAft>
                <a:spcPct val="0"/>
              </a:spcAft>
              <a:defRPr/>
            </a:pPr>
            <a:endParaRPr lang="en-GB" dirty="0">
              <a:solidFill>
                <a:srgbClr val="000000"/>
              </a:solidFill>
            </a:endParaRPr>
          </a:p>
          <a:p>
            <a:pPr lvl="0" eaLnBrk="0" fontAlgn="base" hangingPunct="0">
              <a:spcBef>
                <a:spcPct val="0"/>
              </a:spcBef>
              <a:spcAft>
                <a:spcPct val="0"/>
              </a:spcAft>
              <a:defRPr/>
            </a:pPr>
            <a:r>
              <a:rPr lang="en-GB" dirty="0">
                <a:solidFill>
                  <a:srgbClr val="000000"/>
                </a:solidFill>
              </a:rPr>
              <a:t>Less routine procedures occasionally required to facilitate transplantation</a:t>
            </a:r>
          </a:p>
          <a:p>
            <a:pPr lvl="0" eaLnBrk="0" fontAlgn="base" hangingPunct="0">
              <a:spcBef>
                <a:spcPct val="0"/>
              </a:spcBef>
              <a:spcAft>
                <a:spcPct val="0"/>
              </a:spcAft>
              <a:defRPr/>
            </a:pPr>
            <a:r>
              <a:rPr lang="en-GB" dirty="0">
                <a:solidFill>
                  <a:srgbClr val="000000"/>
                </a:solidFill>
              </a:rPr>
              <a:t>Requires: </a:t>
            </a:r>
          </a:p>
          <a:p>
            <a:pPr marL="285750" indent="-285750" eaLnBrk="0" fontAlgn="base" hangingPunct="0">
              <a:spcBef>
                <a:spcPct val="0"/>
              </a:spcBef>
              <a:spcAft>
                <a:spcPct val="0"/>
              </a:spcAft>
              <a:buFont typeface="Arial" panose="020B0604020202020204" pitchFamily="34" charset="0"/>
              <a:buChar char="•"/>
              <a:defRPr/>
            </a:pPr>
            <a:r>
              <a:rPr lang="en-GB" dirty="0">
                <a:solidFill>
                  <a:srgbClr val="000000"/>
                </a:solidFill>
              </a:rPr>
              <a:t>Two medical practitioners to consider necessary (neither can be a part of the retrieval or transplant team).</a:t>
            </a:r>
          </a:p>
          <a:p>
            <a:pPr marL="285750" indent="-285750" eaLnBrk="0" fontAlgn="base" hangingPunct="0">
              <a:spcBef>
                <a:spcPct val="0"/>
              </a:spcBef>
              <a:spcAft>
                <a:spcPct val="0"/>
              </a:spcAft>
              <a:buFont typeface="Arial" panose="020B0604020202020204" pitchFamily="34" charset="0"/>
              <a:buChar char="•"/>
              <a:defRPr/>
            </a:pPr>
            <a:r>
              <a:rPr lang="en-GB" dirty="0">
                <a:solidFill>
                  <a:srgbClr val="000000"/>
                </a:solidFill>
              </a:rPr>
              <a:t>Explicit authorisation from nearest relative.</a:t>
            </a:r>
          </a:p>
          <a:p>
            <a:pPr lvl="0" eaLnBrk="0" fontAlgn="base" hangingPunct="0">
              <a:spcBef>
                <a:spcPct val="0"/>
              </a:spcBef>
              <a:spcAft>
                <a:spcPct val="0"/>
              </a:spcAft>
              <a:defRPr/>
            </a:pPr>
            <a:endParaRPr lang="en-GB" sz="2000" dirty="0">
              <a:solidFill>
                <a:srgbClr val="000000"/>
              </a:solidFill>
            </a:endParaRPr>
          </a:p>
        </p:txBody>
      </p:sp>
      <p:pic>
        <p:nvPicPr>
          <p:cNvPr id="2" name="Picture 1" descr="Flag of Scotland - Wikipedia">
            <a:extLst>
              <a:ext uri="{FF2B5EF4-FFF2-40B4-BE49-F238E27FC236}">
                <a16:creationId xmlns:a16="http://schemas.microsoft.com/office/drawing/2014/main" id="{CDE1EE61-A766-FEF8-9CEA-3C5E49E2EF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36" y="198586"/>
            <a:ext cx="1918194" cy="11509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BFEBA0-5115-460E-0696-3BA36535BAB3}"/>
              </a:ext>
            </a:extLst>
          </p:cNvPr>
          <p:cNvSpPr txBox="1"/>
          <p:nvPr/>
        </p:nvSpPr>
        <p:spPr>
          <a:xfrm>
            <a:off x="577352" y="1718770"/>
            <a:ext cx="1249162" cy="523220"/>
          </a:xfrm>
          <a:prstGeom prst="rect">
            <a:avLst/>
          </a:prstGeom>
          <a:noFill/>
          <a:ln>
            <a:noFill/>
          </a:ln>
        </p:spPr>
        <p:txBody>
          <a:bodyPr wrap="square" rtlCol="0">
            <a:spAutoFit/>
          </a:bodyPr>
          <a:lstStyle/>
          <a:p>
            <a:pPr algn="ctr"/>
            <a:r>
              <a:rPr lang="en-GB" sz="2800" dirty="0"/>
              <a:t>DCD</a:t>
            </a:r>
          </a:p>
        </p:txBody>
      </p:sp>
      <p:pic>
        <p:nvPicPr>
          <p:cNvPr id="8" name="Picture 7" descr="Graphical user interface, text, application&#10;&#10;Description automatically generated">
            <a:extLst>
              <a:ext uri="{FF2B5EF4-FFF2-40B4-BE49-F238E27FC236}">
                <a16:creationId xmlns:a16="http://schemas.microsoft.com/office/drawing/2014/main" id="{32267C07-8370-F4A6-8502-E555781A3E98}"/>
              </a:ext>
            </a:extLst>
          </p:cNvPr>
          <p:cNvPicPr>
            <a:picLocks noChangeAspect="1"/>
          </p:cNvPicPr>
          <p:nvPr/>
        </p:nvPicPr>
        <p:blipFill>
          <a:blip r:embed="rId4"/>
          <a:stretch>
            <a:fillRect/>
          </a:stretch>
        </p:blipFill>
        <p:spPr>
          <a:xfrm>
            <a:off x="5966861" y="3003049"/>
            <a:ext cx="2218285" cy="2140451"/>
          </a:xfrm>
          <a:prstGeom prst="rect">
            <a:avLst/>
          </a:prstGeom>
        </p:spPr>
      </p:pic>
      <p:pic>
        <p:nvPicPr>
          <p:cNvPr id="10" name="Picture 9" descr="A person in a hospital bed&#10;&#10;Description automatically generated">
            <a:extLst>
              <a:ext uri="{FF2B5EF4-FFF2-40B4-BE49-F238E27FC236}">
                <a16:creationId xmlns:a16="http://schemas.microsoft.com/office/drawing/2014/main" id="{DA0510E1-F7D4-ABF1-877C-EEEA7F46A9C8}"/>
              </a:ext>
            </a:extLst>
          </p:cNvPr>
          <p:cNvPicPr>
            <a:picLocks noChangeAspect="1"/>
          </p:cNvPicPr>
          <p:nvPr/>
        </p:nvPicPr>
        <p:blipFill>
          <a:blip r:embed="rId5"/>
          <a:stretch>
            <a:fillRect/>
          </a:stretch>
        </p:blipFill>
        <p:spPr>
          <a:xfrm>
            <a:off x="827329" y="3123469"/>
            <a:ext cx="4699622" cy="1691864"/>
          </a:xfrm>
          <a:prstGeom prst="rect">
            <a:avLst/>
          </a:prstGeom>
        </p:spPr>
      </p:pic>
    </p:spTree>
    <p:extLst>
      <p:ext uri="{BB962C8B-B14F-4D97-AF65-F5344CB8AC3E}">
        <p14:creationId xmlns:p14="http://schemas.microsoft.com/office/powerpoint/2010/main" val="1616872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6BB43-93E7-6EB5-CE2F-24ED21C42D28}"/>
              </a:ext>
            </a:extLst>
          </p:cNvPr>
          <p:cNvSpPr>
            <a:spLocks noGrp="1"/>
          </p:cNvSpPr>
          <p:nvPr>
            <p:ph type="ctrTitle"/>
          </p:nvPr>
        </p:nvSpPr>
        <p:spPr>
          <a:xfrm>
            <a:off x="2493634" y="362416"/>
            <a:ext cx="6316343" cy="1790700"/>
          </a:xfrm>
        </p:spPr>
        <p:txBody>
          <a:bodyPr>
            <a:normAutofit/>
          </a:bodyPr>
          <a:lstStyle/>
          <a:p>
            <a:pPr algn="l"/>
            <a:r>
              <a:rPr lang="en-GB" sz="2400" b="1" dirty="0">
                <a:latin typeface="+mn-lt"/>
                <a:ea typeface="Times New Roman" panose="02020603050405020304" pitchFamily="18" charset="0"/>
                <a:cs typeface="Times New Roman" panose="02020603050405020304" pitchFamily="18" charset="0"/>
              </a:rPr>
              <a:t>A Professional, Ethical and Legal Framework </a:t>
            </a:r>
            <a:br>
              <a:rPr lang="en-GB" sz="2400" b="1" dirty="0">
                <a:latin typeface="+mn-lt"/>
                <a:ea typeface="Times New Roman" panose="02020603050405020304" pitchFamily="18" charset="0"/>
                <a:cs typeface="Times New Roman" panose="02020603050405020304" pitchFamily="18" charset="0"/>
              </a:rPr>
            </a:br>
            <a:r>
              <a:rPr lang="en-GB" sz="2400" b="1" dirty="0">
                <a:latin typeface="+mn-lt"/>
                <a:ea typeface="Times New Roman" panose="02020603050405020304" pitchFamily="18" charset="0"/>
                <a:cs typeface="Times New Roman" panose="02020603050405020304" pitchFamily="18" charset="0"/>
              </a:rPr>
              <a:t>for Deceased Organ Donation Actions</a:t>
            </a:r>
            <a:endParaRPr lang="en-GB" sz="2400" b="1" dirty="0">
              <a:latin typeface="+mn-lt"/>
            </a:endParaRPr>
          </a:p>
        </p:txBody>
      </p:sp>
      <p:sp>
        <p:nvSpPr>
          <p:cNvPr id="3" name="Subtitle 2">
            <a:extLst>
              <a:ext uri="{FF2B5EF4-FFF2-40B4-BE49-F238E27FC236}">
                <a16:creationId xmlns:a16="http://schemas.microsoft.com/office/drawing/2014/main" id="{03D270D6-E38F-F805-9987-344127FF109F}"/>
              </a:ext>
            </a:extLst>
          </p:cNvPr>
          <p:cNvSpPr>
            <a:spLocks noGrp="1"/>
          </p:cNvSpPr>
          <p:nvPr>
            <p:ph type="subTitle" idx="1"/>
          </p:nvPr>
        </p:nvSpPr>
        <p:spPr>
          <a:xfrm>
            <a:off x="2493634" y="2241492"/>
            <a:ext cx="6316343" cy="1241822"/>
          </a:xfrm>
        </p:spPr>
        <p:txBody>
          <a:bodyPr>
            <a:normAutofit fontScale="92500" lnSpcReduction="10000"/>
          </a:bodyPr>
          <a:lstStyle/>
          <a:p>
            <a:pPr algn="l"/>
            <a:r>
              <a:rPr lang="en-GB" sz="3000" dirty="0">
                <a:solidFill>
                  <a:srgbClr val="E0119D"/>
                </a:solidFill>
              </a:rPr>
              <a:t>The Donation Actions Framework</a:t>
            </a:r>
          </a:p>
          <a:p>
            <a:pPr algn="l"/>
            <a:r>
              <a:rPr lang="en-GB" sz="1900" dirty="0">
                <a:solidFill>
                  <a:srgbClr val="75367A"/>
                </a:solidFill>
              </a:rPr>
              <a:t>Activities or interventions carried out on a potential donor, either before or after death, for the purpose of exploring donation eligibility or facilitating deceased organ donation.</a:t>
            </a:r>
          </a:p>
        </p:txBody>
      </p:sp>
      <p:pic>
        <p:nvPicPr>
          <p:cNvPr id="8" name="Picture 7" descr="Graphical user interface, icon&#10;&#10;Description automatically generated">
            <a:extLst>
              <a:ext uri="{FF2B5EF4-FFF2-40B4-BE49-F238E27FC236}">
                <a16:creationId xmlns:a16="http://schemas.microsoft.com/office/drawing/2014/main" id="{AA7832C2-9DAA-7911-B2DB-50652F26C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825" y="1380765"/>
            <a:ext cx="1868008" cy="2633753"/>
          </a:xfrm>
          <a:prstGeom prst="rect">
            <a:avLst/>
          </a:prstGeom>
          <a:noFill/>
          <a:ln w="28575">
            <a:solidFill>
              <a:schemeClr val="bg2"/>
            </a:solidFill>
            <a:miter lim="800000"/>
            <a:headEnd/>
            <a:tailEnd/>
          </a:ln>
          <a:effectLst>
            <a:outerShdw blurRad="63500" dist="107763" dir="13500000" algn="ctr" rotWithShape="0">
              <a:srgbClr val="000000">
                <a:alpha val="50000"/>
              </a:srgbClr>
            </a:outerShdw>
          </a:effectLst>
        </p:spPr>
      </p:pic>
      <p:sp>
        <p:nvSpPr>
          <p:cNvPr id="7" name="Title 1">
            <a:extLst>
              <a:ext uri="{FF2B5EF4-FFF2-40B4-BE49-F238E27FC236}">
                <a16:creationId xmlns:a16="http://schemas.microsoft.com/office/drawing/2014/main" id="{0DC130E1-5666-6DB2-8226-858BBA76AA5E}"/>
              </a:ext>
            </a:extLst>
          </p:cNvPr>
          <p:cNvSpPr txBox="1">
            <a:spLocks/>
          </p:cNvSpPr>
          <p:nvPr/>
        </p:nvSpPr>
        <p:spPr>
          <a:xfrm>
            <a:off x="334023" y="4545722"/>
            <a:ext cx="3837907" cy="470723"/>
          </a:xfrm>
          <a:prstGeom prst="rect">
            <a:avLst/>
          </a:prstGeom>
          <a:solidFill>
            <a:srgbClr val="E0119D"/>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400" b="1" dirty="0">
                <a:solidFill>
                  <a:schemeClr val="bg1"/>
                </a:solidFill>
                <a:latin typeface="Calibri" panose="020F0502020204030204"/>
                <a:cs typeface="Times New Roman" panose="02020603050405020304" pitchFamily="18" charset="0"/>
              </a:rPr>
              <a:t>Available </a:t>
            </a:r>
            <a:r>
              <a:rPr lang="en-GB" sz="2400" b="1" dirty="0" err="1">
                <a:solidFill>
                  <a:schemeClr val="bg1"/>
                </a:solidFill>
                <a:latin typeface="Calibri" panose="020F0502020204030204"/>
                <a:cs typeface="Times New Roman" panose="02020603050405020304" pitchFamily="18" charset="0"/>
              </a:rPr>
              <a:t>www.odt.nhs.uk</a:t>
            </a:r>
            <a:endParaRPr kumimoji="0" lang="en-GB" sz="2400" b="1" i="0" u="none" strike="noStrike" kern="1200" cap="none" spc="0" normalizeH="0" baseline="0" noProof="0" dirty="0">
              <a:ln>
                <a:noFill/>
              </a:ln>
              <a:solidFill>
                <a:schemeClr val="bg1"/>
              </a:solidFill>
              <a:effectLst/>
              <a:uLnTx/>
              <a:uFillTx/>
              <a:latin typeface="Calibri" panose="020F0502020204030204"/>
            </a:endParaRPr>
          </a:p>
        </p:txBody>
      </p:sp>
      <p:pic>
        <p:nvPicPr>
          <p:cNvPr id="9" name="Graphic 8">
            <a:extLst>
              <a:ext uri="{FF2B5EF4-FFF2-40B4-BE49-F238E27FC236}">
                <a16:creationId xmlns:a16="http://schemas.microsoft.com/office/drawing/2014/main" id="{CD273FEC-D872-DCD0-5DFE-9C7B33359D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4023" y="268110"/>
            <a:ext cx="3023060" cy="854687"/>
          </a:xfrm>
          <a:prstGeom prst="rect">
            <a:avLst/>
          </a:prstGeom>
        </p:spPr>
      </p:pic>
      <p:sp>
        <p:nvSpPr>
          <p:cNvPr id="10" name="TextBox 9">
            <a:extLst>
              <a:ext uri="{FF2B5EF4-FFF2-40B4-BE49-F238E27FC236}">
                <a16:creationId xmlns:a16="http://schemas.microsoft.com/office/drawing/2014/main" id="{1196065F-2D47-4192-DA19-F9C0E00C569E}"/>
              </a:ext>
            </a:extLst>
          </p:cNvPr>
          <p:cNvSpPr txBox="1"/>
          <p:nvPr/>
        </p:nvSpPr>
        <p:spPr>
          <a:xfrm>
            <a:off x="6572400" y="4774168"/>
            <a:ext cx="2801566" cy="369332"/>
          </a:xfrm>
          <a:prstGeom prst="rect">
            <a:avLst/>
          </a:prstGeom>
          <a:noFill/>
        </p:spPr>
        <p:txBody>
          <a:bodyPr wrap="square" rtlCol="0">
            <a:spAutoFit/>
          </a:bodyPr>
          <a:lstStyle/>
          <a:p>
            <a:r>
              <a:rPr lang="en-GB" dirty="0"/>
              <a:t>Scottish version planned.</a:t>
            </a:r>
          </a:p>
        </p:txBody>
      </p:sp>
      <p:sp>
        <p:nvSpPr>
          <p:cNvPr id="11" name="Title 1">
            <a:extLst>
              <a:ext uri="{FF2B5EF4-FFF2-40B4-BE49-F238E27FC236}">
                <a16:creationId xmlns:a16="http://schemas.microsoft.com/office/drawing/2014/main" id="{9F997C99-3C23-7CE2-83CB-84035ECCF9D3}"/>
              </a:ext>
            </a:extLst>
          </p:cNvPr>
          <p:cNvSpPr txBox="1">
            <a:spLocks/>
          </p:cNvSpPr>
          <p:nvPr/>
        </p:nvSpPr>
        <p:spPr>
          <a:xfrm>
            <a:off x="2493634" y="3653813"/>
            <a:ext cx="6434609" cy="626307"/>
          </a:xfrm>
          <a:prstGeom prst="rect">
            <a:avLst/>
          </a:prstGeom>
          <a:solidFill>
            <a:srgbClr val="75367A"/>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000" b="1" dirty="0">
                <a:solidFill>
                  <a:schemeClr val="bg1"/>
                </a:solidFill>
                <a:latin typeface="Calibri" panose="020F0502020204030204"/>
                <a:cs typeface="Times New Roman" panose="02020603050405020304" pitchFamily="18" charset="0"/>
              </a:rPr>
              <a:t>Best Interests: requires balancing benefits vs harms of donation process (weighted by the willingness to donate)</a:t>
            </a:r>
            <a:endParaRPr kumimoji="0" lang="en-GB" sz="2000" b="1"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1044763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126F46FA-973E-1A4B-82FD-256F44812D3F}"/>
              </a:ext>
            </a:extLst>
          </p:cNvPr>
          <p:cNvSpPr>
            <a:spLocks noGrp="1"/>
          </p:cNvSpPr>
          <p:nvPr>
            <p:ph type="ctrTitle" idx="4294967295"/>
          </p:nvPr>
        </p:nvSpPr>
        <p:spPr>
          <a:xfrm>
            <a:off x="184712" y="233084"/>
            <a:ext cx="6189588" cy="592941"/>
          </a:xfrm>
        </p:spPr>
        <p:txBody>
          <a:bodyPr/>
          <a:lstStyle/>
          <a:p>
            <a:pPr eaLnBrk="1" hangingPunct="1"/>
            <a:r>
              <a:rPr lang="en-GB" sz="2800" dirty="0">
                <a:solidFill>
                  <a:srgbClr val="E0119D"/>
                </a:solidFill>
              </a:rPr>
              <a:t>Donation Actions Framework</a:t>
            </a:r>
            <a:br>
              <a:rPr lang="en-GB" sz="2800" dirty="0">
                <a:solidFill>
                  <a:srgbClr val="E0119D"/>
                </a:solidFill>
              </a:rPr>
            </a:br>
            <a:r>
              <a:rPr lang="en-GB" sz="2800" kern="1200" dirty="0">
                <a:solidFill>
                  <a:srgbClr val="6E2C6B"/>
                </a:solidFill>
                <a:latin typeface="Avenir Book" panose="02000503020000020003" pitchFamily="2" charset="0"/>
                <a:ea typeface="+mn-ea"/>
                <a:cs typeface="Arial" panose="020B0604020202020204" pitchFamily="34" charset="0"/>
              </a:rPr>
              <a:t>Launched ICS </a:t>
            </a:r>
            <a:r>
              <a:rPr lang="en-GB" sz="2800" kern="1200">
                <a:solidFill>
                  <a:srgbClr val="6E2C6B"/>
                </a:solidFill>
                <a:latin typeface="Avenir Book" panose="02000503020000020003" pitchFamily="2" charset="0"/>
                <a:ea typeface="+mn-ea"/>
                <a:cs typeface="Arial" panose="020B0604020202020204" pitchFamily="34" charset="0"/>
              </a:rPr>
              <a:t>SOA 2022, </a:t>
            </a:r>
            <a:r>
              <a:rPr lang="en-GB" sz="2800" kern="1200" dirty="0">
                <a:solidFill>
                  <a:srgbClr val="6E2C6B"/>
                </a:solidFill>
                <a:latin typeface="Avenir Book" panose="02000503020000020003" pitchFamily="2" charset="0"/>
                <a:ea typeface="+mn-ea"/>
                <a:cs typeface="Arial" panose="020B0604020202020204" pitchFamily="34" charset="0"/>
              </a:rPr>
              <a:t>Belfast</a:t>
            </a:r>
            <a:br>
              <a:rPr lang="en-GB" sz="2800" dirty="0">
                <a:solidFill>
                  <a:srgbClr val="E0119D"/>
                </a:solidFill>
              </a:rPr>
            </a:br>
            <a:br>
              <a:rPr lang="en-GB" sz="2400" dirty="0">
                <a:solidFill>
                  <a:srgbClr val="E0119D"/>
                </a:solidFill>
              </a:rPr>
            </a:br>
            <a:br>
              <a:rPr lang="en-GB" sz="2400" dirty="0">
                <a:solidFill>
                  <a:srgbClr val="E0119D"/>
                </a:solidFill>
              </a:rPr>
            </a:br>
            <a:endParaRPr lang="en-GB" altLang="en-US" sz="3600" b="0" i="1" dirty="0">
              <a:solidFill>
                <a:schemeClr val="tx1"/>
              </a:solidFill>
            </a:endParaRPr>
          </a:p>
        </p:txBody>
      </p:sp>
      <p:pic>
        <p:nvPicPr>
          <p:cNvPr id="8" name="Picture 7">
            <a:extLst>
              <a:ext uri="{FF2B5EF4-FFF2-40B4-BE49-F238E27FC236}">
                <a16:creationId xmlns:a16="http://schemas.microsoft.com/office/drawing/2014/main" id="{90B88960-6F22-FE4B-A850-71290017A7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19593" y="233084"/>
            <a:ext cx="2122553" cy="592941"/>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9E88B4F9-CB36-E040-EE64-8FBFC72D9560}"/>
              </a:ext>
            </a:extLst>
          </p:cNvPr>
          <p:cNvPicPr>
            <a:picLocks noChangeAspect="1"/>
          </p:cNvPicPr>
          <p:nvPr/>
        </p:nvPicPr>
        <p:blipFill>
          <a:blip r:embed="rId4"/>
          <a:stretch>
            <a:fillRect/>
          </a:stretch>
        </p:blipFill>
        <p:spPr>
          <a:xfrm>
            <a:off x="295002" y="1424940"/>
            <a:ext cx="2411095" cy="1146810"/>
          </a:xfrm>
          <a:prstGeom prst="rect">
            <a:avLst/>
          </a:prstGeom>
        </p:spPr>
      </p:pic>
      <p:pic>
        <p:nvPicPr>
          <p:cNvPr id="20" name="Picture 19" descr="Text&#10;&#10;Description automatically generated">
            <a:extLst>
              <a:ext uri="{FF2B5EF4-FFF2-40B4-BE49-F238E27FC236}">
                <a16:creationId xmlns:a16="http://schemas.microsoft.com/office/drawing/2014/main" id="{0B46C977-7946-6C99-290E-074C690C0BCB}"/>
              </a:ext>
            </a:extLst>
          </p:cNvPr>
          <p:cNvPicPr>
            <a:picLocks noChangeAspect="1"/>
          </p:cNvPicPr>
          <p:nvPr/>
        </p:nvPicPr>
        <p:blipFill>
          <a:blip r:embed="rId5"/>
          <a:stretch>
            <a:fillRect/>
          </a:stretch>
        </p:blipFill>
        <p:spPr>
          <a:xfrm>
            <a:off x="184712" y="2629432"/>
            <a:ext cx="4885055" cy="1031240"/>
          </a:xfrm>
          <a:prstGeom prst="rect">
            <a:avLst/>
          </a:prstGeom>
        </p:spPr>
      </p:pic>
      <p:pic>
        <p:nvPicPr>
          <p:cNvPr id="21" name="Picture 20">
            <a:extLst>
              <a:ext uri="{FF2B5EF4-FFF2-40B4-BE49-F238E27FC236}">
                <a16:creationId xmlns:a16="http://schemas.microsoft.com/office/drawing/2014/main" id="{865FA7B2-CA0E-CAA0-9A06-3ECBCDBB629E}"/>
              </a:ext>
            </a:extLst>
          </p:cNvPr>
          <p:cNvPicPr>
            <a:picLocks noChangeAspect="1"/>
          </p:cNvPicPr>
          <p:nvPr/>
        </p:nvPicPr>
        <p:blipFill>
          <a:blip r:embed="rId6"/>
          <a:stretch>
            <a:fillRect/>
          </a:stretch>
        </p:blipFill>
        <p:spPr>
          <a:xfrm>
            <a:off x="7090869" y="3001648"/>
            <a:ext cx="1855470" cy="2032631"/>
          </a:xfrm>
          <a:prstGeom prst="rect">
            <a:avLst/>
          </a:prstGeom>
        </p:spPr>
      </p:pic>
      <p:pic>
        <p:nvPicPr>
          <p:cNvPr id="22" name="Picture 21" descr="Shape&#10;&#10;Description automatically generated">
            <a:extLst>
              <a:ext uri="{FF2B5EF4-FFF2-40B4-BE49-F238E27FC236}">
                <a16:creationId xmlns:a16="http://schemas.microsoft.com/office/drawing/2014/main" id="{E770D2B9-B2A4-9713-5117-7350DC00AA7A}"/>
              </a:ext>
            </a:extLst>
          </p:cNvPr>
          <p:cNvPicPr>
            <a:picLocks noChangeAspect="1"/>
          </p:cNvPicPr>
          <p:nvPr/>
        </p:nvPicPr>
        <p:blipFill>
          <a:blip r:embed="rId7"/>
          <a:stretch>
            <a:fillRect/>
          </a:stretch>
        </p:blipFill>
        <p:spPr>
          <a:xfrm>
            <a:off x="5499925" y="2571750"/>
            <a:ext cx="1276350" cy="1533525"/>
          </a:xfrm>
          <a:prstGeom prst="rect">
            <a:avLst/>
          </a:prstGeom>
        </p:spPr>
      </p:pic>
      <p:pic>
        <p:nvPicPr>
          <p:cNvPr id="23" name="Picture 22" descr="A picture containing graphical user interface&#10;&#10;Description automatically generated">
            <a:extLst>
              <a:ext uri="{FF2B5EF4-FFF2-40B4-BE49-F238E27FC236}">
                <a16:creationId xmlns:a16="http://schemas.microsoft.com/office/drawing/2014/main" id="{ACC8E5DB-1061-4B79-E820-00D3D6195630}"/>
              </a:ext>
            </a:extLst>
          </p:cNvPr>
          <p:cNvPicPr>
            <a:picLocks noChangeAspect="1"/>
          </p:cNvPicPr>
          <p:nvPr/>
        </p:nvPicPr>
        <p:blipFill>
          <a:blip r:embed="rId8"/>
          <a:stretch>
            <a:fillRect/>
          </a:stretch>
        </p:blipFill>
        <p:spPr>
          <a:xfrm>
            <a:off x="383857" y="3777726"/>
            <a:ext cx="2667000" cy="1079500"/>
          </a:xfrm>
          <a:prstGeom prst="rect">
            <a:avLst/>
          </a:prstGeom>
        </p:spPr>
      </p:pic>
      <p:pic>
        <p:nvPicPr>
          <p:cNvPr id="24" name="Picture 23" descr="Logo, company name&#10;&#10;Description automatically generated">
            <a:extLst>
              <a:ext uri="{FF2B5EF4-FFF2-40B4-BE49-F238E27FC236}">
                <a16:creationId xmlns:a16="http://schemas.microsoft.com/office/drawing/2014/main" id="{FB48634B-39DC-513B-F061-075DB0202D23}"/>
              </a:ext>
            </a:extLst>
          </p:cNvPr>
          <p:cNvPicPr>
            <a:picLocks noChangeAspect="1"/>
          </p:cNvPicPr>
          <p:nvPr/>
        </p:nvPicPr>
        <p:blipFill>
          <a:blip r:embed="rId9"/>
          <a:stretch>
            <a:fillRect/>
          </a:stretch>
        </p:blipFill>
        <p:spPr>
          <a:xfrm>
            <a:off x="3357145" y="3820906"/>
            <a:ext cx="1954266" cy="950976"/>
          </a:xfrm>
          <a:prstGeom prst="rect">
            <a:avLst/>
          </a:prstGeom>
        </p:spPr>
      </p:pic>
      <p:pic>
        <p:nvPicPr>
          <p:cNvPr id="25" name="Picture 24" descr="Logo, company name&#10;&#10;Description automatically generated">
            <a:extLst>
              <a:ext uri="{FF2B5EF4-FFF2-40B4-BE49-F238E27FC236}">
                <a16:creationId xmlns:a16="http://schemas.microsoft.com/office/drawing/2014/main" id="{A7E2BA63-0462-EF27-0499-87AC0FC49CAE}"/>
              </a:ext>
            </a:extLst>
          </p:cNvPr>
          <p:cNvPicPr>
            <a:picLocks noChangeAspect="1"/>
          </p:cNvPicPr>
          <p:nvPr/>
        </p:nvPicPr>
        <p:blipFill>
          <a:blip r:embed="rId10"/>
          <a:stretch>
            <a:fillRect/>
          </a:stretch>
        </p:blipFill>
        <p:spPr>
          <a:xfrm>
            <a:off x="6662332" y="1229512"/>
            <a:ext cx="1855470" cy="1346835"/>
          </a:xfrm>
          <a:prstGeom prst="rect">
            <a:avLst/>
          </a:prstGeom>
        </p:spPr>
      </p:pic>
      <p:pic>
        <p:nvPicPr>
          <p:cNvPr id="26" name="Picture 25" descr="Graphical user interface, text&#10;&#10;Description automatically generated">
            <a:extLst>
              <a:ext uri="{FF2B5EF4-FFF2-40B4-BE49-F238E27FC236}">
                <a16:creationId xmlns:a16="http://schemas.microsoft.com/office/drawing/2014/main" id="{79F9EE51-280D-A1F1-8461-32AD554937FE}"/>
              </a:ext>
            </a:extLst>
          </p:cNvPr>
          <p:cNvPicPr>
            <a:picLocks noChangeAspect="1"/>
          </p:cNvPicPr>
          <p:nvPr/>
        </p:nvPicPr>
        <p:blipFill>
          <a:blip r:embed="rId11"/>
          <a:stretch>
            <a:fillRect/>
          </a:stretch>
        </p:blipFill>
        <p:spPr>
          <a:xfrm>
            <a:off x="2910205" y="1404089"/>
            <a:ext cx="3323590" cy="1109980"/>
          </a:xfrm>
          <a:prstGeom prst="rect">
            <a:avLst/>
          </a:prstGeom>
        </p:spPr>
      </p:pic>
    </p:spTree>
    <p:extLst>
      <p:ext uri="{BB962C8B-B14F-4D97-AF65-F5344CB8AC3E}">
        <p14:creationId xmlns:p14="http://schemas.microsoft.com/office/powerpoint/2010/main" val="1308975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a:extLst>
              <a:ext uri="{FF2B5EF4-FFF2-40B4-BE49-F238E27FC236}">
                <a16:creationId xmlns:a16="http://schemas.microsoft.com/office/drawing/2014/main" id="{689D9433-F880-86DF-55CD-5CBF4B794CB5}"/>
              </a:ext>
            </a:extLst>
          </p:cNvPr>
          <p:cNvSpPr txBox="1">
            <a:spLocks/>
          </p:cNvSpPr>
          <p:nvPr/>
        </p:nvSpPr>
        <p:spPr>
          <a:xfrm>
            <a:off x="210071" y="1337093"/>
            <a:ext cx="2466887" cy="2469312"/>
          </a:xfrm>
          <a:prstGeom prst="rect">
            <a:avLst/>
          </a:prstGeom>
          <a:ln w="38100" cmpd="dbl">
            <a:solidFill>
              <a:schemeClr val="tx1"/>
            </a:solidFill>
          </a:ln>
        </p:spPr>
        <p:txBody>
          <a:bodyPr anchor="ctr">
            <a:noAutofit/>
          </a:bodyPr>
          <a:lstStyle>
            <a:lvl1pPr marL="100013" indent="-100013" algn="l" defTabSz="257175" rtl="0" fontAlgn="base">
              <a:spcBef>
                <a:spcPts val="450"/>
              </a:spcBef>
              <a:spcAft>
                <a:spcPts val="450"/>
              </a:spcAft>
              <a:buClr>
                <a:srgbClr val="0072C6"/>
              </a:buClr>
              <a:buFont typeface="Arial" pitchFamily="34" charset="0"/>
              <a:buChar char="•"/>
              <a:defRPr sz="1238">
                <a:solidFill>
                  <a:schemeClr val="tx1"/>
                </a:solidFill>
                <a:latin typeface="+mn-lt"/>
                <a:ea typeface="+mn-ea"/>
                <a:cs typeface="+mn-cs"/>
              </a:defRPr>
            </a:lvl1pPr>
            <a:lvl2pPr marL="251817" indent="-151805" algn="l" defTabSz="257175" rtl="0" fontAlgn="base">
              <a:spcBef>
                <a:spcPts val="225"/>
              </a:spcBef>
              <a:spcAft>
                <a:spcPct val="0"/>
              </a:spcAft>
              <a:buFont typeface="Arial" pitchFamily="34" charset="0"/>
              <a:buChar char="–"/>
              <a:defRPr sz="1238">
                <a:solidFill>
                  <a:schemeClr val="tx1"/>
                </a:solidFill>
                <a:latin typeface="+mn-lt"/>
              </a:defRPr>
            </a:lvl2pPr>
            <a:lvl3pPr marL="351830" indent="-100013" algn="l" defTabSz="257175" rtl="0" fontAlgn="base">
              <a:spcBef>
                <a:spcPts val="225"/>
              </a:spcBef>
              <a:spcAft>
                <a:spcPct val="0"/>
              </a:spcAft>
              <a:buFont typeface="Lucida Grande"/>
              <a:buChar char="–"/>
              <a:defRPr sz="1238">
                <a:solidFill>
                  <a:schemeClr val="tx1"/>
                </a:solidFill>
                <a:latin typeface="+mn-lt"/>
              </a:defRPr>
            </a:lvl3pPr>
            <a:lvl4pPr marL="503635" indent="-151805" algn="l" defTabSz="257175" rtl="0" fontAlgn="base">
              <a:spcBef>
                <a:spcPts val="225"/>
              </a:spcBef>
              <a:spcAft>
                <a:spcPct val="0"/>
              </a:spcAft>
              <a:buFont typeface="Lucida Grande"/>
              <a:buChar char="–"/>
              <a:defRPr sz="1238">
                <a:solidFill>
                  <a:schemeClr val="tx1"/>
                </a:solidFill>
                <a:latin typeface="+mn-lt"/>
              </a:defRPr>
            </a:lvl4pPr>
            <a:lvl5pPr marL="655439" indent="-151805" algn="l" defTabSz="257175" rtl="0" fontAlgn="base">
              <a:spcBef>
                <a:spcPts val="225"/>
              </a:spcBef>
              <a:spcAft>
                <a:spcPct val="0"/>
              </a:spcAft>
              <a:buFont typeface="Lucida Grande"/>
              <a:buChar char="–"/>
              <a:defRPr sz="1238">
                <a:solidFill>
                  <a:schemeClr val="tx1"/>
                </a:solidFill>
                <a:latin typeface="+mn-lt"/>
              </a:defRPr>
            </a:lvl5pPr>
            <a:lvl6pPr marL="912614" indent="-151805" algn="l" defTabSz="257175" rtl="0" fontAlgn="base">
              <a:spcBef>
                <a:spcPts val="225"/>
              </a:spcBef>
              <a:spcAft>
                <a:spcPct val="0"/>
              </a:spcAft>
              <a:buFont typeface="Lucida Grande"/>
              <a:buChar char="–"/>
              <a:defRPr sz="1238">
                <a:solidFill>
                  <a:schemeClr val="tx1"/>
                </a:solidFill>
                <a:latin typeface="+mn-lt"/>
              </a:defRPr>
            </a:lvl6pPr>
            <a:lvl7pPr marL="1169789" indent="-151805" algn="l" defTabSz="257175" rtl="0" fontAlgn="base">
              <a:spcBef>
                <a:spcPts val="225"/>
              </a:spcBef>
              <a:spcAft>
                <a:spcPct val="0"/>
              </a:spcAft>
              <a:buFont typeface="Lucida Grande"/>
              <a:buChar char="–"/>
              <a:defRPr sz="1238">
                <a:solidFill>
                  <a:schemeClr val="tx1"/>
                </a:solidFill>
                <a:latin typeface="+mn-lt"/>
              </a:defRPr>
            </a:lvl7pPr>
            <a:lvl8pPr marL="1426964" indent="-151805" algn="l" defTabSz="257175" rtl="0" fontAlgn="base">
              <a:spcBef>
                <a:spcPts val="225"/>
              </a:spcBef>
              <a:spcAft>
                <a:spcPct val="0"/>
              </a:spcAft>
              <a:buFont typeface="Lucida Grande"/>
              <a:buChar char="–"/>
              <a:defRPr sz="1238">
                <a:solidFill>
                  <a:schemeClr val="tx1"/>
                </a:solidFill>
                <a:latin typeface="+mn-lt"/>
              </a:defRPr>
            </a:lvl8pPr>
            <a:lvl9pPr marL="1684139" indent="-151805" algn="l" defTabSz="257175" rtl="0" fontAlgn="base">
              <a:spcBef>
                <a:spcPts val="225"/>
              </a:spcBef>
              <a:spcAft>
                <a:spcPct val="0"/>
              </a:spcAft>
              <a:buFont typeface="Lucida Grande"/>
              <a:buChar char="–"/>
              <a:defRPr sz="1238">
                <a:solidFill>
                  <a:schemeClr val="tx1"/>
                </a:solidFill>
                <a:latin typeface="+mn-lt"/>
              </a:defRPr>
            </a:lvl9pPr>
          </a:lstStyle>
          <a:p>
            <a:pPr marL="0" indent="0" algn="ctr">
              <a:spcBef>
                <a:spcPts val="0"/>
              </a:spcBef>
              <a:spcAft>
                <a:spcPts val="0"/>
              </a:spcAft>
              <a:buFont typeface="Arial" pitchFamily="34" charset="0"/>
              <a:buNone/>
            </a:pPr>
            <a:r>
              <a:rPr lang="en-GB" sz="2400" b="1" kern="0" dirty="0">
                <a:solidFill>
                  <a:srgbClr val="E0119D"/>
                </a:solidFill>
              </a:rPr>
              <a:t>Two key </a:t>
            </a:r>
          </a:p>
          <a:p>
            <a:pPr marL="0" indent="0" algn="ctr">
              <a:spcBef>
                <a:spcPts val="0"/>
              </a:spcBef>
              <a:spcAft>
                <a:spcPts val="0"/>
              </a:spcAft>
              <a:buFont typeface="Arial" pitchFamily="34" charset="0"/>
              <a:buNone/>
            </a:pPr>
            <a:r>
              <a:rPr lang="en-GB" sz="2400" b="1" kern="0" dirty="0">
                <a:solidFill>
                  <a:srgbClr val="E0119D"/>
                </a:solidFill>
              </a:rPr>
              <a:t>moral points </a:t>
            </a:r>
          </a:p>
          <a:p>
            <a:pPr marL="0" indent="0" algn="ctr">
              <a:spcBef>
                <a:spcPts val="0"/>
              </a:spcBef>
              <a:spcAft>
                <a:spcPts val="0"/>
              </a:spcAft>
              <a:buFont typeface="Arial" pitchFamily="34" charset="0"/>
              <a:buNone/>
            </a:pPr>
            <a:r>
              <a:rPr lang="en-GB" sz="2400" b="1" kern="0" dirty="0">
                <a:solidFill>
                  <a:srgbClr val="E0119D"/>
                </a:solidFill>
              </a:rPr>
              <a:t>in time</a:t>
            </a:r>
            <a:endParaRPr lang="en-GB" sz="2400" kern="0" dirty="0">
              <a:solidFill>
                <a:srgbClr val="E0119D"/>
              </a:solidFill>
            </a:endParaRPr>
          </a:p>
          <a:p>
            <a:pPr marL="0" indent="0" algn="ctr">
              <a:buFont typeface="Arial" pitchFamily="34" charset="0"/>
              <a:buNone/>
            </a:pPr>
            <a:r>
              <a:rPr lang="en-GB" sz="2400" b="1" kern="0" dirty="0"/>
              <a:t>Death</a:t>
            </a:r>
          </a:p>
          <a:p>
            <a:pPr marL="0" indent="0" algn="ctr">
              <a:buFont typeface="Arial" pitchFamily="34" charset="0"/>
              <a:buNone/>
            </a:pPr>
            <a:r>
              <a:rPr lang="en-GB" sz="2400" b="1" kern="0" dirty="0"/>
              <a:t>Consent</a:t>
            </a:r>
          </a:p>
        </p:txBody>
      </p:sp>
      <p:sp>
        <p:nvSpPr>
          <p:cNvPr id="5" name="Content Placeholder 4">
            <a:extLst>
              <a:ext uri="{FF2B5EF4-FFF2-40B4-BE49-F238E27FC236}">
                <a16:creationId xmlns:a16="http://schemas.microsoft.com/office/drawing/2014/main" id="{AF43C987-B1D0-04F7-D45D-3E95B289D85F}"/>
              </a:ext>
            </a:extLst>
          </p:cNvPr>
          <p:cNvSpPr txBox="1">
            <a:spLocks/>
          </p:cNvSpPr>
          <p:nvPr/>
        </p:nvSpPr>
        <p:spPr>
          <a:xfrm>
            <a:off x="3673560" y="585628"/>
            <a:ext cx="5260369" cy="4181581"/>
          </a:xfrm>
          <a:prstGeom prst="rect">
            <a:avLst/>
          </a:prstGeom>
          <a:ln w="38100" cmpd="dbl">
            <a:solidFill>
              <a:schemeClr val="tx1"/>
            </a:solidFill>
          </a:ln>
        </p:spPr>
        <p:txBody>
          <a:bodyPr anchor="ctr">
            <a:noAutofit/>
          </a:bodyPr>
          <a:lstStyle>
            <a:lvl1pPr marL="100013" indent="-100013" algn="l" defTabSz="257175" rtl="0" fontAlgn="base">
              <a:spcBef>
                <a:spcPts val="450"/>
              </a:spcBef>
              <a:spcAft>
                <a:spcPts val="450"/>
              </a:spcAft>
              <a:buClr>
                <a:srgbClr val="0072C6"/>
              </a:buClr>
              <a:buFont typeface="Arial" pitchFamily="34" charset="0"/>
              <a:buChar char="•"/>
              <a:defRPr sz="1238">
                <a:solidFill>
                  <a:schemeClr val="tx1"/>
                </a:solidFill>
                <a:latin typeface="+mn-lt"/>
                <a:ea typeface="+mn-ea"/>
                <a:cs typeface="+mn-cs"/>
              </a:defRPr>
            </a:lvl1pPr>
            <a:lvl2pPr marL="251817" indent="-151805" algn="l" defTabSz="257175" rtl="0" fontAlgn="base">
              <a:spcBef>
                <a:spcPts val="225"/>
              </a:spcBef>
              <a:spcAft>
                <a:spcPct val="0"/>
              </a:spcAft>
              <a:buFont typeface="Arial" pitchFamily="34" charset="0"/>
              <a:buChar char="–"/>
              <a:defRPr sz="1238">
                <a:solidFill>
                  <a:schemeClr val="tx1"/>
                </a:solidFill>
                <a:latin typeface="+mn-lt"/>
              </a:defRPr>
            </a:lvl2pPr>
            <a:lvl3pPr marL="351830" indent="-100013" algn="l" defTabSz="257175" rtl="0" fontAlgn="base">
              <a:spcBef>
                <a:spcPts val="225"/>
              </a:spcBef>
              <a:spcAft>
                <a:spcPct val="0"/>
              </a:spcAft>
              <a:buFont typeface="Lucida Grande"/>
              <a:buChar char="–"/>
              <a:defRPr sz="1238">
                <a:solidFill>
                  <a:schemeClr val="tx1"/>
                </a:solidFill>
                <a:latin typeface="+mn-lt"/>
              </a:defRPr>
            </a:lvl3pPr>
            <a:lvl4pPr marL="503635" indent="-151805" algn="l" defTabSz="257175" rtl="0" fontAlgn="base">
              <a:spcBef>
                <a:spcPts val="225"/>
              </a:spcBef>
              <a:spcAft>
                <a:spcPct val="0"/>
              </a:spcAft>
              <a:buFont typeface="Lucida Grande"/>
              <a:buChar char="–"/>
              <a:defRPr sz="1238">
                <a:solidFill>
                  <a:schemeClr val="tx1"/>
                </a:solidFill>
                <a:latin typeface="+mn-lt"/>
              </a:defRPr>
            </a:lvl4pPr>
            <a:lvl5pPr marL="655439" indent="-151805" algn="l" defTabSz="257175" rtl="0" fontAlgn="base">
              <a:spcBef>
                <a:spcPts val="225"/>
              </a:spcBef>
              <a:spcAft>
                <a:spcPct val="0"/>
              </a:spcAft>
              <a:buFont typeface="Lucida Grande"/>
              <a:buChar char="–"/>
              <a:defRPr sz="1238">
                <a:solidFill>
                  <a:schemeClr val="tx1"/>
                </a:solidFill>
                <a:latin typeface="+mn-lt"/>
              </a:defRPr>
            </a:lvl5pPr>
            <a:lvl6pPr marL="912614" indent="-151805" algn="l" defTabSz="257175" rtl="0" fontAlgn="base">
              <a:spcBef>
                <a:spcPts val="225"/>
              </a:spcBef>
              <a:spcAft>
                <a:spcPct val="0"/>
              </a:spcAft>
              <a:buFont typeface="Lucida Grande"/>
              <a:buChar char="–"/>
              <a:defRPr sz="1238">
                <a:solidFill>
                  <a:schemeClr val="tx1"/>
                </a:solidFill>
                <a:latin typeface="+mn-lt"/>
              </a:defRPr>
            </a:lvl6pPr>
            <a:lvl7pPr marL="1169789" indent="-151805" algn="l" defTabSz="257175" rtl="0" fontAlgn="base">
              <a:spcBef>
                <a:spcPts val="225"/>
              </a:spcBef>
              <a:spcAft>
                <a:spcPct val="0"/>
              </a:spcAft>
              <a:buFont typeface="Lucida Grande"/>
              <a:buChar char="–"/>
              <a:defRPr sz="1238">
                <a:solidFill>
                  <a:schemeClr val="tx1"/>
                </a:solidFill>
                <a:latin typeface="+mn-lt"/>
              </a:defRPr>
            </a:lvl7pPr>
            <a:lvl8pPr marL="1426964" indent="-151805" algn="l" defTabSz="257175" rtl="0" fontAlgn="base">
              <a:spcBef>
                <a:spcPts val="225"/>
              </a:spcBef>
              <a:spcAft>
                <a:spcPct val="0"/>
              </a:spcAft>
              <a:buFont typeface="Lucida Grande"/>
              <a:buChar char="–"/>
              <a:defRPr sz="1238">
                <a:solidFill>
                  <a:schemeClr val="tx1"/>
                </a:solidFill>
                <a:latin typeface="+mn-lt"/>
              </a:defRPr>
            </a:lvl8pPr>
            <a:lvl9pPr marL="1684139" indent="-151805" algn="l" defTabSz="257175" rtl="0" fontAlgn="base">
              <a:spcBef>
                <a:spcPts val="225"/>
              </a:spcBef>
              <a:spcAft>
                <a:spcPct val="0"/>
              </a:spcAft>
              <a:buFont typeface="Lucida Grande"/>
              <a:buChar char="–"/>
              <a:defRPr sz="1238">
                <a:solidFill>
                  <a:schemeClr val="tx1"/>
                </a:solidFill>
                <a:latin typeface="+mn-lt"/>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E0119D"/>
                </a:solidFill>
                <a:effectLst/>
                <a:uLnTx/>
                <a:uFillTx/>
                <a:latin typeface="Calibri" panose="020F0502020204030204" pitchFamily="34" charset="0"/>
                <a:ea typeface="Calibri" panose="020F0502020204030204" pitchFamily="34" charset="0"/>
                <a:cs typeface="Calibri" panose="020F0502020204030204" pitchFamily="34" charset="0"/>
              </a:rPr>
              <a:t>VERY LIKELY </a:t>
            </a:r>
            <a:r>
              <a:rPr kumimoji="0" lang="en-GB" sz="2000" b="0" i="0" u="none" strike="noStrike" kern="1200" cap="none" spc="0" normalizeH="0" baseline="0" noProof="0" dirty="0">
                <a:ln>
                  <a:noFill/>
                </a:ln>
                <a:solidFill>
                  <a:srgbClr val="E0119D"/>
                </a:solidFill>
                <a:effectLst/>
                <a:uLnTx/>
                <a:uFillTx/>
                <a:latin typeface="Calibri" panose="020F0502020204030204" pitchFamily="34" charset="0"/>
                <a:ea typeface="Calibri" panose="020F0502020204030204" pitchFamily="34" charset="0"/>
                <a:cs typeface="Calibri" panose="020F0502020204030204" pitchFamily="34" charset="0"/>
              </a:rPr>
              <a:t>to be in a patient’s best interests - unless there is information to the contrary.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Calibri" panose="020F0502020204030204" pitchFamily="34" charset="0"/>
              </a:rPr>
              <a:t>LIKELY</a:t>
            </a:r>
            <a:r>
              <a:rPr kumimoji="0" lang="en-GB" sz="20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Calibri" panose="020F0502020204030204" pitchFamily="34" charset="0"/>
              </a:rPr>
              <a:t> to be in a patient’s best interests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Calibri" panose="020F0502020204030204" pitchFamily="34" charset="0"/>
              </a:rPr>
              <a:t>- in most circumstances.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rPr>
              <a:t>UNLIKELY</a:t>
            </a:r>
            <a:r>
              <a:rPr kumimoji="0" lang="en-GB" sz="2000" b="0"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rPr>
              <a:t> to be in a patient’s best interests - unless compelling evidence of a strong willingness by the patient to be a donor after death.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Against Current Professional, Ethical or Legal Guidance.</a:t>
            </a:r>
            <a:endParaRPr kumimoji="0" lang="en-GB"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Arrow: Right 6">
            <a:extLst>
              <a:ext uri="{FF2B5EF4-FFF2-40B4-BE49-F238E27FC236}">
                <a16:creationId xmlns:a16="http://schemas.microsoft.com/office/drawing/2014/main" id="{0B3E527C-6FDE-06C1-0B0F-311767FE0682}"/>
              </a:ext>
            </a:extLst>
          </p:cNvPr>
          <p:cNvSpPr/>
          <p:nvPr/>
        </p:nvSpPr>
        <p:spPr>
          <a:xfrm>
            <a:off x="2676959" y="2426253"/>
            <a:ext cx="996602" cy="290993"/>
          </a:xfrm>
          <a:prstGeom prst="rightArrow">
            <a:avLst/>
          </a:prstGeom>
          <a:solidFill>
            <a:srgbClr val="6E2C6B"/>
          </a:solidFill>
          <a:ln>
            <a:solidFill>
              <a:srgbClr val="E011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5958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CA0E0601-41F3-8BFF-484A-B11823B51D20}"/>
              </a:ext>
            </a:extLst>
          </p:cNvPr>
          <p:cNvGraphicFramePr>
            <a:graphicFrameLocks noGrp="1"/>
          </p:cNvGraphicFramePr>
          <p:nvPr/>
        </p:nvGraphicFramePr>
        <p:xfrm>
          <a:off x="1" y="0"/>
          <a:ext cx="9144001" cy="5143501"/>
        </p:xfrm>
        <a:graphic>
          <a:graphicData uri="http://schemas.openxmlformats.org/drawingml/2006/table">
            <a:tbl>
              <a:tblPr firstRow="1" bandRow="1">
                <a:tableStyleId>{5C22544A-7EE6-4342-B048-85BDC9FD1C3A}</a:tableStyleId>
              </a:tblPr>
              <a:tblGrid>
                <a:gridCol w="1819469">
                  <a:extLst>
                    <a:ext uri="{9D8B030D-6E8A-4147-A177-3AD203B41FA5}">
                      <a16:colId xmlns:a16="http://schemas.microsoft.com/office/drawing/2014/main" val="1754794892"/>
                    </a:ext>
                  </a:extLst>
                </a:gridCol>
                <a:gridCol w="3662266">
                  <a:extLst>
                    <a:ext uri="{9D8B030D-6E8A-4147-A177-3AD203B41FA5}">
                      <a16:colId xmlns:a16="http://schemas.microsoft.com/office/drawing/2014/main" val="2990338172"/>
                    </a:ext>
                  </a:extLst>
                </a:gridCol>
                <a:gridCol w="3662266">
                  <a:extLst>
                    <a:ext uri="{9D8B030D-6E8A-4147-A177-3AD203B41FA5}">
                      <a16:colId xmlns:a16="http://schemas.microsoft.com/office/drawing/2014/main" val="990724407"/>
                    </a:ext>
                  </a:extLst>
                </a:gridCol>
              </a:tblGrid>
              <a:tr h="375476">
                <a:tc>
                  <a:txBody>
                    <a:bodyPr/>
                    <a:lstStyle/>
                    <a:p>
                      <a:pPr algn="ctr"/>
                      <a:r>
                        <a:rPr lang="en-GB" sz="1400" dirty="0">
                          <a:solidFill>
                            <a:schemeClr val="tx1"/>
                          </a:solidFill>
                          <a:latin typeface="Calibri" panose="020F0502020204030204" pitchFamily="34" charset="0"/>
                          <a:cs typeface="Calibri" panose="020F0502020204030204" pitchFamily="34" charset="0"/>
                        </a:rPr>
                        <a:t>Donation Actions</a:t>
                      </a:r>
                    </a:p>
                  </a:txBody>
                  <a:tcPr anchor="ctr" anchorCtr="1">
                    <a:noFill/>
                  </a:tcPr>
                </a:tc>
                <a:tc>
                  <a:txBody>
                    <a:bodyPr/>
                    <a:lstStyle/>
                    <a:p>
                      <a:pPr algn="ctr"/>
                      <a:r>
                        <a:rPr lang="en-GB" sz="1800" dirty="0">
                          <a:solidFill>
                            <a:schemeClr val="bg1"/>
                          </a:solidFill>
                          <a:latin typeface="Calibri" panose="020F0502020204030204" pitchFamily="34" charset="0"/>
                          <a:cs typeface="Calibri" panose="020F0502020204030204" pitchFamily="34" charset="0"/>
                        </a:rPr>
                        <a:t>Before Death</a:t>
                      </a:r>
                    </a:p>
                  </a:txBody>
                  <a:tcPr>
                    <a:lnB w="12700" cap="flat" cmpd="sng" algn="ctr">
                      <a:solidFill>
                        <a:schemeClr val="tx1"/>
                      </a:solidFill>
                      <a:prstDash val="solid"/>
                      <a:round/>
                      <a:headEnd type="none" w="med" len="med"/>
                      <a:tailEnd type="none" w="med" len="med"/>
                    </a:lnB>
                    <a:solidFill>
                      <a:srgbClr val="6E2C6B"/>
                    </a:solidFill>
                  </a:tcPr>
                </a:tc>
                <a:tc>
                  <a:txBody>
                    <a:bodyPr/>
                    <a:lstStyle/>
                    <a:p>
                      <a:pPr algn="ctr"/>
                      <a:r>
                        <a:rPr lang="en-GB" sz="1800" dirty="0">
                          <a:solidFill>
                            <a:schemeClr val="bg1"/>
                          </a:solidFill>
                          <a:latin typeface="Calibri" panose="020F0502020204030204" pitchFamily="34" charset="0"/>
                          <a:cs typeface="Calibri" panose="020F0502020204030204" pitchFamily="34" charset="0"/>
                        </a:rPr>
                        <a:t>After Death</a:t>
                      </a:r>
                    </a:p>
                  </a:txBody>
                  <a:tcPr>
                    <a:lnB w="12700" cap="flat" cmpd="sng" algn="ctr">
                      <a:solidFill>
                        <a:schemeClr val="tx1"/>
                      </a:solidFill>
                      <a:prstDash val="solid"/>
                      <a:round/>
                      <a:headEnd type="none" w="med" len="med"/>
                      <a:tailEnd type="none" w="med" len="med"/>
                    </a:lnB>
                    <a:solidFill>
                      <a:srgbClr val="6E2C6B"/>
                    </a:solidFill>
                  </a:tcPr>
                </a:tc>
                <a:extLst>
                  <a:ext uri="{0D108BD9-81ED-4DB2-BD59-A6C34878D82A}">
                    <a16:rowId xmlns:a16="http://schemas.microsoft.com/office/drawing/2014/main" val="3479158327"/>
                  </a:ext>
                </a:extLst>
              </a:tr>
              <a:tr h="2299145">
                <a:tc>
                  <a:txBody>
                    <a:bodyPr/>
                    <a:lstStyle/>
                    <a:p>
                      <a:pPr algn="ctr"/>
                      <a:r>
                        <a:rPr lang="en-GB" sz="1800" b="1" dirty="0">
                          <a:solidFill>
                            <a:schemeClr val="bg1"/>
                          </a:solidFill>
                          <a:latin typeface="Calibri" panose="020F0502020204030204" pitchFamily="34" charset="0"/>
                          <a:cs typeface="Calibri" panose="020F0502020204030204" pitchFamily="34" charset="0"/>
                        </a:rPr>
                        <a:t>Before Consent</a:t>
                      </a:r>
                    </a:p>
                  </a:txBody>
                  <a:tcPr anchor="ctr" anchorCtr="1">
                    <a:lnR w="12700" cap="flat" cmpd="sng" algn="ctr">
                      <a:solidFill>
                        <a:schemeClr val="tx1"/>
                      </a:solidFill>
                      <a:prstDash val="solid"/>
                      <a:round/>
                      <a:headEnd type="none" w="med" len="med"/>
                      <a:tailEnd type="none" w="med" len="med"/>
                    </a:lnR>
                    <a:solidFill>
                      <a:srgbClr val="E0119D"/>
                    </a:solidFill>
                  </a:tcPr>
                </a:tc>
                <a:tc>
                  <a:txBody>
                    <a:bodyPr/>
                    <a:lstStyle/>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Establish a person’s willingness and initial suitability.</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Temporarily maintain life.</a:t>
                      </a:r>
                      <a:endParaRPr lang="en-GB" sz="11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Introduction of routine intensive care treatment.</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For patients known to be willing to donate, taking, storage and testing of blood or other samples.</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endParaRPr lang="en-GB" sz="1100" dirty="0">
                        <a:solidFill>
                          <a:srgbClr val="FFC000"/>
                        </a:solidFill>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Treatment where the sole intention of which is to enhance the prospects of a successful organ transplant.</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endPar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The taking, storage and testing of blood or other samples (e.g., urine or respiratory samples) for the purpose of transplantation from patients not known to be willing to donate.</a:t>
                      </a:r>
                      <a:r>
                        <a:rPr lang="en-GB" sz="1100" dirty="0">
                          <a:effectLst/>
                          <a:latin typeface="Calibri" panose="020F0502020204030204" pitchFamily="34" charset="0"/>
                          <a:cs typeface="Calibri" panose="020F0502020204030204" pitchFamily="34" charset="0"/>
                        </a:rPr>
                        <a:t> </a:t>
                      </a:r>
                      <a:endParaRPr lang="en-GB" sz="11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Establish a person’s willingness and initial suitability.</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Maintain intensive care support and stabilise the physiology.</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Temporarily maintaining organ function by using more intensive but routine intensive care actions.</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For patients known to be willing to donate, taking, storage and testing of blood or other samples.</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Treatment where the sole intention of which is to enhance the prospects of a successful organ transplant.</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Actions that present a significant risk of harm.</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The taking, storage and testing of blood or other samples (e.g., urine or respiratory samples) for the purpose of transplantation from patients not known to be willing to donate.</a:t>
                      </a:r>
                      <a:r>
                        <a:rPr lang="en-GB" sz="1100" dirty="0">
                          <a:effectLst/>
                          <a:latin typeface="Calibri" panose="020F0502020204030204" pitchFamily="34" charset="0"/>
                          <a:cs typeface="Calibri" panose="020F0502020204030204" pitchFamily="34" charset="0"/>
                        </a:rPr>
                        <a:t> </a:t>
                      </a:r>
                      <a:endParaRPr lang="en-GB" sz="11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7656829"/>
                  </a:ext>
                </a:extLst>
              </a:tr>
              <a:tr h="2468880">
                <a:tc>
                  <a:txBody>
                    <a:bodyPr/>
                    <a:lstStyle/>
                    <a:p>
                      <a:pPr algn="ctr"/>
                      <a:r>
                        <a:rPr lang="en-GB" sz="1800" b="1" dirty="0">
                          <a:solidFill>
                            <a:schemeClr val="bg1"/>
                          </a:solidFill>
                          <a:latin typeface="Calibri" panose="020F0502020204030204" pitchFamily="34" charset="0"/>
                          <a:cs typeface="Calibri" panose="020F0502020204030204" pitchFamily="34" charset="0"/>
                        </a:rPr>
                        <a:t>After Consent</a:t>
                      </a:r>
                    </a:p>
                  </a:txBody>
                  <a:tcPr anchor="ctr" anchorCtr="1">
                    <a:lnR w="12700" cap="flat" cmpd="sng" algn="ctr">
                      <a:solidFill>
                        <a:schemeClr val="tx1"/>
                      </a:solidFill>
                      <a:prstDash val="solid"/>
                      <a:round/>
                      <a:headEnd type="none" w="med" len="med"/>
                      <a:tailEnd type="none" w="med" len="med"/>
                    </a:lnR>
                    <a:solidFill>
                      <a:srgbClr val="E0119D"/>
                    </a:solidFill>
                  </a:tcPr>
                </a:tc>
                <a:tc>
                  <a:txBody>
                    <a:bodyPr/>
                    <a:lstStyle/>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Ascertain the strength of the person’s willingness to donate.</a:t>
                      </a:r>
                      <a:b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br>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Establish a person’s donation suitability.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Temporarily maintain life.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Withdrawal of life-sustaining treatment.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Modifying timing and location WLST.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Administration medicines and fluid/blood.</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Low/medium risk investigations, modified by donation willingness.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Highly invasive or interfering investigations.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Actions against the wishes of the family.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Cardio-pulmonary resuscitation. Commencing ECMO / NRP.</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Heparin / Phentolamine.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Elective Ventilation.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solidFill>
                            <a:srgbClr val="FF0000"/>
                          </a:solidFill>
                          <a:effectLst/>
                          <a:latin typeface="Calibri" panose="020F0502020204030204" pitchFamily="34" charset="0"/>
                          <a:ea typeface="Calibri" panose="020F0502020204030204" pitchFamily="34" charset="0"/>
                        </a:rPr>
                        <a:t>Actions against professional, ethical and legal norms.</a:t>
                      </a:r>
                      <a:r>
                        <a:rPr lang="en-GB" sz="1100" dirty="0">
                          <a:effectLst/>
                        </a:rPr>
                        <a:t> </a:t>
                      </a:r>
                      <a:endParaRPr lang="en-GB" sz="16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Ascertain the strength of the person’s willingness to donate.</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More invasive actions to maintain physiological stability, assess a patient’s suitability or optimise organ quality for transplantation.</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Follow organ optimisation national protocols (DBD).</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E0119D"/>
                          </a:solidFill>
                          <a:effectLst/>
                          <a:latin typeface="Calibri" panose="020F0502020204030204" pitchFamily="34" charset="0"/>
                          <a:ea typeface="Calibri" panose="020F0502020204030204" pitchFamily="34" charset="0"/>
                          <a:cs typeface="Calibri" panose="020F0502020204030204" pitchFamily="34" charset="0"/>
                        </a:rPr>
                        <a:t>Follow steps for lung DCD.</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More invasive and/or time-consuming investigations (DBD).</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Normothermic regional perfusion(DCD).</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Cardio-pulmonary resuscitation.</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C000"/>
                          </a:solidFill>
                          <a:effectLst/>
                          <a:latin typeface="Calibri" panose="020F0502020204030204" pitchFamily="34" charset="0"/>
                          <a:ea typeface="Calibri" panose="020F0502020204030204" pitchFamily="34" charset="0"/>
                          <a:cs typeface="Calibri" panose="020F0502020204030204" pitchFamily="34" charset="0"/>
                        </a:rPr>
                        <a:t>Actions against the wishes of the family.</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Actions against the known wishes of the patient.</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p>
                      <a:r>
                        <a:rPr lang="en-GB"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Actions that restore cerebral perfusion and function after a diagnosis of death using circulatory criteria (DCD).</a:t>
                      </a:r>
                      <a:r>
                        <a:rPr lang="en-GB" sz="1100" dirty="0">
                          <a:effectLst/>
                          <a:latin typeface="Calibri" panose="020F0502020204030204" pitchFamily="34" charset="0"/>
                          <a:cs typeface="Calibri" panose="020F0502020204030204" pitchFamily="34" charset="0"/>
                        </a:rPr>
                        <a:t> </a:t>
                      </a:r>
                      <a:endParaRPr lang="en-GB" sz="11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069372"/>
                  </a:ext>
                </a:extLst>
              </a:tr>
            </a:tbl>
          </a:graphicData>
        </a:graphic>
      </p:graphicFrame>
    </p:spTree>
    <p:extLst>
      <p:ext uri="{BB962C8B-B14F-4D97-AF65-F5344CB8AC3E}">
        <p14:creationId xmlns:p14="http://schemas.microsoft.com/office/powerpoint/2010/main" val="396090378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73CC6-C282-CB4F-9C22-17368BF7C577}"/>
              </a:ext>
            </a:extLst>
          </p:cNvPr>
          <p:cNvSpPr txBox="1"/>
          <p:nvPr/>
        </p:nvSpPr>
        <p:spPr>
          <a:xfrm>
            <a:off x="6568773" y="2434046"/>
            <a:ext cx="2137482" cy="92333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ODTEdandGov</a:t>
            </a: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DDsim</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3B2A5949-B6B4-104D-BBA9-241A21500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244" y="388016"/>
            <a:ext cx="4999512" cy="4367467"/>
          </a:xfrm>
          <a:prstGeom prst="rect">
            <a:avLst/>
          </a:prstGeom>
        </p:spPr>
      </p:pic>
    </p:spTree>
    <p:extLst>
      <p:ext uri="{BB962C8B-B14F-4D97-AF65-F5344CB8AC3E}">
        <p14:creationId xmlns:p14="http://schemas.microsoft.com/office/powerpoint/2010/main" val="2945640821"/>
      </p:ext>
    </p:extLst>
  </p:cSld>
  <p:clrMapOvr>
    <a:masterClrMapping/>
  </p:clrMapOvr>
  <p:transition>
    <p:fade/>
  </p:transition>
</p:sld>
</file>

<file path=ppt/theme/theme1.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NHSBT_presentation_style_v2">
  <a:themeElements>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2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NHSBT_presentation_style_v2">
  <a:themeElements>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2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6" ma:contentTypeDescription="Create a new document." ma:contentTypeScope="" ma:versionID="0c449b03a85982f2445fc7e15cd3ae28">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cdfcc5ab533cfd5dd576ac5b38d997e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73FD3BA4-7BA0-4B4B-9EF8-07782A1430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374F89-EAD5-4CA1-AA98-B082EA4BA840}">
  <ds:schemaRefs>
    <ds:schemaRef ds:uri="http://schemas.microsoft.com/sharepoint/v3/contenttype/forms"/>
  </ds:schemaRefs>
</ds:datastoreItem>
</file>

<file path=customXml/itemProps3.xml><?xml version="1.0" encoding="utf-8"?>
<ds:datastoreItem xmlns:ds="http://schemas.openxmlformats.org/officeDocument/2006/customXml" ds:itemID="{6FCDE34A-4747-4317-A69E-45FA91E1B09F}">
  <ds:schemaRefs>
    <ds:schemaRef ds:uri="1184d4b9-0856-4329-917a-a00dd4be4299"/>
    <ds:schemaRef ds:uri="http://purl.org/dc/terms/"/>
    <ds:schemaRef ds:uri="http://purl.org/dc/elements/1.1/"/>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6dc0cc31-d152-4c57-a5dc-d92704ab0787"/>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13628</TotalTime>
  <Words>2281</Words>
  <Application>Microsoft Office PowerPoint</Application>
  <PresentationFormat>On-screen Show (16:9)</PresentationFormat>
  <Paragraphs>248</Paragraphs>
  <Slides>20</Slides>
  <Notes>10</Notes>
  <HiddenSlides>1</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20</vt:i4>
      </vt:variant>
    </vt:vector>
  </HeadingPairs>
  <TitlesOfParts>
    <vt:vector size="34" baseType="lpstr">
      <vt:lpstr>Arial</vt:lpstr>
      <vt:lpstr>Avenir Book</vt:lpstr>
      <vt:lpstr>Calibri</vt:lpstr>
      <vt:lpstr>Calibri Light</vt:lpstr>
      <vt:lpstr>Constantia</vt:lpstr>
      <vt:lpstr>Lucida Grande</vt:lpstr>
      <vt:lpstr>3_Default Design</vt:lpstr>
      <vt:lpstr>1_Office Theme</vt:lpstr>
      <vt:lpstr>1_cca_ms_nhsbt_presentation (3)</vt:lpstr>
      <vt:lpstr>4_NHSBT_presentation_style_v2</vt:lpstr>
      <vt:lpstr>5_NHSBT_presentation_style_v2</vt:lpstr>
      <vt:lpstr>Office Theme</vt:lpstr>
      <vt:lpstr>2_Office Theme</vt:lpstr>
      <vt:lpstr>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Deemed Does NOT apply to</vt:lpstr>
      <vt:lpstr>PowerPoint Presentation</vt:lpstr>
      <vt:lpstr>PowerPoint Presentation</vt:lpstr>
      <vt:lpstr>PowerPoint Presentation</vt:lpstr>
      <vt:lpstr>PowerPoint Presentation</vt:lpstr>
      <vt:lpstr>PowerPoint Presentation</vt:lpstr>
      <vt:lpstr>PowerPoint Presentation</vt:lpstr>
      <vt:lpstr>A Professional, Ethical and Legal Framework  for Deceased Organ Donation Actions</vt:lpstr>
      <vt:lpstr>Donation Actions Framework Launched ICS SOA 2022, Belfast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Jill Featherstone</cp:lastModifiedBy>
  <cp:revision>159</cp:revision>
  <dcterms:created xsi:type="dcterms:W3CDTF">2013-10-16T20:50:32Z</dcterms:created>
  <dcterms:modified xsi:type="dcterms:W3CDTF">2023-11-10T12:05:02Z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