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4"/>
    <p:sldMasterId id="2147483755" r:id="rId5"/>
    <p:sldMasterId id="2147483835" r:id="rId6"/>
    <p:sldMasterId id="2147483847" r:id="rId7"/>
    <p:sldMasterId id="2147483859" r:id="rId8"/>
    <p:sldMasterId id="2147483871" r:id="rId9"/>
    <p:sldMasterId id="2147483883" r:id="rId10"/>
  </p:sldMasterIdLst>
  <p:notesMasterIdLst>
    <p:notesMasterId r:id="rId47"/>
  </p:notesMasterIdLst>
  <p:sldIdLst>
    <p:sldId id="376" r:id="rId11"/>
    <p:sldId id="377" r:id="rId12"/>
    <p:sldId id="475" r:id="rId13"/>
    <p:sldId id="491" r:id="rId14"/>
    <p:sldId id="811" r:id="rId15"/>
    <p:sldId id="812" r:id="rId16"/>
    <p:sldId id="488" r:id="rId17"/>
    <p:sldId id="500" r:id="rId18"/>
    <p:sldId id="813" r:id="rId19"/>
    <p:sldId id="814" r:id="rId20"/>
    <p:sldId id="815" r:id="rId21"/>
    <p:sldId id="816" r:id="rId22"/>
    <p:sldId id="678" r:id="rId23"/>
    <p:sldId id="485" r:id="rId24"/>
    <p:sldId id="803" r:id="rId25"/>
    <p:sldId id="334" r:id="rId26"/>
    <p:sldId id="805" r:id="rId27"/>
    <p:sldId id="807" r:id="rId28"/>
    <p:sldId id="809" r:id="rId29"/>
    <p:sldId id="810" r:id="rId30"/>
    <p:sldId id="806" r:id="rId31"/>
    <p:sldId id="681" r:id="rId32"/>
    <p:sldId id="679" r:id="rId33"/>
    <p:sldId id="680" r:id="rId34"/>
    <p:sldId id="817" r:id="rId35"/>
    <p:sldId id="818" r:id="rId36"/>
    <p:sldId id="494" r:id="rId37"/>
    <p:sldId id="495" r:id="rId38"/>
    <p:sldId id="479" r:id="rId39"/>
    <p:sldId id="498" r:id="rId40"/>
    <p:sldId id="496" r:id="rId41"/>
    <p:sldId id="497" r:id="rId42"/>
    <p:sldId id="474" r:id="rId43"/>
    <p:sldId id="499" r:id="rId44"/>
    <p:sldId id="473" r:id="rId45"/>
    <p:sldId id="463" r:id="rId46"/>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9D"/>
    <a:srgbClr val="6E2C6B"/>
    <a:srgbClr val="006600"/>
    <a:srgbClr val="FF0000"/>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3CC117-F65D-41F7-BFB2-8E81C37034F4}" v="2" dt="2023-11-13T15:03:12.4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41" autoAdjust="0"/>
    <p:restoredTop sz="69456" autoAdjust="0"/>
  </p:normalViewPr>
  <p:slideViewPr>
    <p:cSldViewPr snapToGrid="0" showGuides="1">
      <p:cViewPr varScale="1">
        <p:scale>
          <a:sx n="79" d="100"/>
          <a:sy n="79" d="100"/>
        </p:scale>
        <p:origin x="2274" y="5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notesViewPr>
    <p:cSldViewPr snapToGrid="0">
      <p:cViewPr varScale="1">
        <p:scale>
          <a:sx n="51" d="100"/>
          <a:sy n="51" d="100"/>
        </p:scale>
        <p:origin x="2692"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oleObject" Target="file:///\\Volumes\Samsung_T5\Backups.backupdb\2020%20MacBook%20Pro\2020-12-11-080449\Macintosh%20HD%20-%20Data\Users\dalegardiner\Dropbox\CLOD\NHSBT%20Statistics\Referral%20Rate%20over%20Time.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3200" dirty="0">
                <a:solidFill>
                  <a:srgbClr val="E0119D"/>
                </a:solidFill>
              </a:rPr>
              <a:t>UK Referral Rate over Time</a:t>
            </a:r>
          </a:p>
        </c:rich>
      </c:tx>
      <c:overlay val="0"/>
    </c:title>
    <c:autoTitleDeleted val="0"/>
    <c:plotArea>
      <c:layout>
        <c:manualLayout>
          <c:layoutTarget val="inner"/>
          <c:xMode val="edge"/>
          <c:yMode val="edge"/>
          <c:x val="0.14151437052309801"/>
          <c:y val="0.15908318121134499"/>
          <c:w val="0.78558486340448996"/>
          <c:h val="0.58855788355175298"/>
        </c:manualLayout>
      </c:layout>
      <c:lineChart>
        <c:grouping val="standard"/>
        <c:varyColors val="0"/>
        <c:ser>
          <c:idx val="0"/>
          <c:order val="0"/>
          <c:tx>
            <c:strRef>
              <c:f>Sheet1!$B$2</c:f>
              <c:strCache>
                <c:ptCount val="1"/>
                <c:pt idx="0">
                  <c:v>DBD</c:v>
                </c:pt>
              </c:strCache>
            </c:strRef>
          </c:tx>
          <c:spPr>
            <a:ln w="63500"/>
          </c:spPr>
          <c:marker>
            <c:symbol val="none"/>
          </c:marker>
          <c:dLbls>
            <c:dLbl>
              <c:idx val="0"/>
              <c:layout>
                <c:manualLayout>
                  <c:x val="-2.4922770658182401E-2"/>
                  <c:y val="-6.4135084325531999E-2"/>
                </c:manualLayout>
              </c:layout>
              <c:tx>
                <c:rich>
                  <a:bodyPr/>
                  <a:lstStyle/>
                  <a:p>
                    <a:r>
                      <a:rPr lang="en-US"/>
                      <a:t>83%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6B7-AA4C-867E-226B0D01B692}"/>
                </c:ext>
              </c:extLst>
            </c:dLbl>
            <c:dLbl>
              <c:idx val="7"/>
              <c:layout>
                <c:manualLayout>
                  <c:x val="0.27036163057742785"/>
                  <c:y val="-6.3817975190276738E-2"/>
                </c:manualLayout>
              </c:layout>
              <c:tx>
                <c:rich>
                  <a:bodyPr/>
                  <a:lstStyle/>
                  <a:p>
                    <a:r>
                      <a:rPr lang="en-US"/>
                      <a:t>99%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6B7-AA4C-867E-226B0D01B692}"/>
                </c:ext>
              </c:extLst>
            </c:dLbl>
            <c:spPr>
              <a:noFill/>
              <a:ln>
                <a:noFill/>
              </a:ln>
              <a:effectLst/>
            </c:spPr>
            <c:txPr>
              <a:bodyPr/>
              <a:lstStyle/>
              <a:p>
                <a:pPr>
                  <a:defRPr sz="2400" b="1"/>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Sheet1!$A$3:$A$15</c:f>
              <c:strCache>
                <c:ptCount val="13"/>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c:v>
                </c:pt>
                <c:pt idx="12">
                  <c:v>2019-20</c:v>
                </c:pt>
              </c:strCache>
            </c:strRef>
          </c:cat>
          <c:val>
            <c:numRef>
              <c:f>Sheet1!$B$3:$B$15</c:f>
              <c:numCache>
                <c:formatCode>General</c:formatCode>
                <c:ptCount val="13"/>
                <c:pt idx="0">
                  <c:v>83</c:v>
                </c:pt>
                <c:pt idx="1">
                  <c:v>86</c:v>
                </c:pt>
                <c:pt idx="2">
                  <c:v>88</c:v>
                </c:pt>
                <c:pt idx="3">
                  <c:v>85.8</c:v>
                </c:pt>
                <c:pt idx="4">
                  <c:v>92.4</c:v>
                </c:pt>
                <c:pt idx="5">
                  <c:v>92.4</c:v>
                </c:pt>
                <c:pt idx="6">
                  <c:v>95.4</c:v>
                </c:pt>
                <c:pt idx="7">
                  <c:v>96.4</c:v>
                </c:pt>
                <c:pt idx="8">
                  <c:v>96.4</c:v>
                </c:pt>
                <c:pt idx="9">
                  <c:v>97.4</c:v>
                </c:pt>
                <c:pt idx="10">
                  <c:v>98.7</c:v>
                </c:pt>
                <c:pt idx="11">
                  <c:v>98.9</c:v>
                </c:pt>
                <c:pt idx="12">
                  <c:v>99.1</c:v>
                </c:pt>
              </c:numCache>
            </c:numRef>
          </c:val>
          <c:smooth val="0"/>
          <c:extLst>
            <c:ext xmlns:c16="http://schemas.microsoft.com/office/drawing/2014/chart" uri="{C3380CC4-5D6E-409C-BE32-E72D297353CC}">
              <c16:uniqueId val="{00000002-F6B7-AA4C-867E-226B0D01B692}"/>
            </c:ext>
          </c:extLst>
        </c:ser>
        <c:ser>
          <c:idx val="1"/>
          <c:order val="1"/>
          <c:tx>
            <c:strRef>
              <c:f>Sheet1!$C$2</c:f>
              <c:strCache>
                <c:ptCount val="1"/>
                <c:pt idx="0">
                  <c:v>DCD</c:v>
                </c:pt>
              </c:strCache>
            </c:strRef>
          </c:tx>
          <c:spPr>
            <a:ln w="63500"/>
          </c:spPr>
          <c:marker>
            <c:symbol val="none"/>
          </c:marker>
          <c:dLbls>
            <c:dLbl>
              <c:idx val="0"/>
              <c:layout>
                <c:manualLayout>
                  <c:x val="-2.0656250000000001E-2"/>
                  <c:y val="-5.8407195843707953E-2"/>
                </c:manualLayout>
              </c:layout>
              <c:tx>
                <c:rich>
                  <a:bodyPr/>
                  <a:lstStyle/>
                  <a:p>
                    <a:r>
                      <a:rPr lang="en-US"/>
                      <a:t>36%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6B7-AA4C-867E-226B0D01B692}"/>
                </c:ext>
              </c:extLst>
            </c:dLbl>
            <c:dLbl>
              <c:idx val="7"/>
              <c:layout>
                <c:manualLayout>
                  <c:x val="0.25938443241469816"/>
                  <c:y val="-5.536336036372088E-2"/>
                </c:manualLayout>
              </c:layout>
              <c:tx>
                <c:rich>
                  <a:bodyPr/>
                  <a:lstStyle/>
                  <a:p>
                    <a:r>
                      <a:rPr lang="en-US"/>
                      <a:t>93%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6B7-AA4C-867E-226B0D01B692}"/>
                </c:ext>
              </c:extLst>
            </c:dLbl>
            <c:spPr>
              <a:noFill/>
              <a:ln>
                <a:noFill/>
              </a:ln>
              <a:effectLst/>
            </c:spPr>
            <c:txPr>
              <a:bodyPr/>
              <a:lstStyle/>
              <a:p>
                <a:pPr>
                  <a:defRPr sz="2400" b="1"/>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Sheet1!$A$3:$A$15</c:f>
              <c:strCache>
                <c:ptCount val="13"/>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c:v>
                </c:pt>
                <c:pt idx="12">
                  <c:v>2019-20</c:v>
                </c:pt>
              </c:strCache>
            </c:strRef>
          </c:cat>
          <c:val>
            <c:numRef>
              <c:f>Sheet1!$C$3:$C$15</c:f>
              <c:numCache>
                <c:formatCode>General</c:formatCode>
                <c:ptCount val="13"/>
                <c:pt idx="0">
                  <c:v>36</c:v>
                </c:pt>
                <c:pt idx="1">
                  <c:v>42</c:v>
                </c:pt>
                <c:pt idx="2">
                  <c:v>48</c:v>
                </c:pt>
                <c:pt idx="3">
                  <c:v>44.3</c:v>
                </c:pt>
                <c:pt idx="4">
                  <c:v>52.6</c:v>
                </c:pt>
                <c:pt idx="5">
                  <c:v>62.5</c:v>
                </c:pt>
                <c:pt idx="6">
                  <c:v>70.900000000000006</c:v>
                </c:pt>
                <c:pt idx="7">
                  <c:v>76.3</c:v>
                </c:pt>
                <c:pt idx="8">
                  <c:v>83</c:v>
                </c:pt>
                <c:pt idx="9">
                  <c:v>85.6</c:v>
                </c:pt>
                <c:pt idx="10">
                  <c:v>89.4</c:v>
                </c:pt>
                <c:pt idx="11">
                  <c:v>92.7</c:v>
                </c:pt>
                <c:pt idx="12">
                  <c:v>92.3</c:v>
                </c:pt>
              </c:numCache>
            </c:numRef>
          </c:val>
          <c:smooth val="0"/>
          <c:extLst>
            <c:ext xmlns:c16="http://schemas.microsoft.com/office/drawing/2014/chart" uri="{C3380CC4-5D6E-409C-BE32-E72D297353CC}">
              <c16:uniqueId val="{00000005-F6B7-AA4C-867E-226B0D01B692}"/>
            </c:ext>
          </c:extLst>
        </c:ser>
        <c:dLbls>
          <c:showLegendKey val="0"/>
          <c:showVal val="0"/>
          <c:showCatName val="0"/>
          <c:showSerName val="0"/>
          <c:showPercent val="0"/>
          <c:showBubbleSize val="0"/>
        </c:dLbls>
        <c:smooth val="0"/>
        <c:axId val="-594164688"/>
        <c:axId val="-594162368"/>
      </c:lineChart>
      <c:catAx>
        <c:axId val="-594164688"/>
        <c:scaling>
          <c:orientation val="minMax"/>
        </c:scaling>
        <c:delete val="0"/>
        <c:axPos val="b"/>
        <c:numFmt formatCode="General" sourceLinked="0"/>
        <c:majorTickMark val="out"/>
        <c:minorTickMark val="none"/>
        <c:tickLblPos val="nextTo"/>
        <c:txPr>
          <a:bodyPr rot="-2700000"/>
          <a:lstStyle/>
          <a:p>
            <a:pPr>
              <a:defRPr sz="2400" b="0"/>
            </a:pPr>
            <a:endParaRPr lang="en-US"/>
          </a:p>
        </c:txPr>
        <c:crossAx val="-594162368"/>
        <c:crosses val="autoZero"/>
        <c:auto val="1"/>
        <c:lblAlgn val="ctr"/>
        <c:lblOffset val="100"/>
        <c:noMultiLvlLbl val="0"/>
      </c:catAx>
      <c:valAx>
        <c:axId val="-594162368"/>
        <c:scaling>
          <c:orientation val="minMax"/>
          <c:max val="100"/>
        </c:scaling>
        <c:delete val="0"/>
        <c:axPos val="l"/>
        <c:majorGridlines/>
        <c:title>
          <c:tx>
            <c:rich>
              <a:bodyPr rot="-5400000" vert="horz"/>
              <a:lstStyle/>
              <a:p>
                <a:pPr>
                  <a:defRPr sz="2800"/>
                </a:pPr>
                <a:r>
                  <a:rPr lang="en-US" sz="2800"/>
                  <a:t>Referral</a:t>
                </a:r>
                <a:r>
                  <a:rPr lang="en-US" sz="2800" baseline="0"/>
                  <a:t> Rate %</a:t>
                </a:r>
                <a:endParaRPr lang="en-US" sz="2800"/>
              </a:p>
            </c:rich>
          </c:tx>
          <c:layout>
            <c:manualLayout>
              <c:xMode val="edge"/>
              <c:yMode val="edge"/>
              <c:x val="2.1983841863517057E-2"/>
              <c:y val="0.22872928619367494"/>
            </c:manualLayout>
          </c:layout>
          <c:overlay val="0"/>
        </c:title>
        <c:numFmt formatCode="General" sourceLinked="1"/>
        <c:majorTickMark val="out"/>
        <c:minorTickMark val="none"/>
        <c:tickLblPos val="nextTo"/>
        <c:txPr>
          <a:bodyPr/>
          <a:lstStyle/>
          <a:p>
            <a:pPr>
              <a:defRPr sz="2800"/>
            </a:pPr>
            <a:endParaRPr lang="en-US"/>
          </a:p>
        </c:txPr>
        <c:crossAx val="-594164688"/>
        <c:crosses val="autoZero"/>
        <c:crossBetween val="between"/>
      </c:valAx>
    </c:plotArea>
    <c:legend>
      <c:legendPos val="r"/>
      <c:layout>
        <c:manualLayout>
          <c:xMode val="edge"/>
          <c:yMode val="edge"/>
          <c:x val="0.79164025590551179"/>
          <c:y val="0.36392702317800868"/>
          <c:w val="9.8973015091863542E-2"/>
          <c:h val="0.259540092090565"/>
        </c:manualLayout>
      </c:layout>
      <c:overlay val="0"/>
      <c:txPr>
        <a:bodyPr/>
        <a:lstStyle/>
        <a:p>
          <a:pPr>
            <a:defRPr sz="3200"/>
          </a:pPr>
          <a:endParaRPr lang="en-US"/>
        </a:p>
      </c:txPr>
    </c:legend>
    <c:plotVisOnly val="1"/>
    <c:dispBlanksAs val="gap"/>
    <c:showDLblsOverMax val="0"/>
  </c:chart>
  <c:externalData r:id="rId2">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image" Target="../media/image12.jpg"/></Relationships>
</file>

<file path=ppt/diagrams/_rels/data2.xml.rels><?xml version="1.0" encoding="UTF-8" standalone="yes"?>
<Relationships xmlns="http://schemas.openxmlformats.org/package/2006/relationships"><Relationship Id="rId1" Type="http://schemas.openxmlformats.org/officeDocument/2006/relationships/image" Target="../media/image12.jpg"/></Relationships>
</file>

<file path=ppt/diagrams/_rels/data3.xml.rels><?xml version="1.0" encoding="UTF-8" standalone="yes"?>
<Relationships xmlns="http://schemas.openxmlformats.org/package/2006/relationships"><Relationship Id="rId1" Type="http://schemas.openxmlformats.org/officeDocument/2006/relationships/image" Target="../media/image12.jpg"/></Relationships>
</file>

<file path=ppt/diagrams/_rels/data4.xml.rels><?xml version="1.0" encoding="UTF-8" standalone="yes"?>
<Relationships xmlns="http://schemas.openxmlformats.org/package/2006/relationships"><Relationship Id="rId1" Type="http://schemas.openxmlformats.org/officeDocument/2006/relationships/image" Target="../media/image12.jpg"/></Relationships>
</file>

<file path=ppt/diagrams/_rels/drawing1.xml.rels><?xml version="1.0" encoding="UTF-8" standalone="yes"?>
<Relationships xmlns="http://schemas.openxmlformats.org/package/2006/relationships"><Relationship Id="rId1" Type="http://schemas.openxmlformats.org/officeDocument/2006/relationships/image" Target="../media/image12.jpg"/></Relationships>
</file>

<file path=ppt/diagrams/_rels/drawing2.xml.rels><?xml version="1.0" encoding="UTF-8" standalone="yes"?>
<Relationships xmlns="http://schemas.openxmlformats.org/package/2006/relationships"><Relationship Id="rId1" Type="http://schemas.openxmlformats.org/officeDocument/2006/relationships/image" Target="../media/image12.jpg"/></Relationships>
</file>

<file path=ppt/diagrams/_rels/drawing3.xml.rels><?xml version="1.0" encoding="UTF-8" standalone="yes"?>
<Relationships xmlns="http://schemas.openxmlformats.org/package/2006/relationships"><Relationship Id="rId1" Type="http://schemas.openxmlformats.org/officeDocument/2006/relationships/image" Target="../media/image12.jpg"/></Relationships>
</file>

<file path=ppt/diagrams/_rels/drawing4.xml.rels><?xml version="1.0" encoding="UTF-8" standalone="yes"?>
<Relationships xmlns="http://schemas.openxmlformats.org/package/2006/relationships"><Relationship Id="rId1" Type="http://schemas.openxmlformats.org/officeDocument/2006/relationships/image" Target="../media/image1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6F844B10-6A31-45A1-844D-70490D01D071}">
      <dgm:prSet/>
      <dgm:spPr>
        <a:xfrm>
          <a:off x="4326269" y="1268"/>
          <a:ext cx="2213015" cy="1475343"/>
        </a:xfrm>
        <a:noFill/>
        <a:ln>
          <a:noFill/>
        </a:ln>
        <a:effectLst/>
      </dgm:spPr>
      <dgm:t>
        <a:bodyPr/>
        <a:lstStyle/>
        <a:p>
          <a:endParaRPr lang="en-GB" dirty="0">
            <a:solidFill>
              <a:srgbClr val="E0119D"/>
            </a:solidFill>
            <a:latin typeface="Arial"/>
            <a:ea typeface="ＭＳ Ｐゴシック"/>
            <a:cs typeface=""/>
          </a:endParaRPr>
        </a:p>
      </dgm:t>
    </dgm:pt>
    <dgm:pt modelId="{E4C24863-05D6-4B97-AFAC-027430E83A1A}" type="sibTrans" cxnId="{120A5D10-2A17-4A9F-8968-57B60ED6B847}">
      <dgm:prSet/>
      <dgm:spPr/>
      <dgm:t>
        <a:bodyPr/>
        <a:lstStyle/>
        <a:p>
          <a:endParaRPr lang="en-US"/>
        </a:p>
      </dgm:t>
    </dgm:pt>
    <dgm:pt modelId="{D0BC0C84-6BE8-4780-BF4C-BC20D5D54C65}" type="parTrans" cxnId="{120A5D10-2A17-4A9F-8968-57B60ED6B847}">
      <dgm:prSet/>
      <dgm:spPr>
        <a:ln>
          <a:solidFill>
            <a:schemeClr val="bg1"/>
          </a:solidFill>
        </a:ln>
      </dgm:spPr>
      <dgm:t>
        <a:bodyPr/>
        <a:lstStyle/>
        <a:p>
          <a:endParaRPr lang="en-US"/>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2"/>
      <dgm:spPr/>
    </dgm:pt>
    <dgm:pt modelId="{00B882D9-FE91-460F-AF3E-DAF05A690181}" type="pres">
      <dgm:prSet presAssocID="{8909115A-BFDD-4021-A9BF-0F6973F9A0D2}" presName="visible" presStyleLbl="node1" presStyleIdx="0" presStyleCnt="2" custScaleX="152178" custScaleY="136182" custLinFactNeighborX="883" custLinFactNeighborY="3872"/>
      <dgm:spPr>
        <a:xfrm>
          <a:off x="0" y="1448886"/>
          <a:ext cx="2635448" cy="2635448"/>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47FAB71F-7E6F-480A-AB69-574992B0229A}" type="pres">
      <dgm:prSet presAssocID="{D0BC0C84-6BE8-4780-BF4C-BC20D5D54C65}" presName="Name25" presStyleLbl="parChTrans1D1" presStyleIdx="0" presStyleCnt="1"/>
      <dgm:spPr/>
    </dgm:pt>
    <dgm:pt modelId="{DC5C183F-5DDF-4A02-B129-C543E113FE54}" type="pres">
      <dgm:prSet presAssocID="{6F844B10-6A31-45A1-844D-70490D01D071}" presName="node" presStyleCnt="0"/>
      <dgm:spPr/>
    </dgm:pt>
    <dgm:pt modelId="{D74E6181-94BE-49A4-BBBF-D2576866CEC4}" type="pres">
      <dgm:prSet presAssocID="{6F844B10-6A31-45A1-844D-70490D01D071}" presName="parentNode" presStyleLbl="node1" presStyleIdx="1" presStyleCnt="2" custLinFactNeighborX="71551" custLinFactNeighborY="-21465">
        <dgm:presLayoutVars>
          <dgm:chMax val="1"/>
          <dgm:bulletEnabled val="1"/>
        </dgm:presLayoutVars>
      </dgm:prSet>
      <dgm:spPr/>
    </dgm:pt>
    <dgm:pt modelId="{B794602B-608A-44A5-B19C-8724CBFDBD26}" type="pres">
      <dgm:prSet presAssocID="{6F844B10-6A31-45A1-844D-70490D01D071}" presName="childNode" presStyleLbl="revTx" presStyleIdx="0" presStyleCnt="0">
        <dgm:presLayoutVars>
          <dgm:bulletEnabled val="1"/>
        </dgm:presLayoutVars>
      </dgm:prSet>
      <dgm:spPr/>
    </dgm:pt>
  </dgm:ptLst>
  <dgm:cxnLst>
    <dgm:cxn modelId="{120A5D10-2A17-4A9F-8968-57B60ED6B847}" srcId="{8909115A-BFDD-4021-A9BF-0F6973F9A0D2}" destId="{6F844B10-6A31-45A1-844D-70490D01D071}" srcOrd="0" destOrd="0" parTransId="{D0BC0C84-6BE8-4780-BF4C-BC20D5D54C65}" sibTransId="{E4C24863-05D6-4B97-AFAC-027430E83A1A}"/>
    <dgm:cxn modelId="{C559198A-CD17-A442-974F-C5DEB209FB60}" type="presOf" srcId="{8909115A-BFDD-4021-A9BF-0F6973F9A0D2}" destId="{B6749232-C406-4098-8D55-B4290C712EF3}" srcOrd="0" destOrd="0" presId="urn:microsoft.com/office/officeart/2005/8/layout/radial2"/>
    <dgm:cxn modelId="{D4D7408F-51F8-4698-8499-A2576D21290E}" type="presOf" srcId="{6F844B10-6A31-45A1-844D-70490D01D071}" destId="{D74E6181-94BE-49A4-BBBF-D2576866CEC4}" srcOrd="0" destOrd="0" presId="urn:microsoft.com/office/officeart/2005/8/layout/radial2"/>
    <dgm:cxn modelId="{759E49CB-4023-486E-93E0-035A5C79FD0F}" type="presOf" srcId="{D0BC0C84-6BE8-4780-BF4C-BC20D5D54C65}" destId="{47FAB71F-7E6F-480A-AB69-574992B0229A}"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EB3452C1-6D84-441D-876C-E55831A98B18}" type="presParOf" srcId="{0DE61143-2192-4F60-81B7-3B28A43464F8}" destId="{47FAB71F-7E6F-480A-AB69-574992B0229A}" srcOrd="1" destOrd="0" presId="urn:microsoft.com/office/officeart/2005/8/layout/radial2"/>
    <dgm:cxn modelId="{C693011D-F1B1-4BD6-8BEC-ACC1408E15DC}" type="presParOf" srcId="{0DE61143-2192-4F60-81B7-3B28A43464F8}" destId="{DC5C183F-5DDF-4A02-B129-C543E113FE54}" srcOrd="2" destOrd="0" presId="urn:microsoft.com/office/officeart/2005/8/layout/radial2"/>
    <dgm:cxn modelId="{3B1CC7AE-7C0C-474D-A3AA-82F06D1EB03A}" type="presParOf" srcId="{DC5C183F-5DDF-4A02-B129-C543E113FE54}" destId="{D74E6181-94BE-49A4-BBBF-D2576866CEC4}" srcOrd="0" destOrd="0" presId="urn:microsoft.com/office/officeart/2005/8/layout/radial2"/>
    <dgm:cxn modelId="{AD6CD74E-0954-4D36-AE1A-9B280A86B5A2}" type="presParOf" srcId="{DC5C183F-5DDF-4A02-B129-C543E113FE54}" destId="{B794602B-608A-44A5-B19C-8724CBFDBD26}"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C68A6218-5C65-4AD4-A535-792923C12E8D}">
      <dgm:prSet phldrT="[Text]"/>
      <dgm:spPr>
        <a:xfrm>
          <a:off x="2703391" y="1268"/>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a:t>
          </a:r>
        </a:p>
        <a:p>
          <a:r>
            <a:rPr lang="en-US" dirty="0">
              <a:solidFill>
                <a:srgbClr val="FFFFFF"/>
              </a:solidFill>
              <a:latin typeface="Arial"/>
              <a:ea typeface="ＭＳ Ｐゴシック"/>
              <a:cs typeface=""/>
            </a:rPr>
            <a:t>Decline </a:t>
          </a:r>
        </a:p>
      </dgm:t>
    </dgm:pt>
    <dgm:pt modelId="{6917B1CF-E3CF-4065-A733-00F57682CCEE}" type="parTrans" cxnId="{8FA42D36-9F51-4BE6-9EF5-5CD8CECB37BE}">
      <dgm:prSet/>
      <dgm:spPr>
        <a:xfrm rot="19066100">
          <a:off x="2196950" y="1470878"/>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695D1EC3-FB23-4B97-91DE-10507CABE273}" type="sibTrans" cxnId="{8FA42D36-9F51-4BE6-9EF5-5CD8CECB37BE}">
      <dgm:prSet/>
      <dgm:spPr/>
      <dgm:t>
        <a:bodyPr/>
        <a:lstStyle/>
        <a:p>
          <a:endParaRPr lang="en-US"/>
        </a:p>
      </dgm:t>
    </dgm:pt>
    <dgm:pt modelId="{E8776F12-2792-4039-ADE0-62CDA6E485D8}">
      <dgm:prSet phldrT="[Text]"/>
      <dgm:spPr>
        <a:xfrm>
          <a:off x="4326269" y="1268"/>
          <a:ext cx="2213015" cy="1475343"/>
        </a:xfrm>
        <a:prstGeom prst="rect">
          <a:avLst/>
        </a:prstGeom>
        <a:noFill/>
        <a:ln>
          <a:noFill/>
        </a:ln>
        <a:effectLst/>
      </dgm:spPr>
      <dgm:t>
        <a:bodyPr/>
        <a:lstStyle/>
        <a:p>
          <a:r>
            <a:rPr lang="en-GB" dirty="0">
              <a:solidFill>
                <a:srgbClr val="6E2C6B"/>
              </a:solidFill>
              <a:latin typeface="Arial"/>
              <a:ea typeface="ＭＳ Ｐゴシック"/>
              <a:cs typeface=""/>
            </a:rPr>
            <a:t>Age</a:t>
          </a:r>
          <a:endParaRPr lang="en-US" dirty="0">
            <a:solidFill>
              <a:srgbClr val="6E2C6B"/>
            </a:solidFill>
            <a:latin typeface="Arial"/>
            <a:ea typeface="ＭＳ Ｐゴシック"/>
            <a:cs typeface=""/>
          </a:endParaRPr>
        </a:p>
      </dgm:t>
    </dgm:pt>
    <dgm:pt modelId="{E003BCE1-3E30-405E-8C9C-09B8AC0CA6A1}" type="parTrans" cxnId="{7D7E805A-9A6B-41B2-83DE-9BCB3B34570E}">
      <dgm:prSet/>
      <dgm:spPr/>
      <dgm:t>
        <a:bodyPr/>
        <a:lstStyle/>
        <a:p>
          <a:endParaRPr lang="en-US"/>
        </a:p>
      </dgm:t>
    </dgm:pt>
    <dgm:pt modelId="{D0601576-A052-46F3-BA1C-95C0550CF03B}" type="sibTrans" cxnId="{7D7E805A-9A6B-41B2-83DE-9BCB3B34570E}">
      <dgm:prSet/>
      <dgm:spPr/>
      <dgm:t>
        <a:bodyPr/>
        <a:lstStyle/>
        <a:p>
          <a:endParaRPr lang="en-US"/>
        </a:p>
      </dgm:t>
    </dgm:pt>
    <dgm:pt modelId="{36FDB51A-CB60-4896-8697-861F706D7F2D}">
      <dgm:prSet/>
      <dgm:spPr>
        <a:xfrm>
          <a:off x="4326269" y="1268"/>
          <a:ext cx="2213015" cy="1475343"/>
        </a:xfrm>
        <a:prstGeom prst="rect">
          <a:avLst/>
        </a:prstGeom>
        <a:noFill/>
        <a:ln>
          <a:noFill/>
        </a:ln>
        <a:effectLst/>
      </dgm:spPr>
      <dgm:t>
        <a:bodyPr/>
        <a:lstStyle/>
        <a:p>
          <a:r>
            <a:rPr lang="en-GB" dirty="0">
              <a:solidFill>
                <a:srgbClr val="6E2C6B"/>
              </a:solidFill>
              <a:latin typeface="Arial"/>
              <a:ea typeface="ＭＳ Ｐゴシック"/>
              <a:cs typeface=""/>
            </a:rPr>
            <a:t>Absolute contraindication </a:t>
          </a:r>
        </a:p>
      </dgm:t>
    </dgm:pt>
    <dgm:pt modelId="{05184034-C6A4-427D-B2B8-7CAB683CA68E}" type="parTrans" cxnId="{C558E39A-1904-4069-B5B6-EF9E6B9BCA42}">
      <dgm:prSet/>
      <dgm:spPr/>
      <dgm:t>
        <a:bodyPr/>
        <a:lstStyle/>
        <a:p>
          <a:endParaRPr lang="en-US"/>
        </a:p>
      </dgm:t>
    </dgm:pt>
    <dgm:pt modelId="{B66480CA-7CA2-4A96-A426-028526E3DAAA}" type="sibTrans" cxnId="{C558E39A-1904-4069-B5B6-EF9E6B9BCA42}">
      <dgm:prSet/>
      <dgm:spPr/>
      <dgm:t>
        <a:bodyPr/>
        <a:lstStyle/>
        <a:p>
          <a:endParaRPr lang="en-US"/>
        </a:p>
      </dgm:t>
    </dgm:pt>
    <dgm:pt modelId="{A86ED91D-5455-42B6-9637-B8CB5811F73F}">
      <dgm:prSet/>
      <dgm:spPr>
        <a:xfrm>
          <a:off x="4326269" y="1268"/>
          <a:ext cx="2213015" cy="1475343"/>
        </a:xfrm>
        <a:prstGeom prst="rect">
          <a:avLst/>
        </a:prstGeom>
        <a:noFill/>
        <a:ln>
          <a:noFill/>
        </a:ln>
        <a:effectLst/>
      </dgm:spPr>
      <dgm:t>
        <a:bodyPr/>
        <a:lstStyle/>
        <a:p>
          <a:r>
            <a:rPr lang="en-GB">
              <a:solidFill>
                <a:srgbClr val="6E2C6B"/>
              </a:solidFill>
              <a:latin typeface="Arial"/>
              <a:ea typeface="ＭＳ Ｐゴシック"/>
              <a:cs typeface=""/>
            </a:rPr>
            <a:t>Instability </a:t>
          </a:r>
          <a:endParaRPr lang="en-GB" dirty="0">
            <a:solidFill>
              <a:srgbClr val="6E2C6B"/>
            </a:solidFill>
            <a:latin typeface="Arial"/>
            <a:ea typeface="ＭＳ Ｐゴシック"/>
            <a:cs typeface=""/>
          </a:endParaRPr>
        </a:p>
      </dgm:t>
    </dgm:pt>
    <dgm:pt modelId="{3DC38158-4FAF-4DB0-8382-DB9889C99E35}" type="parTrans" cxnId="{371652B2-2D13-47AF-96D1-DF17197D510B}">
      <dgm:prSet/>
      <dgm:spPr/>
      <dgm:t>
        <a:bodyPr/>
        <a:lstStyle/>
        <a:p>
          <a:endParaRPr lang="en-US"/>
        </a:p>
      </dgm:t>
    </dgm:pt>
    <dgm:pt modelId="{ECEE71B6-3FAC-4E42-98B2-9377EFA6E55B}" type="sibTrans" cxnId="{371652B2-2D13-47AF-96D1-DF17197D510B}">
      <dgm:prSet/>
      <dgm:spPr/>
      <dgm:t>
        <a:bodyPr/>
        <a:lstStyle/>
        <a:p>
          <a:endParaRPr lang="en-US"/>
        </a:p>
      </dgm:t>
    </dgm:pt>
    <dgm:pt modelId="{6E30DFD3-9EF8-4549-BD6B-77E75EF96C49}">
      <dgm:prSet/>
      <dgm:spPr>
        <a:xfrm>
          <a:off x="4326269" y="1268"/>
          <a:ext cx="2213015" cy="1475343"/>
        </a:xfrm>
        <a:prstGeom prst="rect">
          <a:avLst/>
        </a:prstGeom>
        <a:noFill/>
        <a:ln>
          <a:noFill/>
        </a:ln>
        <a:effectLst/>
      </dgm:spPr>
      <dgm:t>
        <a:bodyPr/>
        <a:lstStyle/>
        <a:p>
          <a:r>
            <a:rPr lang="en-GB" dirty="0">
              <a:solidFill>
                <a:srgbClr val="6E2C6B"/>
              </a:solidFill>
              <a:latin typeface="Arial"/>
              <a:ea typeface="ＭＳ Ｐゴシック"/>
              <a:cs typeface=""/>
            </a:rPr>
            <a:t>Known PMH</a:t>
          </a:r>
        </a:p>
      </dgm:t>
    </dgm:pt>
    <dgm:pt modelId="{EEF34B21-05CC-4C21-8295-D65D04C86BFE}" type="parTrans" cxnId="{D8EA6264-D180-4744-8B08-7826E1208075}">
      <dgm:prSet/>
      <dgm:spPr/>
      <dgm:t>
        <a:bodyPr/>
        <a:lstStyle/>
        <a:p>
          <a:endParaRPr lang="en-US"/>
        </a:p>
      </dgm:t>
    </dgm:pt>
    <dgm:pt modelId="{B9AAC8B2-6C7C-4473-B2B2-59379DCB74F9}" type="sibTrans" cxnId="{D8EA6264-D180-4744-8B08-7826E1208075}">
      <dgm:prSet/>
      <dgm:spPr/>
      <dgm:t>
        <a:bodyPr/>
        <a:lstStyle/>
        <a:p>
          <a:endParaRPr lang="en-US"/>
        </a:p>
      </dgm:t>
    </dgm:pt>
    <dgm:pt modelId="{6F844B10-6A31-45A1-844D-70490D01D071}">
      <dgm:prSet/>
      <dgm:spPr>
        <a:xfrm>
          <a:off x="4326269" y="1268"/>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a:t>
          </a:r>
          <a:r>
            <a:rPr lang="en-GB" dirty="0">
              <a:solidFill>
                <a:srgbClr val="E0119D"/>
              </a:solidFill>
              <a:latin typeface="Arial"/>
              <a:ea typeface="ＭＳ Ｐゴシック"/>
              <a:cs typeface=""/>
            </a:rPr>
            <a:t>Plan palliation &amp; offer tissue donation as advised</a:t>
          </a:r>
        </a:p>
      </dgm:t>
    </dgm:pt>
    <dgm:pt modelId="{D0BC0C84-6BE8-4780-BF4C-BC20D5D54C65}" type="parTrans" cxnId="{120A5D10-2A17-4A9F-8968-57B60ED6B847}">
      <dgm:prSet/>
      <dgm:spPr/>
      <dgm:t>
        <a:bodyPr/>
        <a:lstStyle/>
        <a:p>
          <a:endParaRPr lang="en-US"/>
        </a:p>
      </dgm:t>
    </dgm:pt>
    <dgm:pt modelId="{E4C24863-05D6-4B97-AFAC-027430E83A1A}" type="sibTrans" cxnId="{120A5D10-2A17-4A9F-8968-57B60ED6B847}">
      <dgm:prSet/>
      <dgm:spPr/>
      <dgm:t>
        <a:bodyPr/>
        <a:lstStyle/>
        <a:p>
          <a:endParaRPr lang="en-US"/>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2"/>
      <dgm:spPr/>
    </dgm:pt>
    <dgm:pt modelId="{00B882D9-FE91-460F-AF3E-DAF05A690181}" type="pres">
      <dgm:prSet presAssocID="{8909115A-BFDD-4021-A9BF-0F6973F9A0D2}" presName="visible" presStyleLbl="node1" presStyleIdx="0" presStyleCnt="2" custScaleX="118191" custScaleY="104569" custLinFactNeighborX="-7337" custLinFactNeighborY="4755"/>
      <dgm:spPr>
        <a:xfrm>
          <a:off x="0" y="1448886"/>
          <a:ext cx="2635448" cy="2635448"/>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25EA34B2-C7DB-4C41-BC17-B63CE4D50C74}" type="pres">
      <dgm:prSet presAssocID="{6917B1CF-E3CF-4065-A733-00F57682CCEE}" presName="Name25" presStyleLbl="parChTrans1D1" presStyleIdx="0" presStyleCnt="1"/>
      <dgm:spPr/>
    </dgm:pt>
    <dgm:pt modelId="{097AB268-EB56-481E-9F17-81A91C694CC9}" type="pres">
      <dgm:prSet presAssocID="{C68A6218-5C65-4AD4-A535-792923C12E8D}" presName="node" presStyleCnt="0"/>
      <dgm:spPr/>
    </dgm:pt>
    <dgm:pt modelId="{0A66D14E-D0F9-43BA-BC5E-59861B551E55}" type="pres">
      <dgm:prSet presAssocID="{C68A6218-5C65-4AD4-A535-792923C12E8D}" presName="parentNode" presStyleLbl="node1" presStyleIdx="1" presStyleCnt="2" custLinFactNeighborY="6139">
        <dgm:presLayoutVars>
          <dgm:chMax val="1"/>
          <dgm:bulletEnabled val="1"/>
        </dgm:presLayoutVars>
      </dgm:prSet>
      <dgm:spPr/>
    </dgm:pt>
    <dgm:pt modelId="{2F22D782-46C8-4B38-A91F-0DD81D9D9378}" type="pres">
      <dgm:prSet presAssocID="{C68A6218-5C65-4AD4-A535-792923C12E8D}" presName="childNode" presStyleLbl="revTx" presStyleIdx="0" presStyleCnt="1">
        <dgm:presLayoutVars>
          <dgm:bulletEnabled val="1"/>
        </dgm:presLayoutVars>
      </dgm:prSet>
      <dgm:spPr/>
    </dgm:pt>
  </dgm:ptLst>
  <dgm:cxnLst>
    <dgm:cxn modelId="{120A5D10-2A17-4A9F-8968-57B60ED6B847}" srcId="{C68A6218-5C65-4AD4-A535-792923C12E8D}" destId="{6F844B10-6A31-45A1-844D-70490D01D071}" srcOrd="4" destOrd="0" parTransId="{D0BC0C84-6BE8-4780-BF4C-BC20D5D54C65}" sibTransId="{E4C24863-05D6-4B97-AFAC-027430E83A1A}"/>
    <dgm:cxn modelId="{3CDE6F12-131F-2B4F-8BCD-6B60DEAECD76}" type="presOf" srcId="{6917B1CF-E3CF-4065-A733-00F57682CCEE}" destId="{25EA34B2-C7DB-4C41-BC17-B63CE4D50C74}" srcOrd="0" destOrd="0" presId="urn:microsoft.com/office/officeart/2005/8/layout/radial2"/>
    <dgm:cxn modelId="{8FA42D36-9F51-4BE6-9EF5-5CD8CECB37BE}" srcId="{8909115A-BFDD-4021-A9BF-0F6973F9A0D2}" destId="{C68A6218-5C65-4AD4-A535-792923C12E8D}" srcOrd="0" destOrd="0" parTransId="{6917B1CF-E3CF-4065-A733-00F57682CCEE}" sibTransId="{695D1EC3-FB23-4B97-91DE-10507CABE273}"/>
    <dgm:cxn modelId="{C65BCF41-2FD4-0D4C-A422-84182CE78427}" type="presOf" srcId="{36FDB51A-CB60-4896-8697-861F706D7F2D}" destId="{2F22D782-46C8-4B38-A91F-0DD81D9D9378}" srcOrd="0" destOrd="1" presId="urn:microsoft.com/office/officeart/2005/8/layout/radial2"/>
    <dgm:cxn modelId="{D8EA6264-D180-4744-8B08-7826E1208075}" srcId="{C68A6218-5C65-4AD4-A535-792923C12E8D}" destId="{6E30DFD3-9EF8-4549-BD6B-77E75EF96C49}" srcOrd="3" destOrd="0" parTransId="{EEF34B21-05CC-4C21-8295-D65D04C86BFE}" sibTransId="{B9AAC8B2-6C7C-4473-B2B2-59379DCB74F9}"/>
    <dgm:cxn modelId="{BFD78B57-CD9C-114F-B649-C415697DC9F8}" type="presOf" srcId="{A86ED91D-5455-42B6-9637-B8CB5811F73F}" destId="{2F22D782-46C8-4B38-A91F-0DD81D9D9378}" srcOrd="0" destOrd="2" presId="urn:microsoft.com/office/officeart/2005/8/layout/radial2"/>
    <dgm:cxn modelId="{56E35159-6E27-854C-89D3-BB9B6622A57B}" type="presOf" srcId="{6E30DFD3-9EF8-4549-BD6B-77E75EF96C49}" destId="{2F22D782-46C8-4B38-A91F-0DD81D9D9378}" srcOrd="0" destOrd="3" presId="urn:microsoft.com/office/officeart/2005/8/layout/radial2"/>
    <dgm:cxn modelId="{7D7E805A-9A6B-41B2-83DE-9BCB3B34570E}" srcId="{C68A6218-5C65-4AD4-A535-792923C12E8D}" destId="{E8776F12-2792-4039-ADE0-62CDA6E485D8}" srcOrd="0" destOrd="0" parTransId="{E003BCE1-3E30-405E-8C9C-09B8AC0CA6A1}" sibTransId="{D0601576-A052-46F3-BA1C-95C0550CF03B}"/>
    <dgm:cxn modelId="{C559198A-CD17-A442-974F-C5DEB209FB60}" type="presOf" srcId="{8909115A-BFDD-4021-A9BF-0F6973F9A0D2}" destId="{B6749232-C406-4098-8D55-B4290C712EF3}" srcOrd="0" destOrd="0" presId="urn:microsoft.com/office/officeart/2005/8/layout/radial2"/>
    <dgm:cxn modelId="{C558E39A-1904-4069-B5B6-EF9E6B9BCA42}" srcId="{C68A6218-5C65-4AD4-A535-792923C12E8D}" destId="{36FDB51A-CB60-4896-8697-861F706D7F2D}" srcOrd="1" destOrd="0" parTransId="{05184034-C6A4-427D-B2B8-7CAB683CA68E}" sibTransId="{B66480CA-7CA2-4A96-A426-028526E3DAAA}"/>
    <dgm:cxn modelId="{371652B2-2D13-47AF-96D1-DF17197D510B}" srcId="{C68A6218-5C65-4AD4-A535-792923C12E8D}" destId="{A86ED91D-5455-42B6-9637-B8CB5811F73F}" srcOrd="2" destOrd="0" parTransId="{3DC38158-4FAF-4DB0-8382-DB9889C99E35}" sibTransId="{ECEE71B6-3FAC-4E42-98B2-9377EFA6E55B}"/>
    <dgm:cxn modelId="{4204E2B5-9A18-704F-B073-8BACEFF36900}" type="presOf" srcId="{E8776F12-2792-4039-ADE0-62CDA6E485D8}" destId="{2F22D782-46C8-4B38-A91F-0DD81D9D9378}" srcOrd="0" destOrd="0" presId="urn:microsoft.com/office/officeart/2005/8/layout/radial2"/>
    <dgm:cxn modelId="{FBF0BCCF-2351-1C44-9EC3-59F1BB3EA105}" type="presOf" srcId="{6F844B10-6A31-45A1-844D-70490D01D071}" destId="{2F22D782-46C8-4B38-A91F-0DD81D9D9378}" srcOrd="0" destOrd="4" presId="urn:microsoft.com/office/officeart/2005/8/layout/radial2"/>
    <dgm:cxn modelId="{470C9BF1-8030-4440-9DC9-87AE7FE9A536}" type="presOf" srcId="{C68A6218-5C65-4AD4-A535-792923C12E8D}" destId="{0A66D14E-D0F9-43BA-BC5E-59861B551E55}"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B97DA582-309A-3349-AAD0-4257BD0713F0}" type="presParOf" srcId="{0DE61143-2192-4F60-81B7-3B28A43464F8}" destId="{25EA34B2-C7DB-4C41-BC17-B63CE4D50C74}" srcOrd="1" destOrd="0" presId="urn:microsoft.com/office/officeart/2005/8/layout/radial2"/>
    <dgm:cxn modelId="{B631FA20-46D8-9E4D-849D-52D63C48B139}" type="presParOf" srcId="{0DE61143-2192-4F60-81B7-3B28A43464F8}" destId="{097AB268-EB56-481E-9F17-81A91C694CC9}" srcOrd="2" destOrd="0" presId="urn:microsoft.com/office/officeart/2005/8/layout/radial2"/>
    <dgm:cxn modelId="{499BBAAF-DD37-D445-AD2C-00EA7CC8B38E}" type="presParOf" srcId="{097AB268-EB56-481E-9F17-81A91C694CC9}" destId="{0A66D14E-D0F9-43BA-BC5E-59861B551E55}" srcOrd="0" destOrd="0" presId="urn:microsoft.com/office/officeart/2005/8/layout/radial2"/>
    <dgm:cxn modelId="{E142746B-5265-174C-B14A-501AE0B4EF1E}" type="presParOf" srcId="{097AB268-EB56-481E-9F17-81A91C694CC9}" destId="{2F22D782-46C8-4B38-A91F-0DD81D9D9378}"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C68A6218-5C65-4AD4-A535-792923C12E8D}">
      <dgm:prSet phldrT="[Text]"/>
      <dgm:spPr>
        <a:xfrm>
          <a:off x="2703391" y="1268"/>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a:t>
          </a:r>
        </a:p>
        <a:p>
          <a:r>
            <a:rPr lang="en-US" dirty="0">
              <a:solidFill>
                <a:srgbClr val="FFFFFF"/>
              </a:solidFill>
              <a:latin typeface="Arial"/>
              <a:ea typeface="ＭＳ Ｐゴシック"/>
              <a:cs typeface=""/>
            </a:rPr>
            <a:t>Decline </a:t>
          </a:r>
        </a:p>
      </dgm:t>
    </dgm:pt>
    <dgm:pt modelId="{6917B1CF-E3CF-4065-A733-00F57682CCEE}" type="parTrans" cxnId="{8FA42D36-9F51-4BE6-9EF5-5CD8CECB37BE}">
      <dgm:prSet/>
      <dgm:spPr>
        <a:xfrm rot="19066100">
          <a:off x="2196950" y="1470878"/>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695D1EC3-FB23-4B97-91DE-10507CABE273}" type="sibTrans" cxnId="{8FA42D36-9F51-4BE6-9EF5-5CD8CECB37BE}">
      <dgm:prSet/>
      <dgm:spPr/>
      <dgm:t>
        <a:bodyPr/>
        <a:lstStyle/>
        <a:p>
          <a:endParaRPr lang="en-US"/>
        </a:p>
      </dgm:t>
    </dgm:pt>
    <dgm:pt modelId="{E8776F12-2792-4039-ADE0-62CDA6E485D8}">
      <dgm:prSet phldrT="[Text]"/>
      <dgm:spPr>
        <a:xfrm>
          <a:off x="4326269" y="1268"/>
          <a:ext cx="2213015" cy="1475343"/>
        </a:xfrm>
        <a:prstGeom prst="rect">
          <a:avLst/>
        </a:prstGeom>
        <a:noFill/>
        <a:ln>
          <a:noFill/>
        </a:ln>
        <a:effectLst/>
      </dgm:spPr>
      <dgm:t>
        <a:bodyPr/>
        <a:lstStyle/>
        <a:p>
          <a:r>
            <a:rPr lang="en-GB" dirty="0">
              <a:solidFill>
                <a:srgbClr val="6E2C6B"/>
              </a:solidFill>
              <a:latin typeface="Arial"/>
              <a:ea typeface="ＭＳ Ｐゴシック"/>
              <a:cs typeface=""/>
            </a:rPr>
            <a:t>Age</a:t>
          </a:r>
          <a:endParaRPr lang="en-US" dirty="0">
            <a:solidFill>
              <a:srgbClr val="6E2C6B"/>
            </a:solidFill>
            <a:latin typeface="Arial"/>
            <a:ea typeface="ＭＳ Ｐゴシック"/>
            <a:cs typeface=""/>
          </a:endParaRPr>
        </a:p>
      </dgm:t>
    </dgm:pt>
    <dgm:pt modelId="{E003BCE1-3E30-405E-8C9C-09B8AC0CA6A1}" type="parTrans" cxnId="{7D7E805A-9A6B-41B2-83DE-9BCB3B34570E}">
      <dgm:prSet/>
      <dgm:spPr/>
      <dgm:t>
        <a:bodyPr/>
        <a:lstStyle/>
        <a:p>
          <a:endParaRPr lang="en-US"/>
        </a:p>
      </dgm:t>
    </dgm:pt>
    <dgm:pt modelId="{D0601576-A052-46F3-BA1C-95C0550CF03B}" type="sibTrans" cxnId="{7D7E805A-9A6B-41B2-83DE-9BCB3B34570E}">
      <dgm:prSet/>
      <dgm:spPr/>
      <dgm:t>
        <a:bodyPr/>
        <a:lstStyle/>
        <a:p>
          <a:endParaRPr lang="en-US"/>
        </a:p>
      </dgm:t>
    </dgm:pt>
    <dgm:pt modelId="{5DE2B4CC-7349-4E73-BA6B-937841733149}">
      <dgm:prSet phldrT="[Text]"/>
      <dgm:spPr>
        <a:xfrm>
          <a:off x="3205040" y="1873447"/>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 Acceptance</a:t>
          </a:r>
        </a:p>
      </dgm:t>
    </dgm:pt>
    <dgm:pt modelId="{DAA35F1C-960E-4A83-9136-4670C571C875}" type="parTrans" cxnId="{659A93E7-C744-4619-9F58-5FBE3C32BD24}">
      <dgm:prSet/>
      <dgm:spPr>
        <a:xfrm>
          <a:off x="2301036" y="2577721"/>
          <a:ext cx="904003" cy="66796"/>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BCD6AD88-3A5B-498A-8917-D613370A0504}" type="sibTrans" cxnId="{659A93E7-C744-4619-9F58-5FBE3C32BD24}">
      <dgm:prSet/>
      <dgm:spPr/>
      <dgm:t>
        <a:bodyPr/>
        <a:lstStyle/>
        <a:p>
          <a:endParaRPr lang="en-US"/>
        </a:p>
      </dgm:t>
    </dgm:pt>
    <dgm:pt modelId="{2B036EA8-E6A6-467E-BDD2-5EEA31E80CB3}">
      <dgm:prSet phldrT="[Text]"/>
      <dgm:spPr>
        <a:xfrm>
          <a:off x="4827918" y="1873447"/>
          <a:ext cx="2213015" cy="1475343"/>
        </a:xfrm>
        <a:prstGeom prst="rect">
          <a:avLst/>
        </a:prstGeom>
        <a:noFill/>
        <a:ln>
          <a:noFill/>
        </a:ln>
        <a:effectLst/>
      </dgm:spPr>
      <dgm:t>
        <a:bodyPr/>
        <a:lstStyle/>
        <a:p>
          <a:r>
            <a:rPr lang="en-GB" dirty="0">
              <a:solidFill>
                <a:srgbClr val="6E2C6B"/>
              </a:solidFill>
              <a:latin typeface="Arial"/>
              <a:ea typeface="ＭＳ Ｐゴシック"/>
              <a:cs typeface=""/>
            </a:rPr>
            <a:t>SNOD mobilised</a:t>
          </a:r>
          <a:endParaRPr lang="en-US" dirty="0">
            <a:solidFill>
              <a:srgbClr val="6E2C6B"/>
            </a:solidFill>
            <a:latin typeface="Arial"/>
            <a:ea typeface="ＭＳ Ｐゴシック"/>
            <a:cs typeface=""/>
          </a:endParaRPr>
        </a:p>
      </dgm:t>
    </dgm:pt>
    <dgm:pt modelId="{8BD1E216-2A37-41D2-BECA-A54931B2AE58}" type="parTrans" cxnId="{784D2449-9A7D-41CB-A80D-F9B567008C8D}">
      <dgm:prSet/>
      <dgm:spPr/>
      <dgm:t>
        <a:bodyPr/>
        <a:lstStyle/>
        <a:p>
          <a:endParaRPr lang="en-US"/>
        </a:p>
      </dgm:t>
    </dgm:pt>
    <dgm:pt modelId="{B70B4DEB-4B32-44F4-BA78-947B7A30E988}" type="sibTrans" cxnId="{784D2449-9A7D-41CB-A80D-F9B567008C8D}">
      <dgm:prSet/>
      <dgm:spPr/>
      <dgm:t>
        <a:bodyPr/>
        <a:lstStyle/>
        <a:p>
          <a:endParaRPr lang="en-US"/>
        </a:p>
      </dgm:t>
    </dgm:pt>
    <dgm:pt modelId="{36FDB51A-CB60-4896-8697-861F706D7F2D}">
      <dgm:prSet/>
      <dgm:spPr>
        <a:xfrm>
          <a:off x="4326269" y="1268"/>
          <a:ext cx="2213015" cy="1475343"/>
        </a:xfrm>
        <a:prstGeom prst="rect">
          <a:avLst/>
        </a:prstGeom>
        <a:noFill/>
        <a:ln>
          <a:noFill/>
        </a:ln>
        <a:effectLst/>
      </dgm:spPr>
      <dgm:t>
        <a:bodyPr/>
        <a:lstStyle/>
        <a:p>
          <a:r>
            <a:rPr lang="en-GB" dirty="0">
              <a:solidFill>
                <a:srgbClr val="6E2C6B"/>
              </a:solidFill>
              <a:latin typeface="Arial"/>
              <a:ea typeface="ＭＳ Ｐゴシック"/>
              <a:cs typeface=""/>
            </a:rPr>
            <a:t>Absolute contraindication </a:t>
          </a:r>
        </a:p>
      </dgm:t>
    </dgm:pt>
    <dgm:pt modelId="{05184034-C6A4-427D-B2B8-7CAB683CA68E}" type="parTrans" cxnId="{C558E39A-1904-4069-B5B6-EF9E6B9BCA42}">
      <dgm:prSet/>
      <dgm:spPr/>
      <dgm:t>
        <a:bodyPr/>
        <a:lstStyle/>
        <a:p>
          <a:endParaRPr lang="en-US"/>
        </a:p>
      </dgm:t>
    </dgm:pt>
    <dgm:pt modelId="{B66480CA-7CA2-4A96-A426-028526E3DAAA}" type="sibTrans" cxnId="{C558E39A-1904-4069-B5B6-EF9E6B9BCA42}">
      <dgm:prSet/>
      <dgm:spPr/>
      <dgm:t>
        <a:bodyPr/>
        <a:lstStyle/>
        <a:p>
          <a:endParaRPr lang="en-US"/>
        </a:p>
      </dgm:t>
    </dgm:pt>
    <dgm:pt modelId="{A86ED91D-5455-42B6-9637-B8CB5811F73F}">
      <dgm:prSet/>
      <dgm:spPr>
        <a:xfrm>
          <a:off x="4326269" y="1268"/>
          <a:ext cx="2213015" cy="1475343"/>
        </a:xfrm>
        <a:prstGeom prst="rect">
          <a:avLst/>
        </a:prstGeom>
        <a:noFill/>
        <a:ln>
          <a:noFill/>
        </a:ln>
        <a:effectLst/>
      </dgm:spPr>
      <dgm:t>
        <a:bodyPr/>
        <a:lstStyle/>
        <a:p>
          <a:r>
            <a:rPr lang="en-GB">
              <a:solidFill>
                <a:srgbClr val="6E2C6B"/>
              </a:solidFill>
              <a:latin typeface="Arial"/>
              <a:ea typeface="ＭＳ Ｐゴシック"/>
              <a:cs typeface=""/>
            </a:rPr>
            <a:t>Instability </a:t>
          </a:r>
          <a:endParaRPr lang="en-GB" dirty="0">
            <a:solidFill>
              <a:srgbClr val="6E2C6B"/>
            </a:solidFill>
            <a:latin typeface="Arial"/>
            <a:ea typeface="ＭＳ Ｐゴシック"/>
            <a:cs typeface=""/>
          </a:endParaRPr>
        </a:p>
      </dgm:t>
    </dgm:pt>
    <dgm:pt modelId="{3DC38158-4FAF-4DB0-8382-DB9889C99E35}" type="parTrans" cxnId="{371652B2-2D13-47AF-96D1-DF17197D510B}">
      <dgm:prSet/>
      <dgm:spPr/>
      <dgm:t>
        <a:bodyPr/>
        <a:lstStyle/>
        <a:p>
          <a:endParaRPr lang="en-US"/>
        </a:p>
      </dgm:t>
    </dgm:pt>
    <dgm:pt modelId="{ECEE71B6-3FAC-4E42-98B2-9377EFA6E55B}" type="sibTrans" cxnId="{371652B2-2D13-47AF-96D1-DF17197D510B}">
      <dgm:prSet/>
      <dgm:spPr/>
      <dgm:t>
        <a:bodyPr/>
        <a:lstStyle/>
        <a:p>
          <a:endParaRPr lang="en-US"/>
        </a:p>
      </dgm:t>
    </dgm:pt>
    <dgm:pt modelId="{6E30DFD3-9EF8-4549-BD6B-77E75EF96C49}">
      <dgm:prSet/>
      <dgm:spPr>
        <a:xfrm>
          <a:off x="4326269" y="1268"/>
          <a:ext cx="2213015" cy="1475343"/>
        </a:xfrm>
        <a:prstGeom prst="rect">
          <a:avLst/>
        </a:prstGeom>
        <a:noFill/>
        <a:ln>
          <a:noFill/>
        </a:ln>
        <a:effectLst/>
      </dgm:spPr>
      <dgm:t>
        <a:bodyPr/>
        <a:lstStyle/>
        <a:p>
          <a:r>
            <a:rPr lang="en-GB" dirty="0">
              <a:solidFill>
                <a:srgbClr val="6E2C6B"/>
              </a:solidFill>
              <a:latin typeface="Arial"/>
              <a:ea typeface="ＭＳ Ｐゴシック"/>
              <a:cs typeface=""/>
            </a:rPr>
            <a:t>Known PMH</a:t>
          </a:r>
        </a:p>
      </dgm:t>
    </dgm:pt>
    <dgm:pt modelId="{EEF34B21-05CC-4C21-8295-D65D04C86BFE}" type="parTrans" cxnId="{D8EA6264-D180-4744-8B08-7826E1208075}">
      <dgm:prSet/>
      <dgm:spPr/>
      <dgm:t>
        <a:bodyPr/>
        <a:lstStyle/>
        <a:p>
          <a:endParaRPr lang="en-US"/>
        </a:p>
      </dgm:t>
    </dgm:pt>
    <dgm:pt modelId="{B9AAC8B2-6C7C-4473-B2B2-59379DCB74F9}" type="sibTrans" cxnId="{D8EA6264-D180-4744-8B08-7826E1208075}">
      <dgm:prSet/>
      <dgm:spPr/>
      <dgm:t>
        <a:bodyPr/>
        <a:lstStyle/>
        <a:p>
          <a:endParaRPr lang="en-US"/>
        </a:p>
      </dgm:t>
    </dgm:pt>
    <dgm:pt modelId="{6F844B10-6A31-45A1-844D-70490D01D071}">
      <dgm:prSet/>
      <dgm:spPr>
        <a:xfrm>
          <a:off x="4326269" y="1268"/>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a:t>
          </a:r>
          <a:r>
            <a:rPr lang="en-GB" dirty="0">
              <a:solidFill>
                <a:srgbClr val="E0119D"/>
              </a:solidFill>
              <a:latin typeface="Arial"/>
              <a:ea typeface="ＭＳ Ｐゴシック"/>
              <a:cs typeface=""/>
            </a:rPr>
            <a:t>Plan palliation &amp; offer tissue donation as advised</a:t>
          </a:r>
        </a:p>
      </dgm:t>
    </dgm:pt>
    <dgm:pt modelId="{D0BC0C84-6BE8-4780-BF4C-BC20D5D54C65}" type="parTrans" cxnId="{120A5D10-2A17-4A9F-8968-57B60ED6B847}">
      <dgm:prSet/>
      <dgm:spPr/>
      <dgm:t>
        <a:bodyPr/>
        <a:lstStyle/>
        <a:p>
          <a:endParaRPr lang="en-US"/>
        </a:p>
      </dgm:t>
    </dgm:pt>
    <dgm:pt modelId="{E4C24863-05D6-4B97-AFAC-027430E83A1A}" type="sibTrans" cxnId="{120A5D10-2A17-4A9F-8968-57B60ED6B847}">
      <dgm:prSet/>
      <dgm:spPr/>
      <dgm:t>
        <a:bodyPr/>
        <a:lstStyle/>
        <a:p>
          <a:endParaRPr lang="en-US"/>
        </a:p>
      </dgm:t>
    </dgm:pt>
    <dgm:pt modelId="{EEDCFAFF-2973-4BD6-8DCE-AF828CCFF28C}">
      <dgm:prSet phldrT="[Text]"/>
      <dgm:spPr>
        <a:xfrm>
          <a:off x="4827918" y="1873447"/>
          <a:ext cx="2213015" cy="1475343"/>
        </a:xfrm>
        <a:noFill/>
        <a:ln>
          <a:noFill/>
        </a:ln>
        <a:effectLst/>
      </dgm:spPr>
      <dgm:t>
        <a:bodyPr/>
        <a:lstStyle/>
        <a:p>
          <a:pPr>
            <a:buFont typeface="Arial" panose="020B0604020202020204" pitchFamily="34" charset="0"/>
            <a:buChar char="•"/>
          </a:pPr>
          <a:r>
            <a:rPr lang="en-GB" dirty="0">
              <a:solidFill>
                <a:srgbClr val="E0119D"/>
              </a:solidFill>
              <a:latin typeface="Arial"/>
              <a:ea typeface="ＭＳ Ｐゴシック"/>
              <a:cs typeface=""/>
            </a:rPr>
            <a:t>-Plan SNOD attendance,  a donation approach &amp; palliation plan</a:t>
          </a:r>
          <a:endParaRPr lang="en-US" dirty="0">
            <a:solidFill>
              <a:srgbClr val="E0119D"/>
            </a:solidFill>
            <a:latin typeface="Arial"/>
            <a:ea typeface="ＭＳ Ｐゴシック"/>
            <a:cs typeface=""/>
          </a:endParaRPr>
        </a:p>
      </dgm:t>
    </dgm:pt>
    <dgm:pt modelId="{5148F3AA-769E-4497-8CF4-6ED1167C9720}" type="parTrans" cxnId="{04C78512-8CDB-40DE-8515-C66622D2E25F}">
      <dgm:prSet/>
      <dgm:spPr/>
      <dgm:t>
        <a:bodyPr/>
        <a:lstStyle/>
        <a:p>
          <a:endParaRPr lang="en-GB"/>
        </a:p>
      </dgm:t>
    </dgm:pt>
    <dgm:pt modelId="{84CF9018-3E6D-449B-B608-9ECC966417FC}" type="sibTrans" cxnId="{04C78512-8CDB-40DE-8515-C66622D2E25F}">
      <dgm:prSet/>
      <dgm:spPr/>
      <dgm:t>
        <a:bodyPr/>
        <a:lstStyle/>
        <a:p>
          <a:endParaRPr lang="en-GB"/>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3"/>
      <dgm:spPr/>
    </dgm:pt>
    <dgm:pt modelId="{00B882D9-FE91-460F-AF3E-DAF05A690181}" type="pres">
      <dgm:prSet presAssocID="{8909115A-BFDD-4021-A9BF-0F6973F9A0D2}" presName="visible" presStyleLbl="node1" presStyleIdx="0" presStyleCnt="3" custScaleX="118191" custScaleY="104569" custLinFactNeighborX="-7337" custLinFactNeighborY="4755"/>
      <dgm:spPr>
        <a:xfrm>
          <a:off x="0" y="1448886"/>
          <a:ext cx="2635448" cy="2635448"/>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25EA34B2-C7DB-4C41-BC17-B63CE4D50C74}" type="pres">
      <dgm:prSet presAssocID="{6917B1CF-E3CF-4065-A733-00F57682CCEE}" presName="Name25" presStyleLbl="parChTrans1D1" presStyleIdx="0" presStyleCnt="2"/>
      <dgm:spPr/>
    </dgm:pt>
    <dgm:pt modelId="{097AB268-EB56-481E-9F17-81A91C694CC9}" type="pres">
      <dgm:prSet presAssocID="{C68A6218-5C65-4AD4-A535-792923C12E8D}" presName="node" presStyleCnt="0"/>
      <dgm:spPr/>
    </dgm:pt>
    <dgm:pt modelId="{0A66D14E-D0F9-43BA-BC5E-59861B551E55}" type="pres">
      <dgm:prSet presAssocID="{C68A6218-5C65-4AD4-A535-792923C12E8D}" presName="parentNode" presStyleLbl="node1" presStyleIdx="1" presStyleCnt="3" custLinFactNeighborY="6139">
        <dgm:presLayoutVars>
          <dgm:chMax val="1"/>
          <dgm:bulletEnabled val="1"/>
        </dgm:presLayoutVars>
      </dgm:prSet>
      <dgm:spPr/>
    </dgm:pt>
    <dgm:pt modelId="{2F22D782-46C8-4B38-A91F-0DD81D9D9378}" type="pres">
      <dgm:prSet presAssocID="{C68A6218-5C65-4AD4-A535-792923C12E8D}" presName="childNode" presStyleLbl="revTx" presStyleIdx="0" presStyleCnt="2">
        <dgm:presLayoutVars>
          <dgm:bulletEnabled val="1"/>
        </dgm:presLayoutVars>
      </dgm:prSet>
      <dgm:spPr/>
    </dgm:pt>
    <dgm:pt modelId="{AEA3AA94-818F-4C41-BF15-852BBFDEC31F}" type="pres">
      <dgm:prSet presAssocID="{DAA35F1C-960E-4A83-9136-4670C571C875}" presName="Name25" presStyleLbl="parChTrans1D1" presStyleIdx="1" presStyleCnt="2"/>
      <dgm:spPr/>
    </dgm:pt>
    <dgm:pt modelId="{CE9F7137-9CC0-493A-AC11-A1995AAB0B89}" type="pres">
      <dgm:prSet presAssocID="{5DE2B4CC-7349-4E73-BA6B-937841733149}" presName="node" presStyleCnt="0"/>
      <dgm:spPr/>
    </dgm:pt>
    <dgm:pt modelId="{8C669B94-5449-49E6-9CA3-EE4854757492}" type="pres">
      <dgm:prSet presAssocID="{5DE2B4CC-7349-4E73-BA6B-937841733149}" presName="parentNode" presStyleLbl="node1" presStyleIdx="2" presStyleCnt="3">
        <dgm:presLayoutVars>
          <dgm:chMax val="1"/>
          <dgm:bulletEnabled val="1"/>
        </dgm:presLayoutVars>
      </dgm:prSet>
      <dgm:spPr/>
    </dgm:pt>
    <dgm:pt modelId="{A2D6F0E1-AAB8-46F0-90DD-694807B7E32F}" type="pres">
      <dgm:prSet presAssocID="{5DE2B4CC-7349-4E73-BA6B-937841733149}" presName="childNode" presStyleLbl="revTx" presStyleIdx="1" presStyleCnt="2">
        <dgm:presLayoutVars>
          <dgm:bulletEnabled val="1"/>
        </dgm:presLayoutVars>
      </dgm:prSet>
      <dgm:spPr>
        <a:prstGeom prst="rect">
          <a:avLst/>
        </a:prstGeom>
      </dgm:spPr>
    </dgm:pt>
  </dgm:ptLst>
  <dgm:cxnLst>
    <dgm:cxn modelId="{120A5D10-2A17-4A9F-8968-57B60ED6B847}" srcId="{C68A6218-5C65-4AD4-A535-792923C12E8D}" destId="{6F844B10-6A31-45A1-844D-70490D01D071}" srcOrd="4" destOrd="0" parTransId="{D0BC0C84-6BE8-4780-BF4C-BC20D5D54C65}" sibTransId="{E4C24863-05D6-4B97-AFAC-027430E83A1A}"/>
    <dgm:cxn modelId="{3CDE6F12-131F-2B4F-8BCD-6B60DEAECD76}" type="presOf" srcId="{6917B1CF-E3CF-4065-A733-00F57682CCEE}" destId="{25EA34B2-C7DB-4C41-BC17-B63CE4D50C74}" srcOrd="0" destOrd="0" presId="urn:microsoft.com/office/officeart/2005/8/layout/radial2"/>
    <dgm:cxn modelId="{04C78512-8CDB-40DE-8515-C66622D2E25F}" srcId="{5DE2B4CC-7349-4E73-BA6B-937841733149}" destId="{EEDCFAFF-2973-4BD6-8DCE-AF828CCFF28C}" srcOrd="1" destOrd="0" parTransId="{5148F3AA-769E-4497-8CF4-6ED1167C9720}" sibTransId="{84CF9018-3E6D-449B-B608-9ECC966417FC}"/>
    <dgm:cxn modelId="{94E34C13-1CD6-7E43-B303-E12EC7D326F0}" type="presOf" srcId="{DAA35F1C-960E-4A83-9136-4670C571C875}" destId="{AEA3AA94-818F-4C41-BF15-852BBFDEC31F}" srcOrd="0" destOrd="0" presId="urn:microsoft.com/office/officeart/2005/8/layout/radial2"/>
    <dgm:cxn modelId="{ABC63E1E-88EB-416E-82B0-9FD816B74B1E}" type="presOf" srcId="{EEDCFAFF-2973-4BD6-8DCE-AF828CCFF28C}" destId="{A2D6F0E1-AAB8-46F0-90DD-694807B7E32F}" srcOrd="0" destOrd="1" presId="urn:microsoft.com/office/officeart/2005/8/layout/radial2"/>
    <dgm:cxn modelId="{8FA42D36-9F51-4BE6-9EF5-5CD8CECB37BE}" srcId="{8909115A-BFDD-4021-A9BF-0F6973F9A0D2}" destId="{C68A6218-5C65-4AD4-A535-792923C12E8D}" srcOrd="0" destOrd="0" parTransId="{6917B1CF-E3CF-4065-A733-00F57682CCEE}" sibTransId="{695D1EC3-FB23-4B97-91DE-10507CABE273}"/>
    <dgm:cxn modelId="{C65BCF41-2FD4-0D4C-A422-84182CE78427}" type="presOf" srcId="{36FDB51A-CB60-4896-8697-861F706D7F2D}" destId="{2F22D782-46C8-4B38-A91F-0DD81D9D9378}" srcOrd="0" destOrd="1" presId="urn:microsoft.com/office/officeart/2005/8/layout/radial2"/>
    <dgm:cxn modelId="{D8EA6264-D180-4744-8B08-7826E1208075}" srcId="{C68A6218-5C65-4AD4-A535-792923C12E8D}" destId="{6E30DFD3-9EF8-4549-BD6B-77E75EF96C49}" srcOrd="3" destOrd="0" parTransId="{EEF34B21-05CC-4C21-8295-D65D04C86BFE}" sibTransId="{B9AAC8B2-6C7C-4473-B2B2-59379DCB74F9}"/>
    <dgm:cxn modelId="{784D2449-9A7D-41CB-A80D-F9B567008C8D}" srcId="{5DE2B4CC-7349-4E73-BA6B-937841733149}" destId="{2B036EA8-E6A6-467E-BDD2-5EEA31E80CB3}" srcOrd="0" destOrd="0" parTransId="{8BD1E216-2A37-41D2-BECA-A54931B2AE58}" sibTransId="{B70B4DEB-4B32-44F4-BA78-947B7A30E988}"/>
    <dgm:cxn modelId="{BFD78B57-CD9C-114F-B649-C415697DC9F8}" type="presOf" srcId="{A86ED91D-5455-42B6-9637-B8CB5811F73F}" destId="{2F22D782-46C8-4B38-A91F-0DD81D9D9378}" srcOrd="0" destOrd="2" presId="urn:microsoft.com/office/officeart/2005/8/layout/radial2"/>
    <dgm:cxn modelId="{56E35159-6E27-854C-89D3-BB9B6622A57B}" type="presOf" srcId="{6E30DFD3-9EF8-4549-BD6B-77E75EF96C49}" destId="{2F22D782-46C8-4B38-A91F-0DD81D9D9378}" srcOrd="0" destOrd="3" presId="urn:microsoft.com/office/officeart/2005/8/layout/radial2"/>
    <dgm:cxn modelId="{7D7E805A-9A6B-41B2-83DE-9BCB3B34570E}" srcId="{C68A6218-5C65-4AD4-A535-792923C12E8D}" destId="{E8776F12-2792-4039-ADE0-62CDA6E485D8}" srcOrd="0" destOrd="0" parTransId="{E003BCE1-3E30-405E-8C9C-09B8AC0CA6A1}" sibTransId="{D0601576-A052-46F3-BA1C-95C0550CF03B}"/>
    <dgm:cxn modelId="{C559198A-CD17-A442-974F-C5DEB209FB60}" type="presOf" srcId="{8909115A-BFDD-4021-A9BF-0F6973F9A0D2}" destId="{B6749232-C406-4098-8D55-B4290C712EF3}" srcOrd="0" destOrd="0" presId="urn:microsoft.com/office/officeart/2005/8/layout/radial2"/>
    <dgm:cxn modelId="{C558E39A-1904-4069-B5B6-EF9E6B9BCA42}" srcId="{C68A6218-5C65-4AD4-A535-792923C12E8D}" destId="{36FDB51A-CB60-4896-8697-861F706D7F2D}" srcOrd="1" destOrd="0" parTransId="{05184034-C6A4-427D-B2B8-7CAB683CA68E}" sibTransId="{B66480CA-7CA2-4A96-A426-028526E3DAAA}"/>
    <dgm:cxn modelId="{371652B2-2D13-47AF-96D1-DF17197D510B}" srcId="{C68A6218-5C65-4AD4-A535-792923C12E8D}" destId="{A86ED91D-5455-42B6-9637-B8CB5811F73F}" srcOrd="2" destOrd="0" parTransId="{3DC38158-4FAF-4DB0-8382-DB9889C99E35}" sibTransId="{ECEE71B6-3FAC-4E42-98B2-9377EFA6E55B}"/>
    <dgm:cxn modelId="{4204E2B5-9A18-704F-B073-8BACEFF36900}" type="presOf" srcId="{E8776F12-2792-4039-ADE0-62CDA6E485D8}" destId="{2F22D782-46C8-4B38-A91F-0DD81D9D9378}" srcOrd="0" destOrd="0" presId="urn:microsoft.com/office/officeart/2005/8/layout/radial2"/>
    <dgm:cxn modelId="{FBF0BCCF-2351-1C44-9EC3-59F1BB3EA105}" type="presOf" srcId="{6F844B10-6A31-45A1-844D-70490D01D071}" destId="{2F22D782-46C8-4B38-A91F-0DD81D9D9378}" srcOrd="0" destOrd="4" presId="urn:microsoft.com/office/officeart/2005/8/layout/radial2"/>
    <dgm:cxn modelId="{805212E4-BD80-164C-B3C9-C71C6C3E8B3B}" type="presOf" srcId="{5DE2B4CC-7349-4E73-BA6B-937841733149}" destId="{8C669B94-5449-49E6-9CA3-EE4854757492}" srcOrd="0" destOrd="0" presId="urn:microsoft.com/office/officeart/2005/8/layout/radial2"/>
    <dgm:cxn modelId="{659A93E7-C744-4619-9F58-5FBE3C32BD24}" srcId="{8909115A-BFDD-4021-A9BF-0F6973F9A0D2}" destId="{5DE2B4CC-7349-4E73-BA6B-937841733149}" srcOrd="1" destOrd="0" parTransId="{DAA35F1C-960E-4A83-9136-4670C571C875}" sibTransId="{BCD6AD88-3A5B-498A-8917-D613370A0504}"/>
    <dgm:cxn modelId="{BF1051EE-5FE5-E046-A781-3D2149CB1510}" type="presOf" srcId="{2B036EA8-E6A6-467E-BDD2-5EEA31E80CB3}" destId="{A2D6F0E1-AAB8-46F0-90DD-694807B7E32F}" srcOrd="0" destOrd="0" presId="urn:microsoft.com/office/officeart/2005/8/layout/radial2"/>
    <dgm:cxn modelId="{470C9BF1-8030-4440-9DC9-87AE7FE9A536}" type="presOf" srcId="{C68A6218-5C65-4AD4-A535-792923C12E8D}" destId="{0A66D14E-D0F9-43BA-BC5E-59861B551E55}"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B97DA582-309A-3349-AAD0-4257BD0713F0}" type="presParOf" srcId="{0DE61143-2192-4F60-81B7-3B28A43464F8}" destId="{25EA34B2-C7DB-4C41-BC17-B63CE4D50C74}" srcOrd="1" destOrd="0" presId="urn:microsoft.com/office/officeart/2005/8/layout/radial2"/>
    <dgm:cxn modelId="{B631FA20-46D8-9E4D-849D-52D63C48B139}" type="presParOf" srcId="{0DE61143-2192-4F60-81B7-3B28A43464F8}" destId="{097AB268-EB56-481E-9F17-81A91C694CC9}" srcOrd="2" destOrd="0" presId="urn:microsoft.com/office/officeart/2005/8/layout/radial2"/>
    <dgm:cxn modelId="{499BBAAF-DD37-D445-AD2C-00EA7CC8B38E}" type="presParOf" srcId="{097AB268-EB56-481E-9F17-81A91C694CC9}" destId="{0A66D14E-D0F9-43BA-BC5E-59861B551E55}" srcOrd="0" destOrd="0" presId="urn:microsoft.com/office/officeart/2005/8/layout/radial2"/>
    <dgm:cxn modelId="{E142746B-5265-174C-B14A-501AE0B4EF1E}" type="presParOf" srcId="{097AB268-EB56-481E-9F17-81A91C694CC9}" destId="{2F22D782-46C8-4B38-A91F-0DD81D9D9378}" srcOrd="1" destOrd="0" presId="urn:microsoft.com/office/officeart/2005/8/layout/radial2"/>
    <dgm:cxn modelId="{E3C97B43-CF42-7840-8DAB-D9850D0E0F3C}" type="presParOf" srcId="{0DE61143-2192-4F60-81B7-3B28A43464F8}" destId="{AEA3AA94-818F-4C41-BF15-852BBFDEC31F}" srcOrd="3" destOrd="0" presId="urn:microsoft.com/office/officeart/2005/8/layout/radial2"/>
    <dgm:cxn modelId="{C18311C7-2B0E-CA4C-94F2-7061C78323B1}" type="presParOf" srcId="{0DE61143-2192-4F60-81B7-3B28A43464F8}" destId="{CE9F7137-9CC0-493A-AC11-A1995AAB0B89}" srcOrd="4" destOrd="0" presId="urn:microsoft.com/office/officeart/2005/8/layout/radial2"/>
    <dgm:cxn modelId="{7D914F4D-4387-DB46-A7EF-3D6EC52F319D}" type="presParOf" srcId="{CE9F7137-9CC0-493A-AC11-A1995AAB0B89}" destId="{8C669B94-5449-49E6-9CA3-EE4854757492}" srcOrd="0" destOrd="0" presId="urn:microsoft.com/office/officeart/2005/8/layout/radial2"/>
    <dgm:cxn modelId="{4713316E-3C1E-EA42-A2BC-0774F8AF4754}" type="presParOf" srcId="{CE9F7137-9CC0-493A-AC11-A1995AAB0B89}" destId="{A2D6F0E1-AAB8-46F0-90DD-694807B7E32F}"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C68A6218-5C65-4AD4-A535-792923C12E8D}">
      <dgm:prSet phldrT="[Text]"/>
      <dgm:spPr>
        <a:xfrm>
          <a:off x="2703391" y="1268"/>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a:t>
          </a:r>
        </a:p>
        <a:p>
          <a:r>
            <a:rPr lang="en-US" dirty="0">
              <a:solidFill>
                <a:srgbClr val="FFFFFF"/>
              </a:solidFill>
              <a:latin typeface="Arial"/>
              <a:ea typeface="ＭＳ Ｐゴシック"/>
              <a:cs typeface=""/>
            </a:rPr>
            <a:t>Decline </a:t>
          </a:r>
        </a:p>
      </dgm:t>
    </dgm:pt>
    <dgm:pt modelId="{6917B1CF-E3CF-4065-A733-00F57682CCEE}" type="parTrans" cxnId="{8FA42D36-9F51-4BE6-9EF5-5CD8CECB37BE}">
      <dgm:prSet/>
      <dgm:spPr>
        <a:xfrm rot="19066100">
          <a:off x="2196950" y="1470878"/>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695D1EC3-FB23-4B97-91DE-10507CABE273}" type="sibTrans" cxnId="{8FA42D36-9F51-4BE6-9EF5-5CD8CECB37BE}">
      <dgm:prSet/>
      <dgm:spPr/>
      <dgm:t>
        <a:bodyPr/>
        <a:lstStyle/>
        <a:p>
          <a:endParaRPr lang="en-US"/>
        </a:p>
      </dgm:t>
    </dgm:pt>
    <dgm:pt modelId="{E8776F12-2792-4039-ADE0-62CDA6E485D8}">
      <dgm:prSet phldrT="[Text]"/>
      <dgm:spPr>
        <a:xfrm>
          <a:off x="4326269" y="1268"/>
          <a:ext cx="2213015" cy="1475343"/>
        </a:xfrm>
        <a:prstGeom prst="rect">
          <a:avLst/>
        </a:prstGeom>
        <a:noFill/>
        <a:ln>
          <a:noFill/>
        </a:ln>
        <a:effectLst/>
      </dgm:spPr>
      <dgm:t>
        <a:bodyPr/>
        <a:lstStyle/>
        <a:p>
          <a:r>
            <a:rPr lang="en-GB" dirty="0">
              <a:solidFill>
                <a:srgbClr val="6E2C6B"/>
              </a:solidFill>
              <a:latin typeface="Arial"/>
              <a:ea typeface="ＭＳ Ｐゴシック"/>
              <a:cs typeface=""/>
            </a:rPr>
            <a:t>Age</a:t>
          </a:r>
          <a:endParaRPr lang="en-US" dirty="0">
            <a:solidFill>
              <a:srgbClr val="6E2C6B"/>
            </a:solidFill>
            <a:latin typeface="Arial"/>
            <a:ea typeface="ＭＳ Ｐゴシック"/>
            <a:cs typeface=""/>
          </a:endParaRPr>
        </a:p>
      </dgm:t>
    </dgm:pt>
    <dgm:pt modelId="{E003BCE1-3E30-405E-8C9C-09B8AC0CA6A1}" type="parTrans" cxnId="{7D7E805A-9A6B-41B2-83DE-9BCB3B34570E}">
      <dgm:prSet/>
      <dgm:spPr/>
      <dgm:t>
        <a:bodyPr/>
        <a:lstStyle/>
        <a:p>
          <a:endParaRPr lang="en-US"/>
        </a:p>
      </dgm:t>
    </dgm:pt>
    <dgm:pt modelId="{D0601576-A052-46F3-BA1C-95C0550CF03B}" type="sibTrans" cxnId="{7D7E805A-9A6B-41B2-83DE-9BCB3B34570E}">
      <dgm:prSet/>
      <dgm:spPr/>
      <dgm:t>
        <a:bodyPr/>
        <a:lstStyle/>
        <a:p>
          <a:endParaRPr lang="en-US"/>
        </a:p>
      </dgm:t>
    </dgm:pt>
    <dgm:pt modelId="{5DE2B4CC-7349-4E73-BA6B-937841733149}">
      <dgm:prSet phldrT="[Text]"/>
      <dgm:spPr>
        <a:xfrm>
          <a:off x="3205040" y="1873447"/>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 Acceptance</a:t>
          </a:r>
        </a:p>
      </dgm:t>
    </dgm:pt>
    <dgm:pt modelId="{DAA35F1C-960E-4A83-9136-4670C571C875}" type="parTrans" cxnId="{659A93E7-C744-4619-9F58-5FBE3C32BD24}">
      <dgm:prSet/>
      <dgm:spPr>
        <a:xfrm>
          <a:off x="2301036" y="2577721"/>
          <a:ext cx="904003" cy="66796"/>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BCD6AD88-3A5B-498A-8917-D613370A0504}" type="sibTrans" cxnId="{659A93E7-C744-4619-9F58-5FBE3C32BD24}">
      <dgm:prSet/>
      <dgm:spPr/>
      <dgm:t>
        <a:bodyPr/>
        <a:lstStyle/>
        <a:p>
          <a:endParaRPr lang="en-US"/>
        </a:p>
      </dgm:t>
    </dgm:pt>
    <dgm:pt modelId="{2B036EA8-E6A6-467E-BDD2-5EEA31E80CB3}">
      <dgm:prSet phldrT="[Text]"/>
      <dgm:spPr>
        <a:xfrm>
          <a:off x="4827918" y="1873447"/>
          <a:ext cx="2213015" cy="1475343"/>
        </a:xfrm>
        <a:prstGeom prst="rect">
          <a:avLst/>
        </a:prstGeom>
        <a:noFill/>
        <a:ln>
          <a:noFill/>
        </a:ln>
        <a:effectLst/>
      </dgm:spPr>
      <dgm:t>
        <a:bodyPr/>
        <a:lstStyle/>
        <a:p>
          <a:r>
            <a:rPr lang="en-GB" dirty="0">
              <a:solidFill>
                <a:srgbClr val="6E2C6B"/>
              </a:solidFill>
              <a:latin typeface="Arial"/>
              <a:ea typeface="ＭＳ Ｐゴシック"/>
              <a:cs typeface=""/>
            </a:rPr>
            <a:t>SNOD mobilised</a:t>
          </a:r>
          <a:endParaRPr lang="en-US" dirty="0">
            <a:solidFill>
              <a:srgbClr val="6E2C6B"/>
            </a:solidFill>
            <a:latin typeface="Arial"/>
            <a:ea typeface="ＭＳ Ｐゴシック"/>
            <a:cs typeface=""/>
          </a:endParaRPr>
        </a:p>
      </dgm:t>
    </dgm:pt>
    <dgm:pt modelId="{8BD1E216-2A37-41D2-BECA-A54931B2AE58}" type="parTrans" cxnId="{784D2449-9A7D-41CB-A80D-F9B567008C8D}">
      <dgm:prSet/>
      <dgm:spPr/>
      <dgm:t>
        <a:bodyPr/>
        <a:lstStyle/>
        <a:p>
          <a:endParaRPr lang="en-US"/>
        </a:p>
      </dgm:t>
    </dgm:pt>
    <dgm:pt modelId="{B70B4DEB-4B32-44F4-BA78-947B7A30E988}" type="sibTrans" cxnId="{784D2449-9A7D-41CB-A80D-F9B567008C8D}">
      <dgm:prSet/>
      <dgm:spPr/>
      <dgm:t>
        <a:bodyPr/>
        <a:lstStyle/>
        <a:p>
          <a:endParaRPr lang="en-US"/>
        </a:p>
      </dgm:t>
    </dgm:pt>
    <dgm:pt modelId="{1E65F8D7-C0A2-49BB-B3CB-ACB060EBEC7D}">
      <dgm:prSet phldrT="[Text]"/>
      <dgm:spPr>
        <a:xfrm>
          <a:off x="2703391" y="3745626"/>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Exploring Donation Potential</a:t>
          </a:r>
        </a:p>
      </dgm:t>
    </dgm:pt>
    <dgm:pt modelId="{7CE8E0A4-5984-47DF-85F0-5F546127B33C}" type="parTrans" cxnId="{518742AE-B823-4025-A30F-D6A177B308CA}">
      <dgm:prSet/>
      <dgm:spPr>
        <a:xfrm rot="2533900">
          <a:off x="2196950" y="3684563"/>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70A8EC55-F212-4119-BD8A-92C885977AC7}" type="sibTrans" cxnId="{518742AE-B823-4025-A30F-D6A177B308CA}">
      <dgm:prSet/>
      <dgm:spPr/>
      <dgm:t>
        <a:bodyPr/>
        <a:lstStyle/>
        <a:p>
          <a:endParaRPr lang="en-US"/>
        </a:p>
      </dgm:t>
    </dgm:pt>
    <dgm:pt modelId="{86765A48-86BE-4777-8450-308389757437}">
      <dgm:prSet phldrT="[Text]"/>
      <dgm:spPr>
        <a:xfrm>
          <a:off x="4326269" y="3745626"/>
          <a:ext cx="2213015" cy="1475343"/>
        </a:xfrm>
        <a:prstGeom prst="rect">
          <a:avLst/>
        </a:prstGeom>
        <a:noFill/>
        <a:ln>
          <a:noFill/>
        </a:ln>
        <a:effectLst/>
      </dgm:spPr>
      <dgm:t>
        <a:bodyPr/>
        <a:lstStyle/>
        <a:p>
          <a:r>
            <a:rPr lang="en-GB" dirty="0">
              <a:solidFill>
                <a:srgbClr val="6E2C6B"/>
              </a:solidFill>
              <a:latin typeface="Arial"/>
              <a:ea typeface="ＭＳ Ｐゴシック"/>
              <a:cs typeface=""/>
            </a:rPr>
            <a:t>More detailed PMH </a:t>
          </a:r>
          <a:endParaRPr lang="en-US" dirty="0">
            <a:solidFill>
              <a:srgbClr val="6E2C6B"/>
            </a:solidFill>
            <a:latin typeface="Arial"/>
            <a:ea typeface="ＭＳ Ｐゴシック"/>
            <a:cs typeface=""/>
          </a:endParaRPr>
        </a:p>
      </dgm:t>
    </dgm:pt>
    <dgm:pt modelId="{4836E3CC-688D-4566-9F68-7393F59D6DD2}" type="parTrans" cxnId="{11F88029-CE07-4A51-83BF-281970451084}">
      <dgm:prSet/>
      <dgm:spPr/>
      <dgm:t>
        <a:bodyPr/>
        <a:lstStyle/>
        <a:p>
          <a:endParaRPr lang="en-US"/>
        </a:p>
      </dgm:t>
    </dgm:pt>
    <dgm:pt modelId="{60D6E2D9-8A6A-4C1C-9F37-E60329F94FF1}" type="sibTrans" cxnId="{11F88029-CE07-4A51-83BF-281970451084}">
      <dgm:prSet/>
      <dgm:spPr/>
      <dgm:t>
        <a:bodyPr/>
        <a:lstStyle/>
        <a:p>
          <a:endParaRPr lang="en-US"/>
        </a:p>
      </dgm:t>
    </dgm:pt>
    <dgm:pt modelId="{36FDB51A-CB60-4896-8697-861F706D7F2D}">
      <dgm:prSet/>
      <dgm:spPr>
        <a:xfrm>
          <a:off x="4326269" y="1268"/>
          <a:ext cx="2213015" cy="1475343"/>
        </a:xfrm>
        <a:prstGeom prst="rect">
          <a:avLst/>
        </a:prstGeom>
        <a:noFill/>
        <a:ln>
          <a:noFill/>
        </a:ln>
        <a:effectLst/>
      </dgm:spPr>
      <dgm:t>
        <a:bodyPr/>
        <a:lstStyle/>
        <a:p>
          <a:r>
            <a:rPr lang="en-GB" dirty="0">
              <a:solidFill>
                <a:srgbClr val="6E2C6B"/>
              </a:solidFill>
              <a:latin typeface="Arial"/>
              <a:ea typeface="ＭＳ Ｐゴシック"/>
              <a:cs typeface=""/>
            </a:rPr>
            <a:t>Absolute contraindication </a:t>
          </a:r>
        </a:p>
      </dgm:t>
    </dgm:pt>
    <dgm:pt modelId="{05184034-C6A4-427D-B2B8-7CAB683CA68E}" type="parTrans" cxnId="{C558E39A-1904-4069-B5B6-EF9E6B9BCA42}">
      <dgm:prSet/>
      <dgm:spPr/>
      <dgm:t>
        <a:bodyPr/>
        <a:lstStyle/>
        <a:p>
          <a:endParaRPr lang="en-US"/>
        </a:p>
      </dgm:t>
    </dgm:pt>
    <dgm:pt modelId="{B66480CA-7CA2-4A96-A426-028526E3DAAA}" type="sibTrans" cxnId="{C558E39A-1904-4069-B5B6-EF9E6B9BCA42}">
      <dgm:prSet/>
      <dgm:spPr/>
      <dgm:t>
        <a:bodyPr/>
        <a:lstStyle/>
        <a:p>
          <a:endParaRPr lang="en-US"/>
        </a:p>
      </dgm:t>
    </dgm:pt>
    <dgm:pt modelId="{A86ED91D-5455-42B6-9637-B8CB5811F73F}">
      <dgm:prSet/>
      <dgm:spPr>
        <a:xfrm>
          <a:off x="4326269" y="1268"/>
          <a:ext cx="2213015" cy="1475343"/>
        </a:xfrm>
        <a:prstGeom prst="rect">
          <a:avLst/>
        </a:prstGeom>
        <a:noFill/>
        <a:ln>
          <a:noFill/>
        </a:ln>
        <a:effectLst/>
      </dgm:spPr>
      <dgm:t>
        <a:bodyPr/>
        <a:lstStyle/>
        <a:p>
          <a:r>
            <a:rPr lang="en-GB">
              <a:solidFill>
                <a:srgbClr val="6E2C6B"/>
              </a:solidFill>
              <a:latin typeface="Arial"/>
              <a:ea typeface="ＭＳ Ｐゴシック"/>
              <a:cs typeface=""/>
            </a:rPr>
            <a:t>Instability </a:t>
          </a:r>
          <a:endParaRPr lang="en-GB" dirty="0">
            <a:solidFill>
              <a:srgbClr val="6E2C6B"/>
            </a:solidFill>
            <a:latin typeface="Arial"/>
            <a:ea typeface="ＭＳ Ｐゴシック"/>
            <a:cs typeface=""/>
          </a:endParaRPr>
        </a:p>
      </dgm:t>
    </dgm:pt>
    <dgm:pt modelId="{3DC38158-4FAF-4DB0-8382-DB9889C99E35}" type="parTrans" cxnId="{371652B2-2D13-47AF-96D1-DF17197D510B}">
      <dgm:prSet/>
      <dgm:spPr/>
      <dgm:t>
        <a:bodyPr/>
        <a:lstStyle/>
        <a:p>
          <a:endParaRPr lang="en-US"/>
        </a:p>
      </dgm:t>
    </dgm:pt>
    <dgm:pt modelId="{ECEE71B6-3FAC-4E42-98B2-9377EFA6E55B}" type="sibTrans" cxnId="{371652B2-2D13-47AF-96D1-DF17197D510B}">
      <dgm:prSet/>
      <dgm:spPr/>
      <dgm:t>
        <a:bodyPr/>
        <a:lstStyle/>
        <a:p>
          <a:endParaRPr lang="en-US"/>
        </a:p>
      </dgm:t>
    </dgm:pt>
    <dgm:pt modelId="{6E30DFD3-9EF8-4549-BD6B-77E75EF96C49}">
      <dgm:prSet/>
      <dgm:spPr>
        <a:xfrm>
          <a:off x="4326269" y="1268"/>
          <a:ext cx="2213015" cy="1475343"/>
        </a:xfrm>
        <a:prstGeom prst="rect">
          <a:avLst/>
        </a:prstGeom>
        <a:noFill/>
        <a:ln>
          <a:noFill/>
        </a:ln>
        <a:effectLst/>
      </dgm:spPr>
      <dgm:t>
        <a:bodyPr/>
        <a:lstStyle/>
        <a:p>
          <a:r>
            <a:rPr lang="en-GB" dirty="0">
              <a:solidFill>
                <a:srgbClr val="6E2C6B"/>
              </a:solidFill>
              <a:latin typeface="Arial"/>
              <a:ea typeface="ＭＳ Ｐゴシック"/>
              <a:cs typeface=""/>
            </a:rPr>
            <a:t>Known PMH</a:t>
          </a:r>
        </a:p>
      </dgm:t>
    </dgm:pt>
    <dgm:pt modelId="{EEF34B21-05CC-4C21-8295-D65D04C86BFE}" type="parTrans" cxnId="{D8EA6264-D180-4744-8B08-7826E1208075}">
      <dgm:prSet/>
      <dgm:spPr/>
      <dgm:t>
        <a:bodyPr/>
        <a:lstStyle/>
        <a:p>
          <a:endParaRPr lang="en-US"/>
        </a:p>
      </dgm:t>
    </dgm:pt>
    <dgm:pt modelId="{B9AAC8B2-6C7C-4473-B2B2-59379DCB74F9}" type="sibTrans" cxnId="{D8EA6264-D180-4744-8B08-7826E1208075}">
      <dgm:prSet/>
      <dgm:spPr/>
      <dgm:t>
        <a:bodyPr/>
        <a:lstStyle/>
        <a:p>
          <a:endParaRPr lang="en-US"/>
        </a:p>
      </dgm:t>
    </dgm:pt>
    <dgm:pt modelId="{6F844B10-6A31-45A1-844D-70490D01D071}">
      <dgm:prSet/>
      <dgm:spPr>
        <a:xfrm>
          <a:off x="4326269" y="1268"/>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a:t>
          </a:r>
          <a:r>
            <a:rPr lang="en-GB" dirty="0">
              <a:solidFill>
                <a:srgbClr val="E0119D"/>
              </a:solidFill>
              <a:latin typeface="Arial"/>
              <a:ea typeface="ＭＳ Ｐゴシック"/>
              <a:cs typeface=""/>
            </a:rPr>
            <a:t>Plan palliation &amp; offer tissue donation as advised</a:t>
          </a:r>
        </a:p>
      </dgm:t>
    </dgm:pt>
    <dgm:pt modelId="{D0BC0C84-6BE8-4780-BF4C-BC20D5D54C65}" type="parTrans" cxnId="{120A5D10-2A17-4A9F-8968-57B60ED6B847}">
      <dgm:prSet/>
      <dgm:spPr/>
      <dgm:t>
        <a:bodyPr/>
        <a:lstStyle/>
        <a:p>
          <a:endParaRPr lang="en-US"/>
        </a:p>
      </dgm:t>
    </dgm:pt>
    <dgm:pt modelId="{E4C24863-05D6-4B97-AFAC-027430E83A1A}" type="sibTrans" cxnId="{120A5D10-2A17-4A9F-8968-57B60ED6B847}">
      <dgm:prSet/>
      <dgm:spPr/>
      <dgm:t>
        <a:bodyPr/>
        <a:lstStyle/>
        <a:p>
          <a:endParaRPr lang="en-US"/>
        </a:p>
      </dgm:t>
    </dgm:pt>
    <dgm:pt modelId="{BC4F31C1-59D6-4CEE-B98E-59603727D0BE}">
      <dgm:prSet phldrT="[Text]"/>
      <dgm:spPr>
        <a:xfrm>
          <a:off x="4326269" y="3745626"/>
          <a:ext cx="2213015" cy="1475343"/>
        </a:xfrm>
        <a:prstGeom prst="rect">
          <a:avLst/>
        </a:prstGeom>
        <a:noFill/>
        <a:ln>
          <a:noFill/>
        </a:ln>
        <a:effectLst/>
      </dgm:spPr>
      <dgm:t>
        <a:bodyPr/>
        <a:lstStyle/>
        <a:p>
          <a:r>
            <a:rPr lang="en-GB" dirty="0">
              <a:solidFill>
                <a:srgbClr val="6E2C6B"/>
              </a:solidFill>
              <a:latin typeface="Arial"/>
              <a:ea typeface="ＭＳ Ｐゴシック"/>
              <a:cs typeface=""/>
            </a:rPr>
            <a:t>Blood results</a:t>
          </a:r>
        </a:p>
      </dgm:t>
    </dgm:pt>
    <dgm:pt modelId="{720D10EA-FA64-4554-97F5-99028CC5FA6D}" type="parTrans" cxnId="{41912048-0705-4202-A04F-002954BA15F6}">
      <dgm:prSet/>
      <dgm:spPr/>
      <dgm:t>
        <a:bodyPr/>
        <a:lstStyle/>
        <a:p>
          <a:endParaRPr lang="en-US"/>
        </a:p>
      </dgm:t>
    </dgm:pt>
    <dgm:pt modelId="{440784F2-92E0-4B66-AC61-4D8688B1FA6F}" type="sibTrans" cxnId="{41912048-0705-4202-A04F-002954BA15F6}">
      <dgm:prSet/>
      <dgm:spPr/>
      <dgm:t>
        <a:bodyPr/>
        <a:lstStyle/>
        <a:p>
          <a:endParaRPr lang="en-US"/>
        </a:p>
      </dgm:t>
    </dgm:pt>
    <dgm:pt modelId="{6F1B9730-14E0-40A0-8E27-92361DF18AF0}">
      <dgm:prSet phldrT="[Text]"/>
      <dgm:spPr>
        <a:xfrm>
          <a:off x="4326269" y="3745626"/>
          <a:ext cx="2213015" cy="1475343"/>
        </a:xfrm>
        <a:prstGeom prst="rect">
          <a:avLst/>
        </a:prstGeom>
        <a:noFill/>
        <a:ln>
          <a:noFill/>
        </a:ln>
        <a:effectLst/>
      </dgm:spPr>
      <dgm:t>
        <a:bodyPr/>
        <a:lstStyle/>
        <a:p>
          <a:r>
            <a:rPr lang="en-GB" dirty="0">
              <a:solidFill>
                <a:srgbClr val="6E2C6B"/>
              </a:solidFill>
              <a:latin typeface="Arial"/>
              <a:ea typeface="ＭＳ Ｐゴシック"/>
              <a:cs typeface=""/>
            </a:rPr>
            <a:t>Stability &amp; plan of care explored</a:t>
          </a:r>
        </a:p>
      </dgm:t>
    </dgm:pt>
    <dgm:pt modelId="{A3AA5130-BD96-459E-8684-7910B7BF8D72}" type="parTrans" cxnId="{F231CDA9-6F79-4842-93B4-74B1C24A214B}">
      <dgm:prSet/>
      <dgm:spPr/>
      <dgm:t>
        <a:bodyPr/>
        <a:lstStyle/>
        <a:p>
          <a:endParaRPr lang="en-US"/>
        </a:p>
      </dgm:t>
    </dgm:pt>
    <dgm:pt modelId="{B10D4D3A-1A4C-4D7C-A166-E72E61425392}" type="sibTrans" cxnId="{F231CDA9-6F79-4842-93B4-74B1C24A214B}">
      <dgm:prSet/>
      <dgm:spPr/>
      <dgm:t>
        <a:bodyPr/>
        <a:lstStyle/>
        <a:p>
          <a:endParaRPr lang="en-US"/>
        </a:p>
      </dgm:t>
    </dgm:pt>
    <dgm:pt modelId="{EF340F72-C5D2-4D04-B161-356160B6CA19}">
      <dgm:prSet phldrT="[Text]"/>
      <dgm:spPr>
        <a:xfrm>
          <a:off x="4326269" y="3745626"/>
          <a:ext cx="2213015" cy="1475343"/>
        </a:xfrm>
        <a:prstGeom prst="rect">
          <a:avLst/>
        </a:prstGeom>
        <a:noFill/>
        <a:ln>
          <a:noFill/>
        </a:ln>
        <a:effectLst/>
      </dgm:spPr>
      <dgm:t>
        <a:bodyPr/>
        <a:lstStyle/>
        <a:p>
          <a:r>
            <a:rPr lang="en-GB" dirty="0">
              <a:solidFill>
                <a:srgbClr val="6E2C6B"/>
              </a:solidFill>
              <a:latin typeface="Arial"/>
              <a:ea typeface="ＭＳ Ｐゴシック"/>
              <a:cs typeface=""/>
            </a:rPr>
            <a:t>Police &amp; coroner or PF considerations</a:t>
          </a:r>
        </a:p>
      </dgm:t>
    </dgm:pt>
    <dgm:pt modelId="{CCB22E74-8496-4E6E-893E-17AF48CCD137}" type="parTrans" cxnId="{ADC34812-136E-414F-B75B-873ECB54AC37}">
      <dgm:prSet/>
      <dgm:spPr/>
      <dgm:t>
        <a:bodyPr/>
        <a:lstStyle/>
        <a:p>
          <a:endParaRPr lang="en-US"/>
        </a:p>
      </dgm:t>
    </dgm:pt>
    <dgm:pt modelId="{82C4EE67-D0B7-4097-99FC-B458440A3E98}" type="sibTrans" cxnId="{ADC34812-136E-414F-B75B-873ECB54AC37}">
      <dgm:prSet/>
      <dgm:spPr/>
      <dgm:t>
        <a:bodyPr/>
        <a:lstStyle/>
        <a:p>
          <a:endParaRPr lang="en-US"/>
        </a:p>
      </dgm:t>
    </dgm:pt>
    <dgm:pt modelId="{EEDCFAFF-2973-4BD6-8DCE-AF828CCFF28C}">
      <dgm:prSet phldrT="[Text]"/>
      <dgm:spPr>
        <a:xfrm>
          <a:off x="4827918" y="1873447"/>
          <a:ext cx="2213015" cy="1475343"/>
        </a:xfrm>
        <a:noFill/>
        <a:ln>
          <a:noFill/>
        </a:ln>
        <a:effectLst/>
      </dgm:spPr>
      <dgm:t>
        <a:bodyPr/>
        <a:lstStyle/>
        <a:p>
          <a:pPr>
            <a:buFont typeface="Arial" panose="020B0604020202020204" pitchFamily="34" charset="0"/>
            <a:buChar char="•"/>
          </a:pPr>
          <a:r>
            <a:rPr lang="en-GB" dirty="0">
              <a:solidFill>
                <a:srgbClr val="E0119D"/>
              </a:solidFill>
              <a:latin typeface="Arial"/>
              <a:ea typeface="ＭＳ Ｐゴシック"/>
              <a:cs typeface=""/>
            </a:rPr>
            <a:t>-Plan SNOD attendance,  a donation approach &amp; palliation plan</a:t>
          </a:r>
          <a:endParaRPr lang="en-US" dirty="0">
            <a:solidFill>
              <a:srgbClr val="E0119D"/>
            </a:solidFill>
            <a:latin typeface="Arial"/>
            <a:ea typeface="ＭＳ Ｐゴシック"/>
            <a:cs typeface=""/>
          </a:endParaRPr>
        </a:p>
      </dgm:t>
    </dgm:pt>
    <dgm:pt modelId="{5148F3AA-769E-4497-8CF4-6ED1167C9720}" type="parTrans" cxnId="{04C78512-8CDB-40DE-8515-C66622D2E25F}">
      <dgm:prSet/>
      <dgm:spPr/>
      <dgm:t>
        <a:bodyPr/>
        <a:lstStyle/>
        <a:p>
          <a:endParaRPr lang="en-GB"/>
        </a:p>
      </dgm:t>
    </dgm:pt>
    <dgm:pt modelId="{84CF9018-3E6D-449B-B608-9ECC966417FC}" type="sibTrans" cxnId="{04C78512-8CDB-40DE-8515-C66622D2E25F}">
      <dgm:prSet/>
      <dgm:spPr/>
      <dgm:t>
        <a:bodyPr/>
        <a:lstStyle/>
        <a:p>
          <a:endParaRPr lang="en-GB"/>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4"/>
      <dgm:spPr/>
    </dgm:pt>
    <dgm:pt modelId="{00B882D9-FE91-460F-AF3E-DAF05A690181}" type="pres">
      <dgm:prSet presAssocID="{8909115A-BFDD-4021-A9BF-0F6973F9A0D2}" presName="visible" presStyleLbl="node1" presStyleIdx="0" presStyleCnt="4" custScaleX="118191" custScaleY="104569" custLinFactNeighborX="-7337" custLinFactNeighborY="4755"/>
      <dgm:spPr>
        <a:xfrm>
          <a:off x="0" y="1448886"/>
          <a:ext cx="2635448" cy="2635448"/>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25EA34B2-C7DB-4C41-BC17-B63CE4D50C74}" type="pres">
      <dgm:prSet presAssocID="{6917B1CF-E3CF-4065-A733-00F57682CCEE}" presName="Name25" presStyleLbl="parChTrans1D1" presStyleIdx="0" presStyleCnt="3"/>
      <dgm:spPr/>
    </dgm:pt>
    <dgm:pt modelId="{097AB268-EB56-481E-9F17-81A91C694CC9}" type="pres">
      <dgm:prSet presAssocID="{C68A6218-5C65-4AD4-A535-792923C12E8D}" presName="node" presStyleCnt="0"/>
      <dgm:spPr/>
    </dgm:pt>
    <dgm:pt modelId="{0A66D14E-D0F9-43BA-BC5E-59861B551E55}" type="pres">
      <dgm:prSet presAssocID="{C68A6218-5C65-4AD4-A535-792923C12E8D}" presName="parentNode" presStyleLbl="node1" presStyleIdx="1" presStyleCnt="4" custLinFactNeighborY="6139">
        <dgm:presLayoutVars>
          <dgm:chMax val="1"/>
          <dgm:bulletEnabled val="1"/>
        </dgm:presLayoutVars>
      </dgm:prSet>
      <dgm:spPr/>
    </dgm:pt>
    <dgm:pt modelId="{2F22D782-46C8-4B38-A91F-0DD81D9D9378}" type="pres">
      <dgm:prSet presAssocID="{C68A6218-5C65-4AD4-A535-792923C12E8D}" presName="childNode" presStyleLbl="revTx" presStyleIdx="0" presStyleCnt="3">
        <dgm:presLayoutVars>
          <dgm:bulletEnabled val="1"/>
        </dgm:presLayoutVars>
      </dgm:prSet>
      <dgm:spPr/>
    </dgm:pt>
    <dgm:pt modelId="{AEA3AA94-818F-4C41-BF15-852BBFDEC31F}" type="pres">
      <dgm:prSet presAssocID="{DAA35F1C-960E-4A83-9136-4670C571C875}" presName="Name25" presStyleLbl="parChTrans1D1" presStyleIdx="1" presStyleCnt="3"/>
      <dgm:spPr/>
    </dgm:pt>
    <dgm:pt modelId="{CE9F7137-9CC0-493A-AC11-A1995AAB0B89}" type="pres">
      <dgm:prSet presAssocID="{5DE2B4CC-7349-4E73-BA6B-937841733149}" presName="node" presStyleCnt="0"/>
      <dgm:spPr/>
    </dgm:pt>
    <dgm:pt modelId="{8C669B94-5449-49E6-9CA3-EE4854757492}" type="pres">
      <dgm:prSet presAssocID="{5DE2B4CC-7349-4E73-BA6B-937841733149}" presName="parentNode" presStyleLbl="node1" presStyleIdx="2" presStyleCnt="4">
        <dgm:presLayoutVars>
          <dgm:chMax val="1"/>
          <dgm:bulletEnabled val="1"/>
        </dgm:presLayoutVars>
      </dgm:prSet>
      <dgm:spPr/>
    </dgm:pt>
    <dgm:pt modelId="{A2D6F0E1-AAB8-46F0-90DD-694807B7E32F}" type="pres">
      <dgm:prSet presAssocID="{5DE2B4CC-7349-4E73-BA6B-937841733149}" presName="childNode" presStyleLbl="revTx" presStyleIdx="1" presStyleCnt="3">
        <dgm:presLayoutVars>
          <dgm:bulletEnabled val="1"/>
        </dgm:presLayoutVars>
      </dgm:prSet>
      <dgm:spPr>
        <a:prstGeom prst="rect">
          <a:avLst/>
        </a:prstGeom>
      </dgm:spPr>
    </dgm:pt>
    <dgm:pt modelId="{A58C1E8D-7D57-4D49-B05B-AA0B32E602D1}" type="pres">
      <dgm:prSet presAssocID="{7CE8E0A4-5984-47DF-85F0-5F546127B33C}" presName="Name25" presStyleLbl="parChTrans1D1" presStyleIdx="2" presStyleCnt="3"/>
      <dgm:spPr/>
    </dgm:pt>
    <dgm:pt modelId="{09A5F204-A3A9-48B8-BF18-49C636ED6B4B}" type="pres">
      <dgm:prSet presAssocID="{1E65F8D7-C0A2-49BB-B3CB-ACB060EBEC7D}" presName="node" presStyleCnt="0"/>
      <dgm:spPr/>
    </dgm:pt>
    <dgm:pt modelId="{641F2330-CB65-441A-B812-859C9130D674}" type="pres">
      <dgm:prSet presAssocID="{1E65F8D7-C0A2-49BB-B3CB-ACB060EBEC7D}" presName="parentNode" presStyleLbl="node1" presStyleIdx="3" presStyleCnt="4">
        <dgm:presLayoutVars>
          <dgm:chMax val="1"/>
          <dgm:bulletEnabled val="1"/>
        </dgm:presLayoutVars>
      </dgm:prSet>
      <dgm:spPr/>
    </dgm:pt>
    <dgm:pt modelId="{7F9A60D7-6AAE-4AAE-850B-3412BD3C3E8D}" type="pres">
      <dgm:prSet presAssocID="{1E65F8D7-C0A2-49BB-B3CB-ACB060EBEC7D}" presName="childNode" presStyleLbl="revTx" presStyleIdx="2" presStyleCnt="3">
        <dgm:presLayoutVars>
          <dgm:bulletEnabled val="1"/>
        </dgm:presLayoutVars>
      </dgm:prSet>
      <dgm:spPr/>
    </dgm:pt>
  </dgm:ptLst>
  <dgm:cxnLst>
    <dgm:cxn modelId="{120A5D10-2A17-4A9F-8968-57B60ED6B847}" srcId="{C68A6218-5C65-4AD4-A535-792923C12E8D}" destId="{6F844B10-6A31-45A1-844D-70490D01D071}" srcOrd="4" destOrd="0" parTransId="{D0BC0C84-6BE8-4780-BF4C-BC20D5D54C65}" sibTransId="{E4C24863-05D6-4B97-AFAC-027430E83A1A}"/>
    <dgm:cxn modelId="{ADC34812-136E-414F-B75B-873ECB54AC37}" srcId="{1E65F8D7-C0A2-49BB-B3CB-ACB060EBEC7D}" destId="{EF340F72-C5D2-4D04-B161-356160B6CA19}" srcOrd="3" destOrd="0" parTransId="{CCB22E74-8496-4E6E-893E-17AF48CCD137}" sibTransId="{82C4EE67-D0B7-4097-99FC-B458440A3E98}"/>
    <dgm:cxn modelId="{3CDE6F12-131F-2B4F-8BCD-6B60DEAECD76}" type="presOf" srcId="{6917B1CF-E3CF-4065-A733-00F57682CCEE}" destId="{25EA34B2-C7DB-4C41-BC17-B63CE4D50C74}" srcOrd="0" destOrd="0" presId="urn:microsoft.com/office/officeart/2005/8/layout/radial2"/>
    <dgm:cxn modelId="{04C78512-8CDB-40DE-8515-C66622D2E25F}" srcId="{5DE2B4CC-7349-4E73-BA6B-937841733149}" destId="{EEDCFAFF-2973-4BD6-8DCE-AF828CCFF28C}" srcOrd="1" destOrd="0" parTransId="{5148F3AA-769E-4497-8CF4-6ED1167C9720}" sibTransId="{84CF9018-3E6D-449B-B608-9ECC966417FC}"/>
    <dgm:cxn modelId="{94E34C13-1CD6-7E43-B303-E12EC7D326F0}" type="presOf" srcId="{DAA35F1C-960E-4A83-9136-4670C571C875}" destId="{AEA3AA94-818F-4C41-BF15-852BBFDEC31F}" srcOrd="0" destOrd="0" presId="urn:microsoft.com/office/officeart/2005/8/layout/radial2"/>
    <dgm:cxn modelId="{ABC63E1E-88EB-416E-82B0-9FD816B74B1E}" type="presOf" srcId="{EEDCFAFF-2973-4BD6-8DCE-AF828CCFF28C}" destId="{A2D6F0E1-AAB8-46F0-90DD-694807B7E32F}" srcOrd="0" destOrd="1" presId="urn:microsoft.com/office/officeart/2005/8/layout/radial2"/>
    <dgm:cxn modelId="{642C1F27-2648-734D-B2EA-E6270344306B}" type="presOf" srcId="{1E65F8D7-C0A2-49BB-B3CB-ACB060EBEC7D}" destId="{641F2330-CB65-441A-B812-859C9130D674}" srcOrd="0" destOrd="0" presId="urn:microsoft.com/office/officeart/2005/8/layout/radial2"/>
    <dgm:cxn modelId="{11F88029-CE07-4A51-83BF-281970451084}" srcId="{1E65F8D7-C0A2-49BB-B3CB-ACB060EBEC7D}" destId="{86765A48-86BE-4777-8450-308389757437}" srcOrd="0" destOrd="0" parTransId="{4836E3CC-688D-4566-9F68-7393F59D6DD2}" sibTransId="{60D6E2D9-8A6A-4C1C-9F37-E60329F94FF1}"/>
    <dgm:cxn modelId="{8FA42D36-9F51-4BE6-9EF5-5CD8CECB37BE}" srcId="{8909115A-BFDD-4021-A9BF-0F6973F9A0D2}" destId="{C68A6218-5C65-4AD4-A535-792923C12E8D}" srcOrd="0" destOrd="0" parTransId="{6917B1CF-E3CF-4065-A733-00F57682CCEE}" sibTransId="{695D1EC3-FB23-4B97-91DE-10507CABE273}"/>
    <dgm:cxn modelId="{C65BCF41-2FD4-0D4C-A422-84182CE78427}" type="presOf" srcId="{36FDB51A-CB60-4896-8697-861F706D7F2D}" destId="{2F22D782-46C8-4B38-A91F-0DD81D9D9378}" srcOrd="0" destOrd="1" presId="urn:microsoft.com/office/officeart/2005/8/layout/radial2"/>
    <dgm:cxn modelId="{D8EA6264-D180-4744-8B08-7826E1208075}" srcId="{C68A6218-5C65-4AD4-A535-792923C12E8D}" destId="{6E30DFD3-9EF8-4549-BD6B-77E75EF96C49}" srcOrd="3" destOrd="0" parTransId="{EEF34B21-05CC-4C21-8295-D65D04C86BFE}" sibTransId="{B9AAC8B2-6C7C-4473-B2B2-59379DCB74F9}"/>
    <dgm:cxn modelId="{41912048-0705-4202-A04F-002954BA15F6}" srcId="{1E65F8D7-C0A2-49BB-B3CB-ACB060EBEC7D}" destId="{BC4F31C1-59D6-4CEE-B98E-59603727D0BE}" srcOrd="1" destOrd="0" parTransId="{720D10EA-FA64-4554-97F5-99028CC5FA6D}" sibTransId="{440784F2-92E0-4B66-AC61-4D8688B1FA6F}"/>
    <dgm:cxn modelId="{1FB2CF68-582D-B64F-85BB-85634FA8F09B}" type="presOf" srcId="{6F1B9730-14E0-40A0-8E27-92361DF18AF0}" destId="{7F9A60D7-6AAE-4AAE-850B-3412BD3C3E8D}" srcOrd="0" destOrd="2" presId="urn:microsoft.com/office/officeart/2005/8/layout/radial2"/>
    <dgm:cxn modelId="{784D2449-9A7D-41CB-A80D-F9B567008C8D}" srcId="{5DE2B4CC-7349-4E73-BA6B-937841733149}" destId="{2B036EA8-E6A6-467E-BDD2-5EEA31E80CB3}" srcOrd="0" destOrd="0" parTransId="{8BD1E216-2A37-41D2-BECA-A54931B2AE58}" sibTransId="{B70B4DEB-4B32-44F4-BA78-947B7A30E988}"/>
    <dgm:cxn modelId="{BFD78B57-CD9C-114F-B649-C415697DC9F8}" type="presOf" srcId="{A86ED91D-5455-42B6-9637-B8CB5811F73F}" destId="{2F22D782-46C8-4B38-A91F-0DD81D9D9378}" srcOrd="0" destOrd="2" presId="urn:microsoft.com/office/officeart/2005/8/layout/radial2"/>
    <dgm:cxn modelId="{56E35159-6E27-854C-89D3-BB9B6622A57B}" type="presOf" srcId="{6E30DFD3-9EF8-4549-BD6B-77E75EF96C49}" destId="{2F22D782-46C8-4B38-A91F-0DD81D9D9378}" srcOrd="0" destOrd="3" presId="urn:microsoft.com/office/officeart/2005/8/layout/radial2"/>
    <dgm:cxn modelId="{7D7E805A-9A6B-41B2-83DE-9BCB3B34570E}" srcId="{C68A6218-5C65-4AD4-A535-792923C12E8D}" destId="{E8776F12-2792-4039-ADE0-62CDA6E485D8}" srcOrd="0" destOrd="0" parTransId="{E003BCE1-3E30-405E-8C9C-09B8AC0CA6A1}" sibTransId="{D0601576-A052-46F3-BA1C-95C0550CF03B}"/>
    <dgm:cxn modelId="{34876687-95BF-274B-AFB7-75D96C61BBE8}" type="presOf" srcId="{7CE8E0A4-5984-47DF-85F0-5F546127B33C}" destId="{A58C1E8D-7D57-4D49-B05B-AA0B32E602D1}" srcOrd="0" destOrd="0" presId="urn:microsoft.com/office/officeart/2005/8/layout/radial2"/>
    <dgm:cxn modelId="{C559198A-CD17-A442-974F-C5DEB209FB60}" type="presOf" srcId="{8909115A-BFDD-4021-A9BF-0F6973F9A0D2}" destId="{B6749232-C406-4098-8D55-B4290C712EF3}" srcOrd="0" destOrd="0" presId="urn:microsoft.com/office/officeart/2005/8/layout/radial2"/>
    <dgm:cxn modelId="{C558E39A-1904-4069-B5B6-EF9E6B9BCA42}" srcId="{C68A6218-5C65-4AD4-A535-792923C12E8D}" destId="{36FDB51A-CB60-4896-8697-861F706D7F2D}" srcOrd="1" destOrd="0" parTransId="{05184034-C6A4-427D-B2B8-7CAB683CA68E}" sibTransId="{B66480CA-7CA2-4A96-A426-028526E3DAAA}"/>
    <dgm:cxn modelId="{3FB8C29F-BCCB-8440-908E-DE266FCF4F5E}" type="presOf" srcId="{EF340F72-C5D2-4D04-B161-356160B6CA19}" destId="{7F9A60D7-6AAE-4AAE-850B-3412BD3C3E8D}" srcOrd="0" destOrd="3" presId="urn:microsoft.com/office/officeart/2005/8/layout/radial2"/>
    <dgm:cxn modelId="{F231CDA9-6F79-4842-93B4-74B1C24A214B}" srcId="{1E65F8D7-C0A2-49BB-B3CB-ACB060EBEC7D}" destId="{6F1B9730-14E0-40A0-8E27-92361DF18AF0}" srcOrd="2" destOrd="0" parTransId="{A3AA5130-BD96-459E-8684-7910B7BF8D72}" sibTransId="{B10D4D3A-1A4C-4D7C-A166-E72E61425392}"/>
    <dgm:cxn modelId="{518742AE-B823-4025-A30F-D6A177B308CA}" srcId="{8909115A-BFDD-4021-A9BF-0F6973F9A0D2}" destId="{1E65F8D7-C0A2-49BB-B3CB-ACB060EBEC7D}" srcOrd="2" destOrd="0" parTransId="{7CE8E0A4-5984-47DF-85F0-5F546127B33C}" sibTransId="{70A8EC55-F212-4119-BD8A-92C885977AC7}"/>
    <dgm:cxn modelId="{371652B2-2D13-47AF-96D1-DF17197D510B}" srcId="{C68A6218-5C65-4AD4-A535-792923C12E8D}" destId="{A86ED91D-5455-42B6-9637-B8CB5811F73F}" srcOrd="2" destOrd="0" parTransId="{3DC38158-4FAF-4DB0-8382-DB9889C99E35}" sibTransId="{ECEE71B6-3FAC-4E42-98B2-9377EFA6E55B}"/>
    <dgm:cxn modelId="{4204E2B5-9A18-704F-B073-8BACEFF36900}" type="presOf" srcId="{E8776F12-2792-4039-ADE0-62CDA6E485D8}" destId="{2F22D782-46C8-4B38-A91F-0DD81D9D9378}" srcOrd="0" destOrd="0" presId="urn:microsoft.com/office/officeart/2005/8/layout/radial2"/>
    <dgm:cxn modelId="{FBF0BCCF-2351-1C44-9EC3-59F1BB3EA105}" type="presOf" srcId="{6F844B10-6A31-45A1-844D-70490D01D071}" destId="{2F22D782-46C8-4B38-A91F-0DD81D9D9378}" srcOrd="0" destOrd="4" presId="urn:microsoft.com/office/officeart/2005/8/layout/radial2"/>
    <dgm:cxn modelId="{BE0A8DD6-84A0-0C4B-AC8B-BEA5028C079B}" type="presOf" srcId="{86765A48-86BE-4777-8450-308389757437}" destId="{7F9A60D7-6AAE-4AAE-850B-3412BD3C3E8D}" srcOrd="0" destOrd="0" presId="urn:microsoft.com/office/officeart/2005/8/layout/radial2"/>
    <dgm:cxn modelId="{805212E4-BD80-164C-B3C9-C71C6C3E8B3B}" type="presOf" srcId="{5DE2B4CC-7349-4E73-BA6B-937841733149}" destId="{8C669B94-5449-49E6-9CA3-EE4854757492}" srcOrd="0" destOrd="0" presId="urn:microsoft.com/office/officeart/2005/8/layout/radial2"/>
    <dgm:cxn modelId="{659A93E7-C744-4619-9F58-5FBE3C32BD24}" srcId="{8909115A-BFDD-4021-A9BF-0F6973F9A0D2}" destId="{5DE2B4CC-7349-4E73-BA6B-937841733149}" srcOrd="1" destOrd="0" parTransId="{DAA35F1C-960E-4A83-9136-4670C571C875}" sibTransId="{BCD6AD88-3A5B-498A-8917-D613370A0504}"/>
    <dgm:cxn modelId="{BF1051EE-5FE5-E046-A781-3D2149CB1510}" type="presOf" srcId="{2B036EA8-E6A6-467E-BDD2-5EEA31E80CB3}" destId="{A2D6F0E1-AAB8-46F0-90DD-694807B7E32F}" srcOrd="0" destOrd="0" presId="urn:microsoft.com/office/officeart/2005/8/layout/radial2"/>
    <dgm:cxn modelId="{B095B2F0-0551-8D4D-8A8A-2EC58610815B}" type="presOf" srcId="{BC4F31C1-59D6-4CEE-B98E-59603727D0BE}" destId="{7F9A60D7-6AAE-4AAE-850B-3412BD3C3E8D}" srcOrd="0" destOrd="1" presId="urn:microsoft.com/office/officeart/2005/8/layout/radial2"/>
    <dgm:cxn modelId="{470C9BF1-8030-4440-9DC9-87AE7FE9A536}" type="presOf" srcId="{C68A6218-5C65-4AD4-A535-792923C12E8D}" destId="{0A66D14E-D0F9-43BA-BC5E-59861B551E55}"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B97DA582-309A-3349-AAD0-4257BD0713F0}" type="presParOf" srcId="{0DE61143-2192-4F60-81B7-3B28A43464F8}" destId="{25EA34B2-C7DB-4C41-BC17-B63CE4D50C74}" srcOrd="1" destOrd="0" presId="urn:microsoft.com/office/officeart/2005/8/layout/radial2"/>
    <dgm:cxn modelId="{B631FA20-46D8-9E4D-849D-52D63C48B139}" type="presParOf" srcId="{0DE61143-2192-4F60-81B7-3B28A43464F8}" destId="{097AB268-EB56-481E-9F17-81A91C694CC9}" srcOrd="2" destOrd="0" presId="urn:microsoft.com/office/officeart/2005/8/layout/radial2"/>
    <dgm:cxn modelId="{499BBAAF-DD37-D445-AD2C-00EA7CC8B38E}" type="presParOf" srcId="{097AB268-EB56-481E-9F17-81A91C694CC9}" destId="{0A66D14E-D0F9-43BA-BC5E-59861B551E55}" srcOrd="0" destOrd="0" presId="urn:microsoft.com/office/officeart/2005/8/layout/radial2"/>
    <dgm:cxn modelId="{E142746B-5265-174C-B14A-501AE0B4EF1E}" type="presParOf" srcId="{097AB268-EB56-481E-9F17-81A91C694CC9}" destId="{2F22D782-46C8-4B38-A91F-0DD81D9D9378}" srcOrd="1" destOrd="0" presId="urn:microsoft.com/office/officeart/2005/8/layout/radial2"/>
    <dgm:cxn modelId="{E3C97B43-CF42-7840-8DAB-D9850D0E0F3C}" type="presParOf" srcId="{0DE61143-2192-4F60-81B7-3B28A43464F8}" destId="{AEA3AA94-818F-4C41-BF15-852BBFDEC31F}" srcOrd="3" destOrd="0" presId="urn:microsoft.com/office/officeart/2005/8/layout/radial2"/>
    <dgm:cxn modelId="{C18311C7-2B0E-CA4C-94F2-7061C78323B1}" type="presParOf" srcId="{0DE61143-2192-4F60-81B7-3B28A43464F8}" destId="{CE9F7137-9CC0-493A-AC11-A1995AAB0B89}" srcOrd="4" destOrd="0" presId="urn:microsoft.com/office/officeart/2005/8/layout/radial2"/>
    <dgm:cxn modelId="{7D914F4D-4387-DB46-A7EF-3D6EC52F319D}" type="presParOf" srcId="{CE9F7137-9CC0-493A-AC11-A1995AAB0B89}" destId="{8C669B94-5449-49E6-9CA3-EE4854757492}" srcOrd="0" destOrd="0" presId="urn:microsoft.com/office/officeart/2005/8/layout/radial2"/>
    <dgm:cxn modelId="{4713316E-3C1E-EA42-A2BC-0774F8AF4754}" type="presParOf" srcId="{CE9F7137-9CC0-493A-AC11-A1995AAB0B89}" destId="{A2D6F0E1-AAB8-46F0-90DD-694807B7E32F}" srcOrd="1" destOrd="0" presId="urn:microsoft.com/office/officeart/2005/8/layout/radial2"/>
    <dgm:cxn modelId="{1232B5C8-BF1A-0F47-B546-320A8D976242}" type="presParOf" srcId="{0DE61143-2192-4F60-81B7-3B28A43464F8}" destId="{A58C1E8D-7D57-4D49-B05B-AA0B32E602D1}" srcOrd="5" destOrd="0" presId="urn:microsoft.com/office/officeart/2005/8/layout/radial2"/>
    <dgm:cxn modelId="{305DD824-D0B7-5D46-8165-297394054F37}" type="presParOf" srcId="{0DE61143-2192-4F60-81B7-3B28A43464F8}" destId="{09A5F204-A3A9-48B8-BF18-49C636ED6B4B}" srcOrd="6" destOrd="0" presId="urn:microsoft.com/office/officeart/2005/8/layout/radial2"/>
    <dgm:cxn modelId="{D4E0BB30-639C-204E-B38A-1E47379CF1D4}" type="presParOf" srcId="{09A5F204-A3A9-48B8-BF18-49C636ED6B4B}" destId="{641F2330-CB65-441A-B812-859C9130D674}" srcOrd="0" destOrd="0" presId="urn:microsoft.com/office/officeart/2005/8/layout/radial2"/>
    <dgm:cxn modelId="{7717255C-471C-8149-A1A7-986F9A69F3E8}" type="presParOf" srcId="{09A5F204-A3A9-48B8-BF18-49C636ED6B4B}" destId="{7F9A60D7-6AAE-4AAE-850B-3412BD3C3E8D}"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AB71F-7E6F-480A-AB69-574992B0229A}">
      <dsp:nvSpPr>
        <dsp:cNvPr id="0" name=""/>
        <dsp:cNvSpPr/>
      </dsp:nvSpPr>
      <dsp:spPr>
        <a:xfrm rot="21264232">
          <a:off x="3169189" y="2687901"/>
          <a:ext cx="2165134" cy="68027"/>
        </a:xfrm>
        <a:custGeom>
          <a:avLst/>
          <a:gdLst/>
          <a:ahLst/>
          <a:cxnLst/>
          <a:rect l="0" t="0" r="0" b="0"/>
          <a:pathLst>
            <a:path>
              <a:moveTo>
                <a:pt x="0" y="34013"/>
              </a:moveTo>
              <a:lnTo>
                <a:pt x="2165134" y="34013"/>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392140" y="860207"/>
          <a:ext cx="4924788" cy="4407125"/>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D74E6181-94BE-49A4-BBBF-D2576866CEC4}">
      <dsp:nvSpPr>
        <dsp:cNvPr id="0" name=""/>
        <dsp:cNvSpPr/>
      </dsp:nvSpPr>
      <dsp:spPr>
        <a:xfrm>
          <a:off x="5324536" y="1550812"/>
          <a:ext cx="1941721" cy="1941721"/>
        </a:xfrm>
        <a:prstGeom prst="ellipse">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GB" sz="6500" kern="1200" dirty="0">
            <a:solidFill>
              <a:srgbClr val="E0119D"/>
            </a:solidFill>
            <a:latin typeface="Arial"/>
            <a:ea typeface="ＭＳ Ｐゴシック"/>
            <a:cs typeface=""/>
          </a:endParaRPr>
        </a:p>
      </dsp:txBody>
      <dsp:txXfrm>
        <a:off x="5608894" y="1835170"/>
        <a:ext cx="1373005" cy="13730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EA34B2-C7DB-4C41-BC17-B63CE4D50C74}">
      <dsp:nvSpPr>
        <dsp:cNvPr id="0" name=""/>
        <dsp:cNvSpPr/>
      </dsp:nvSpPr>
      <dsp:spPr>
        <a:xfrm rot="142297">
          <a:off x="2781295" y="2926514"/>
          <a:ext cx="744934" cy="67939"/>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141172" y="1423687"/>
          <a:ext cx="3671239" cy="3248113"/>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0A66D14E-D0F9-43BA-BC5E-59861B551E55}">
      <dsp:nvSpPr>
        <dsp:cNvPr id="0" name=""/>
        <dsp:cNvSpPr/>
      </dsp:nvSpPr>
      <dsp:spPr>
        <a:xfrm>
          <a:off x="3525112" y="2082600"/>
          <a:ext cx="1863715" cy="1863715"/>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rgbClr val="FFFFFF"/>
              </a:solidFill>
              <a:latin typeface="Arial"/>
              <a:ea typeface="ＭＳ Ｐゴシック"/>
              <a:cs typeface=""/>
            </a:rPr>
            <a:t>Rapid</a:t>
          </a:r>
        </a:p>
        <a:p>
          <a:pPr marL="0" lvl="0" indent="0" algn="ctr" defTabSz="1333500">
            <a:lnSpc>
              <a:spcPct val="90000"/>
            </a:lnSpc>
            <a:spcBef>
              <a:spcPct val="0"/>
            </a:spcBef>
            <a:spcAft>
              <a:spcPct val="35000"/>
            </a:spcAft>
            <a:buNone/>
          </a:pPr>
          <a:r>
            <a:rPr lang="en-US" sz="3000" kern="1200" dirty="0">
              <a:solidFill>
                <a:srgbClr val="FFFFFF"/>
              </a:solidFill>
              <a:latin typeface="Arial"/>
              <a:ea typeface="ＭＳ Ｐゴシック"/>
              <a:cs typeface=""/>
            </a:rPr>
            <a:t>Decline </a:t>
          </a:r>
        </a:p>
      </dsp:txBody>
      <dsp:txXfrm>
        <a:off x="3798047" y="2355535"/>
        <a:ext cx="1317845" cy="1317845"/>
      </dsp:txXfrm>
    </dsp:sp>
    <dsp:sp modelId="{2F22D782-46C8-4B38-A91F-0DD81D9D9378}">
      <dsp:nvSpPr>
        <dsp:cNvPr id="0" name=""/>
        <dsp:cNvSpPr/>
      </dsp:nvSpPr>
      <dsp:spPr>
        <a:xfrm>
          <a:off x="5575199" y="2082600"/>
          <a:ext cx="2795572" cy="1863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solidFill>
                <a:srgbClr val="6E2C6B"/>
              </a:solidFill>
              <a:latin typeface="Arial"/>
              <a:ea typeface="ＭＳ Ｐゴシック"/>
              <a:cs typeface=""/>
            </a:rPr>
            <a:t>Age</a:t>
          </a:r>
          <a:endParaRPr lang="en-US" sz="1800" kern="1200" dirty="0">
            <a:solidFill>
              <a:srgbClr val="6E2C6B"/>
            </a:solidFill>
            <a:latin typeface="Arial"/>
            <a:ea typeface="ＭＳ Ｐゴシック"/>
            <a:cs typeface=""/>
          </a:endParaRPr>
        </a:p>
        <a:p>
          <a:pPr marL="171450" lvl="1" indent="-171450" algn="l" defTabSz="800100">
            <a:lnSpc>
              <a:spcPct val="90000"/>
            </a:lnSpc>
            <a:spcBef>
              <a:spcPct val="0"/>
            </a:spcBef>
            <a:spcAft>
              <a:spcPct val="15000"/>
            </a:spcAft>
            <a:buChar char="•"/>
          </a:pPr>
          <a:r>
            <a:rPr lang="en-GB" sz="1800" kern="1200" dirty="0">
              <a:solidFill>
                <a:srgbClr val="6E2C6B"/>
              </a:solidFill>
              <a:latin typeface="Arial"/>
              <a:ea typeface="ＭＳ Ｐゴシック"/>
              <a:cs typeface=""/>
            </a:rPr>
            <a:t>Absolute contraindication </a:t>
          </a:r>
        </a:p>
        <a:p>
          <a:pPr marL="171450" lvl="1" indent="-171450" algn="l" defTabSz="800100">
            <a:lnSpc>
              <a:spcPct val="90000"/>
            </a:lnSpc>
            <a:spcBef>
              <a:spcPct val="0"/>
            </a:spcBef>
            <a:spcAft>
              <a:spcPct val="15000"/>
            </a:spcAft>
            <a:buChar char="•"/>
          </a:pPr>
          <a:r>
            <a:rPr lang="en-GB" sz="1800" kern="1200">
              <a:solidFill>
                <a:srgbClr val="6E2C6B"/>
              </a:solidFill>
              <a:latin typeface="Arial"/>
              <a:ea typeface="ＭＳ Ｐゴシック"/>
              <a:cs typeface=""/>
            </a:rPr>
            <a:t>Instability </a:t>
          </a:r>
          <a:endParaRPr lang="en-GB" sz="1800" kern="1200" dirty="0">
            <a:solidFill>
              <a:srgbClr val="6E2C6B"/>
            </a:solidFill>
            <a:latin typeface="Arial"/>
            <a:ea typeface="ＭＳ Ｐゴシック"/>
            <a:cs typeface=""/>
          </a:endParaRPr>
        </a:p>
        <a:p>
          <a:pPr marL="171450" lvl="1" indent="-171450" algn="l" defTabSz="800100">
            <a:lnSpc>
              <a:spcPct val="90000"/>
            </a:lnSpc>
            <a:spcBef>
              <a:spcPct val="0"/>
            </a:spcBef>
            <a:spcAft>
              <a:spcPct val="15000"/>
            </a:spcAft>
            <a:buChar char="•"/>
          </a:pPr>
          <a:r>
            <a:rPr lang="en-GB" sz="1800" kern="1200" dirty="0">
              <a:solidFill>
                <a:srgbClr val="6E2C6B"/>
              </a:solidFill>
              <a:latin typeface="Arial"/>
              <a:ea typeface="ＭＳ Ｐゴシック"/>
              <a:cs typeface=""/>
            </a:rPr>
            <a:t>Known PMH</a:t>
          </a:r>
        </a:p>
        <a:p>
          <a:pPr marL="171450" lvl="1" indent="-171450" algn="l" defTabSz="800100">
            <a:lnSpc>
              <a:spcPct val="90000"/>
            </a:lnSpc>
            <a:spcBef>
              <a:spcPct val="0"/>
            </a:spcBef>
            <a:spcAft>
              <a:spcPct val="15000"/>
            </a:spcAft>
            <a:buChar char="•"/>
          </a:pPr>
          <a:r>
            <a:rPr lang="en-GB" sz="1800" kern="1200" dirty="0">
              <a:solidFill>
                <a:srgbClr val="000000">
                  <a:hueOff val="0"/>
                  <a:satOff val="0"/>
                  <a:lumOff val="0"/>
                  <a:alphaOff val="0"/>
                </a:srgbClr>
              </a:solidFill>
              <a:latin typeface="Arial"/>
              <a:ea typeface="ＭＳ Ｐゴシック"/>
              <a:cs typeface=""/>
            </a:rPr>
            <a:t>-</a:t>
          </a:r>
          <a:r>
            <a:rPr lang="en-GB" sz="1800" kern="1200" dirty="0">
              <a:solidFill>
                <a:srgbClr val="E0119D"/>
              </a:solidFill>
              <a:latin typeface="Arial"/>
              <a:ea typeface="ＭＳ Ｐゴシック"/>
              <a:cs typeface=""/>
            </a:rPr>
            <a:t>Plan palliation &amp; offer tissue donation as advised</a:t>
          </a:r>
        </a:p>
      </dsp:txBody>
      <dsp:txXfrm>
        <a:off x="5575199" y="2082600"/>
        <a:ext cx="2795572" cy="18637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3AA94-818F-4C41-BF15-852BBFDEC31F}">
      <dsp:nvSpPr>
        <dsp:cNvPr id="0" name=""/>
        <dsp:cNvSpPr/>
      </dsp:nvSpPr>
      <dsp:spPr>
        <a:xfrm rot="1735457">
          <a:off x="2839960" y="3731942"/>
          <a:ext cx="996256" cy="70839"/>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25EA34B2-C7DB-4C41-BC17-B63CE4D50C74}">
      <dsp:nvSpPr>
        <dsp:cNvPr id="0" name=""/>
        <dsp:cNvSpPr/>
      </dsp:nvSpPr>
      <dsp:spPr>
        <a:xfrm rot="19971029">
          <a:off x="2848927" y="2063106"/>
          <a:ext cx="965123" cy="70839"/>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145465" y="1360660"/>
          <a:ext cx="3827967" cy="3386778"/>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0A66D14E-D0F9-43BA-BC5E-59861B551E55}">
      <dsp:nvSpPr>
        <dsp:cNvPr id="0" name=""/>
        <dsp:cNvSpPr/>
      </dsp:nvSpPr>
      <dsp:spPr>
        <a:xfrm>
          <a:off x="3660996" y="558102"/>
          <a:ext cx="1813103" cy="181310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Arial"/>
              <a:ea typeface="ＭＳ Ｐゴシック"/>
              <a:cs typeface=""/>
            </a:rPr>
            <a:t>Rapid</a:t>
          </a:r>
        </a:p>
        <a:p>
          <a:pPr marL="0" lvl="0" indent="0" algn="ctr" defTabSz="800100">
            <a:lnSpc>
              <a:spcPct val="90000"/>
            </a:lnSpc>
            <a:spcBef>
              <a:spcPct val="0"/>
            </a:spcBef>
            <a:spcAft>
              <a:spcPct val="35000"/>
            </a:spcAft>
            <a:buNone/>
          </a:pPr>
          <a:r>
            <a:rPr lang="en-US" sz="1800" kern="1200" dirty="0">
              <a:solidFill>
                <a:srgbClr val="FFFFFF"/>
              </a:solidFill>
              <a:latin typeface="Arial"/>
              <a:ea typeface="ＭＳ Ｐゴシック"/>
              <a:cs typeface=""/>
            </a:rPr>
            <a:t>Decline </a:t>
          </a:r>
        </a:p>
      </dsp:txBody>
      <dsp:txXfrm>
        <a:off x="3926519" y="823625"/>
        <a:ext cx="1282057" cy="1282057"/>
      </dsp:txXfrm>
    </dsp:sp>
    <dsp:sp modelId="{2F22D782-46C8-4B38-A91F-0DD81D9D9378}">
      <dsp:nvSpPr>
        <dsp:cNvPr id="0" name=""/>
        <dsp:cNvSpPr/>
      </dsp:nvSpPr>
      <dsp:spPr>
        <a:xfrm>
          <a:off x="5655410" y="558102"/>
          <a:ext cx="2719655" cy="1813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55650">
            <a:lnSpc>
              <a:spcPct val="90000"/>
            </a:lnSpc>
            <a:spcBef>
              <a:spcPct val="0"/>
            </a:spcBef>
            <a:spcAft>
              <a:spcPct val="15000"/>
            </a:spcAft>
            <a:buChar char="•"/>
          </a:pPr>
          <a:r>
            <a:rPr lang="en-GB" sz="1700" kern="1200" dirty="0">
              <a:solidFill>
                <a:srgbClr val="6E2C6B"/>
              </a:solidFill>
              <a:latin typeface="Arial"/>
              <a:ea typeface="ＭＳ Ｐゴシック"/>
              <a:cs typeface=""/>
            </a:rPr>
            <a:t>Age</a:t>
          </a:r>
          <a:endParaRPr lang="en-US" sz="1700" kern="1200" dirty="0">
            <a:solidFill>
              <a:srgbClr val="6E2C6B"/>
            </a:solidFill>
            <a:latin typeface="Arial"/>
            <a:ea typeface="ＭＳ Ｐゴシック"/>
            <a:cs typeface=""/>
          </a:endParaRPr>
        </a:p>
        <a:p>
          <a:pPr marL="171450" lvl="1" indent="-171450" algn="l" defTabSz="755650">
            <a:lnSpc>
              <a:spcPct val="90000"/>
            </a:lnSpc>
            <a:spcBef>
              <a:spcPct val="0"/>
            </a:spcBef>
            <a:spcAft>
              <a:spcPct val="15000"/>
            </a:spcAft>
            <a:buChar char="•"/>
          </a:pPr>
          <a:r>
            <a:rPr lang="en-GB" sz="1700" kern="1200" dirty="0">
              <a:solidFill>
                <a:srgbClr val="6E2C6B"/>
              </a:solidFill>
              <a:latin typeface="Arial"/>
              <a:ea typeface="ＭＳ Ｐゴシック"/>
              <a:cs typeface=""/>
            </a:rPr>
            <a:t>Absolute contraindication </a:t>
          </a:r>
        </a:p>
        <a:p>
          <a:pPr marL="171450" lvl="1" indent="-171450" algn="l" defTabSz="755650">
            <a:lnSpc>
              <a:spcPct val="90000"/>
            </a:lnSpc>
            <a:spcBef>
              <a:spcPct val="0"/>
            </a:spcBef>
            <a:spcAft>
              <a:spcPct val="15000"/>
            </a:spcAft>
            <a:buChar char="•"/>
          </a:pPr>
          <a:r>
            <a:rPr lang="en-GB" sz="1700" kern="1200">
              <a:solidFill>
                <a:srgbClr val="6E2C6B"/>
              </a:solidFill>
              <a:latin typeface="Arial"/>
              <a:ea typeface="ＭＳ Ｐゴシック"/>
              <a:cs typeface=""/>
            </a:rPr>
            <a:t>Instability </a:t>
          </a:r>
          <a:endParaRPr lang="en-GB" sz="1700" kern="1200" dirty="0">
            <a:solidFill>
              <a:srgbClr val="6E2C6B"/>
            </a:solidFill>
            <a:latin typeface="Arial"/>
            <a:ea typeface="ＭＳ Ｐゴシック"/>
            <a:cs typeface=""/>
          </a:endParaRPr>
        </a:p>
        <a:p>
          <a:pPr marL="171450" lvl="1" indent="-171450" algn="l" defTabSz="755650">
            <a:lnSpc>
              <a:spcPct val="90000"/>
            </a:lnSpc>
            <a:spcBef>
              <a:spcPct val="0"/>
            </a:spcBef>
            <a:spcAft>
              <a:spcPct val="15000"/>
            </a:spcAft>
            <a:buChar char="•"/>
          </a:pPr>
          <a:r>
            <a:rPr lang="en-GB" sz="1700" kern="1200" dirty="0">
              <a:solidFill>
                <a:srgbClr val="6E2C6B"/>
              </a:solidFill>
              <a:latin typeface="Arial"/>
              <a:ea typeface="ＭＳ Ｐゴシック"/>
              <a:cs typeface=""/>
            </a:rPr>
            <a:t>Known PMH</a:t>
          </a:r>
        </a:p>
        <a:p>
          <a:pPr marL="171450" lvl="1" indent="-171450" algn="l" defTabSz="755650">
            <a:lnSpc>
              <a:spcPct val="90000"/>
            </a:lnSpc>
            <a:spcBef>
              <a:spcPct val="0"/>
            </a:spcBef>
            <a:spcAft>
              <a:spcPct val="15000"/>
            </a:spcAft>
            <a:buChar char="•"/>
          </a:pPr>
          <a:r>
            <a:rPr lang="en-GB" sz="1700" kern="1200" dirty="0">
              <a:solidFill>
                <a:srgbClr val="000000">
                  <a:hueOff val="0"/>
                  <a:satOff val="0"/>
                  <a:lumOff val="0"/>
                  <a:alphaOff val="0"/>
                </a:srgbClr>
              </a:solidFill>
              <a:latin typeface="Arial"/>
              <a:ea typeface="ＭＳ Ｐゴシック"/>
              <a:cs typeface=""/>
            </a:rPr>
            <a:t>-</a:t>
          </a:r>
          <a:r>
            <a:rPr lang="en-GB" sz="1700" kern="1200" dirty="0">
              <a:solidFill>
                <a:srgbClr val="E0119D"/>
              </a:solidFill>
              <a:latin typeface="Arial"/>
              <a:ea typeface="ＭＳ Ｐゴシック"/>
              <a:cs typeface=""/>
            </a:rPr>
            <a:t>Plan palliation &amp; offer tissue donation as advised</a:t>
          </a:r>
        </a:p>
      </dsp:txBody>
      <dsp:txXfrm>
        <a:off x="5655410" y="558102"/>
        <a:ext cx="2719655" cy="1813103"/>
      </dsp:txXfrm>
    </dsp:sp>
    <dsp:sp modelId="{8C669B94-5449-49E6-9CA3-EE4854757492}">
      <dsp:nvSpPr>
        <dsp:cNvPr id="0" name=""/>
        <dsp:cNvSpPr/>
      </dsp:nvSpPr>
      <dsp:spPr>
        <a:xfrm>
          <a:off x="3660996" y="3540189"/>
          <a:ext cx="1813103" cy="181310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Arial"/>
              <a:ea typeface="ＭＳ Ｐゴシック"/>
              <a:cs typeface=""/>
            </a:rPr>
            <a:t>Rapid Acceptance</a:t>
          </a:r>
        </a:p>
      </dsp:txBody>
      <dsp:txXfrm>
        <a:off x="3926519" y="3805712"/>
        <a:ext cx="1282057" cy="1282057"/>
      </dsp:txXfrm>
    </dsp:sp>
    <dsp:sp modelId="{A2D6F0E1-AAB8-46F0-90DD-694807B7E32F}">
      <dsp:nvSpPr>
        <dsp:cNvPr id="0" name=""/>
        <dsp:cNvSpPr/>
      </dsp:nvSpPr>
      <dsp:spPr>
        <a:xfrm>
          <a:off x="5655410" y="3540189"/>
          <a:ext cx="2719655" cy="1813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55650">
            <a:lnSpc>
              <a:spcPct val="90000"/>
            </a:lnSpc>
            <a:spcBef>
              <a:spcPct val="0"/>
            </a:spcBef>
            <a:spcAft>
              <a:spcPct val="15000"/>
            </a:spcAft>
            <a:buChar char="•"/>
          </a:pPr>
          <a:r>
            <a:rPr lang="en-GB" sz="1700" kern="1200" dirty="0">
              <a:solidFill>
                <a:srgbClr val="6E2C6B"/>
              </a:solidFill>
              <a:latin typeface="Arial"/>
              <a:ea typeface="ＭＳ Ｐゴシック"/>
              <a:cs typeface=""/>
            </a:rPr>
            <a:t>SNOD mobilised</a:t>
          </a:r>
          <a:endParaRPr lang="en-US" sz="1700" kern="1200" dirty="0">
            <a:solidFill>
              <a:srgbClr val="6E2C6B"/>
            </a:solidFill>
            <a:latin typeface="Arial"/>
            <a:ea typeface="ＭＳ Ｐゴシック"/>
            <a:cs typeface=""/>
          </a:endParaRPr>
        </a:p>
        <a:p>
          <a:pPr marL="171450" lvl="1" indent="-171450" algn="l" defTabSz="755650">
            <a:lnSpc>
              <a:spcPct val="90000"/>
            </a:lnSpc>
            <a:spcBef>
              <a:spcPct val="0"/>
            </a:spcBef>
            <a:spcAft>
              <a:spcPct val="15000"/>
            </a:spcAft>
            <a:buFont typeface="Arial" panose="020B0604020202020204" pitchFamily="34" charset="0"/>
            <a:buChar char="•"/>
          </a:pPr>
          <a:r>
            <a:rPr lang="en-GB" sz="1700" kern="1200" dirty="0">
              <a:solidFill>
                <a:srgbClr val="E0119D"/>
              </a:solidFill>
              <a:latin typeface="Arial"/>
              <a:ea typeface="ＭＳ Ｐゴシック"/>
              <a:cs typeface=""/>
            </a:rPr>
            <a:t>-Plan SNOD attendance,  a donation approach &amp; palliation plan</a:t>
          </a:r>
          <a:endParaRPr lang="en-US" sz="1700" kern="1200" dirty="0">
            <a:solidFill>
              <a:srgbClr val="E0119D"/>
            </a:solidFill>
            <a:latin typeface="Arial"/>
            <a:ea typeface="ＭＳ Ｐゴシック"/>
            <a:cs typeface=""/>
          </a:endParaRPr>
        </a:p>
      </dsp:txBody>
      <dsp:txXfrm>
        <a:off x="5655410" y="3540189"/>
        <a:ext cx="2719655" cy="18131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C1E8D-7D57-4D49-B05B-AA0B32E602D1}">
      <dsp:nvSpPr>
        <dsp:cNvPr id="0" name=""/>
        <dsp:cNvSpPr/>
      </dsp:nvSpPr>
      <dsp:spPr>
        <a:xfrm rot="2535143">
          <a:off x="2746297" y="4097208"/>
          <a:ext cx="885843" cy="64072"/>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AEA3AA94-818F-4C41-BF15-852BBFDEC31F}">
      <dsp:nvSpPr>
        <dsp:cNvPr id="0" name=""/>
        <dsp:cNvSpPr/>
      </dsp:nvSpPr>
      <dsp:spPr>
        <a:xfrm>
          <a:off x="2861373" y="2868008"/>
          <a:ext cx="999554" cy="64072"/>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25EA34B2-C7DB-4C41-BC17-B63CE4D50C74}">
      <dsp:nvSpPr>
        <dsp:cNvPr id="0" name=""/>
        <dsp:cNvSpPr/>
      </dsp:nvSpPr>
      <dsp:spPr>
        <a:xfrm rot="19149573">
          <a:off x="2758022" y="1704141"/>
          <a:ext cx="848993" cy="64072"/>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0" y="1507722"/>
          <a:ext cx="3462268" cy="3063227"/>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0A66D14E-D0F9-43BA-BC5E-59861B551E55}">
      <dsp:nvSpPr>
        <dsp:cNvPr id="0" name=""/>
        <dsp:cNvSpPr/>
      </dsp:nvSpPr>
      <dsp:spPr>
        <a:xfrm>
          <a:off x="3304035" y="102422"/>
          <a:ext cx="1639891" cy="1639891"/>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FFFFFF"/>
              </a:solidFill>
              <a:latin typeface="Arial"/>
              <a:ea typeface="ＭＳ Ｐゴシック"/>
              <a:cs typeface=""/>
            </a:rPr>
            <a:t>Rapid</a:t>
          </a:r>
        </a:p>
        <a:p>
          <a:pPr marL="0" lvl="0" indent="0" algn="ctr" defTabSz="755650">
            <a:lnSpc>
              <a:spcPct val="90000"/>
            </a:lnSpc>
            <a:spcBef>
              <a:spcPct val="0"/>
            </a:spcBef>
            <a:spcAft>
              <a:spcPct val="35000"/>
            </a:spcAft>
            <a:buNone/>
          </a:pPr>
          <a:r>
            <a:rPr lang="en-US" sz="1700" kern="1200" dirty="0">
              <a:solidFill>
                <a:srgbClr val="FFFFFF"/>
              </a:solidFill>
              <a:latin typeface="Arial"/>
              <a:ea typeface="ＭＳ Ｐゴシック"/>
              <a:cs typeface=""/>
            </a:rPr>
            <a:t>Decline </a:t>
          </a:r>
        </a:p>
      </dsp:txBody>
      <dsp:txXfrm>
        <a:off x="3544191" y="342578"/>
        <a:ext cx="1159579" cy="1159579"/>
      </dsp:txXfrm>
    </dsp:sp>
    <dsp:sp modelId="{2F22D782-46C8-4B38-A91F-0DD81D9D9378}">
      <dsp:nvSpPr>
        <dsp:cNvPr id="0" name=""/>
        <dsp:cNvSpPr/>
      </dsp:nvSpPr>
      <dsp:spPr>
        <a:xfrm>
          <a:off x="5107916" y="102422"/>
          <a:ext cx="2459836" cy="163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solidFill>
                <a:srgbClr val="6E2C6B"/>
              </a:solidFill>
              <a:latin typeface="Arial"/>
              <a:ea typeface="ＭＳ Ｐゴシック"/>
              <a:cs typeface=""/>
            </a:rPr>
            <a:t>Age</a:t>
          </a:r>
          <a:endParaRPr lang="en-US" sz="1600" kern="1200" dirty="0">
            <a:solidFill>
              <a:srgbClr val="6E2C6B"/>
            </a:solidFill>
            <a:latin typeface="Arial"/>
            <a:ea typeface="ＭＳ Ｐゴシック"/>
            <a:cs typeface=""/>
          </a:endParaRPr>
        </a:p>
        <a:p>
          <a:pPr marL="171450" lvl="1" indent="-171450" algn="l" defTabSz="711200">
            <a:lnSpc>
              <a:spcPct val="90000"/>
            </a:lnSpc>
            <a:spcBef>
              <a:spcPct val="0"/>
            </a:spcBef>
            <a:spcAft>
              <a:spcPct val="15000"/>
            </a:spcAft>
            <a:buChar char="•"/>
          </a:pPr>
          <a:r>
            <a:rPr lang="en-GB" sz="1600" kern="1200" dirty="0">
              <a:solidFill>
                <a:srgbClr val="6E2C6B"/>
              </a:solidFill>
              <a:latin typeface="Arial"/>
              <a:ea typeface="ＭＳ Ｐゴシック"/>
              <a:cs typeface=""/>
            </a:rPr>
            <a:t>Absolute contraindication </a:t>
          </a:r>
        </a:p>
        <a:p>
          <a:pPr marL="171450" lvl="1" indent="-171450" algn="l" defTabSz="711200">
            <a:lnSpc>
              <a:spcPct val="90000"/>
            </a:lnSpc>
            <a:spcBef>
              <a:spcPct val="0"/>
            </a:spcBef>
            <a:spcAft>
              <a:spcPct val="15000"/>
            </a:spcAft>
            <a:buChar char="•"/>
          </a:pPr>
          <a:r>
            <a:rPr lang="en-GB" sz="1600" kern="1200">
              <a:solidFill>
                <a:srgbClr val="6E2C6B"/>
              </a:solidFill>
              <a:latin typeface="Arial"/>
              <a:ea typeface="ＭＳ Ｐゴシック"/>
              <a:cs typeface=""/>
            </a:rPr>
            <a:t>Instability </a:t>
          </a:r>
          <a:endParaRPr lang="en-GB" sz="1600" kern="1200" dirty="0">
            <a:solidFill>
              <a:srgbClr val="6E2C6B"/>
            </a:solidFill>
            <a:latin typeface="Arial"/>
            <a:ea typeface="ＭＳ Ｐゴシック"/>
            <a:cs typeface=""/>
          </a:endParaRPr>
        </a:p>
        <a:p>
          <a:pPr marL="171450" lvl="1" indent="-171450" algn="l" defTabSz="711200">
            <a:lnSpc>
              <a:spcPct val="90000"/>
            </a:lnSpc>
            <a:spcBef>
              <a:spcPct val="0"/>
            </a:spcBef>
            <a:spcAft>
              <a:spcPct val="15000"/>
            </a:spcAft>
            <a:buChar char="•"/>
          </a:pPr>
          <a:r>
            <a:rPr lang="en-GB" sz="1600" kern="1200" dirty="0">
              <a:solidFill>
                <a:srgbClr val="6E2C6B"/>
              </a:solidFill>
              <a:latin typeface="Arial"/>
              <a:ea typeface="ＭＳ Ｐゴシック"/>
              <a:cs typeface=""/>
            </a:rPr>
            <a:t>Known PMH</a:t>
          </a:r>
        </a:p>
        <a:p>
          <a:pPr marL="171450" lvl="1" indent="-171450" algn="l" defTabSz="711200">
            <a:lnSpc>
              <a:spcPct val="90000"/>
            </a:lnSpc>
            <a:spcBef>
              <a:spcPct val="0"/>
            </a:spcBef>
            <a:spcAft>
              <a:spcPct val="15000"/>
            </a:spcAft>
            <a:buChar char="•"/>
          </a:pPr>
          <a:r>
            <a:rPr lang="en-GB" sz="1600" kern="1200" dirty="0">
              <a:solidFill>
                <a:srgbClr val="000000">
                  <a:hueOff val="0"/>
                  <a:satOff val="0"/>
                  <a:lumOff val="0"/>
                  <a:alphaOff val="0"/>
                </a:srgbClr>
              </a:solidFill>
              <a:latin typeface="Arial"/>
              <a:ea typeface="ＭＳ Ｐゴシック"/>
              <a:cs typeface=""/>
            </a:rPr>
            <a:t>-</a:t>
          </a:r>
          <a:r>
            <a:rPr lang="en-GB" sz="1600" kern="1200" dirty="0">
              <a:solidFill>
                <a:srgbClr val="E0119D"/>
              </a:solidFill>
              <a:latin typeface="Arial"/>
              <a:ea typeface="ＭＳ Ｐゴシック"/>
              <a:cs typeface=""/>
            </a:rPr>
            <a:t>Plan palliation &amp; offer tissue donation as advised</a:t>
          </a:r>
        </a:p>
      </dsp:txBody>
      <dsp:txXfrm>
        <a:off x="5107916" y="102422"/>
        <a:ext cx="2459836" cy="1639891"/>
      </dsp:txXfrm>
    </dsp:sp>
    <dsp:sp modelId="{8C669B94-5449-49E6-9CA3-EE4854757492}">
      <dsp:nvSpPr>
        <dsp:cNvPr id="0" name=""/>
        <dsp:cNvSpPr/>
      </dsp:nvSpPr>
      <dsp:spPr>
        <a:xfrm>
          <a:off x="3860927" y="2080098"/>
          <a:ext cx="1639891" cy="1639891"/>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FFFFFF"/>
              </a:solidFill>
              <a:latin typeface="Arial"/>
              <a:ea typeface="ＭＳ Ｐゴシック"/>
              <a:cs typeface=""/>
            </a:rPr>
            <a:t>Rapid Acceptance</a:t>
          </a:r>
        </a:p>
      </dsp:txBody>
      <dsp:txXfrm>
        <a:off x="4101083" y="2320254"/>
        <a:ext cx="1159579" cy="1159579"/>
      </dsp:txXfrm>
    </dsp:sp>
    <dsp:sp modelId="{A2D6F0E1-AAB8-46F0-90DD-694807B7E32F}">
      <dsp:nvSpPr>
        <dsp:cNvPr id="0" name=""/>
        <dsp:cNvSpPr/>
      </dsp:nvSpPr>
      <dsp:spPr>
        <a:xfrm>
          <a:off x="5664808" y="2080098"/>
          <a:ext cx="2459836" cy="163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solidFill>
                <a:srgbClr val="6E2C6B"/>
              </a:solidFill>
              <a:latin typeface="Arial"/>
              <a:ea typeface="ＭＳ Ｐゴシック"/>
              <a:cs typeface=""/>
            </a:rPr>
            <a:t>SNOD mobilised</a:t>
          </a:r>
          <a:endParaRPr lang="en-US" sz="1600" kern="1200" dirty="0">
            <a:solidFill>
              <a:srgbClr val="6E2C6B"/>
            </a:solidFill>
            <a:latin typeface="Arial"/>
            <a:ea typeface="ＭＳ Ｐゴシック"/>
            <a:cs typeface=""/>
          </a:endParaRPr>
        </a:p>
        <a:p>
          <a:pPr marL="171450" lvl="1" indent="-171450" algn="l" defTabSz="711200">
            <a:lnSpc>
              <a:spcPct val="90000"/>
            </a:lnSpc>
            <a:spcBef>
              <a:spcPct val="0"/>
            </a:spcBef>
            <a:spcAft>
              <a:spcPct val="15000"/>
            </a:spcAft>
            <a:buFont typeface="Arial" panose="020B0604020202020204" pitchFamily="34" charset="0"/>
            <a:buChar char="•"/>
          </a:pPr>
          <a:r>
            <a:rPr lang="en-GB" sz="1600" kern="1200" dirty="0">
              <a:solidFill>
                <a:srgbClr val="E0119D"/>
              </a:solidFill>
              <a:latin typeface="Arial"/>
              <a:ea typeface="ＭＳ Ｐゴシック"/>
              <a:cs typeface=""/>
            </a:rPr>
            <a:t>-Plan SNOD attendance,  a donation approach &amp; palliation plan</a:t>
          </a:r>
          <a:endParaRPr lang="en-US" sz="1600" kern="1200" dirty="0">
            <a:solidFill>
              <a:srgbClr val="E0119D"/>
            </a:solidFill>
            <a:latin typeface="Arial"/>
            <a:ea typeface="ＭＳ Ｐゴシック"/>
            <a:cs typeface=""/>
          </a:endParaRPr>
        </a:p>
      </dsp:txBody>
      <dsp:txXfrm>
        <a:off x="5664808" y="2080098"/>
        <a:ext cx="2459836" cy="1639891"/>
      </dsp:txXfrm>
    </dsp:sp>
    <dsp:sp modelId="{641F2330-CB65-441A-B812-859C9130D674}">
      <dsp:nvSpPr>
        <dsp:cNvPr id="0" name=""/>
        <dsp:cNvSpPr/>
      </dsp:nvSpPr>
      <dsp:spPr>
        <a:xfrm>
          <a:off x="3304035" y="4158447"/>
          <a:ext cx="1639891" cy="1639891"/>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FFFFFF"/>
              </a:solidFill>
              <a:latin typeface="Arial"/>
              <a:ea typeface="ＭＳ Ｐゴシック"/>
              <a:cs typeface=""/>
            </a:rPr>
            <a:t>Exploring Donation Potential</a:t>
          </a:r>
        </a:p>
      </dsp:txBody>
      <dsp:txXfrm>
        <a:off x="3544191" y="4398603"/>
        <a:ext cx="1159579" cy="1159579"/>
      </dsp:txXfrm>
    </dsp:sp>
    <dsp:sp modelId="{7F9A60D7-6AAE-4AAE-850B-3412BD3C3E8D}">
      <dsp:nvSpPr>
        <dsp:cNvPr id="0" name=""/>
        <dsp:cNvSpPr/>
      </dsp:nvSpPr>
      <dsp:spPr>
        <a:xfrm>
          <a:off x="5107916" y="4158447"/>
          <a:ext cx="2459836" cy="163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solidFill>
                <a:srgbClr val="6E2C6B"/>
              </a:solidFill>
              <a:latin typeface="Arial"/>
              <a:ea typeface="ＭＳ Ｐゴシック"/>
              <a:cs typeface=""/>
            </a:rPr>
            <a:t>More detailed PMH </a:t>
          </a:r>
          <a:endParaRPr lang="en-US" sz="1600" kern="1200" dirty="0">
            <a:solidFill>
              <a:srgbClr val="6E2C6B"/>
            </a:solidFill>
            <a:latin typeface="Arial"/>
            <a:ea typeface="ＭＳ Ｐゴシック"/>
            <a:cs typeface=""/>
          </a:endParaRPr>
        </a:p>
        <a:p>
          <a:pPr marL="171450" lvl="1" indent="-171450" algn="l" defTabSz="711200">
            <a:lnSpc>
              <a:spcPct val="90000"/>
            </a:lnSpc>
            <a:spcBef>
              <a:spcPct val="0"/>
            </a:spcBef>
            <a:spcAft>
              <a:spcPct val="15000"/>
            </a:spcAft>
            <a:buChar char="•"/>
          </a:pPr>
          <a:r>
            <a:rPr lang="en-GB" sz="1600" kern="1200" dirty="0">
              <a:solidFill>
                <a:srgbClr val="6E2C6B"/>
              </a:solidFill>
              <a:latin typeface="Arial"/>
              <a:ea typeface="ＭＳ Ｐゴシック"/>
              <a:cs typeface=""/>
            </a:rPr>
            <a:t>Blood results</a:t>
          </a:r>
        </a:p>
        <a:p>
          <a:pPr marL="171450" lvl="1" indent="-171450" algn="l" defTabSz="711200">
            <a:lnSpc>
              <a:spcPct val="90000"/>
            </a:lnSpc>
            <a:spcBef>
              <a:spcPct val="0"/>
            </a:spcBef>
            <a:spcAft>
              <a:spcPct val="15000"/>
            </a:spcAft>
            <a:buChar char="•"/>
          </a:pPr>
          <a:r>
            <a:rPr lang="en-GB" sz="1600" kern="1200" dirty="0">
              <a:solidFill>
                <a:srgbClr val="6E2C6B"/>
              </a:solidFill>
              <a:latin typeface="Arial"/>
              <a:ea typeface="ＭＳ Ｐゴシック"/>
              <a:cs typeface=""/>
            </a:rPr>
            <a:t>Stability &amp; plan of care explored</a:t>
          </a:r>
        </a:p>
        <a:p>
          <a:pPr marL="171450" lvl="1" indent="-171450" algn="l" defTabSz="711200">
            <a:lnSpc>
              <a:spcPct val="90000"/>
            </a:lnSpc>
            <a:spcBef>
              <a:spcPct val="0"/>
            </a:spcBef>
            <a:spcAft>
              <a:spcPct val="15000"/>
            </a:spcAft>
            <a:buChar char="•"/>
          </a:pPr>
          <a:r>
            <a:rPr lang="en-GB" sz="1600" kern="1200" dirty="0">
              <a:solidFill>
                <a:srgbClr val="6E2C6B"/>
              </a:solidFill>
              <a:latin typeface="Arial"/>
              <a:ea typeface="ＭＳ Ｐゴシック"/>
              <a:cs typeface=""/>
            </a:rPr>
            <a:t>Police &amp; coroner or PF considerations</a:t>
          </a:r>
        </a:p>
      </dsp:txBody>
      <dsp:txXfrm>
        <a:off x="5107916" y="4158447"/>
        <a:ext cx="2459836" cy="1639891"/>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195B216-9668-43C3-8F3F-E208CF85616D}" type="datetimeFigureOut">
              <a:rPr lang="en-US"/>
              <a:pPr>
                <a:defRPr/>
              </a:pPr>
              <a:t>11/13/2023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6B2E353-36D7-4D4D-802D-D83CF98FE0B8}" type="slidenum">
              <a:rPr lang="en-US"/>
              <a:pPr>
                <a:defRPr/>
              </a:pPr>
              <a:t>‹#›</a:t>
            </a:fld>
            <a:endParaRPr lang="en-US"/>
          </a:p>
        </p:txBody>
      </p:sp>
    </p:spTree>
    <p:extLst>
      <p:ext uri="{BB962C8B-B14F-4D97-AF65-F5344CB8AC3E}">
        <p14:creationId xmlns:p14="http://schemas.microsoft.com/office/powerpoint/2010/main" val="268228611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829673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Extensive investment in training. 6 months  to establish a SNOD in the complexities of process. Once established and on the rota the real growth begins as they explore practice more extensively.</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12</a:t>
            </a:fld>
            <a:endParaRPr lang="en-US"/>
          </a:p>
        </p:txBody>
      </p:sp>
    </p:spTree>
    <p:extLst>
      <p:ext uri="{BB962C8B-B14F-4D97-AF65-F5344CB8AC3E}">
        <p14:creationId xmlns:p14="http://schemas.microsoft.com/office/powerpoint/2010/main" val="491397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Powerful intensive training</a:t>
            </a:r>
          </a:p>
          <a:p>
            <a:r>
              <a:rPr lang="en-GB" dirty="0"/>
              <a:t>Intensity is maintained for workforce because it works and has proven track record </a:t>
            </a:r>
          </a:p>
          <a:p>
            <a:r>
              <a:rPr lang="en-GB" dirty="0"/>
              <a:t>Networking, shared practice and performance  allows stretching and innovation and rapid adoption of excellence</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13</a:t>
            </a:fld>
            <a:endParaRPr lang="en-GB"/>
          </a:p>
        </p:txBody>
      </p:sp>
    </p:spTree>
    <p:extLst>
      <p:ext uri="{BB962C8B-B14F-4D97-AF65-F5344CB8AC3E}">
        <p14:creationId xmlns:p14="http://schemas.microsoft.com/office/powerpoint/2010/main" val="2371498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 we want from you?</a:t>
            </a:r>
          </a:p>
          <a:p>
            <a:r>
              <a:rPr lang="en-GB" dirty="0"/>
              <a:t>Notification 100% of the time  -why?</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14</a:t>
            </a:fld>
            <a:endParaRPr lang="en-US"/>
          </a:p>
        </p:txBody>
      </p:sp>
    </p:spTree>
    <p:extLst>
      <p:ext uri="{BB962C8B-B14F-4D97-AF65-F5344CB8AC3E}">
        <p14:creationId xmlns:p14="http://schemas.microsoft.com/office/powerpoint/2010/main" val="423435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Calibri" charset="0"/>
                <a:ea typeface="ＭＳ Ｐゴシック" charset="0"/>
                <a:cs typeface="ＭＳ Ｐゴシック" charset="0"/>
              </a:rPr>
              <a:t>These are the UK rates of donor referral leading up to 2020– having shown great improvement. </a:t>
            </a:r>
          </a:p>
          <a:p>
            <a:endParaRPr lang="en-GB" sz="1200" dirty="0">
              <a:latin typeface="Calibri" charset="0"/>
              <a:ea typeface="ＭＳ Ｐゴシック" charset="0"/>
              <a:cs typeface="ＭＳ Ｐゴシック" charset="0"/>
            </a:endParaRPr>
          </a:p>
          <a:p>
            <a:r>
              <a:rPr lang="en-GB" sz="1200" dirty="0">
                <a:latin typeface="Calibri" charset="0"/>
                <a:ea typeface="ＭＳ Ｐゴシック" charset="0"/>
                <a:cs typeface="ＭＳ Ｐゴシック" charset="0"/>
              </a:rPr>
              <a:t>Of those who met the referral criteria and were not referred, the reason given was that the patient was not </a:t>
            </a:r>
            <a:r>
              <a:rPr lang="en-GB" sz="1200" b="1" dirty="0">
                <a:latin typeface="Calibri" charset="0"/>
                <a:ea typeface="ＭＳ Ｐゴシック" charset="0"/>
                <a:cs typeface="ＭＳ Ｐゴシック" charset="0"/>
              </a:rPr>
              <a:t>identified</a:t>
            </a:r>
            <a:r>
              <a:rPr lang="en-GB" sz="1200" dirty="0">
                <a:latin typeface="Calibri" charset="0"/>
                <a:ea typeface="ＭＳ Ｐゴシック" charset="0"/>
                <a:cs typeface="ＭＳ Ｐゴシック" charset="0"/>
              </a:rPr>
              <a:t> as a potential donor or organ donation was </a:t>
            </a:r>
            <a:r>
              <a:rPr lang="en-GB" sz="1200" b="1" dirty="0">
                <a:latin typeface="Calibri" charset="0"/>
                <a:ea typeface="ＭＳ Ｐゴシック" charset="0"/>
                <a:cs typeface="ＭＳ Ｐゴシック" charset="0"/>
              </a:rPr>
              <a:t>not considered </a:t>
            </a:r>
            <a:r>
              <a:rPr lang="en-GB" sz="1200" dirty="0">
                <a:latin typeface="Calibri" charset="0"/>
                <a:ea typeface="ＭＳ Ｐゴシック" charset="0"/>
                <a:cs typeface="ＭＳ Ｐゴシック" charset="0"/>
              </a:rPr>
              <a:t>in 25% of cases. </a:t>
            </a:r>
          </a:p>
          <a:p>
            <a:endParaRPr lang="en-GB" sz="1200" dirty="0">
              <a:latin typeface="Calibri" charset="0"/>
              <a:ea typeface="ＭＳ Ｐゴシック" charset="0"/>
              <a:cs typeface="ＭＳ Ｐゴシック" charset="0"/>
            </a:endParaRPr>
          </a:p>
          <a:p>
            <a:r>
              <a:rPr lang="en-GB" sz="1200" dirty="0">
                <a:latin typeface="Calibri" charset="0"/>
                <a:ea typeface="ＭＳ Ｐゴシック" charset="0"/>
                <a:cs typeface="ＭＳ Ｐゴシック" charset="0"/>
              </a:rPr>
              <a:t>The reason given for 43% of DCD was medical contraindications i.e. Clinical staff are deciding that the patient is not suitable without discussion. May be correct on many occasions but not necessarily always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917694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happened after the peak pandemic? </a:t>
            </a:r>
          </a:p>
          <a:p>
            <a:r>
              <a:rPr lang="en-GB" dirty="0"/>
              <a:t>DBD remained consistently high along with SNOD presence in DBD but testing has taken a confidence hit.( various reasons -&gt; refer to death talk and deceased donation in context) </a:t>
            </a:r>
          </a:p>
          <a:p>
            <a:r>
              <a:rPr lang="en-GB" dirty="0"/>
              <a:t>DCD notifications were affected during the pandemic and we have worked hard together to rebuild that collaboration. We are building and managing to sustain that rebuild in SNOD presence for DCD with earlier and more timely notifications.  </a:t>
            </a:r>
          </a:p>
          <a:p>
            <a:endParaRPr lang="en-GB" dirty="0"/>
          </a:p>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16</a:t>
            </a:fld>
            <a:endParaRPr lang="en-US"/>
          </a:p>
        </p:txBody>
      </p:sp>
    </p:spTree>
    <p:extLst>
      <p:ext uri="{BB962C8B-B14F-4D97-AF65-F5344CB8AC3E}">
        <p14:creationId xmlns:p14="http://schemas.microsoft.com/office/powerpoint/2010/main" val="4160297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GMC gives clear guidance that Drs have a duty to make the notification. This is patient focus and considering their end of life decisions.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D6F2B4-51B1-45D5-97C6-627E3A960A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1784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Further supported by the NICE national guidance which outlines the criteria of when to trigger that notification. Thinking ahead means plans can be in place to support your decisions and discussions.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D6F2B4-51B1-45D5-97C6-627E3A960A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3174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NHSBT guide to support you further and brings that guidance together.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19</a:t>
            </a:fld>
            <a:endParaRPr lang="en-US"/>
          </a:p>
        </p:txBody>
      </p:sp>
    </p:spTree>
    <p:extLst>
      <p:ext uri="{BB962C8B-B14F-4D97-AF65-F5344CB8AC3E}">
        <p14:creationId xmlns:p14="http://schemas.microsoft.com/office/powerpoint/2010/main" val="1594490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NHSBT guide to support you </a:t>
            </a:r>
          </a:p>
          <a:p>
            <a:r>
              <a:rPr lang="en-GB" dirty="0"/>
              <a:t>Reasons to support </a:t>
            </a:r>
          </a:p>
          <a:p>
            <a:r>
              <a:rPr lang="en-GB" dirty="0"/>
              <a:t>Ethical support for doing so beneficence= many e.g. getting a SNOD there in a timely way, assessing suitability etc Family experience</a:t>
            </a:r>
          </a:p>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20</a:t>
            </a:fld>
            <a:endParaRPr lang="en-US"/>
          </a:p>
        </p:txBody>
      </p:sp>
    </p:spTree>
    <p:extLst>
      <p:ext uri="{BB962C8B-B14F-4D97-AF65-F5344CB8AC3E}">
        <p14:creationId xmlns:p14="http://schemas.microsoft.com/office/powerpoint/2010/main" val="2610935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Are paediatrics different?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D6F2B4-51B1-45D5-97C6-627E3A960A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0648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of 3 outcomes with the notifications</a:t>
            </a:r>
          </a:p>
          <a:p>
            <a:r>
              <a:rPr lang="en-GB" dirty="0"/>
              <a:t>Rapid decline = most notifications</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22</a:t>
            </a:fld>
            <a:endParaRPr lang="en-US"/>
          </a:p>
        </p:txBody>
      </p:sp>
    </p:spTree>
    <p:extLst>
      <p:ext uri="{BB962C8B-B14F-4D97-AF65-F5344CB8AC3E}">
        <p14:creationId xmlns:p14="http://schemas.microsoft.com/office/powerpoint/2010/main" val="1370476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Clear donation potential will trigger arranging attendance to take a closer look at the patient’s background and firm up whether donation is actually a potential.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23</a:t>
            </a:fld>
            <a:endParaRPr lang="en-US"/>
          </a:p>
        </p:txBody>
      </p:sp>
    </p:spTree>
    <p:extLst>
      <p:ext uri="{BB962C8B-B14F-4D97-AF65-F5344CB8AC3E}">
        <p14:creationId xmlns:p14="http://schemas.microsoft.com/office/powerpoint/2010/main" val="3144349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a:t>
            </a:r>
            <a:r>
              <a:rPr lang="en-GB" baseline="30000" dirty="0"/>
              <a:t>rd</a:t>
            </a:r>
            <a:r>
              <a:rPr lang="en-GB" dirty="0"/>
              <a:t> outcome,  takes time to do so well &amp; accurately and can take sensitivity. It supports a good family experience when  valuable clarity over uncertainties  and greater certainty can be given.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24</a:t>
            </a:fld>
            <a:endParaRPr lang="en-US"/>
          </a:p>
        </p:txBody>
      </p:sp>
    </p:spTree>
    <p:extLst>
      <p:ext uri="{BB962C8B-B14F-4D97-AF65-F5344CB8AC3E}">
        <p14:creationId xmlns:p14="http://schemas.microsoft.com/office/powerpoint/2010/main" val="1892028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Coroner/ PF/ ME. It is important that donation proceeds with all the required authorisation or LACK OF OBJECTIONS required. An objection needs to be clearly understood but cooperation to complete the investigation can be supported. </a:t>
            </a:r>
            <a:endParaRPr lang="en-US" dirty="0"/>
          </a:p>
          <a:p>
            <a:r>
              <a:rPr lang="en-GB" dirty="0">
                <a:ea typeface="Calibri"/>
                <a:cs typeface="Calibri"/>
              </a:rPr>
              <a:t>They are seeking to complete investigations and understanding of the death. They must be satisfied that donation doesn't impede that understanding. Communication are now increasingly detailed and must be clearly documented  including specific individual organs and tissues to be donated or where restrictions apply plus any likely retrieval process deviations (NRP and novel technologies) that may breach traditional instructions e.g. 'nothing above the diaphragm' and any research implications. Variations in how local processes work – work with those. In Scotland written conformation is required from the PF is required.  </a:t>
            </a:r>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25</a:t>
            </a:fld>
            <a:endParaRPr lang="en-US"/>
          </a:p>
        </p:txBody>
      </p:sp>
    </p:spTree>
    <p:extLst>
      <p:ext uri="{BB962C8B-B14F-4D97-AF65-F5344CB8AC3E}">
        <p14:creationId xmlns:p14="http://schemas.microsoft.com/office/powerpoint/2010/main" val="306857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SNODs looking to collaborate, support the discussions but our request is that involvement is early in the day where possible to ensure time to establish the detail required. Work is ongoing with coroner/PF and ME services to develop those relationships, understanding and to stream line the process so the everyone achieves the level of satisfactory understanding they need. </a:t>
            </a:r>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26</a:t>
            </a:fld>
            <a:endParaRPr lang="en-US"/>
          </a:p>
        </p:txBody>
      </p:sp>
    </p:spTree>
    <p:extLst>
      <p:ext uri="{BB962C8B-B14F-4D97-AF65-F5344CB8AC3E}">
        <p14:creationId xmlns:p14="http://schemas.microsoft.com/office/powerpoint/2010/main" val="382516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death testing.</a:t>
            </a:r>
          </a:p>
          <a:p>
            <a:endParaRPr lang="en-GB" dirty="0"/>
          </a:p>
          <a:p>
            <a:r>
              <a:rPr lang="en-GB" dirty="0"/>
              <a:t>Highlight ‘pink’ points of joint collaborative working that we will explore in </a:t>
            </a:r>
            <a:r>
              <a:rPr lang="en-GB" dirty="0" err="1"/>
              <a:t>simuation</a:t>
            </a:r>
            <a:endParaRPr lang="en-GB" dirty="0"/>
          </a:p>
          <a:p>
            <a:r>
              <a:rPr lang="en-GB" dirty="0"/>
              <a:t>The most complicated process in the NHS</a:t>
            </a:r>
          </a:p>
          <a:p>
            <a:r>
              <a:rPr lang="en-GB" dirty="0"/>
              <a:t>Note: simultaneous processes all whilst supporting the family’s needs and supporting their understanding may include keeping their confidence in the process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27</a:t>
            </a:fld>
            <a:endParaRPr lang="en-US"/>
          </a:p>
        </p:txBody>
      </p:sp>
    </p:spTree>
    <p:extLst>
      <p:ext uri="{BB962C8B-B14F-4D97-AF65-F5344CB8AC3E}">
        <p14:creationId xmlns:p14="http://schemas.microsoft.com/office/powerpoint/2010/main" val="599868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Compares to DCD the principles are the same but often DCD discussions need layering, time between realization of impending death and a discussion around end of life is shorter.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28</a:t>
            </a:fld>
            <a:endParaRPr lang="en-US"/>
          </a:p>
        </p:txBody>
      </p:sp>
    </p:spTree>
    <p:extLst>
      <p:ext uri="{BB962C8B-B14F-4D97-AF65-F5344CB8AC3E}">
        <p14:creationId xmlns:p14="http://schemas.microsoft.com/office/powerpoint/2010/main" val="1641332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3 main benefits</a:t>
            </a:r>
          </a:p>
          <a:p>
            <a:r>
              <a:rPr lang="en-GB" dirty="0"/>
              <a:t>Around effective efficient set up of testing, support for clinical staff to achieve that, bring clarity to the intention to test</a:t>
            </a:r>
          </a:p>
          <a:p>
            <a:r>
              <a:rPr lang="en-GB" dirty="0"/>
              <a:t>Family focussed support around testing</a:t>
            </a:r>
          </a:p>
          <a:p>
            <a:r>
              <a:rPr lang="en-GB" dirty="0"/>
              <a:t>Prompt after testing care to ensure a fully and promptly optimised donor</a:t>
            </a:r>
          </a:p>
          <a:p>
            <a:endParaRPr lang="en-GB" dirty="0"/>
          </a:p>
        </p:txBody>
      </p:sp>
      <p:sp>
        <p:nvSpPr>
          <p:cNvPr id="4" name="Slide Number Placeholder 3"/>
          <p:cNvSpPr>
            <a:spLocks noGrp="1"/>
          </p:cNvSpPr>
          <p:nvPr>
            <p:ph type="sldNum" sz="quarter" idx="10"/>
          </p:nvPr>
        </p:nvSpPr>
        <p:spPr/>
        <p:txBody>
          <a:bodyPr/>
          <a:lstStyle/>
          <a:p>
            <a:pPr>
              <a:defRPr/>
            </a:pPr>
            <a:fld id="{A6B2E353-36D7-4D4D-802D-D83CF98FE0B8}" type="slidenum">
              <a:rPr lang="en-US" smtClean="0"/>
              <a:pPr>
                <a:defRPr/>
              </a:pPr>
              <a:t>29</a:t>
            </a:fld>
            <a:endParaRPr lang="en-US"/>
          </a:p>
        </p:txBody>
      </p:sp>
    </p:spTree>
    <p:extLst>
      <p:ext uri="{BB962C8B-B14F-4D97-AF65-F5344CB8AC3E}">
        <p14:creationId xmlns:p14="http://schemas.microsoft.com/office/powerpoint/2010/main" val="15075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Refer to later lecture on optimisation DBD and DCD patients. Focus on how each individual patient can give optimally. </a:t>
            </a:r>
          </a:p>
          <a:p>
            <a:r>
              <a:rPr lang="en-GB" dirty="0"/>
              <a:t>SN training has been focussed around awareness and deepening knowledge around how best to optimise. Families want a positive outcome. We advertise ‘up </a:t>
            </a:r>
            <a:r>
              <a:rPr lang="en-GB" dirty="0" err="1"/>
              <a:t>tp</a:t>
            </a:r>
            <a:r>
              <a:rPr lang="en-GB" dirty="0"/>
              <a:t> 9 people could benefit…’ we want to ensure the best is achieved (aiming for gold – never silver) </a:t>
            </a:r>
          </a:p>
          <a:p>
            <a:r>
              <a:rPr lang="en-GB" dirty="0"/>
              <a:t>Balances family needs of spending time with the patient</a:t>
            </a:r>
          </a:p>
        </p:txBody>
      </p:sp>
      <p:sp>
        <p:nvSpPr>
          <p:cNvPr id="4" name="Slide Number Placeholder 3"/>
          <p:cNvSpPr>
            <a:spLocks noGrp="1"/>
          </p:cNvSpPr>
          <p:nvPr>
            <p:ph type="sldNum" sz="quarter" idx="10"/>
          </p:nvPr>
        </p:nvSpPr>
        <p:spPr/>
        <p:txBody>
          <a:bodyPr/>
          <a:lstStyle/>
          <a:p>
            <a:pPr>
              <a:defRPr/>
            </a:pPr>
            <a:fld id="{A6B2E353-36D7-4D4D-802D-D83CF98FE0B8}" type="slidenum">
              <a:rPr lang="en-US" smtClean="0"/>
              <a:pPr>
                <a:defRPr/>
              </a:pPr>
              <a:t>30</a:t>
            </a:fld>
            <a:endParaRPr lang="en-US"/>
          </a:p>
        </p:txBody>
      </p:sp>
    </p:spTree>
    <p:extLst>
      <p:ext uri="{BB962C8B-B14F-4D97-AF65-F5344CB8AC3E}">
        <p14:creationId xmlns:p14="http://schemas.microsoft.com/office/powerpoint/2010/main" val="3748800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Bread and butter of SN working</a:t>
            </a:r>
          </a:p>
          <a:p>
            <a:r>
              <a:rPr lang="en-GB" dirty="0"/>
              <a:t>Takes time to explore family’s feelings and support or otherwise of donation </a:t>
            </a:r>
          </a:p>
          <a:p>
            <a:r>
              <a:rPr lang="en-GB" dirty="0"/>
              <a:t>Families need to feel safe in their decision making and feel cared for in this process. An investment to support a positive support to donation and sustaining that through the process.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31</a:t>
            </a:fld>
            <a:endParaRPr lang="en-US"/>
          </a:p>
        </p:txBody>
      </p:sp>
    </p:spTree>
    <p:extLst>
      <p:ext uri="{BB962C8B-B14F-4D97-AF65-F5344CB8AC3E}">
        <p14:creationId xmlns:p14="http://schemas.microsoft.com/office/powerpoint/2010/main" val="4017036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Theatre is getting increasingly complicated SN is trained to co-ordinate and ensure all competing needs are met.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32</a:t>
            </a:fld>
            <a:endParaRPr lang="en-US"/>
          </a:p>
        </p:txBody>
      </p:sp>
    </p:spTree>
    <p:extLst>
      <p:ext uri="{BB962C8B-B14F-4D97-AF65-F5344CB8AC3E}">
        <p14:creationId xmlns:p14="http://schemas.microsoft.com/office/powerpoint/2010/main" val="1048433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Vicky had a double lung transplant, received hers as a younger woman for CF. Her son was just 5 </a:t>
            </a:r>
            <a:r>
              <a:rPr lang="en-GB" dirty="0" err="1"/>
              <a:t>yrs</a:t>
            </a:r>
            <a:r>
              <a:rPr lang="en-GB" dirty="0"/>
              <a:t> old, she didn’t expect to see him grow up. Her son has now graduated, and is now a daddy.  SN will be thinking of the donor families but also those they are supporting back to health.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33</a:t>
            </a:fld>
            <a:endParaRPr lang="en-US"/>
          </a:p>
        </p:txBody>
      </p:sp>
    </p:spTree>
    <p:extLst>
      <p:ext uri="{BB962C8B-B14F-4D97-AF65-F5344CB8AC3E}">
        <p14:creationId xmlns:p14="http://schemas.microsoft.com/office/powerpoint/2010/main" val="3512709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109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9392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458610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9424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2057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1671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923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09041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45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26149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89332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447419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531277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499220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2"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6"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794608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52102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815932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6691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605387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26786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76245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1" y="625475"/>
            <a:ext cx="6775451" cy="45910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8530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0BA505FD-E473-474F-AF3B-1DE38C7855E6}" type="slidenum">
              <a:rPr lang="en-GB"/>
              <a:pPr/>
              <a:t>‹#›</a:t>
            </a:fld>
            <a:endParaRPr lang="en-GB"/>
          </a:p>
        </p:txBody>
      </p:sp>
    </p:spTree>
    <p:extLst>
      <p:ext uri="{BB962C8B-B14F-4D97-AF65-F5344CB8AC3E}">
        <p14:creationId xmlns:p14="http://schemas.microsoft.com/office/powerpoint/2010/main" val="1482470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19E4E26F-8F78-4247-BDA5-5A57BA1BF6D8}" type="slidenum">
              <a:rPr lang="en-GB"/>
              <a:pPr/>
              <a:t>‹#›</a:t>
            </a:fld>
            <a:endParaRPr lang="en-GB"/>
          </a:p>
        </p:txBody>
      </p:sp>
    </p:spTree>
    <p:extLst>
      <p:ext uri="{BB962C8B-B14F-4D97-AF65-F5344CB8AC3E}">
        <p14:creationId xmlns:p14="http://schemas.microsoft.com/office/powerpoint/2010/main" val="20002309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1720460B-2D93-064B-B9F1-8CF162E69091}" type="slidenum">
              <a:rPr lang="en-GB"/>
              <a:pPr/>
              <a:t>‹#›</a:t>
            </a:fld>
            <a:endParaRPr lang="en-GB"/>
          </a:p>
        </p:txBody>
      </p:sp>
    </p:spTree>
    <p:extLst>
      <p:ext uri="{BB962C8B-B14F-4D97-AF65-F5344CB8AC3E}">
        <p14:creationId xmlns:p14="http://schemas.microsoft.com/office/powerpoint/2010/main" val="2015422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7" name="Slide Number Placeholder 5"/>
          <p:cNvSpPr>
            <a:spLocks noGrp="1"/>
          </p:cNvSpPr>
          <p:nvPr>
            <p:ph type="sldNum" sz="quarter" idx="12"/>
          </p:nvPr>
        </p:nvSpPr>
        <p:spPr/>
        <p:txBody>
          <a:bodyPr/>
          <a:lstStyle>
            <a:lvl1pPr>
              <a:defRPr/>
            </a:lvl1pPr>
          </a:lstStyle>
          <a:p>
            <a:fld id="{5285502E-205F-A141-9E90-646C9EAF2DE1}" type="slidenum">
              <a:rPr lang="en-GB"/>
              <a:pPr/>
              <a:t>‹#›</a:t>
            </a:fld>
            <a:endParaRPr lang="en-GB"/>
          </a:p>
        </p:txBody>
      </p:sp>
    </p:spTree>
    <p:extLst>
      <p:ext uri="{BB962C8B-B14F-4D97-AF65-F5344CB8AC3E}">
        <p14:creationId xmlns:p14="http://schemas.microsoft.com/office/powerpoint/2010/main" val="203723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endParaRPr lang="en-GB"/>
          </a:p>
        </p:txBody>
      </p:sp>
      <p:sp>
        <p:nvSpPr>
          <p:cNvPr id="8"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9" name="Slide Number Placeholder 5"/>
          <p:cNvSpPr>
            <a:spLocks noGrp="1"/>
          </p:cNvSpPr>
          <p:nvPr>
            <p:ph type="sldNum" sz="quarter" idx="12"/>
          </p:nvPr>
        </p:nvSpPr>
        <p:spPr/>
        <p:txBody>
          <a:bodyPr/>
          <a:lstStyle>
            <a:lvl1pPr>
              <a:defRPr/>
            </a:lvl1pPr>
          </a:lstStyle>
          <a:p>
            <a:fld id="{2E814D38-70E8-414B-98A7-EA65440E32BE}" type="slidenum">
              <a:rPr lang="en-GB"/>
              <a:pPr/>
              <a:t>‹#›</a:t>
            </a:fld>
            <a:endParaRPr lang="en-GB"/>
          </a:p>
        </p:txBody>
      </p:sp>
    </p:spTree>
    <p:extLst>
      <p:ext uri="{BB962C8B-B14F-4D97-AF65-F5344CB8AC3E}">
        <p14:creationId xmlns:p14="http://schemas.microsoft.com/office/powerpoint/2010/main" val="601860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endParaRPr lang="en-GB"/>
          </a:p>
        </p:txBody>
      </p:sp>
      <p:sp>
        <p:nvSpPr>
          <p:cNvPr id="4"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5" name="Slide Number Placeholder 5"/>
          <p:cNvSpPr>
            <a:spLocks noGrp="1"/>
          </p:cNvSpPr>
          <p:nvPr>
            <p:ph type="sldNum" sz="quarter" idx="12"/>
          </p:nvPr>
        </p:nvSpPr>
        <p:spPr/>
        <p:txBody>
          <a:bodyPr/>
          <a:lstStyle>
            <a:lvl1pPr>
              <a:defRPr/>
            </a:lvl1pPr>
          </a:lstStyle>
          <a:p>
            <a:fld id="{69504635-5345-F042-A8BF-DFCABC0E264D}" type="slidenum">
              <a:rPr lang="en-GB"/>
              <a:pPr/>
              <a:t>‹#›</a:t>
            </a:fld>
            <a:endParaRPr lang="en-GB"/>
          </a:p>
        </p:txBody>
      </p:sp>
    </p:spTree>
    <p:extLst>
      <p:ext uri="{BB962C8B-B14F-4D97-AF65-F5344CB8AC3E}">
        <p14:creationId xmlns:p14="http://schemas.microsoft.com/office/powerpoint/2010/main" val="1166080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GB"/>
          </a:p>
        </p:txBody>
      </p:sp>
      <p:sp>
        <p:nvSpPr>
          <p:cNvPr id="3"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4" name="Slide Number Placeholder 5"/>
          <p:cNvSpPr>
            <a:spLocks noGrp="1"/>
          </p:cNvSpPr>
          <p:nvPr>
            <p:ph type="sldNum" sz="quarter" idx="12"/>
          </p:nvPr>
        </p:nvSpPr>
        <p:spPr/>
        <p:txBody>
          <a:bodyPr/>
          <a:lstStyle>
            <a:lvl1pPr>
              <a:defRPr/>
            </a:lvl1pPr>
          </a:lstStyle>
          <a:p>
            <a:fld id="{B2662B4E-AE14-4F40-B800-A54574B7B570}" type="slidenum">
              <a:rPr lang="en-GB"/>
              <a:pPr/>
              <a:t>‹#›</a:t>
            </a:fld>
            <a:endParaRPr lang="en-GB"/>
          </a:p>
        </p:txBody>
      </p:sp>
    </p:spTree>
    <p:extLst>
      <p:ext uri="{BB962C8B-B14F-4D97-AF65-F5344CB8AC3E}">
        <p14:creationId xmlns:p14="http://schemas.microsoft.com/office/powerpoint/2010/main" val="442323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7" name="Slide Number Placeholder 5"/>
          <p:cNvSpPr>
            <a:spLocks noGrp="1"/>
          </p:cNvSpPr>
          <p:nvPr>
            <p:ph type="sldNum" sz="quarter" idx="12"/>
          </p:nvPr>
        </p:nvSpPr>
        <p:spPr/>
        <p:txBody>
          <a:bodyPr/>
          <a:lstStyle>
            <a:lvl1pPr>
              <a:defRPr/>
            </a:lvl1pPr>
          </a:lstStyle>
          <a:p>
            <a:fld id="{E4E8C411-1B2F-6A42-BBA4-94164204FD39}" type="slidenum">
              <a:rPr lang="en-GB"/>
              <a:pPr/>
              <a:t>‹#›</a:t>
            </a:fld>
            <a:endParaRPr lang="en-GB"/>
          </a:p>
        </p:txBody>
      </p:sp>
    </p:spTree>
    <p:extLst>
      <p:ext uri="{BB962C8B-B14F-4D97-AF65-F5344CB8AC3E}">
        <p14:creationId xmlns:p14="http://schemas.microsoft.com/office/powerpoint/2010/main" val="745258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7" name="Slide Number Placeholder 5"/>
          <p:cNvSpPr>
            <a:spLocks noGrp="1"/>
          </p:cNvSpPr>
          <p:nvPr>
            <p:ph type="sldNum" sz="quarter" idx="12"/>
          </p:nvPr>
        </p:nvSpPr>
        <p:spPr/>
        <p:txBody>
          <a:bodyPr/>
          <a:lstStyle>
            <a:lvl1pPr>
              <a:defRPr/>
            </a:lvl1pPr>
          </a:lstStyle>
          <a:p>
            <a:fld id="{76A38D40-1682-C74A-B0A6-70CE8840ADC4}" type="slidenum">
              <a:rPr lang="en-GB"/>
              <a:pPr/>
              <a:t>‹#›</a:t>
            </a:fld>
            <a:endParaRPr lang="en-GB"/>
          </a:p>
        </p:txBody>
      </p:sp>
    </p:spTree>
    <p:extLst>
      <p:ext uri="{BB962C8B-B14F-4D97-AF65-F5344CB8AC3E}">
        <p14:creationId xmlns:p14="http://schemas.microsoft.com/office/powerpoint/2010/main" val="1039058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C0148714-C7D5-9747-AA17-3039EC0CD644}" type="slidenum">
              <a:rPr lang="en-GB"/>
              <a:pPr/>
              <a:t>‹#›</a:t>
            </a:fld>
            <a:endParaRPr lang="en-GB"/>
          </a:p>
        </p:txBody>
      </p:sp>
    </p:spTree>
    <p:extLst>
      <p:ext uri="{BB962C8B-B14F-4D97-AF65-F5344CB8AC3E}">
        <p14:creationId xmlns:p14="http://schemas.microsoft.com/office/powerpoint/2010/main" val="1997108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E1EB4F63-E1E2-8D4B-8676-601EC6E550FA}" type="slidenum">
              <a:rPr lang="en-GB"/>
              <a:pPr/>
              <a:t>‹#›</a:t>
            </a:fld>
            <a:endParaRPr lang="en-GB"/>
          </a:p>
        </p:txBody>
      </p:sp>
    </p:spTree>
    <p:extLst>
      <p:ext uri="{BB962C8B-B14F-4D97-AF65-F5344CB8AC3E}">
        <p14:creationId xmlns:p14="http://schemas.microsoft.com/office/powerpoint/2010/main" val="683759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0BA505FD-E473-474F-AF3B-1DE38C7855E6}" type="slidenum">
              <a:rPr lang="en-GB"/>
              <a:pPr/>
              <a:t>‹#›</a:t>
            </a:fld>
            <a:endParaRPr lang="en-GB"/>
          </a:p>
        </p:txBody>
      </p:sp>
    </p:spTree>
    <p:extLst>
      <p:ext uri="{BB962C8B-B14F-4D97-AF65-F5344CB8AC3E}">
        <p14:creationId xmlns:p14="http://schemas.microsoft.com/office/powerpoint/2010/main" val="1465165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19E4E26F-8F78-4247-BDA5-5A57BA1BF6D8}" type="slidenum">
              <a:rPr lang="en-GB"/>
              <a:pPr/>
              <a:t>‹#›</a:t>
            </a:fld>
            <a:endParaRPr lang="en-GB"/>
          </a:p>
        </p:txBody>
      </p:sp>
    </p:spTree>
    <p:extLst>
      <p:ext uri="{BB962C8B-B14F-4D97-AF65-F5344CB8AC3E}">
        <p14:creationId xmlns:p14="http://schemas.microsoft.com/office/powerpoint/2010/main" val="1131134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1720460B-2D93-064B-B9F1-8CF162E69091}" type="slidenum">
              <a:rPr lang="en-GB"/>
              <a:pPr/>
              <a:t>‹#›</a:t>
            </a:fld>
            <a:endParaRPr lang="en-GB"/>
          </a:p>
        </p:txBody>
      </p:sp>
    </p:spTree>
    <p:extLst>
      <p:ext uri="{BB962C8B-B14F-4D97-AF65-F5344CB8AC3E}">
        <p14:creationId xmlns:p14="http://schemas.microsoft.com/office/powerpoint/2010/main" val="1437400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7" name="Slide Number Placeholder 5"/>
          <p:cNvSpPr>
            <a:spLocks noGrp="1"/>
          </p:cNvSpPr>
          <p:nvPr>
            <p:ph type="sldNum" sz="quarter" idx="12"/>
          </p:nvPr>
        </p:nvSpPr>
        <p:spPr/>
        <p:txBody>
          <a:bodyPr/>
          <a:lstStyle>
            <a:lvl1pPr>
              <a:defRPr/>
            </a:lvl1pPr>
          </a:lstStyle>
          <a:p>
            <a:fld id="{5285502E-205F-A141-9E90-646C9EAF2DE1}" type="slidenum">
              <a:rPr lang="en-GB"/>
              <a:pPr/>
              <a:t>‹#›</a:t>
            </a:fld>
            <a:endParaRPr lang="en-GB"/>
          </a:p>
        </p:txBody>
      </p:sp>
    </p:spTree>
    <p:extLst>
      <p:ext uri="{BB962C8B-B14F-4D97-AF65-F5344CB8AC3E}">
        <p14:creationId xmlns:p14="http://schemas.microsoft.com/office/powerpoint/2010/main" val="1488885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endParaRPr lang="en-GB"/>
          </a:p>
        </p:txBody>
      </p:sp>
      <p:sp>
        <p:nvSpPr>
          <p:cNvPr id="8"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9" name="Slide Number Placeholder 5"/>
          <p:cNvSpPr>
            <a:spLocks noGrp="1"/>
          </p:cNvSpPr>
          <p:nvPr>
            <p:ph type="sldNum" sz="quarter" idx="12"/>
          </p:nvPr>
        </p:nvSpPr>
        <p:spPr/>
        <p:txBody>
          <a:bodyPr/>
          <a:lstStyle>
            <a:lvl1pPr>
              <a:defRPr/>
            </a:lvl1pPr>
          </a:lstStyle>
          <a:p>
            <a:fld id="{2E814D38-70E8-414B-98A7-EA65440E32BE}" type="slidenum">
              <a:rPr lang="en-GB"/>
              <a:pPr/>
              <a:t>‹#›</a:t>
            </a:fld>
            <a:endParaRPr lang="en-GB"/>
          </a:p>
        </p:txBody>
      </p:sp>
    </p:spTree>
    <p:extLst>
      <p:ext uri="{BB962C8B-B14F-4D97-AF65-F5344CB8AC3E}">
        <p14:creationId xmlns:p14="http://schemas.microsoft.com/office/powerpoint/2010/main" val="335399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endParaRPr lang="en-GB"/>
          </a:p>
        </p:txBody>
      </p:sp>
      <p:sp>
        <p:nvSpPr>
          <p:cNvPr id="4"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5" name="Slide Number Placeholder 5"/>
          <p:cNvSpPr>
            <a:spLocks noGrp="1"/>
          </p:cNvSpPr>
          <p:nvPr>
            <p:ph type="sldNum" sz="quarter" idx="12"/>
          </p:nvPr>
        </p:nvSpPr>
        <p:spPr/>
        <p:txBody>
          <a:bodyPr/>
          <a:lstStyle>
            <a:lvl1pPr>
              <a:defRPr/>
            </a:lvl1pPr>
          </a:lstStyle>
          <a:p>
            <a:fld id="{69504635-5345-F042-A8BF-DFCABC0E264D}" type="slidenum">
              <a:rPr lang="en-GB"/>
              <a:pPr/>
              <a:t>‹#›</a:t>
            </a:fld>
            <a:endParaRPr lang="en-GB"/>
          </a:p>
        </p:txBody>
      </p:sp>
    </p:spTree>
    <p:extLst>
      <p:ext uri="{BB962C8B-B14F-4D97-AF65-F5344CB8AC3E}">
        <p14:creationId xmlns:p14="http://schemas.microsoft.com/office/powerpoint/2010/main" val="118111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GB"/>
          </a:p>
        </p:txBody>
      </p:sp>
      <p:sp>
        <p:nvSpPr>
          <p:cNvPr id="3"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4" name="Slide Number Placeholder 5"/>
          <p:cNvSpPr>
            <a:spLocks noGrp="1"/>
          </p:cNvSpPr>
          <p:nvPr>
            <p:ph type="sldNum" sz="quarter" idx="12"/>
          </p:nvPr>
        </p:nvSpPr>
        <p:spPr/>
        <p:txBody>
          <a:bodyPr/>
          <a:lstStyle>
            <a:lvl1pPr>
              <a:defRPr/>
            </a:lvl1pPr>
          </a:lstStyle>
          <a:p>
            <a:fld id="{B2662B4E-AE14-4F40-B800-A54574B7B570}" type="slidenum">
              <a:rPr lang="en-GB"/>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857467" y="173432"/>
            <a:ext cx="2128735" cy="446000"/>
          </a:xfrm>
          <a:prstGeom prst="rect">
            <a:avLst/>
          </a:prstGeom>
        </p:spPr>
      </p:pic>
    </p:spTree>
    <p:extLst>
      <p:ext uri="{BB962C8B-B14F-4D97-AF65-F5344CB8AC3E}">
        <p14:creationId xmlns:p14="http://schemas.microsoft.com/office/powerpoint/2010/main" val="1686208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7" name="Slide Number Placeholder 5"/>
          <p:cNvSpPr>
            <a:spLocks noGrp="1"/>
          </p:cNvSpPr>
          <p:nvPr>
            <p:ph type="sldNum" sz="quarter" idx="12"/>
          </p:nvPr>
        </p:nvSpPr>
        <p:spPr/>
        <p:txBody>
          <a:bodyPr/>
          <a:lstStyle>
            <a:lvl1pPr>
              <a:defRPr/>
            </a:lvl1pPr>
          </a:lstStyle>
          <a:p>
            <a:fld id="{E4E8C411-1B2F-6A42-BBA4-94164204FD39}" type="slidenum">
              <a:rPr lang="en-GB"/>
              <a:pPr/>
              <a:t>‹#›</a:t>
            </a:fld>
            <a:endParaRPr lang="en-GB"/>
          </a:p>
        </p:txBody>
      </p:sp>
    </p:spTree>
    <p:extLst>
      <p:ext uri="{BB962C8B-B14F-4D97-AF65-F5344CB8AC3E}">
        <p14:creationId xmlns:p14="http://schemas.microsoft.com/office/powerpoint/2010/main" val="52570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7" name="Slide Number Placeholder 5"/>
          <p:cNvSpPr>
            <a:spLocks noGrp="1"/>
          </p:cNvSpPr>
          <p:nvPr>
            <p:ph type="sldNum" sz="quarter" idx="12"/>
          </p:nvPr>
        </p:nvSpPr>
        <p:spPr/>
        <p:txBody>
          <a:bodyPr/>
          <a:lstStyle>
            <a:lvl1pPr>
              <a:defRPr/>
            </a:lvl1pPr>
          </a:lstStyle>
          <a:p>
            <a:fld id="{76A38D40-1682-C74A-B0A6-70CE8840ADC4}" type="slidenum">
              <a:rPr lang="en-GB"/>
              <a:pPr/>
              <a:t>‹#›</a:t>
            </a:fld>
            <a:endParaRPr lang="en-GB"/>
          </a:p>
        </p:txBody>
      </p:sp>
    </p:spTree>
    <p:extLst>
      <p:ext uri="{BB962C8B-B14F-4D97-AF65-F5344CB8AC3E}">
        <p14:creationId xmlns:p14="http://schemas.microsoft.com/office/powerpoint/2010/main" val="720949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C0148714-C7D5-9747-AA17-3039EC0CD644}" type="slidenum">
              <a:rPr lang="en-GB"/>
              <a:pPr/>
              <a:t>‹#›</a:t>
            </a:fld>
            <a:endParaRPr lang="en-GB"/>
          </a:p>
        </p:txBody>
      </p:sp>
    </p:spTree>
    <p:extLst>
      <p:ext uri="{BB962C8B-B14F-4D97-AF65-F5344CB8AC3E}">
        <p14:creationId xmlns:p14="http://schemas.microsoft.com/office/powerpoint/2010/main" val="353850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12"/>
          </p:nvPr>
        </p:nvSpPr>
        <p:spPr/>
        <p:txBody>
          <a:bodyPr/>
          <a:lstStyle>
            <a:lvl1pPr>
              <a:defRPr/>
            </a:lvl1pPr>
          </a:lstStyle>
          <a:p>
            <a:fld id="{E1EB4F63-E1E2-8D4B-8676-601EC6E550FA}" type="slidenum">
              <a:rPr lang="en-GB"/>
              <a:pPr/>
              <a:t>‹#›</a:t>
            </a:fld>
            <a:endParaRPr lang="en-GB"/>
          </a:p>
        </p:txBody>
      </p:sp>
    </p:spTree>
    <p:extLst>
      <p:ext uri="{BB962C8B-B14F-4D97-AF65-F5344CB8AC3E}">
        <p14:creationId xmlns:p14="http://schemas.microsoft.com/office/powerpoint/2010/main" val="2051559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88160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48789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3381357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84496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16587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415344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920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719833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442863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89788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66734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447892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516764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GB"/>
              <a:t>Click to edit Master text styles</a:t>
            </a:r>
          </a:p>
        </p:txBody>
      </p:sp>
    </p:spTree>
    <p:extLst>
      <p:ext uri="{BB962C8B-B14F-4D97-AF65-F5344CB8AC3E}">
        <p14:creationId xmlns:p14="http://schemas.microsoft.com/office/powerpoint/2010/main" val="33083825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03166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84975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450633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5880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1597600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2641189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84118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0620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3D348-66B2-0BFB-EC6D-9D2D9F83F51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A0F9B67-CD2E-E568-A5AF-9B43D612C4E2}"/>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4973B9C2-AE0D-983B-AFE2-6195C47F634F}"/>
              </a:ext>
            </a:extLst>
          </p:cNvPr>
          <p:cNvSpPr>
            <a:spLocks noGrp="1"/>
          </p:cNvSpPr>
          <p:nvPr>
            <p:ph type="ftr" sz="quarter" idx="11"/>
          </p:nvPr>
        </p:nvSpPr>
        <p:spPr/>
        <p:txBody>
          <a:bodyPr/>
          <a:lstStyle/>
          <a:p>
            <a:r>
              <a:rPr lang="en-GB"/>
              <a:t>Copyright© NHS Blood and Transplant, Professional Development Team (2023) </a:t>
            </a:r>
          </a:p>
        </p:txBody>
      </p:sp>
      <p:sp>
        <p:nvSpPr>
          <p:cNvPr id="5" name="Slide Number Placeholder 4">
            <a:extLst>
              <a:ext uri="{FF2B5EF4-FFF2-40B4-BE49-F238E27FC236}">
                <a16:creationId xmlns:a16="http://schemas.microsoft.com/office/drawing/2014/main" id="{6DE04FBA-2747-4A69-D5B3-6B6572F97374}"/>
              </a:ext>
            </a:extLst>
          </p:cNvPr>
          <p:cNvSpPr>
            <a:spLocks noGrp="1"/>
          </p:cNvSpPr>
          <p:nvPr>
            <p:ph type="sldNum" sz="quarter" idx="12"/>
          </p:nvPr>
        </p:nvSpPr>
        <p:spPr/>
        <p:txBody>
          <a:bodyPr/>
          <a:lstStyle/>
          <a:p>
            <a:fld id="{B5987D5B-B0A2-4988-AC48-C704E55AE844}" type="slidenum">
              <a:rPr lang="en-GB" smtClean="0"/>
              <a:t>‹#›</a:t>
            </a:fld>
            <a:endParaRPr lang="en-GB"/>
          </a:p>
        </p:txBody>
      </p:sp>
    </p:spTree>
    <p:extLst>
      <p:ext uri="{BB962C8B-B14F-4D97-AF65-F5344CB8AC3E}">
        <p14:creationId xmlns:p14="http://schemas.microsoft.com/office/powerpoint/2010/main" val="1571154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cs typeface=""/>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GB">
                <a:solidFill>
                  <a:prstClr val="black">
                    <a:tint val="75000"/>
                  </a:prstClr>
                </a:solidFill>
                <a:latin typeface="Calibri"/>
                <a:cs typeface=""/>
              </a:rPr>
              <a:t>Copyright© NHS Blood and Transplant, Professional Development Team (2023) </a:t>
            </a:r>
            <a:endParaRPr lang="en-US">
              <a:solidFill>
                <a:prstClr val="black">
                  <a:tint val="75000"/>
                </a:prstClr>
              </a:solidFill>
              <a:latin typeface="Calibri"/>
              <a:cs typeface=""/>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7280B8B-3FF0-8E43-AD8C-87DCD77D533A}" type="slidenum">
              <a:rPr lang="en-US" smtClean="0">
                <a:solidFill>
                  <a:prstClr val="black">
                    <a:tint val="75000"/>
                  </a:prstClr>
                </a:solidFill>
                <a:latin typeface="Calibri"/>
                <a:cs typeface=""/>
              </a:rPr>
              <a:pPr fontAlgn="auto">
                <a:spcBef>
                  <a:spcPts val="0"/>
                </a:spcBef>
                <a:spcAft>
                  <a:spcPts val="0"/>
                </a:spcAft>
              </a:pPr>
              <a:t>‹#›</a:t>
            </a:fld>
            <a:endParaRPr lang="en-US">
              <a:solidFill>
                <a:prstClr val="black">
                  <a:tint val="75000"/>
                </a:prstClr>
              </a:solidFill>
              <a:latin typeface="Calibri"/>
              <a:cs typeface=""/>
            </a:endParaRPr>
          </a:p>
        </p:txBody>
      </p:sp>
    </p:spTree>
    <p:extLst>
      <p:ext uri="{BB962C8B-B14F-4D97-AF65-F5344CB8AC3E}">
        <p14:creationId xmlns:p14="http://schemas.microsoft.com/office/powerpoint/2010/main" val="107517432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3743328"/>
            <a:ext cx="12192000" cy="360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609601" y="625475"/>
            <a:ext cx="9304867"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1" y="1858963"/>
            <a:ext cx="9304867" cy="3357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8914003" y="226009"/>
            <a:ext cx="2993540" cy="627189"/>
          </a:xfrm>
          <a:prstGeom prst="rect">
            <a:avLst/>
          </a:prstGeom>
        </p:spPr>
      </p:pic>
    </p:spTree>
    <p:extLst>
      <p:ext uri="{BB962C8B-B14F-4D97-AF65-F5344CB8AC3E}">
        <p14:creationId xmlns:p14="http://schemas.microsoft.com/office/powerpoint/2010/main" val="63828568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p:titleStyle>
    <p:body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defTabSz="914400"/>
            <a:endParaRPr lang="en-GB">
              <a:ea typeface="ＭＳ Ｐゴシック" charset="0"/>
              <a:cs typeface="ＭＳ Ｐゴシック" charset="0"/>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914400">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defTabSz="914400"/>
            <a:fld id="{79602EB2-14B0-1C4F-9436-3A97E847DA67}" type="slidenum">
              <a:rPr lang="en-GB" smtClean="0">
                <a:ea typeface="ＭＳ Ｐゴシック" charset="0"/>
                <a:cs typeface="ＭＳ Ｐゴシック" charset="0"/>
              </a:rPr>
              <a:pPr defTabSz="914400"/>
              <a:t>‹#›</a:t>
            </a:fld>
            <a:endParaRPr lang="en-GB">
              <a:ea typeface="ＭＳ Ｐゴシック" charset="0"/>
              <a:cs typeface="ＭＳ Ｐゴシック" charset="0"/>
            </a:endParaRPr>
          </a:p>
        </p:txBody>
      </p:sp>
      <p:sp>
        <p:nvSpPr>
          <p:cNvPr id="8" name="Rectangle 12"/>
          <p:cNvSpPr>
            <a:spLocks noChangeArrowheads="1"/>
          </p:cNvSpPr>
          <p:nvPr userDrawn="1"/>
        </p:nvSpPr>
        <p:spPr bwMode="auto">
          <a:xfrm>
            <a:off x="239185" y="6378576"/>
            <a:ext cx="412164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a:r>
              <a:rPr lang="en-GB" dirty="0">
                <a:solidFill>
                  <a:srgbClr val="FFFFFF"/>
                </a:solidFill>
                <a:latin typeface="Arial" charset="0"/>
                <a:ea typeface="ＭＳ Ｐゴシック" charset="0"/>
                <a:cs typeface="Arial"/>
              </a:rPr>
              <a:t>The Deceased Donation Course (ICM)</a:t>
            </a:r>
          </a:p>
        </p:txBody>
      </p:sp>
    </p:spTree>
    <p:extLst>
      <p:ext uri="{BB962C8B-B14F-4D97-AF65-F5344CB8AC3E}">
        <p14:creationId xmlns:p14="http://schemas.microsoft.com/office/powerpoint/2010/main" val="49093986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ctr" rtl="0" eaLnBrk="0" fontAlgn="base" hangingPunct="0">
        <a:spcBef>
          <a:spcPct val="0"/>
        </a:spcBef>
        <a:spcAft>
          <a:spcPct val="0"/>
        </a:spcAft>
        <a:defRPr sz="4400" kern="1200">
          <a:solidFill>
            <a:schemeClr val="tx1"/>
          </a:solidFill>
          <a:latin typeface="+mj-lt"/>
          <a:ea typeface="ＭＳ Ｐゴシック" pitchFamily="19"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5pPr>
      <a:lvl6pPr marL="457200" algn="ctr" rtl="0" fontAlgn="base">
        <a:spcBef>
          <a:spcPct val="0"/>
        </a:spcBef>
        <a:spcAft>
          <a:spcPct val="0"/>
        </a:spcAft>
        <a:defRPr sz="4400">
          <a:solidFill>
            <a:schemeClr val="tx1"/>
          </a:solidFill>
          <a:latin typeface="Calibri" pitchFamily="19" charset="0"/>
        </a:defRPr>
      </a:lvl6pPr>
      <a:lvl7pPr marL="914400" algn="ctr" rtl="0" fontAlgn="base">
        <a:spcBef>
          <a:spcPct val="0"/>
        </a:spcBef>
        <a:spcAft>
          <a:spcPct val="0"/>
        </a:spcAft>
        <a:defRPr sz="4400">
          <a:solidFill>
            <a:schemeClr val="tx1"/>
          </a:solidFill>
          <a:latin typeface="Calibri" pitchFamily="19" charset="0"/>
        </a:defRPr>
      </a:lvl7pPr>
      <a:lvl8pPr marL="1371600" algn="ctr" rtl="0" fontAlgn="base">
        <a:spcBef>
          <a:spcPct val="0"/>
        </a:spcBef>
        <a:spcAft>
          <a:spcPct val="0"/>
        </a:spcAft>
        <a:defRPr sz="4400">
          <a:solidFill>
            <a:schemeClr val="tx1"/>
          </a:solidFill>
          <a:latin typeface="Calibri" pitchFamily="19" charset="0"/>
        </a:defRPr>
      </a:lvl8pPr>
      <a:lvl9pPr marL="1828800" algn="ctr" rtl="0" fontAlgn="base">
        <a:spcBef>
          <a:spcPct val="0"/>
        </a:spcBef>
        <a:spcAft>
          <a:spcPct val="0"/>
        </a:spcAft>
        <a:defRPr sz="4400">
          <a:solidFill>
            <a:schemeClr val="tx1"/>
          </a:solidFill>
          <a:latin typeface="Calibri" pitchFamily="19"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9" charset="-128"/>
          <a:cs typeface="ＭＳ Ｐゴシック" pitchFamily="19"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19"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19"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defTabSz="914400"/>
            <a:endParaRPr lang="en-GB">
              <a:ea typeface="ＭＳ Ｐゴシック" charset="0"/>
              <a:cs typeface="ＭＳ Ｐゴシック" charset="0"/>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914400">
              <a:defRPr/>
            </a:pPr>
            <a:r>
              <a:rPr lang="en-GB">
                <a:solidFill>
                  <a:prstClr val="black">
                    <a:tint val="75000"/>
                  </a:prstClr>
                </a:solidFill>
              </a:rPr>
              <a:t>Copyright© NHS Blood and Transplant, Professional Development Team (2023) </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defTabSz="914400"/>
            <a:fld id="{79602EB2-14B0-1C4F-9436-3A97E847DA67}" type="slidenum">
              <a:rPr lang="en-GB" smtClean="0">
                <a:ea typeface="ＭＳ Ｐゴシック" charset="0"/>
                <a:cs typeface="ＭＳ Ｐゴシック" charset="0"/>
              </a:rPr>
              <a:pPr defTabSz="914400"/>
              <a:t>‹#›</a:t>
            </a:fld>
            <a:endParaRPr lang="en-GB">
              <a:ea typeface="ＭＳ Ｐゴシック" charset="0"/>
              <a:cs typeface="ＭＳ Ｐゴシック" charset="0"/>
            </a:endParaRPr>
          </a:p>
        </p:txBody>
      </p:sp>
      <p:sp>
        <p:nvSpPr>
          <p:cNvPr id="8" name="Rectangle 12"/>
          <p:cNvSpPr>
            <a:spLocks noChangeArrowheads="1"/>
          </p:cNvSpPr>
          <p:nvPr userDrawn="1"/>
        </p:nvSpPr>
        <p:spPr bwMode="auto">
          <a:xfrm>
            <a:off x="239185" y="6378576"/>
            <a:ext cx="412164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a:r>
              <a:rPr lang="en-GB" dirty="0">
                <a:solidFill>
                  <a:srgbClr val="FFFFFF"/>
                </a:solidFill>
                <a:latin typeface="Arial" charset="0"/>
                <a:ea typeface="ＭＳ Ｐゴシック" charset="0"/>
                <a:cs typeface="Arial"/>
              </a:rPr>
              <a:t>The Deceased Donation Course (ICM)</a:t>
            </a:r>
          </a:p>
        </p:txBody>
      </p:sp>
    </p:spTree>
    <p:extLst>
      <p:ext uri="{BB962C8B-B14F-4D97-AF65-F5344CB8AC3E}">
        <p14:creationId xmlns:p14="http://schemas.microsoft.com/office/powerpoint/2010/main" val="883378779"/>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ctr" rtl="0" eaLnBrk="0" fontAlgn="base" hangingPunct="0">
        <a:spcBef>
          <a:spcPct val="0"/>
        </a:spcBef>
        <a:spcAft>
          <a:spcPct val="0"/>
        </a:spcAft>
        <a:defRPr sz="4400" kern="1200">
          <a:solidFill>
            <a:schemeClr val="tx1"/>
          </a:solidFill>
          <a:latin typeface="+mj-lt"/>
          <a:ea typeface="ＭＳ Ｐゴシック" pitchFamily="19"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5pPr>
      <a:lvl6pPr marL="457200" algn="ctr" rtl="0" fontAlgn="base">
        <a:spcBef>
          <a:spcPct val="0"/>
        </a:spcBef>
        <a:spcAft>
          <a:spcPct val="0"/>
        </a:spcAft>
        <a:defRPr sz="4400">
          <a:solidFill>
            <a:schemeClr val="tx1"/>
          </a:solidFill>
          <a:latin typeface="Calibri" pitchFamily="19" charset="0"/>
        </a:defRPr>
      </a:lvl6pPr>
      <a:lvl7pPr marL="914400" algn="ctr" rtl="0" fontAlgn="base">
        <a:spcBef>
          <a:spcPct val="0"/>
        </a:spcBef>
        <a:spcAft>
          <a:spcPct val="0"/>
        </a:spcAft>
        <a:defRPr sz="4400">
          <a:solidFill>
            <a:schemeClr val="tx1"/>
          </a:solidFill>
          <a:latin typeface="Calibri" pitchFamily="19" charset="0"/>
        </a:defRPr>
      </a:lvl7pPr>
      <a:lvl8pPr marL="1371600" algn="ctr" rtl="0" fontAlgn="base">
        <a:spcBef>
          <a:spcPct val="0"/>
        </a:spcBef>
        <a:spcAft>
          <a:spcPct val="0"/>
        </a:spcAft>
        <a:defRPr sz="4400">
          <a:solidFill>
            <a:schemeClr val="tx1"/>
          </a:solidFill>
          <a:latin typeface="Calibri" pitchFamily="19" charset="0"/>
        </a:defRPr>
      </a:lvl8pPr>
      <a:lvl9pPr marL="1828800" algn="ctr" rtl="0" fontAlgn="base">
        <a:spcBef>
          <a:spcPct val="0"/>
        </a:spcBef>
        <a:spcAft>
          <a:spcPct val="0"/>
        </a:spcAft>
        <a:defRPr sz="4400">
          <a:solidFill>
            <a:schemeClr val="tx1"/>
          </a:solidFill>
          <a:latin typeface="Calibri" pitchFamily="19"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9" charset="-128"/>
          <a:cs typeface="ＭＳ Ｐゴシック" pitchFamily="19"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19"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19"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3" y="6299203"/>
            <a:ext cx="8223249" cy="703263"/>
          </a:xfrm>
          <a:prstGeom prst="rect">
            <a:avLst/>
          </a:prstGeom>
          <a:noFill/>
          <a:ln w="9525">
            <a:noFill/>
            <a:miter lim="800000"/>
            <a:headEnd/>
            <a:tailEnd/>
          </a:ln>
          <a:effectLst/>
        </p:spPr>
        <p:txBody>
          <a:bodyPr>
            <a:prstTxWarp prst="textNoShape">
              <a:avLst/>
            </a:prstTxWarp>
            <a:spAutoFit/>
          </a:bodyPr>
          <a:lstStyle/>
          <a:p>
            <a:pPr defTabSz="914400" eaLnBrk="0" hangingPunct="0">
              <a:spcBef>
                <a:spcPct val="50000"/>
              </a:spcBef>
              <a:defRPr/>
            </a:pPr>
            <a:endParaRPr lang="en-GB" sz="1600" b="1">
              <a:solidFill>
                <a:srgbClr val="FFFFFF"/>
              </a:solidFill>
              <a:latin typeface="Arial" pitchFamily="-65" charset="0"/>
              <a:cs typeface=""/>
            </a:endParaRPr>
          </a:p>
          <a:p>
            <a:pPr defTabSz="914400" eaLnBrk="0" hangingPunct="0">
              <a:spcBef>
                <a:spcPct val="50000"/>
              </a:spcBef>
              <a:defRPr/>
            </a:pPr>
            <a:endParaRPr lang="en-GB" sz="1600" b="1">
              <a:solidFill>
                <a:srgbClr val="FFFFFF"/>
              </a:solidFill>
              <a:latin typeface="Arial" pitchFamily="-65" charset="0"/>
              <a:cs typeface=""/>
            </a:endParaRPr>
          </a:p>
        </p:txBody>
      </p:sp>
    </p:spTree>
    <p:extLst>
      <p:ext uri="{BB962C8B-B14F-4D97-AF65-F5344CB8AC3E}">
        <p14:creationId xmlns:p14="http://schemas.microsoft.com/office/powerpoint/2010/main" val="1134720435"/>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3" y="6299200"/>
            <a:ext cx="8223249" cy="707886"/>
          </a:xfrm>
          <a:prstGeom prst="rect">
            <a:avLst/>
          </a:prstGeom>
          <a:noFill/>
          <a:ln w="9525">
            <a:noFill/>
            <a:miter lim="800000"/>
            <a:headEnd/>
            <a:tailEnd/>
          </a:ln>
          <a:effectLst/>
        </p:spPr>
        <p:txBody>
          <a:bodyPr>
            <a:prstTxWarp prst="textNoShape">
              <a:avLst/>
            </a:prstTxWarp>
            <a:spAutoFit/>
          </a:bodyPr>
          <a:lstStyle/>
          <a:p>
            <a:pPr defTabSz="914377" eaLnBrk="0" hangingPunct="0">
              <a:spcBef>
                <a:spcPct val="50000"/>
              </a:spcBef>
              <a:defRPr/>
            </a:pPr>
            <a:endParaRPr lang="en-GB" sz="1600" b="1">
              <a:solidFill>
                <a:srgbClr val="FFFFFF"/>
              </a:solidFill>
              <a:latin typeface="Arial" pitchFamily="-65" charset="0"/>
            </a:endParaRPr>
          </a:p>
          <a:p>
            <a:pPr defTabSz="914377" eaLnBrk="0" hangingPunct="0">
              <a:spcBef>
                <a:spcPct val="50000"/>
              </a:spcBef>
              <a:defRPr/>
            </a:pPr>
            <a:endParaRPr lang="en-GB" sz="1600" b="1">
              <a:solidFill>
                <a:srgbClr val="FFFFFF"/>
              </a:solidFill>
              <a:latin typeface="Arial" pitchFamily="-65" charset="0"/>
            </a:endParaRPr>
          </a:p>
        </p:txBody>
      </p:sp>
    </p:spTree>
    <p:extLst>
      <p:ext uri="{BB962C8B-B14F-4D97-AF65-F5344CB8AC3E}">
        <p14:creationId xmlns:p14="http://schemas.microsoft.com/office/powerpoint/2010/main" val="2680501359"/>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189" algn="ctr" rtl="0" eaLnBrk="0" fontAlgn="base" hangingPunct="0">
        <a:spcBef>
          <a:spcPct val="0"/>
        </a:spcBef>
        <a:spcAft>
          <a:spcPct val="0"/>
        </a:spcAft>
        <a:defRPr sz="4400">
          <a:solidFill>
            <a:srgbClr val="0066CC"/>
          </a:solidFill>
          <a:latin typeface="Arial" pitchFamily="-1" charset="0"/>
        </a:defRPr>
      </a:lvl6pPr>
      <a:lvl7pPr marL="914377" algn="ctr" rtl="0" eaLnBrk="0" fontAlgn="base" hangingPunct="0">
        <a:spcBef>
          <a:spcPct val="0"/>
        </a:spcBef>
        <a:spcAft>
          <a:spcPct val="0"/>
        </a:spcAft>
        <a:defRPr sz="4400">
          <a:solidFill>
            <a:srgbClr val="0066CC"/>
          </a:solidFill>
          <a:latin typeface="Arial" pitchFamily="-1" charset="0"/>
        </a:defRPr>
      </a:lvl7pPr>
      <a:lvl8pPr marL="1371566" algn="ctr" rtl="0" eaLnBrk="0" fontAlgn="base" hangingPunct="0">
        <a:spcBef>
          <a:spcPct val="0"/>
        </a:spcBef>
        <a:spcAft>
          <a:spcPct val="0"/>
        </a:spcAft>
        <a:defRPr sz="4400">
          <a:solidFill>
            <a:srgbClr val="0066CC"/>
          </a:solidFill>
          <a:latin typeface="Arial" pitchFamily="-1" charset="0"/>
        </a:defRPr>
      </a:lvl8pPr>
      <a:lvl9pPr marL="1828754" algn="ctr" rtl="0" eaLnBrk="0" fontAlgn="base" hangingPunct="0">
        <a:spcBef>
          <a:spcPct val="0"/>
        </a:spcBef>
        <a:spcAft>
          <a:spcPct val="0"/>
        </a:spcAft>
        <a:defRPr sz="4400">
          <a:solidFill>
            <a:srgbClr val="0066CC"/>
          </a:solidFill>
          <a:latin typeface="Arial" pitchFamily="-1" charset="0"/>
        </a:defRPr>
      </a:lvl9pPr>
    </p:titleStyle>
    <p:bodyStyle>
      <a:lvl1pPr marL="342891" indent="-342891"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32" indent="-285744"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2971" indent="-228594"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160" indent="-228594"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349" indent="-228594"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537" indent="-228594"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726" indent="-228594"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8914" indent="-228594"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103" indent="-228594"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2B3047-3837-959E-DF7B-BBC6AFE8D217}"/>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89F668-9564-70B7-0593-0D57473C83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52F457-873D-29D9-725E-6CE5D86D16AE}"/>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1BD6EA9A-BB4E-1A09-551E-1FEB533B3CC3}"/>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Copyright© NHS Blood and Transplant, Professional Development Team (2023) </a:t>
            </a:r>
          </a:p>
        </p:txBody>
      </p:sp>
      <p:sp>
        <p:nvSpPr>
          <p:cNvPr id="6" name="Slide Number Placeholder 5">
            <a:extLst>
              <a:ext uri="{FF2B5EF4-FFF2-40B4-BE49-F238E27FC236}">
                <a16:creationId xmlns:a16="http://schemas.microsoft.com/office/drawing/2014/main" id="{5F6E570F-EAD7-BC70-293F-757CE7740FC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87D5B-B0A2-4988-AC48-C704E55AE844}" type="slidenum">
              <a:rPr lang="en-GB" smtClean="0"/>
              <a:t>‹#›</a:t>
            </a:fld>
            <a:endParaRPr lang="en-GB"/>
          </a:p>
        </p:txBody>
      </p:sp>
    </p:spTree>
    <p:extLst>
      <p:ext uri="{BB962C8B-B14F-4D97-AF65-F5344CB8AC3E}">
        <p14:creationId xmlns:p14="http://schemas.microsoft.com/office/powerpoint/2010/main" val="1671340499"/>
      </p:ext>
    </p:extLst>
  </p:cSld>
  <p:clrMap bg1="lt1" tx1="dk1" bg2="lt2" tx2="dk2" accent1="accent1" accent2="accent2" accent3="accent3" accent4="accent4" accent5="accent5" accent6="accent6" hlink="hlink" folHlink="folHlink"/>
  <p:sldLayoutIdLst>
    <p:sldLayoutId id="2147483884"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7.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47.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51.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5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5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5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51.xml"/><Relationship Id="rId5" Type="http://schemas.openxmlformats.org/officeDocument/2006/relationships/image" Target="../media/image22.jpe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51.xml"/><Relationship Id="rId5" Type="http://schemas.openxmlformats.org/officeDocument/2006/relationships/image" Target="../media/image29.jpeg"/><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18.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03624" y="541516"/>
            <a:ext cx="6624583" cy="5787094"/>
          </a:xfrm>
          <a:prstGeom prst="rect">
            <a:avLst/>
          </a:prstGeom>
        </p:spPr>
      </p:pic>
      <p:sp>
        <p:nvSpPr>
          <p:cNvPr id="3" name="Footer Placeholder 2">
            <a:extLst>
              <a:ext uri="{FF2B5EF4-FFF2-40B4-BE49-F238E27FC236}">
                <a16:creationId xmlns:a16="http://schemas.microsoft.com/office/drawing/2014/main" id="{5579AF0F-5D7A-9481-16A1-B3A16ACA142A}"/>
              </a:ext>
            </a:extLst>
          </p:cNvPr>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(2023) </a:t>
            </a:r>
            <a:endParaRPr lang="en-US">
              <a:solidFill>
                <a:prstClr val="black">
                  <a:tint val="75000"/>
                </a:prstClr>
              </a:solidFill>
              <a:latin typeface="Calibri"/>
            </a:endParaRPr>
          </a:p>
        </p:txBody>
      </p:sp>
    </p:spTree>
    <p:extLst>
      <p:ext uri="{BB962C8B-B14F-4D97-AF65-F5344CB8AC3E}">
        <p14:creationId xmlns:p14="http://schemas.microsoft.com/office/powerpoint/2010/main" val="146996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p:cNvSpPr>
          <p:nvPr>
            <p:ph type="body" idx="4294967295"/>
          </p:nvPr>
        </p:nvSpPr>
        <p:spPr>
          <a:xfrm>
            <a:off x="1523997" y="4913263"/>
            <a:ext cx="6364800" cy="1745426"/>
          </a:xfrm>
        </p:spPr>
        <p:txBody>
          <a:bodyPr/>
          <a:lstStyle/>
          <a:p>
            <a:pPr marL="0" indent="0" algn="ctr" eaLnBrk="1" hangingPunct="1">
              <a:spcBef>
                <a:spcPts val="0"/>
              </a:spcBef>
              <a:spcAft>
                <a:spcPts val="0"/>
              </a:spcAft>
              <a:buNone/>
            </a:pPr>
            <a:r>
              <a:rPr lang="en-GB" altLang="en-US" sz="2400" dirty="0">
                <a:solidFill>
                  <a:srgbClr val="6E2C6B"/>
                </a:solidFill>
              </a:rPr>
              <a:t>Jill Featherstone</a:t>
            </a:r>
          </a:p>
          <a:p>
            <a:pPr marL="0" indent="0" algn="ctr" eaLnBrk="1" hangingPunct="1">
              <a:spcBef>
                <a:spcPts val="0"/>
              </a:spcBef>
              <a:spcAft>
                <a:spcPts val="0"/>
              </a:spcAft>
              <a:buNone/>
            </a:pPr>
            <a:r>
              <a:rPr lang="en-GB" altLang="en-US" sz="2400" dirty="0">
                <a:solidFill>
                  <a:srgbClr val="6E2C6B"/>
                </a:solidFill>
              </a:rPr>
              <a:t>National Professional Development Specialist </a:t>
            </a:r>
          </a:p>
          <a:p>
            <a:pPr marL="0" indent="0" algn="ctr" eaLnBrk="1" hangingPunct="1">
              <a:spcBef>
                <a:spcPts val="0"/>
              </a:spcBef>
              <a:spcAft>
                <a:spcPts val="0"/>
              </a:spcAft>
              <a:buNone/>
            </a:pPr>
            <a:r>
              <a:rPr lang="en-GB" altLang="en-US" sz="2400" dirty="0">
                <a:solidFill>
                  <a:srgbClr val="6E2C6B"/>
                </a:solidFill>
              </a:rPr>
              <a:t>Medical Education</a:t>
            </a:r>
            <a:endParaRPr lang="en-GB" altLang="en-US" sz="2000" dirty="0">
              <a:solidFill>
                <a:srgbClr val="6E2C6B"/>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90024" y="4790979"/>
            <a:ext cx="2277979" cy="1989994"/>
          </a:xfrm>
          <a:prstGeom prst="rect">
            <a:avLst/>
          </a:prstGeom>
        </p:spPr>
      </p:pic>
      <p:sp>
        <p:nvSpPr>
          <p:cNvPr id="5121" name="Rectangle 2"/>
          <p:cNvSpPr>
            <a:spLocks noGrp="1"/>
          </p:cNvSpPr>
          <p:nvPr>
            <p:ph type="title" idx="4294967295"/>
          </p:nvPr>
        </p:nvSpPr>
        <p:spPr>
          <a:xfrm>
            <a:off x="1346475" y="574436"/>
            <a:ext cx="7258658" cy="1121106"/>
          </a:xfrm>
          <a:ln/>
        </p:spPr>
        <p:style>
          <a:lnRef idx="2">
            <a:schemeClr val="accent3"/>
          </a:lnRef>
          <a:fillRef idx="1">
            <a:schemeClr val="lt1"/>
          </a:fillRef>
          <a:effectRef idx="0">
            <a:schemeClr val="accent3"/>
          </a:effectRef>
          <a:fontRef idx="minor">
            <a:schemeClr val="dk1"/>
          </a:fontRef>
        </p:style>
        <p:txBody>
          <a:bodyPr>
            <a:sp3d extrusionH="57150" contourW="12700">
              <a:bevelT w="38100" h="38100"/>
              <a:bevelB w="38100" h="38100"/>
              <a:extrusionClr>
                <a:srgbClr val="E0119D"/>
              </a:extrusionClr>
              <a:contourClr>
                <a:srgbClr val="E0119D"/>
              </a:contourClr>
            </a:sp3d>
          </a:bodyPr>
          <a:lstStyle/>
          <a:p>
            <a:pPr eaLnBrk="1" hangingPunct="1"/>
            <a:r>
              <a:rPr lang="en-GB" sz="3600" dirty="0">
                <a:solidFill>
                  <a:srgbClr val="E0119D"/>
                </a:solidFill>
              </a:rPr>
              <a:t>The Role of The Specialist Nurse</a:t>
            </a:r>
            <a:endParaRPr lang="en-GB" altLang="en-US" sz="3600" dirty="0">
              <a:solidFill>
                <a:srgbClr val="6E2C6B"/>
              </a:solidFill>
            </a:endParaRPr>
          </a:p>
        </p:txBody>
      </p:sp>
      <p:pic>
        <p:nvPicPr>
          <p:cNvPr id="5" name="Picture 4" descr="A picture containing person, person, indoor&#10;&#10;Description automatically generated">
            <a:extLst>
              <a:ext uri="{FF2B5EF4-FFF2-40B4-BE49-F238E27FC236}">
                <a16:creationId xmlns:a16="http://schemas.microsoft.com/office/drawing/2014/main" id="{7EC190E0-2BCD-4724-BAE4-968A6F558CC8}"/>
              </a:ext>
            </a:extLst>
          </p:cNvPr>
          <p:cNvPicPr>
            <a:picLocks noChangeAspect="1"/>
          </p:cNvPicPr>
          <p:nvPr/>
        </p:nvPicPr>
        <p:blipFill>
          <a:blip r:embed="rId4"/>
          <a:stretch>
            <a:fillRect/>
          </a:stretch>
        </p:blipFill>
        <p:spPr>
          <a:xfrm>
            <a:off x="1676478" y="1400623"/>
            <a:ext cx="6713546" cy="33462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07621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2606675" y="810032"/>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lgn="ctr">
              <a:defRPr/>
            </a:pPr>
            <a:r>
              <a:rPr lang="en-GB" kern="0" dirty="0">
                <a:latin typeface="Arial"/>
                <a:ea typeface="ＭＳ Ｐゴシック"/>
                <a:cs typeface=""/>
              </a:rPr>
              <a:t>Session Aims:</a:t>
            </a:r>
          </a:p>
        </p:txBody>
      </p:sp>
      <p:sp>
        <p:nvSpPr>
          <p:cNvPr id="8" name="Content Placeholder 2"/>
          <p:cNvSpPr txBox="1">
            <a:spLocks/>
          </p:cNvSpPr>
          <p:nvPr/>
        </p:nvSpPr>
        <p:spPr bwMode="auto">
          <a:xfrm>
            <a:off x="2057400" y="1965734"/>
            <a:ext cx="8077200" cy="37303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lgn="ctr">
              <a:defRPr/>
            </a:pPr>
            <a:r>
              <a:rPr lang="en-GB" sz="3200" kern="0" dirty="0">
                <a:solidFill>
                  <a:srgbClr val="6E2C6B"/>
                </a:solidFill>
                <a:latin typeface="Arial"/>
                <a:ea typeface="ＭＳ Ｐゴシック"/>
                <a:cs typeface=""/>
              </a:rPr>
              <a:t>SNOD service overview  – what you can expect</a:t>
            </a:r>
          </a:p>
          <a:p>
            <a:pPr algn="ctr">
              <a:defRPr/>
            </a:pPr>
            <a:r>
              <a:rPr lang="en-GB" sz="3200" kern="0" dirty="0">
                <a:solidFill>
                  <a:srgbClr val="6E2C6B"/>
                </a:solidFill>
                <a:latin typeface="Arial"/>
                <a:ea typeface="ＭＳ Ｐゴシック"/>
                <a:cs typeface=""/>
              </a:rPr>
              <a:t>Notifications and what happens next?</a:t>
            </a:r>
          </a:p>
          <a:p>
            <a:pPr algn="ctr">
              <a:defRPr/>
            </a:pPr>
            <a:r>
              <a:rPr lang="en-GB" sz="3200" kern="0" dirty="0">
                <a:solidFill>
                  <a:srgbClr val="6E2C6B"/>
                </a:solidFill>
                <a:ea typeface="ＭＳ Ｐゴシック"/>
                <a:cs typeface=""/>
              </a:rPr>
              <a:t>4 Key focus areas of collaborative working </a:t>
            </a:r>
          </a:p>
          <a:p>
            <a:pPr algn="ctr">
              <a:defRPr/>
            </a:pPr>
            <a:r>
              <a:rPr lang="en-GB" sz="3200" kern="0" dirty="0">
                <a:solidFill>
                  <a:srgbClr val="6E2C6B"/>
                </a:solidFill>
                <a:latin typeface="Arial"/>
                <a:ea typeface="ＭＳ Ｐゴシック"/>
                <a:cs typeface=""/>
              </a:rPr>
              <a:t>SNOD involvement: the benefits </a:t>
            </a:r>
          </a:p>
          <a:p>
            <a:pPr algn="ctr">
              <a:defRPr/>
            </a:pPr>
            <a:r>
              <a:rPr lang="en-GB" sz="3200" kern="0" dirty="0">
                <a:solidFill>
                  <a:srgbClr val="6E2C6B"/>
                </a:solidFill>
                <a:latin typeface="Arial"/>
                <a:ea typeface="ＭＳ Ｐゴシック"/>
                <a:cs typeface=""/>
              </a:rPr>
              <a:t>Outcome success from early notifications</a:t>
            </a:r>
          </a:p>
          <a:p>
            <a:pPr marL="0" indent="0">
              <a:buNone/>
              <a:defRPr/>
            </a:pPr>
            <a:endParaRPr lang="en-GB" kern="0" dirty="0">
              <a:solidFill>
                <a:srgbClr val="000000"/>
              </a:solidFill>
              <a:latin typeface="Arial"/>
              <a:ea typeface="ＭＳ Ｐゴシック"/>
              <a:cs typeface=""/>
            </a:endParaRPr>
          </a:p>
          <a:p>
            <a:pPr>
              <a:defRPr/>
            </a:pPr>
            <a:endParaRPr lang="en-GB" kern="0" dirty="0">
              <a:solidFill>
                <a:srgbClr val="000000"/>
              </a:solidFill>
              <a:latin typeface="Arial"/>
              <a:ea typeface="ＭＳ Ｐゴシック"/>
              <a:cs typeface=""/>
            </a:endParaRPr>
          </a:p>
          <a:p>
            <a:pPr>
              <a:defRPr/>
            </a:pPr>
            <a:endParaRPr lang="en-GB" kern="0" dirty="0">
              <a:solidFill>
                <a:srgbClr val="000000"/>
              </a:solidFill>
              <a:latin typeface="Arial"/>
              <a:ea typeface="ＭＳ Ｐゴシック"/>
              <a:cs typeface=""/>
            </a:endParaRPr>
          </a:p>
          <a:p>
            <a:pPr>
              <a:defRPr/>
            </a:pPr>
            <a:endParaRPr lang="en-GB" kern="0" dirty="0">
              <a:solidFill>
                <a:srgbClr val="000000"/>
              </a:solidFill>
              <a:latin typeface="Arial"/>
              <a:ea typeface="ＭＳ Ｐゴシック"/>
              <a:cs typeface=""/>
            </a:endParaRPr>
          </a:p>
          <a:p>
            <a:pPr marL="0" indent="0">
              <a:buNone/>
              <a:defRPr/>
            </a:pPr>
            <a:endParaRPr lang="en-GB" kern="0" dirty="0">
              <a:solidFill>
                <a:srgbClr val="000000"/>
              </a:solidFill>
              <a:latin typeface="Arial"/>
              <a:ea typeface="ＭＳ Ｐゴシック"/>
              <a:cs typeface=""/>
            </a:endParaRPr>
          </a:p>
          <a:p>
            <a:pPr>
              <a:defRPr/>
            </a:pPr>
            <a:endParaRPr lang="en-GB" kern="0" dirty="0">
              <a:solidFill>
                <a:srgbClr val="000000"/>
              </a:solidFill>
              <a:latin typeface="Arial"/>
              <a:ea typeface="ＭＳ Ｐゴシック"/>
              <a:cs typeface=""/>
            </a:endParaRPr>
          </a:p>
        </p:txBody>
      </p:sp>
    </p:spTree>
    <p:extLst>
      <p:ext uri="{BB962C8B-B14F-4D97-AF65-F5344CB8AC3E}">
        <p14:creationId xmlns:p14="http://schemas.microsoft.com/office/powerpoint/2010/main" val="1083364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34EC858-9A94-42A1-B22F-951FB445B7CD" descr="E34EC858-9A94-42A1-B22F-951FB445B7C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90191" y="264103"/>
            <a:ext cx="4987296" cy="4987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3" name="TextBox 2">
            <a:extLst>
              <a:ext uri="{FF2B5EF4-FFF2-40B4-BE49-F238E27FC236}">
                <a16:creationId xmlns:a16="http://schemas.microsoft.com/office/drawing/2014/main" id="{9C54DEC9-1EB2-4552-A4EE-ABADD2D47CE5}"/>
              </a:ext>
            </a:extLst>
          </p:cNvPr>
          <p:cNvSpPr txBox="1"/>
          <p:nvPr/>
        </p:nvSpPr>
        <p:spPr>
          <a:xfrm>
            <a:off x="7534261" y="933507"/>
            <a:ext cx="3072627" cy="954107"/>
          </a:xfrm>
          <a:prstGeom prst="rect">
            <a:avLst/>
          </a:prstGeom>
          <a:noFill/>
        </p:spPr>
        <p:txBody>
          <a:bodyPr wrap="square" rtlCol="0">
            <a:spAutoFit/>
          </a:bodyPr>
          <a:lstStyle/>
          <a:p>
            <a:pPr algn="ctr"/>
            <a:r>
              <a:rPr lang="en-GB" sz="2800" dirty="0">
                <a:solidFill>
                  <a:srgbClr val="E0119D"/>
                </a:solidFill>
              </a:rPr>
              <a:t>Stephen Covey </a:t>
            </a:r>
          </a:p>
          <a:p>
            <a:pPr algn="ctr"/>
            <a:r>
              <a:rPr lang="en-GB" sz="2800" dirty="0">
                <a:solidFill>
                  <a:srgbClr val="E0119D"/>
                </a:solidFill>
              </a:rPr>
              <a:t>1932-2012</a:t>
            </a:r>
          </a:p>
        </p:txBody>
      </p:sp>
      <p:sp>
        <p:nvSpPr>
          <p:cNvPr id="5" name="Rectangle 4">
            <a:extLst>
              <a:ext uri="{FF2B5EF4-FFF2-40B4-BE49-F238E27FC236}">
                <a16:creationId xmlns:a16="http://schemas.microsoft.com/office/drawing/2014/main" id="{B3F0CC49-9E33-49AE-883A-B5D0F6DAB29A}"/>
              </a:ext>
            </a:extLst>
          </p:cNvPr>
          <p:cNvSpPr/>
          <p:nvPr/>
        </p:nvSpPr>
        <p:spPr>
          <a:xfrm>
            <a:off x="7534261" y="1997592"/>
            <a:ext cx="3719929" cy="954107"/>
          </a:xfrm>
          <a:prstGeom prst="rect">
            <a:avLst/>
          </a:prstGeom>
        </p:spPr>
        <p:txBody>
          <a:bodyPr wrap="square">
            <a:spAutoFit/>
          </a:bodyPr>
          <a:lstStyle/>
          <a:p>
            <a:pPr algn="ctr"/>
            <a:r>
              <a:rPr lang="en-GB" sz="2800" dirty="0">
                <a:solidFill>
                  <a:srgbClr val="6E2C6B"/>
                </a:solidFill>
              </a:rPr>
              <a:t>7 Habits of Highly Effective People</a:t>
            </a:r>
          </a:p>
        </p:txBody>
      </p:sp>
    </p:spTree>
    <p:extLst>
      <p:ext uri="{BB962C8B-B14F-4D97-AF65-F5344CB8AC3E}">
        <p14:creationId xmlns:p14="http://schemas.microsoft.com/office/powerpoint/2010/main" val="4000149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34EC858-9A94-42A1-B22F-951FB445B7CD" descr="E34EC858-9A94-42A1-B22F-951FB445B7C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90191" y="264103"/>
            <a:ext cx="4987296" cy="4987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3" name="TextBox 2">
            <a:extLst>
              <a:ext uri="{FF2B5EF4-FFF2-40B4-BE49-F238E27FC236}">
                <a16:creationId xmlns:a16="http://schemas.microsoft.com/office/drawing/2014/main" id="{9C54DEC9-1EB2-4552-A4EE-ABADD2D47CE5}"/>
              </a:ext>
            </a:extLst>
          </p:cNvPr>
          <p:cNvSpPr txBox="1"/>
          <p:nvPr/>
        </p:nvSpPr>
        <p:spPr>
          <a:xfrm>
            <a:off x="7534261" y="933507"/>
            <a:ext cx="3072627" cy="954107"/>
          </a:xfrm>
          <a:prstGeom prst="rect">
            <a:avLst/>
          </a:prstGeom>
          <a:noFill/>
        </p:spPr>
        <p:txBody>
          <a:bodyPr wrap="square" rtlCol="0">
            <a:spAutoFit/>
          </a:bodyPr>
          <a:lstStyle/>
          <a:p>
            <a:pPr algn="ctr"/>
            <a:r>
              <a:rPr lang="en-GB" sz="2800" dirty="0">
                <a:solidFill>
                  <a:srgbClr val="E0119D"/>
                </a:solidFill>
              </a:rPr>
              <a:t>Stephen Covey </a:t>
            </a:r>
          </a:p>
          <a:p>
            <a:pPr algn="ctr"/>
            <a:r>
              <a:rPr lang="en-GB" sz="2800" dirty="0">
                <a:solidFill>
                  <a:srgbClr val="E0119D"/>
                </a:solidFill>
              </a:rPr>
              <a:t>1932-2012</a:t>
            </a:r>
          </a:p>
        </p:txBody>
      </p:sp>
      <p:sp>
        <p:nvSpPr>
          <p:cNvPr id="5" name="Rectangle 4">
            <a:extLst>
              <a:ext uri="{FF2B5EF4-FFF2-40B4-BE49-F238E27FC236}">
                <a16:creationId xmlns:a16="http://schemas.microsoft.com/office/drawing/2014/main" id="{B3F0CC49-9E33-49AE-883A-B5D0F6DAB29A}"/>
              </a:ext>
            </a:extLst>
          </p:cNvPr>
          <p:cNvSpPr/>
          <p:nvPr/>
        </p:nvSpPr>
        <p:spPr>
          <a:xfrm>
            <a:off x="7534261" y="1997592"/>
            <a:ext cx="3719929" cy="954107"/>
          </a:xfrm>
          <a:prstGeom prst="rect">
            <a:avLst/>
          </a:prstGeom>
        </p:spPr>
        <p:txBody>
          <a:bodyPr wrap="square">
            <a:spAutoFit/>
          </a:bodyPr>
          <a:lstStyle/>
          <a:p>
            <a:pPr algn="ctr"/>
            <a:r>
              <a:rPr lang="en-GB" sz="2800" dirty="0">
                <a:solidFill>
                  <a:srgbClr val="6E2C6B"/>
                </a:solidFill>
              </a:rPr>
              <a:t>7 Habits of Highly Effective People</a:t>
            </a:r>
          </a:p>
        </p:txBody>
      </p:sp>
      <p:sp>
        <p:nvSpPr>
          <p:cNvPr id="2" name="Rectangle 1">
            <a:extLst>
              <a:ext uri="{FF2B5EF4-FFF2-40B4-BE49-F238E27FC236}">
                <a16:creationId xmlns:a16="http://schemas.microsoft.com/office/drawing/2014/main" id="{7A261C7B-1904-4CD3-B6F3-7973D1FF43CA}"/>
              </a:ext>
            </a:extLst>
          </p:cNvPr>
          <p:cNvSpPr/>
          <p:nvPr/>
        </p:nvSpPr>
        <p:spPr>
          <a:xfrm>
            <a:off x="8163590" y="3147442"/>
            <a:ext cx="2443298" cy="954107"/>
          </a:xfrm>
          <a:prstGeom prst="rect">
            <a:avLst/>
          </a:prstGeom>
        </p:spPr>
        <p:txBody>
          <a:bodyPr wrap="none">
            <a:spAutoFit/>
          </a:bodyPr>
          <a:lstStyle/>
          <a:p>
            <a:pPr algn="ctr"/>
            <a:r>
              <a:rPr lang="en-GB" sz="2800" dirty="0">
                <a:solidFill>
                  <a:srgbClr val="6E2C6B"/>
                </a:solidFill>
              </a:rPr>
              <a:t>Habit 4: </a:t>
            </a:r>
          </a:p>
          <a:p>
            <a:pPr algn="ctr"/>
            <a:r>
              <a:rPr lang="en-GB" sz="2800" dirty="0">
                <a:solidFill>
                  <a:srgbClr val="6E2C6B"/>
                </a:solidFill>
              </a:rPr>
              <a:t>Think win /win</a:t>
            </a:r>
          </a:p>
        </p:txBody>
      </p:sp>
    </p:spTree>
    <p:extLst>
      <p:ext uri="{BB962C8B-B14F-4D97-AF65-F5344CB8AC3E}">
        <p14:creationId xmlns:p14="http://schemas.microsoft.com/office/powerpoint/2010/main" val="1346909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34EC858-9A94-42A1-B22F-951FB445B7CD" descr="E34EC858-9A94-42A1-B22F-951FB445B7C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90191" y="264103"/>
            <a:ext cx="4987296" cy="4987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3" name="TextBox 2">
            <a:extLst>
              <a:ext uri="{FF2B5EF4-FFF2-40B4-BE49-F238E27FC236}">
                <a16:creationId xmlns:a16="http://schemas.microsoft.com/office/drawing/2014/main" id="{9C54DEC9-1EB2-4552-A4EE-ABADD2D47CE5}"/>
              </a:ext>
            </a:extLst>
          </p:cNvPr>
          <p:cNvSpPr txBox="1"/>
          <p:nvPr/>
        </p:nvSpPr>
        <p:spPr>
          <a:xfrm>
            <a:off x="7534261" y="933507"/>
            <a:ext cx="3072627" cy="954107"/>
          </a:xfrm>
          <a:prstGeom prst="rect">
            <a:avLst/>
          </a:prstGeom>
          <a:noFill/>
        </p:spPr>
        <p:txBody>
          <a:bodyPr wrap="square" rtlCol="0">
            <a:spAutoFit/>
          </a:bodyPr>
          <a:lstStyle/>
          <a:p>
            <a:pPr algn="ctr"/>
            <a:r>
              <a:rPr lang="en-GB" sz="2800" dirty="0">
                <a:solidFill>
                  <a:srgbClr val="E0119D"/>
                </a:solidFill>
              </a:rPr>
              <a:t>Stephen Covey </a:t>
            </a:r>
          </a:p>
          <a:p>
            <a:pPr algn="ctr"/>
            <a:r>
              <a:rPr lang="en-GB" sz="2800" dirty="0">
                <a:solidFill>
                  <a:srgbClr val="E0119D"/>
                </a:solidFill>
              </a:rPr>
              <a:t>1932-2012</a:t>
            </a:r>
          </a:p>
        </p:txBody>
      </p:sp>
      <p:sp>
        <p:nvSpPr>
          <p:cNvPr id="5" name="Rectangle 4">
            <a:extLst>
              <a:ext uri="{FF2B5EF4-FFF2-40B4-BE49-F238E27FC236}">
                <a16:creationId xmlns:a16="http://schemas.microsoft.com/office/drawing/2014/main" id="{B3F0CC49-9E33-49AE-883A-B5D0F6DAB29A}"/>
              </a:ext>
            </a:extLst>
          </p:cNvPr>
          <p:cNvSpPr/>
          <p:nvPr/>
        </p:nvSpPr>
        <p:spPr>
          <a:xfrm>
            <a:off x="7534261" y="1997592"/>
            <a:ext cx="3719929" cy="954107"/>
          </a:xfrm>
          <a:prstGeom prst="rect">
            <a:avLst/>
          </a:prstGeom>
        </p:spPr>
        <p:txBody>
          <a:bodyPr wrap="square">
            <a:spAutoFit/>
          </a:bodyPr>
          <a:lstStyle/>
          <a:p>
            <a:pPr algn="ctr"/>
            <a:r>
              <a:rPr lang="en-GB" sz="2800" dirty="0">
                <a:solidFill>
                  <a:srgbClr val="6E2C6B"/>
                </a:solidFill>
              </a:rPr>
              <a:t>7 Habits of Highly Effective People</a:t>
            </a:r>
          </a:p>
        </p:txBody>
      </p:sp>
      <p:sp>
        <p:nvSpPr>
          <p:cNvPr id="2" name="Rectangle 1">
            <a:extLst>
              <a:ext uri="{FF2B5EF4-FFF2-40B4-BE49-F238E27FC236}">
                <a16:creationId xmlns:a16="http://schemas.microsoft.com/office/drawing/2014/main" id="{7A261C7B-1904-4CD3-B6F3-7973D1FF43CA}"/>
              </a:ext>
            </a:extLst>
          </p:cNvPr>
          <p:cNvSpPr/>
          <p:nvPr/>
        </p:nvSpPr>
        <p:spPr>
          <a:xfrm>
            <a:off x="8163590" y="3147442"/>
            <a:ext cx="2443298" cy="954107"/>
          </a:xfrm>
          <a:prstGeom prst="rect">
            <a:avLst/>
          </a:prstGeom>
        </p:spPr>
        <p:txBody>
          <a:bodyPr wrap="none">
            <a:spAutoFit/>
          </a:bodyPr>
          <a:lstStyle/>
          <a:p>
            <a:pPr algn="ctr"/>
            <a:r>
              <a:rPr lang="en-GB" sz="2800" dirty="0">
                <a:solidFill>
                  <a:srgbClr val="6E2C6B"/>
                </a:solidFill>
              </a:rPr>
              <a:t>Habit 4: </a:t>
            </a:r>
          </a:p>
          <a:p>
            <a:pPr algn="ctr"/>
            <a:r>
              <a:rPr lang="en-GB" sz="2800" dirty="0">
                <a:solidFill>
                  <a:srgbClr val="6E2C6B"/>
                </a:solidFill>
              </a:rPr>
              <a:t>Think win /win</a:t>
            </a:r>
          </a:p>
        </p:txBody>
      </p:sp>
      <p:sp>
        <p:nvSpPr>
          <p:cNvPr id="7" name="TextBox 6">
            <a:extLst>
              <a:ext uri="{FF2B5EF4-FFF2-40B4-BE49-F238E27FC236}">
                <a16:creationId xmlns:a16="http://schemas.microsoft.com/office/drawing/2014/main" id="{394D3DDC-5C90-41AD-8C39-D6710B90978E}"/>
              </a:ext>
            </a:extLst>
          </p:cNvPr>
          <p:cNvSpPr txBox="1"/>
          <p:nvPr/>
        </p:nvSpPr>
        <p:spPr>
          <a:xfrm>
            <a:off x="7444109" y="4297292"/>
            <a:ext cx="4081567" cy="1384995"/>
          </a:xfrm>
          <a:prstGeom prst="rect">
            <a:avLst/>
          </a:prstGeom>
          <a:noFill/>
        </p:spPr>
        <p:txBody>
          <a:bodyPr wrap="none" rtlCol="0">
            <a:spAutoFit/>
          </a:bodyPr>
          <a:lstStyle/>
          <a:p>
            <a:pPr algn="ctr"/>
            <a:r>
              <a:rPr lang="en-GB" sz="2800" dirty="0">
                <a:solidFill>
                  <a:srgbClr val="6E2C6B"/>
                </a:solidFill>
              </a:rPr>
              <a:t>Habit 5: </a:t>
            </a:r>
          </a:p>
          <a:p>
            <a:pPr algn="ctr"/>
            <a:r>
              <a:rPr lang="en-GB" sz="2800" dirty="0">
                <a:solidFill>
                  <a:srgbClr val="6E2C6B"/>
                </a:solidFill>
              </a:rPr>
              <a:t>Seek first to understand </a:t>
            </a:r>
          </a:p>
          <a:p>
            <a:pPr algn="ctr"/>
            <a:r>
              <a:rPr lang="en-GB" sz="2800" dirty="0">
                <a:solidFill>
                  <a:srgbClr val="6E2C6B"/>
                </a:solidFill>
              </a:rPr>
              <a:t>       then be understood</a:t>
            </a:r>
          </a:p>
        </p:txBody>
      </p:sp>
    </p:spTree>
    <p:extLst>
      <p:ext uri="{BB962C8B-B14F-4D97-AF65-F5344CB8AC3E}">
        <p14:creationId xmlns:p14="http://schemas.microsoft.com/office/powerpoint/2010/main" val="913181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pic>
        <p:nvPicPr>
          <p:cNvPr id="11" name="Picture 10" descr="A person looking at the camera&#10;&#10;Description generated with high confidence">
            <a:extLst>
              <a:ext uri="{FF2B5EF4-FFF2-40B4-BE49-F238E27FC236}">
                <a16:creationId xmlns:a16="http://schemas.microsoft.com/office/drawing/2014/main" id="{96B945DA-B109-4B78-9F15-D0F7CE762801}"/>
              </a:ext>
            </a:extLst>
          </p:cNvPr>
          <p:cNvPicPr>
            <a:picLocks noChangeAspect="1"/>
          </p:cNvPicPr>
          <p:nvPr/>
        </p:nvPicPr>
        <p:blipFill>
          <a:blip r:embed="rId2"/>
          <a:stretch>
            <a:fillRect/>
          </a:stretch>
        </p:blipFill>
        <p:spPr>
          <a:xfrm>
            <a:off x="772732" y="831207"/>
            <a:ext cx="6040082" cy="47176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5" name="Group 4">
            <a:extLst>
              <a:ext uri="{FF2B5EF4-FFF2-40B4-BE49-F238E27FC236}">
                <a16:creationId xmlns:a16="http://schemas.microsoft.com/office/drawing/2014/main" id="{CAF1D8BF-E56D-4031-95A4-E769AF615F0C}"/>
              </a:ext>
            </a:extLst>
          </p:cNvPr>
          <p:cNvGrpSpPr/>
          <p:nvPr/>
        </p:nvGrpSpPr>
        <p:grpSpPr>
          <a:xfrm>
            <a:off x="7703428" y="265693"/>
            <a:ext cx="2412980" cy="1131030"/>
            <a:chOff x="2041403" y="0"/>
            <a:chExt cx="2412980" cy="1131030"/>
          </a:xfrm>
        </p:grpSpPr>
        <p:sp>
          <p:nvSpPr>
            <p:cNvPr id="6" name="Rectangle: Rounded Corners 5">
              <a:extLst>
                <a:ext uri="{FF2B5EF4-FFF2-40B4-BE49-F238E27FC236}">
                  <a16:creationId xmlns:a16="http://schemas.microsoft.com/office/drawing/2014/main" id="{D6C70072-CF55-4D27-ACFD-E76F9C660E25}"/>
                </a:ext>
              </a:extLst>
            </p:cNvPr>
            <p:cNvSpPr/>
            <p:nvPr/>
          </p:nvSpPr>
          <p:spPr>
            <a:xfrm>
              <a:off x="2041403" y="0"/>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3ECC26DF-5545-49A3-A628-762911277C67}"/>
                </a:ext>
              </a:extLst>
            </p:cNvPr>
            <p:cNvSpPr txBox="1"/>
            <p:nvPr/>
          </p:nvSpPr>
          <p:spPr>
            <a:xfrm>
              <a:off x="2151827" y="70497"/>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Family Focussed</a:t>
              </a:r>
            </a:p>
          </p:txBody>
        </p:sp>
      </p:grpSp>
      <p:grpSp>
        <p:nvGrpSpPr>
          <p:cNvPr id="8" name="Group 7">
            <a:extLst>
              <a:ext uri="{FF2B5EF4-FFF2-40B4-BE49-F238E27FC236}">
                <a16:creationId xmlns:a16="http://schemas.microsoft.com/office/drawing/2014/main" id="{B000673B-9E5B-4980-BE26-7FE455D607EE}"/>
              </a:ext>
            </a:extLst>
          </p:cNvPr>
          <p:cNvGrpSpPr/>
          <p:nvPr/>
        </p:nvGrpSpPr>
        <p:grpSpPr>
          <a:xfrm>
            <a:off x="7703428" y="1427293"/>
            <a:ext cx="2412980" cy="1131030"/>
            <a:chOff x="2059066" y="1195586"/>
            <a:chExt cx="2412980" cy="1131030"/>
          </a:xfrm>
        </p:grpSpPr>
        <p:sp>
          <p:nvSpPr>
            <p:cNvPr id="9" name="Rectangle: Rounded Corners 8">
              <a:extLst>
                <a:ext uri="{FF2B5EF4-FFF2-40B4-BE49-F238E27FC236}">
                  <a16:creationId xmlns:a16="http://schemas.microsoft.com/office/drawing/2014/main" id="{D15A98DC-8C1F-4082-89EA-59CFA36931B4}"/>
                </a:ext>
              </a:extLst>
            </p:cNvPr>
            <p:cNvSpPr/>
            <p:nvPr/>
          </p:nvSpPr>
          <p:spPr>
            <a:xfrm>
              <a:off x="2059066" y="1195586"/>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ectangle: Rounded Corners 4">
              <a:extLst>
                <a:ext uri="{FF2B5EF4-FFF2-40B4-BE49-F238E27FC236}">
                  <a16:creationId xmlns:a16="http://schemas.microsoft.com/office/drawing/2014/main" id="{14AAA2F3-5CF1-465E-8996-910BEB68B768}"/>
                </a:ext>
              </a:extLst>
            </p:cNvPr>
            <p:cNvSpPr txBox="1"/>
            <p:nvPr/>
          </p:nvSpPr>
          <p:spPr>
            <a:xfrm>
              <a:off x="2114278" y="1250798"/>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Safe</a:t>
              </a:r>
            </a:p>
          </p:txBody>
        </p:sp>
      </p:grpSp>
      <p:grpSp>
        <p:nvGrpSpPr>
          <p:cNvPr id="12" name="Group 11">
            <a:extLst>
              <a:ext uri="{FF2B5EF4-FFF2-40B4-BE49-F238E27FC236}">
                <a16:creationId xmlns:a16="http://schemas.microsoft.com/office/drawing/2014/main" id="{23BEDE8F-02D2-4757-89D2-9D6A0FA3F14C}"/>
              </a:ext>
            </a:extLst>
          </p:cNvPr>
          <p:cNvGrpSpPr/>
          <p:nvPr/>
        </p:nvGrpSpPr>
        <p:grpSpPr>
          <a:xfrm>
            <a:off x="7703428" y="2588893"/>
            <a:ext cx="2412980" cy="1131030"/>
            <a:chOff x="2082978" y="2346737"/>
            <a:chExt cx="2412980" cy="1131030"/>
          </a:xfrm>
        </p:grpSpPr>
        <p:sp>
          <p:nvSpPr>
            <p:cNvPr id="13" name="Rectangle: Rounded Corners 12">
              <a:extLst>
                <a:ext uri="{FF2B5EF4-FFF2-40B4-BE49-F238E27FC236}">
                  <a16:creationId xmlns:a16="http://schemas.microsoft.com/office/drawing/2014/main" id="{2487B822-7A99-4EA0-B73A-9E10F4C4F0CA}"/>
                </a:ext>
              </a:extLst>
            </p:cNvPr>
            <p:cNvSpPr/>
            <p:nvPr/>
          </p:nvSpPr>
          <p:spPr>
            <a:xfrm>
              <a:off x="2082978" y="2346737"/>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Rectangle: Rounded Corners 4">
              <a:extLst>
                <a:ext uri="{FF2B5EF4-FFF2-40B4-BE49-F238E27FC236}">
                  <a16:creationId xmlns:a16="http://schemas.microsoft.com/office/drawing/2014/main" id="{4D4BD2A8-443F-4572-9439-E4308ACA1C03}"/>
                </a:ext>
              </a:extLst>
            </p:cNvPr>
            <p:cNvSpPr txBox="1"/>
            <p:nvPr/>
          </p:nvSpPr>
          <p:spPr>
            <a:xfrm>
              <a:off x="2138190" y="2401949"/>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Effective</a:t>
              </a:r>
            </a:p>
          </p:txBody>
        </p:sp>
      </p:grpSp>
      <p:grpSp>
        <p:nvGrpSpPr>
          <p:cNvPr id="15" name="Group 14">
            <a:extLst>
              <a:ext uri="{FF2B5EF4-FFF2-40B4-BE49-F238E27FC236}">
                <a16:creationId xmlns:a16="http://schemas.microsoft.com/office/drawing/2014/main" id="{82CC1D8C-B1A3-4D87-B650-49A26E97AFAD}"/>
              </a:ext>
            </a:extLst>
          </p:cNvPr>
          <p:cNvGrpSpPr/>
          <p:nvPr/>
        </p:nvGrpSpPr>
        <p:grpSpPr>
          <a:xfrm>
            <a:off x="7690556" y="3734163"/>
            <a:ext cx="2412980" cy="1131030"/>
            <a:chOff x="2064253" y="3561644"/>
            <a:chExt cx="2412980" cy="1131030"/>
          </a:xfrm>
        </p:grpSpPr>
        <p:sp>
          <p:nvSpPr>
            <p:cNvPr id="16" name="Rectangle: Rounded Corners 15">
              <a:extLst>
                <a:ext uri="{FF2B5EF4-FFF2-40B4-BE49-F238E27FC236}">
                  <a16:creationId xmlns:a16="http://schemas.microsoft.com/office/drawing/2014/main" id="{4756E175-A57A-4591-BE60-83970D37F17E}"/>
                </a:ext>
              </a:extLst>
            </p:cNvPr>
            <p:cNvSpPr/>
            <p:nvPr/>
          </p:nvSpPr>
          <p:spPr>
            <a:xfrm>
              <a:off x="2064253" y="3561644"/>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Rectangle: Rounded Corners 4">
              <a:extLst>
                <a:ext uri="{FF2B5EF4-FFF2-40B4-BE49-F238E27FC236}">
                  <a16:creationId xmlns:a16="http://schemas.microsoft.com/office/drawing/2014/main" id="{3B764DC2-0DE7-4851-931D-8FBB5E0CF636}"/>
                </a:ext>
              </a:extLst>
            </p:cNvPr>
            <p:cNvSpPr txBox="1"/>
            <p:nvPr/>
          </p:nvSpPr>
          <p:spPr>
            <a:xfrm>
              <a:off x="2119465" y="3616856"/>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Efficient</a:t>
              </a:r>
            </a:p>
          </p:txBody>
        </p:sp>
      </p:grpSp>
      <p:grpSp>
        <p:nvGrpSpPr>
          <p:cNvPr id="18" name="Group 17">
            <a:extLst>
              <a:ext uri="{FF2B5EF4-FFF2-40B4-BE49-F238E27FC236}">
                <a16:creationId xmlns:a16="http://schemas.microsoft.com/office/drawing/2014/main" id="{66F167D5-28B6-4839-8807-7492DB92D570}"/>
              </a:ext>
            </a:extLst>
          </p:cNvPr>
          <p:cNvGrpSpPr/>
          <p:nvPr/>
        </p:nvGrpSpPr>
        <p:grpSpPr>
          <a:xfrm>
            <a:off x="7690556" y="4895763"/>
            <a:ext cx="2412980" cy="1131030"/>
            <a:chOff x="2075064" y="4724095"/>
            <a:chExt cx="2412980" cy="1131030"/>
          </a:xfrm>
        </p:grpSpPr>
        <p:sp>
          <p:nvSpPr>
            <p:cNvPr id="19" name="Rectangle: Rounded Corners 18">
              <a:extLst>
                <a:ext uri="{FF2B5EF4-FFF2-40B4-BE49-F238E27FC236}">
                  <a16:creationId xmlns:a16="http://schemas.microsoft.com/office/drawing/2014/main" id="{3079381E-F735-4A8F-9DEA-E24765D3446E}"/>
                </a:ext>
              </a:extLst>
            </p:cNvPr>
            <p:cNvSpPr/>
            <p:nvPr/>
          </p:nvSpPr>
          <p:spPr>
            <a:xfrm>
              <a:off x="2075064" y="4724095"/>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Rectangle: Rounded Corners 4">
              <a:extLst>
                <a:ext uri="{FF2B5EF4-FFF2-40B4-BE49-F238E27FC236}">
                  <a16:creationId xmlns:a16="http://schemas.microsoft.com/office/drawing/2014/main" id="{7A84D0D7-DB61-4A67-9C52-B205F931CAF6}"/>
                </a:ext>
              </a:extLst>
            </p:cNvPr>
            <p:cNvSpPr txBox="1"/>
            <p:nvPr/>
          </p:nvSpPr>
          <p:spPr>
            <a:xfrm>
              <a:off x="2130276" y="4779307"/>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Communication</a:t>
              </a:r>
            </a:p>
          </p:txBody>
        </p:sp>
      </p:grpSp>
    </p:spTree>
    <p:extLst>
      <p:ext uri="{BB962C8B-B14F-4D97-AF65-F5344CB8AC3E}">
        <p14:creationId xmlns:p14="http://schemas.microsoft.com/office/powerpoint/2010/main" val="4131023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1971390" y="259665"/>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sp>
        <p:nvSpPr>
          <p:cNvPr id="8" name="Content Placeholder 2"/>
          <p:cNvSpPr txBox="1">
            <a:spLocks/>
          </p:cNvSpPr>
          <p:nvPr/>
        </p:nvSpPr>
        <p:spPr bwMode="auto">
          <a:xfrm>
            <a:off x="1168235" y="1641022"/>
            <a:ext cx="6078535" cy="4476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defRPr/>
            </a:pPr>
            <a:r>
              <a:rPr lang="en-GB" sz="2400" kern="0" dirty="0">
                <a:solidFill>
                  <a:srgbClr val="6E2C6B"/>
                </a:solidFill>
                <a:ea typeface="ＭＳ Ｐゴシック"/>
                <a:cs typeface=""/>
              </a:rPr>
              <a:t>On call  24/7 regional service /</a:t>
            </a:r>
            <a:r>
              <a:rPr lang="en-GB" sz="2400" kern="0" dirty="0">
                <a:solidFill>
                  <a:srgbClr val="6E2C6B"/>
                </a:solidFill>
                <a:ea typeface="ＭＳ Ｐゴシック"/>
                <a:cs typeface="Arial"/>
              </a:rPr>
              <a:t>inter-regional service</a:t>
            </a:r>
          </a:p>
          <a:p>
            <a:pPr>
              <a:defRPr/>
            </a:pPr>
            <a:endParaRPr lang="en-GB" sz="2000" kern="0" dirty="0">
              <a:solidFill>
                <a:srgbClr val="000000"/>
              </a:solidFill>
              <a:ea typeface="ＭＳ Ｐゴシック"/>
              <a:cs typeface=""/>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7393936" y="361950"/>
            <a:ext cx="4188464" cy="5451795"/>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22886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1971390" y="259665"/>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sp>
        <p:nvSpPr>
          <p:cNvPr id="8" name="Content Placeholder 2"/>
          <p:cNvSpPr txBox="1">
            <a:spLocks/>
          </p:cNvSpPr>
          <p:nvPr/>
        </p:nvSpPr>
        <p:spPr bwMode="auto">
          <a:xfrm>
            <a:off x="1168235" y="1641022"/>
            <a:ext cx="6078535" cy="4476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defRPr/>
            </a:pPr>
            <a:r>
              <a:rPr lang="en-GB" sz="2400" kern="0" dirty="0">
                <a:solidFill>
                  <a:srgbClr val="6E2C6B"/>
                </a:solidFill>
                <a:ea typeface="ＭＳ Ｐゴシック"/>
                <a:cs typeface=""/>
              </a:rPr>
              <a:t>On call  24/7 regional service /</a:t>
            </a:r>
            <a:r>
              <a:rPr lang="en-GB" sz="2400" kern="0" dirty="0">
                <a:solidFill>
                  <a:srgbClr val="6E2C6B"/>
                </a:solidFill>
                <a:ea typeface="ＭＳ Ｐゴシック"/>
                <a:cs typeface="Arial"/>
              </a:rPr>
              <a:t>inter-regional service</a:t>
            </a:r>
          </a:p>
          <a:p>
            <a:pPr>
              <a:defRPr/>
            </a:pPr>
            <a:r>
              <a:rPr lang="en-GB" sz="2400" kern="0" dirty="0">
                <a:solidFill>
                  <a:srgbClr val="6E2C6B"/>
                </a:solidFill>
                <a:ea typeface="ＭＳ Ｐゴシック"/>
                <a:cs typeface=""/>
              </a:rPr>
              <a:t>Embedded support = donation activity, audit, education, follow up services and promotion, </a:t>
            </a:r>
          </a:p>
          <a:p>
            <a:pPr>
              <a:defRPr/>
            </a:pPr>
            <a:endParaRPr lang="en-GB" sz="2000" kern="0" dirty="0">
              <a:solidFill>
                <a:srgbClr val="000000"/>
              </a:solidFill>
              <a:ea typeface="ＭＳ Ｐゴシック"/>
              <a:cs typeface=""/>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7393936" y="361950"/>
            <a:ext cx="4188464" cy="5451795"/>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40855005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1971390" y="259665"/>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sp>
        <p:nvSpPr>
          <p:cNvPr id="8" name="Content Placeholder 2"/>
          <p:cNvSpPr txBox="1">
            <a:spLocks/>
          </p:cNvSpPr>
          <p:nvPr/>
        </p:nvSpPr>
        <p:spPr bwMode="auto">
          <a:xfrm>
            <a:off x="1168235" y="1641022"/>
            <a:ext cx="6078535" cy="4476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defRPr/>
            </a:pPr>
            <a:r>
              <a:rPr lang="en-GB" sz="2400" kern="0" dirty="0">
                <a:solidFill>
                  <a:srgbClr val="6E2C6B"/>
                </a:solidFill>
                <a:ea typeface="ＭＳ Ｐゴシック"/>
                <a:cs typeface=""/>
              </a:rPr>
              <a:t>On call  24/7 regional service /</a:t>
            </a:r>
            <a:r>
              <a:rPr lang="en-GB" sz="2400" kern="0" dirty="0">
                <a:solidFill>
                  <a:srgbClr val="6E2C6B"/>
                </a:solidFill>
                <a:ea typeface="ＭＳ Ｐゴシック"/>
                <a:cs typeface="Arial"/>
              </a:rPr>
              <a:t>inter-regional service</a:t>
            </a:r>
          </a:p>
          <a:p>
            <a:pPr>
              <a:defRPr/>
            </a:pPr>
            <a:r>
              <a:rPr lang="en-GB" sz="2400" kern="0" dirty="0">
                <a:solidFill>
                  <a:srgbClr val="6E2C6B"/>
                </a:solidFill>
                <a:ea typeface="ＭＳ Ｐゴシック"/>
                <a:cs typeface=""/>
              </a:rPr>
              <a:t>Embedded support = donation activity, audit, education, follow up services and promotion, </a:t>
            </a:r>
          </a:p>
          <a:p>
            <a:pPr>
              <a:defRPr/>
            </a:pPr>
            <a:r>
              <a:rPr lang="en-GB" sz="2400" kern="0" dirty="0">
                <a:solidFill>
                  <a:srgbClr val="6E2C6B"/>
                </a:solidFill>
                <a:ea typeface="ＭＳ Ｐゴシック"/>
                <a:cs typeface="Arial"/>
              </a:rPr>
              <a:t>SN-OD/SR or Specialist Nurse?</a:t>
            </a:r>
          </a:p>
          <a:p>
            <a:pPr>
              <a:defRPr/>
            </a:pPr>
            <a:endParaRPr lang="en-GB" sz="2000" kern="0" dirty="0">
              <a:solidFill>
                <a:srgbClr val="000000"/>
              </a:solidFill>
              <a:ea typeface="ＭＳ Ｐゴシック"/>
              <a:cs typeface=""/>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7393936" y="361950"/>
            <a:ext cx="4188464" cy="5451795"/>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1133030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1971390" y="259665"/>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sp>
        <p:nvSpPr>
          <p:cNvPr id="8" name="Content Placeholder 2"/>
          <p:cNvSpPr txBox="1">
            <a:spLocks/>
          </p:cNvSpPr>
          <p:nvPr/>
        </p:nvSpPr>
        <p:spPr bwMode="auto">
          <a:xfrm>
            <a:off x="1168235" y="1641022"/>
            <a:ext cx="6078535" cy="4476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defRPr/>
            </a:pPr>
            <a:r>
              <a:rPr lang="en-GB" sz="2400" kern="0" dirty="0">
                <a:solidFill>
                  <a:srgbClr val="6E2C6B"/>
                </a:solidFill>
                <a:ea typeface="ＭＳ Ｐゴシック"/>
                <a:cs typeface=""/>
              </a:rPr>
              <a:t>On call  24/7 regional service /</a:t>
            </a:r>
            <a:r>
              <a:rPr lang="en-GB" sz="2400" kern="0" dirty="0">
                <a:solidFill>
                  <a:srgbClr val="6E2C6B"/>
                </a:solidFill>
                <a:ea typeface="ＭＳ Ｐゴシック"/>
                <a:cs typeface="Arial"/>
              </a:rPr>
              <a:t>inter-regional service</a:t>
            </a:r>
          </a:p>
          <a:p>
            <a:pPr>
              <a:defRPr/>
            </a:pPr>
            <a:r>
              <a:rPr lang="en-GB" sz="2400" kern="0" dirty="0">
                <a:solidFill>
                  <a:srgbClr val="6E2C6B"/>
                </a:solidFill>
                <a:ea typeface="ＭＳ Ｐゴシック"/>
                <a:cs typeface=""/>
              </a:rPr>
              <a:t>Embedded support = donation activity, audit, education, follow up services and promotion, </a:t>
            </a:r>
          </a:p>
          <a:p>
            <a:pPr>
              <a:defRPr/>
            </a:pPr>
            <a:r>
              <a:rPr lang="en-GB" sz="2400" kern="0" dirty="0">
                <a:solidFill>
                  <a:srgbClr val="6E2C6B"/>
                </a:solidFill>
                <a:ea typeface="ＭＳ Ｐゴシック"/>
                <a:cs typeface="Arial"/>
              </a:rPr>
              <a:t>SN-OD/SR or Specialist Nurse?</a:t>
            </a:r>
          </a:p>
          <a:p>
            <a:pPr>
              <a:defRPr/>
            </a:pPr>
            <a:r>
              <a:rPr lang="en-GB" sz="2400" kern="0" dirty="0">
                <a:solidFill>
                  <a:srgbClr val="6E2C6B"/>
                </a:solidFill>
                <a:ea typeface="ＭＳ Ｐゴシック"/>
                <a:cs typeface=""/>
              </a:rPr>
              <a:t>Triage &amp; rapid assessment of donor              potential &amp; prior wishes</a:t>
            </a:r>
          </a:p>
          <a:p>
            <a:pPr>
              <a:defRPr/>
            </a:pPr>
            <a:endParaRPr lang="en-GB" sz="2000" kern="0" dirty="0">
              <a:solidFill>
                <a:srgbClr val="000000"/>
              </a:solidFill>
              <a:ea typeface="ＭＳ Ｐゴシック"/>
              <a:cs typeface=""/>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7393936" y="361950"/>
            <a:ext cx="4188464" cy="5451795"/>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1235108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1971390" y="259665"/>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sp>
        <p:nvSpPr>
          <p:cNvPr id="8" name="Content Placeholder 2"/>
          <p:cNvSpPr txBox="1">
            <a:spLocks/>
          </p:cNvSpPr>
          <p:nvPr/>
        </p:nvSpPr>
        <p:spPr bwMode="auto">
          <a:xfrm>
            <a:off x="1168235" y="1641022"/>
            <a:ext cx="6078535" cy="4476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defRPr/>
            </a:pPr>
            <a:r>
              <a:rPr lang="en-GB" sz="2400" kern="0" dirty="0">
                <a:solidFill>
                  <a:srgbClr val="6E2C6B"/>
                </a:solidFill>
                <a:ea typeface="ＭＳ Ｐゴシック"/>
                <a:cs typeface=""/>
              </a:rPr>
              <a:t>24/7 regional service /</a:t>
            </a:r>
            <a:r>
              <a:rPr lang="en-GB" sz="2400" kern="0" dirty="0">
                <a:solidFill>
                  <a:srgbClr val="6E2C6B"/>
                </a:solidFill>
                <a:ea typeface="ＭＳ Ｐゴシック"/>
                <a:cs typeface="Arial"/>
              </a:rPr>
              <a:t>inter-regional service</a:t>
            </a:r>
          </a:p>
          <a:p>
            <a:pPr>
              <a:defRPr/>
            </a:pPr>
            <a:r>
              <a:rPr lang="en-GB" sz="2400" kern="0" dirty="0">
                <a:solidFill>
                  <a:srgbClr val="6E2C6B"/>
                </a:solidFill>
                <a:ea typeface="ＭＳ Ｐゴシック"/>
                <a:cs typeface=""/>
              </a:rPr>
              <a:t>Embedded support = donation activity, audit, education, follow up services and promotion, </a:t>
            </a:r>
          </a:p>
          <a:p>
            <a:pPr>
              <a:defRPr/>
            </a:pPr>
            <a:r>
              <a:rPr lang="en-GB" sz="2400" kern="0" dirty="0">
                <a:solidFill>
                  <a:srgbClr val="6E2C6B"/>
                </a:solidFill>
                <a:ea typeface="ＭＳ Ｐゴシック"/>
                <a:cs typeface="Arial"/>
              </a:rPr>
              <a:t>SN-OD/SR or Specialist Nurse?</a:t>
            </a:r>
          </a:p>
          <a:p>
            <a:pPr>
              <a:defRPr/>
            </a:pPr>
            <a:r>
              <a:rPr lang="en-GB" sz="2400" kern="0" dirty="0">
                <a:solidFill>
                  <a:srgbClr val="6E2C6B"/>
                </a:solidFill>
                <a:ea typeface="ＭＳ Ｐゴシック"/>
                <a:cs typeface=""/>
              </a:rPr>
              <a:t>Triage &amp; rapid assessment of donor              potential &amp; prior wishes</a:t>
            </a:r>
          </a:p>
          <a:p>
            <a:pPr>
              <a:defRPr/>
            </a:pPr>
            <a:r>
              <a:rPr lang="en-GB" sz="2400" kern="0" dirty="0">
                <a:solidFill>
                  <a:srgbClr val="6E2C6B"/>
                </a:solidFill>
                <a:ea typeface="ＭＳ Ｐゴシック"/>
                <a:cs typeface=""/>
              </a:rPr>
              <a:t>Specialist advice, communication skills &amp; training that guides approaches and donor care</a:t>
            </a:r>
          </a:p>
          <a:p>
            <a:pPr>
              <a:defRPr/>
            </a:pPr>
            <a:endParaRPr lang="en-GB" sz="2000" kern="0" dirty="0">
              <a:solidFill>
                <a:srgbClr val="000000"/>
              </a:solidFill>
              <a:ea typeface="ＭＳ Ｐゴシック"/>
              <a:cs typeface=""/>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7393936" y="361950"/>
            <a:ext cx="4188464" cy="5451795"/>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1093715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04228-EA14-4AAB-B0B8-F1E8301B8CB3}"/>
              </a:ext>
            </a:extLst>
          </p:cNvPr>
          <p:cNvSpPr>
            <a:spLocks noGrp="1"/>
          </p:cNvSpPr>
          <p:nvPr>
            <p:ph type="title"/>
          </p:nvPr>
        </p:nvSpPr>
        <p:spPr>
          <a:xfrm>
            <a:off x="1673044" y="165192"/>
            <a:ext cx="6539759" cy="476794"/>
          </a:xfrm>
        </p:spPr>
        <p:txBody>
          <a:bodyPr/>
          <a:lstStyle/>
          <a:p>
            <a:r>
              <a:rPr lang="en-GB" sz="3200" dirty="0"/>
              <a:t>Training</a:t>
            </a:r>
            <a:r>
              <a:rPr lang="en-GB" sz="2100" dirty="0"/>
              <a:t> </a:t>
            </a:r>
            <a:r>
              <a:rPr lang="en-GB" sz="1400" b="0" dirty="0"/>
              <a:t>includes but not exclusive to  </a:t>
            </a:r>
          </a:p>
        </p:txBody>
      </p:sp>
      <p:graphicFrame>
        <p:nvGraphicFramePr>
          <p:cNvPr id="4" name="Table 4">
            <a:extLst>
              <a:ext uri="{FF2B5EF4-FFF2-40B4-BE49-F238E27FC236}">
                <a16:creationId xmlns:a16="http://schemas.microsoft.com/office/drawing/2014/main" id="{58AC09C7-FE85-414D-97CD-3854437E95DA}"/>
              </a:ext>
            </a:extLst>
          </p:cNvPr>
          <p:cNvGraphicFramePr>
            <a:graphicFrameLocks noGrp="1"/>
          </p:cNvGraphicFramePr>
          <p:nvPr>
            <p:extLst>
              <p:ext uri="{D42A27DB-BD31-4B8C-83A1-F6EECF244321}">
                <p14:modId xmlns:p14="http://schemas.microsoft.com/office/powerpoint/2010/main" val="1181088992"/>
              </p:ext>
            </p:extLst>
          </p:nvPr>
        </p:nvGraphicFramePr>
        <p:xfrm>
          <a:off x="437883" y="849600"/>
          <a:ext cx="11153104" cy="4752000"/>
        </p:xfrm>
        <a:graphic>
          <a:graphicData uri="http://schemas.openxmlformats.org/drawingml/2006/table">
            <a:tbl>
              <a:tblPr firstRow="1" bandRow="1">
                <a:tableStyleId>{5C22544A-7EE6-4342-B048-85BDC9FD1C3A}</a:tableStyleId>
              </a:tblPr>
              <a:tblGrid>
                <a:gridCol w="4994206">
                  <a:extLst>
                    <a:ext uri="{9D8B030D-6E8A-4147-A177-3AD203B41FA5}">
                      <a16:colId xmlns:a16="http://schemas.microsoft.com/office/drawing/2014/main" val="2530502935"/>
                    </a:ext>
                  </a:extLst>
                </a:gridCol>
                <a:gridCol w="6158898">
                  <a:extLst>
                    <a:ext uri="{9D8B030D-6E8A-4147-A177-3AD203B41FA5}">
                      <a16:colId xmlns:a16="http://schemas.microsoft.com/office/drawing/2014/main" val="2664589682"/>
                    </a:ext>
                  </a:extLst>
                </a:gridCol>
              </a:tblGrid>
              <a:tr h="349551">
                <a:tc>
                  <a:txBody>
                    <a:bodyPr/>
                    <a:lstStyle/>
                    <a:p>
                      <a:r>
                        <a:rPr lang="en-GB" sz="1400" dirty="0"/>
                        <a:t>Training stage</a:t>
                      </a:r>
                    </a:p>
                  </a:txBody>
                  <a:tcPr marL="68580" marR="68580" marT="34290" marB="34290">
                    <a:solidFill>
                      <a:srgbClr val="00B0F0"/>
                    </a:solidFill>
                  </a:tcPr>
                </a:tc>
                <a:tc>
                  <a:txBody>
                    <a:bodyPr/>
                    <a:lstStyle/>
                    <a:p>
                      <a:r>
                        <a:rPr lang="en-GB" sz="1400" dirty="0"/>
                        <a:t>Communication includes: </a:t>
                      </a:r>
                    </a:p>
                  </a:txBody>
                  <a:tcPr marL="68580" marR="68580" marT="34290" marB="34290">
                    <a:solidFill>
                      <a:srgbClr val="00B0F0"/>
                    </a:solidFill>
                  </a:tcPr>
                </a:tc>
                <a:extLst>
                  <a:ext uri="{0D108BD9-81ED-4DB2-BD59-A6C34878D82A}">
                    <a16:rowId xmlns:a16="http://schemas.microsoft.com/office/drawing/2014/main" val="3862899509"/>
                  </a:ext>
                </a:extLst>
              </a:tr>
              <a:tr h="1936699">
                <a:tc>
                  <a:txBody>
                    <a:bodyPr/>
                    <a:lstStyle/>
                    <a:p>
                      <a:pPr algn="l"/>
                      <a:r>
                        <a:rPr lang="en-GB" sz="1400" b="1" dirty="0"/>
                        <a:t>Trainee</a:t>
                      </a:r>
                    </a:p>
                    <a:p>
                      <a:pPr algn="l"/>
                      <a:r>
                        <a:rPr lang="en-GB" sz="1600" dirty="0"/>
                        <a:t>20 week training </a:t>
                      </a:r>
                    </a:p>
                    <a:p>
                      <a:pPr algn="l"/>
                      <a:r>
                        <a:rPr lang="en-GB" sz="1600" dirty="0"/>
                        <a:t>within a 6months </a:t>
                      </a:r>
                    </a:p>
                    <a:p>
                      <a:pPr algn="l"/>
                      <a:r>
                        <a:rPr lang="en-GB" sz="1600" dirty="0"/>
                        <a:t>probationary </a:t>
                      </a:r>
                    </a:p>
                    <a:p>
                      <a:pPr algn="l"/>
                      <a:r>
                        <a:rPr lang="en-GB" sz="1600" dirty="0"/>
                        <a:t>period</a:t>
                      </a:r>
                    </a:p>
                  </a:txBody>
                  <a:tcPr marL="68580" marR="68580" marT="34290" marB="34290">
                    <a:solidFill>
                      <a:srgbClr val="00B0F0"/>
                    </a:solidFill>
                  </a:tcPr>
                </a:tc>
                <a:tc>
                  <a:txBody>
                    <a:bodyPr/>
                    <a:lstStyle/>
                    <a:p>
                      <a:r>
                        <a:rPr lang="en-GB" sz="1600" dirty="0"/>
                        <a:t>Insights (understanding self) </a:t>
                      </a:r>
                    </a:p>
                    <a:p>
                      <a:r>
                        <a:rPr lang="en-GB" sz="1600" dirty="0"/>
                        <a:t>Foundations of approaches and communication </a:t>
                      </a:r>
                    </a:p>
                    <a:p>
                      <a:r>
                        <a:rPr lang="en-GB" sz="1600" dirty="0"/>
                        <a:t>Shadowing and mentorship </a:t>
                      </a:r>
                    </a:p>
                    <a:p>
                      <a:r>
                        <a:rPr lang="en-GB" sz="1600" dirty="0"/>
                        <a:t>Shared practice</a:t>
                      </a:r>
                    </a:p>
                    <a:p>
                      <a:r>
                        <a:rPr lang="en-GB" sz="1600" dirty="0"/>
                        <a:t>Debriefs </a:t>
                      </a:r>
                    </a:p>
                    <a:p>
                      <a:r>
                        <a:rPr lang="en-GB" sz="1600" dirty="0"/>
                        <a:t>Deemed legislation in conversations</a:t>
                      </a:r>
                    </a:p>
                  </a:txBody>
                  <a:tcPr marL="68580" marR="68580" marT="34290" marB="34290">
                    <a:solidFill>
                      <a:srgbClr val="00B0F0"/>
                    </a:solidFill>
                  </a:tcPr>
                </a:tc>
                <a:extLst>
                  <a:ext uri="{0D108BD9-81ED-4DB2-BD59-A6C34878D82A}">
                    <a16:rowId xmlns:a16="http://schemas.microsoft.com/office/drawing/2014/main" val="3822843294"/>
                  </a:ext>
                </a:extLst>
              </a:tr>
              <a:tr h="2465750">
                <a:tc>
                  <a:txBody>
                    <a:bodyPr/>
                    <a:lstStyle/>
                    <a:p>
                      <a:pPr algn="l"/>
                      <a:r>
                        <a:rPr lang="en-GB" sz="1400" b="0" dirty="0"/>
                        <a:t>E</a:t>
                      </a:r>
                      <a:r>
                        <a:rPr lang="en-GB" sz="1400" b="1" dirty="0"/>
                        <a:t>stablished SN </a:t>
                      </a:r>
                    </a:p>
                    <a:p>
                      <a:pPr algn="l"/>
                      <a:r>
                        <a:rPr lang="en-GB" sz="1600" dirty="0"/>
                        <a:t>Ongoing training </a:t>
                      </a:r>
                    </a:p>
                  </a:txBody>
                  <a:tcPr marL="68580" marR="68580" marT="34290" marB="34290">
                    <a:solidFill>
                      <a:srgbClr val="00B0F0"/>
                    </a:solidFill>
                  </a:tcPr>
                </a:tc>
                <a:tc>
                  <a:txBody>
                    <a:bodyPr/>
                    <a:lstStyle/>
                    <a:p>
                      <a:r>
                        <a:rPr lang="en-GB" sz="1600" dirty="0"/>
                        <a:t>Shared practice local and national </a:t>
                      </a:r>
                    </a:p>
                    <a:p>
                      <a:r>
                        <a:rPr lang="en-GB" sz="1600" dirty="0"/>
                        <a:t>Performance review </a:t>
                      </a:r>
                    </a:p>
                    <a:p>
                      <a:r>
                        <a:rPr lang="en-GB" sz="1600" dirty="0"/>
                        <a:t>Post approach debriefs</a:t>
                      </a:r>
                    </a:p>
                    <a:p>
                      <a:r>
                        <a:rPr lang="en-GB" sz="1600" dirty="0"/>
                        <a:t>Clinical supervision</a:t>
                      </a:r>
                    </a:p>
                    <a:p>
                      <a:r>
                        <a:rPr lang="en-GB" sz="1600" dirty="0"/>
                        <a:t>Deliberate practice </a:t>
                      </a:r>
                    </a:p>
                    <a:p>
                      <a:r>
                        <a:rPr lang="en-GB" sz="1600" dirty="0"/>
                        <a:t>Annual 2 day practice update and exploring communication techniques</a:t>
                      </a:r>
                    </a:p>
                    <a:p>
                      <a:r>
                        <a:rPr lang="en-GB" sz="1600" dirty="0"/>
                        <a:t>Networking </a:t>
                      </a:r>
                    </a:p>
                    <a:p>
                      <a:endParaRPr lang="en-GB" sz="1400" dirty="0"/>
                    </a:p>
                  </a:txBody>
                  <a:tcPr marL="68580" marR="68580" marT="34290" marB="34290">
                    <a:solidFill>
                      <a:srgbClr val="00B0F0"/>
                    </a:solidFill>
                  </a:tcPr>
                </a:tc>
                <a:extLst>
                  <a:ext uri="{0D108BD9-81ED-4DB2-BD59-A6C34878D82A}">
                    <a16:rowId xmlns:a16="http://schemas.microsoft.com/office/drawing/2014/main" val="502214982"/>
                  </a:ext>
                </a:extLst>
              </a:tr>
            </a:tbl>
          </a:graphicData>
        </a:graphic>
      </p:graphicFrame>
      <p:pic>
        <p:nvPicPr>
          <p:cNvPr id="5" name="Picture 4">
            <a:extLst>
              <a:ext uri="{FF2B5EF4-FFF2-40B4-BE49-F238E27FC236}">
                <a16:creationId xmlns:a16="http://schemas.microsoft.com/office/drawing/2014/main" id="{2526EBAA-D131-403D-A0B6-20B7E493115A}"/>
              </a:ext>
            </a:extLst>
          </p:cNvPr>
          <p:cNvPicPr>
            <a:picLocks noChangeAspect="1"/>
          </p:cNvPicPr>
          <p:nvPr/>
        </p:nvPicPr>
        <p:blipFill>
          <a:blip r:embed="rId3"/>
          <a:stretch>
            <a:fillRect/>
          </a:stretch>
        </p:blipFill>
        <p:spPr>
          <a:xfrm>
            <a:off x="3087836" y="1256400"/>
            <a:ext cx="2183547" cy="1748578"/>
          </a:xfrm>
          <a:prstGeom prst="rect">
            <a:avLst/>
          </a:prstGeom>
        </p:spPr>
      </p:pic>
      <p:pic>
        <p:nvPicPr>
          <p:cNvPr id="6" name="Picture 5">
            <a:extLst>
              <a:ext uri="{FF2B5EF4-FFF2-40B4-BE49-F238E27FC236}">
                <a16:creationId xmlns:a16="http://schemas.microsoft.com/office/drawing/2014/main" id="{B6CD6D6C-2CD2-40B2-A749-7240169DF13D}"/>
              </a:ext>
            </a:extLst>
          </p:cNvPr>
          <p:cNvPicPr>
            <a:picLocks noChangeAspect="1"/>
          </p:cNvPicPr>
          <p:nvPr/>
        </p:nvPicPr>
        <p:blipFill rotWithShape="1">
          <a:blip r:embed="rId4"/>
          <a:srcRect r="29696"/>
          <a:stretch/>
        </p:blipFill>
        <p:spPr>
          <a:xfrm>
            <a:off x="3770417" y="3225600"/>
            <a:ext cx="1606731" cy="1711844"/>
          </a:xfrm>
          <a:prstGeom prst="rect">
            <a:avLst/>
          </a:prstGeom>
        </p:spPr>
      </p:pic>
      <p:pic>
        <p:nvPicPr>
          <p:cNvPr id="8" name="Picture 7">
            <a:extLst>
              <a:ext uri="{FF2B5EF4-FFF2-40B4-BE49-F238E27FC236}">
                <a16:creationId xmlns:a16="http://schemas.microsoft.com/office/drawing/2014/main" id="{6CDCBCBB-1292-47B9-A375-35E657308CC7}"/>
              </a:ext>
            </a:extLst>
          </p:cNvPr>
          <p:cNvPicPr>
            <a:picLocks noChangeAspect="1"/>
          </p:cNvPicPr>
          <p:nvPr/>
        </p:nvPicPr>
        <p:blipFill>
          <a:blip r:embed="rId5"/>
          <a:stretch>
            <a:fillRect/>
          </a:stretch>
        </p:blipFill>
        <p:spPr>
          <a:xfrm>
            <a:off x="610564" y="4342455"/>
            <a:ext cx="2124960" cy="1189978"/>
          </a:xfrm>
          <a:prstGeom prst="rect">
            <a:avLst/>
          </a:prstGeom>
        </p:spPr>
      </p:pic>
      <p:sp>
        <p:nvSpPr>
          <p:cNvPr id="7" name="Rectangle 6">
            <a:extLst>
              <a:ext uri="{FF2B5EF4-FFF2-40B4-BE49-F238E27FC236}">
                <a16:creationId xmlns:a16="http://schemas.microsoft.com/office/drawing/2014/main" id="{BEEB2263-463B-40E9-95B0-44BB5F7A0057}"/>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244048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Notifications</a:t>
            </a:r>
          </a:p>
        </p:txBody>
      </p:sp>
      <p:graphicFrame>
        <p:nvGraphicFramePr>
          <p:cNvPr id="6" name="Content Placeholder 3"/>
          <p:cNvGraphicFramePr>
            <a:graphicFrameLocks/>
          </p:cNvGraphicFramePr>
          <p:nvPr>
            <p:extLst>
              <p:ext uri="{D42A27DB-BD31-4B8C-83A1-F6EECF244321}">
                <p14:modId xmlns:p14="http://schemas.microsoft.com/office/powerpoint/2010/main" val="1903507853"/>
              </p:ext>
            </p:extLst>
          </p:nvPr>
        </p:nvGraphicFramePr>
        <p:xfrm>
          <a:off x="1647825" y="219076"/>
          <a:ext cx="8562975" cy="58769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4CE34136-AA36-4353-96CB-0CB94E6A1876}"/>
              </a:ext>
            </a:extLst>
          </p:cNvPr>
          <p:cNvSpPr txBox="1"/>
          <p:nvPr/>
        </p:nvSpPr>
        <p:spPr>
          <a:xfrm>
            <a:off x="7191375" y="1276349"/>
            <a:ext cx="3019425" cy="2862322"/>
          </a:xfrm>
          <a:prstGeom prst="rect">
            <a:avLst/>
          </a:prstGeom>
          <a:noFill/>
        </p:spPr>
        <p:txBody>
          <a:bodyPr wrap="square" rtlCol="0">
            <a:spAutoFit/>
          </a:bodyPr>
          <a:lstStyle/>
          <a:p>
            <a:r>
              <a:rPr lang="en-GB" sz="3600" dirty="0"/>
              <a:t>Recognise</a:t>
            </a:r>
          </a:p>
          <a:p>
            <a:endParaRPr lang="en-GB" sz="3600" dirty="0"/>
          </a:p>
          <a:p>
            <a:r>
              <a:rPr lang="en-GB" sz="3600" dirty="0"/>
              <a:t>Identify </a:t>
            </a:r>
          </a:p>
          <a:p>
            <a:endParaRPr lang="en-GB" sz="3600" dirty="0"/>
          </a:p>
          <a:p>
            <a:r>
              <a:rPr lang="en-GB" sz="3600" dirty="0"/>
              <a:t>Notify</a:t>
            </a:r>
          </a:p>
        </p:txBody>
      </p:sp>
      <p:sp>
        <p:nvSpPr>
          <p:cNvPr id="3" name="TextBox 2">
            <a:extLst>
              <a:ext uri="{FF2B5EF4-FFF2-40B4-BE49-F238E27FC236}">
                <a16:creationId xmlns:a16="http://schemas.microsoft.com/office/drawing/2014/main" id="{2367529B-923C-4EA8-A418-EB9FA90C07C5}"/>
              </a:ext>
            </a:extLst>
          </p:cNvPr>
          <p:cNvSpPr txBox="1"/>
          <p:nvPr/>
        </p:nvSpPr>
        <p:spPr>
          <a:xfrm>
            <a:off x="7791450" y="4314241"/>
            <a:ext cx="3352800" cy="1446550"/>
          </a:xfrm>
          <a:prstGeom prst="rect">
            <a:avLst/>
          </a:prstGeom>
          <a:noFill/>
        </p:spPr>
        <p:txBody>
          <a:bodyPr wrap="square" rtlCol="0">
            <a:spAutoFit/>
          </a:bodyPr>
          <a:lstStyle/>
          <a:p>
            <a:r>
              <a:rPr lang="en-GB" sz="8800" dirty="0">
                <a:solidFill>
                  <a:srgbClr val="0070C0"/>
                </a:solidFill>
              </a:rPr>
              <a:t>100%</a:t>
            </a:r>
          </a:p>
        </p:txBody>
      </p:sp>
    </p:spTree>
    <p:extLst>
      <p:ext uri="{BB962C8B-B14F-4D97-AF65-F5344CB8AC3E}">
        <p14:creationId xmlns:p14="http://schemas.microsoft.com/office/powerpoint/2010/main" val="264535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aphicFrame>
        <p:nvGraphicFramePr>
          <p:cNvPr id="6" name="Chart 5">
            <a:extLst>
              <a:ext uri="{FF2B5EF4-FFF2-40B4-BE49-F238E27FC236}">
                <a16:creationId xmlns:a16="http://schemas.microsoft.com/office/drawing/2014/main" id="{00000000-0008-0000-0000-000002000000}"/>
              </a:ext>
            </a:extLst>
          </p:cNvPr>
          <p:cNvGraphicFramePr>
            <a:graphicFrameLocks/>
          </p:cNvGraphicFramePr>
          <p:nvPr/>
        </p:nvGraphicFramePr>
        <p:xfrm>
          <a:off x="0" y="404664"/>
          <a:ext cx="12192000" cy="57424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19393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C54FD42D-6065-B835-69A3-07D3EE4EC22C}"/>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CAA6B47F-186F-9AAA-A521-4256B0AD76CC}"/>
              </a:ext>
            </a:extLst>
          </p:cNvPr>
          <p:cNvPicPr/>
          <p:nvPr/>
        </p:nvPicPr>
        <p:blipFill>
          <a:blip r:embed="rId3"/>
          <a:stretch>
            <a:fillRect/>
          </a:stretch>
        </p:blipFill>
        <p:spPr>
          <a:xfrm>
            <a:off x="1" y="893"/>
            <a:ext cx="12192000" cy="6856215"/>
          </a:xfrm>
          <a:prstGeom prst="rect">
            <a:avLst/>
          </a:prstGeom>
        </p:spPr>
      </p:pic>
      <p:sp>
        <p:nvSpPr>
          <p:cNvPr id="4" name="Rectangle 3">
            <a:extLst>
              <a:ext uri="{FF2B5EF4-FFF2-40B4-BE49-F238E27FC236}">
                <a16:creationId xmlns:a16="http://schemas.microsoft.com/office/drawing/2014/main" id="{91236FD5-B7AA-678B-F600-0359E478819A}"/>
              </a:ext>
            </a:extLst>
          </p:cNvPr>
          <p:cNvSpPr/>
          <p:nvPr/>
        </p:nvSpPr>
        <p:spPr bwMode="auto">
          <a:xfrm>
            <a:off x="7778838" y="6091707"/>
            <a:ext cx="4413161" cy="76629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Footer Placeholder 4">
            <a:extLst>
              <a:ext uri="{FF2B5EF4-FFF2-40B4-BE49-F238E27FC236}">
                <a16:creationId xmlns:a16="http://schemas.microsoft.com/office/drawing/2014/main" id="{E668CC80-54C4-4110-0772-9E8B429346D0}"/>
              </a:ext>
            </a:extLst>
          </p:cNvPr>
          <p:cNvSpPr>
            <a:spLocks noGrp="1"/>
          </p:cNvSpPr>
          <p:nvPr>
            <p:ph type="ftr" sz="quarter" idx="11"/>
          </p:nvPr>
        </p:nvSpPr>
        <p:spPr/>
        <p:txBody>
          <a:bodyPr/>
          <a:lstStyle/>
          <a:p>
            <a:r>
              <a:rPr lang="en-GB"/>
              <a:t>Copyright© NHS Blood and Transplant, Professional Development Team (2023) </a:t>
            </a:r>
          </a:p>
        </p:txBody>
      </p:sp>
    </p:spTree>
    <p:extLst>
      <p:ext uri="{BB962C8B-B14F-4D97-AF65-F5344CB8AC3E}">
        <p14:creationId xmlns:p14="http://schemas.microsoft.com/office/powerpoint/2010/main" val="1748566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EB2263-463B-40E9-95B0-44BB5F7A0057}"/>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itchFamily="34" charset="0"/>
                <a:ea typeface="ＭＳ Ｐゴシック" charset="-128"/>
                <a:cs typeface="Arial" pitchFamily="34" charset="0"/>
              </a:rPr>
              <a:t>The Deceased Donation Course (ICM) </a:t>
            </a:r>
          </a:p>
        </p:txBody>
      </p:sp>
      <p:pic>
        <p:nvPicPr>
          <p:cNvPr id="9" name="Picture 22" descr="GMC EoLC front">
            <a:extLst>
              <a:ext uri="{FF2B5EF4-FFF2-40B4-BE49-F238E27FC236}">
                <a16:creationId xmlns:a16="http://schemas.microsoft.com/office/drawing/2014/main" id="{2B6918A0-8EF0-4376-8E50-4F795939B67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4963" y="157341"/>
            <a:ext cx="3593353" cy="4932724"/>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sp>
        <p:nvSpPr>
          <p:cNvPr id="10" name="Rectangle 2">
            <a:extLst>
              <a:ext uri="{FF2B5EF4-FFF2-40B4-BE49-F238E27FC236}">
                <a16:creationId xmlns:a16="http://schemas.microsoft.com/office/drawing/2014/main" id="{A4714A1E-4FF5-4374-B469-453BCB74C5B0}"/>
              </a:ext>
            </a:extLst>
          </p:cNvPr>
          <p:cNvSpPr txBox="1">
            <a:spLocks noChangeArrowheads="1"/>
          </p:cNvSpPr>
          <p:nvPr/>
        </p:nvSpPr>
        <p:spPr bwMode="auto">
          <a:xfrm>
            <a:off x="5102240" y="975876"/>
            <a:ext cx="6837506" cy="5064316"/>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buFontTx/>
              <a:buNone/>
            </a:pPr>
            <a:r>
              <a:rPr lang="en-US" sz="2400" b="1" dirty="0">
                <a:solidFill>
                  <a:srgbClr val="E0119D"/>
                </a:solidFill>
                <a:latin typeface="+mj-lt"/>
              </a:rPr>
              <a:t>Organ donation</a:t>
            </a:r>
          </a:p>
          <a:p>
            <a:r>
              <a:rPr lang="en-US" sz="2400" dirty="0">
                <a:solidFill>
                  <a:srgbClr val="E0119D"/>
                </a:solidFill>
                <a:latin typeface="+mj-lt"/>
              </a:rPr>
              <a:t>81</a:t>
            </a:r>
            <a:r>
              <a:rPr lang="en-US" sz="2400" dirty="0">
                <a:solidFill>
                  <a:prstClr val="black"/>
                </a:solidFill>
                <a:latin typeface="+mj-lt"/>
              </a:rPr>
              <a:t>  If a patient is close to death and their views cannot be determined, you should be prepared to explore with those close to them whether they had expressed any views about organ or tissue donation, if donation is likely to be a possibility.</a:t>
            </a:r>
          </a:p>
          <a:p>
            <a:pPr marL="0" indent="0">
              <a:buNone/>
            </a:pPr>
            <a:endParaRPr lang="en-US" sz="2400" dirty="0">
              <a:solidFill>
                <a:srgbClr val="008000"/>
              </a:solidFill>
              <a:latin typeface="+mj-lt"/>
            </a:endParaRPr>
          </a:p>
          <a:p>
            <a:r>
              <a:rPr lang="en-US" sz="2400" b="1" dirty="0">
                <a:solidFill>
                  <a:srgbClr val="E0119D"/>
                </a:solidFill>
                <a:latin typeface="+mj-lt"/>
              </a:rPr>
              <a:t>82</a:t>
            </a:r>
            <a:r>
              <a:rPr lang="en-US" sz="2400" dirty="0">
                <a:solidFill>
                  <a:srgbClr val="E0119D"/>
                </a:solidFill>
                <a:latin typeface="+mj-lt"/>
              </a:rPr>
              <a:t> </a:t>
            </a:r>
            <a:r>
              <a:rPr lang="en-US" sz="2400" b="1" dirty="0">
                <a:solidFill>
                  <a:prstClr val="black"/>
                </a:solidFill>
                <a:latin typeface="+mj-lt"/>
              </a:rPr>
              <a:t>You should follow any national procedures for identifying potential organ donors and, in appropriate cases, for notifying the local transplant coordinator. </a:t>
            </a:r>
          </a:p>
          <a:p>
            <a:pPr marL="0" indent="0">
              <a:buFontTx/>
              <a:buNone/>
            </a:pPr>
            <a:endParaRPr lang="en-US" sz="2000" dirty="0">
              <a:solidFill>
                <a:prstClr val="black"/>
              </a:solidFill>
              <a:latin typeface="Calibri"/>
            </a:endParaRPr>
          </a:p>
        </p:txBody>
      </p:sp>
      <p:sp>
        <p:nvSpPr>
          <p:cNvPr id="11" name="Rectangle 10">
            <a:extLst>
              <a:ext uri="{FF2B5EF4-FFF2-40B4-BE49-F238E27FC236}">
                <a16:creationId xmlns:a16="http://schemas.microsoft.com/office/drawing/2014/main" id="{5B4840EC-EAE0-414D-8DB0-228975AC4338}"/>
              </a:ext>
            </a:extLst>
          </p:cNvPr>
          <p:cNvSpPr/>
          <p:nvPr/>
        </p:nvSpPr>
        <p:spPr>
          <a:xfrm>
            <a:off x="97702" y="5090065"/>
            <a:ext cx="4987873" cy="1166410"/>
          </a:xfrm>
          <a:prstGeom prst="rect">
            <a:avLst/>
          </a:prstGeom>
        </p:spPr>
        <p:txBody>
          <a:bodyPr wrap="square">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2060"/>
                </a:solidFill>
                <a:effectLst/>
                <a:uLnTx/>
                <a:uFillTx/>
              </a:rPr>
              <a:t>GMC established a duty on doctors to explore donation and follow national procedures. </a:t>
            </a:r>
          </a:p>
        </p:txBody>
      </p:sp>
    </p:spTree>
    <p:extLst>
      <p:ext uri="{BB962C8B-B14F-4D97-AF65-F5344CB8AC3E}">
        <p14:creationId xmlns:p14="http://schemas.microsoft.com/office/powerpoint/2010/main" val="4130685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EB2263-463B-40E9-95B0-44BB5F7A0057}"/>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itchFamily="34" charset="0"/>
                <a:ea typeface="ＭＳ Ｐゴシック" charset="-128"/>
                <a:cs typeface="Arial" pitchFamily="34" charset="0"/>
              </a:rPr>
              <a:t>The Deceased Donation Course (ICM) </a:t>
            </a:r>
          </a:p>
        </p:txBody>
      </p:sp>
      <p:pic>
        <p:nvPicPr>
          <p:cNvPr id="9" name="Picture 22" descr="GMC EoLC front">
            <a:extLst>
              <a:ext uri="{FF2B5EF4-FFF2-40B4-BE49-F238E27FC236}">
                <a16:creationId xmlns:a16="http://schemas.microsoft.com/office/drawing/2014/main" id="{2B6918A0-8EF0-4376-8E50-4F795939B67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4963" y="157341"/>
            <a:ext cx="3593353" cy="4932724"/>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pic>
        <p:nvPicPr>
          <p:cNvPr id="2" name="Picture 1">
            <a:extLst>
              <a:ext uri="{FF2B5EF4-FFF2-40B4-BE49-F238E27FC236}">
                <a16:creationId xmlns:a16="http://schemas.microsoft.com/office/drawing/2014/main" id="{BFA298BE-A642-43BD-BB78-193D2BFCDE11}"/>
              </a:ext>
            </a:extLst>
          </p:cNvPr>
          <p:cNvPicPr>
            <a:picLocks noChangeAspect="1"/>
          </p:cNvPicPr>
          <p:nvPr/>
        </p:nvPicPr>
        <p:blipFill>
          <a:blip r:embed="rId4"/>
          <a:stretch>
            <a:fillRect/>
          </a:stretch>
        </p:blipFill>
        <p:spPr>
          <a:xfrm>
            <a:off x="3886803" y="719843"/>
            <a:ext cx="3881246" cy="5371485"/>
          </a:xfrm>
          <a:prstGeom prst="rect">
            <a:avLst/>
          </a:prstGeom>
        </p:spPr>
      </p:pic>
      <p:sp>
        <p:nvSpPr>
          <p:cNvPr id="4" name="TextBox 3">
            <a:extLst>
              <a:ext uri="{FF2B5EF4-FFF2-40B4-BE49-F238E27FC236}">
                <a16:creationId xmlns:a16="http://schemas.microsoft.com/office/drawing/2014/main" id="{C77FF336-C6CE-472B-B58A-204FF69FB9DF}"/>
              </a:ext>
            </a:extLst>
          </p:cNvPr>
          <p:cNvSpPr txBox="1"/>
          <p:nvPr/>
        </p:nvSpPr>
        <p:spPr>
          <a:xfrm>
            <a:off x="3024313" y="321971"/>
            <a:ext cx="986167" cy="523220"/>
          </a:xfrm>
          <a:prstGeom prst="rect">
            <a:avLst/>
          </a:prstGeom>
          <a:noFill/>
        </p:spPr>
        <p:txBody>
          <a:bodyPr wrap="none" rtlCol="0">
            <a:spAutoFit/>
          </a:bodyPr>
          <a:lstStyle/>
          <a:p>
            <a:r>
              <a:rPr lang="en-GB" sz="2800" dirty="0">
                <a:solidFill>
                  <a:schemeClr val="bg1"/>
                </a:solidFill>
              </a:rPr>
              <a:t>2010</a:t>
            </a:r>
          </a:p>
        </p:txBody>
      </p:sp>
      <p:sp>
        <p:nvSpPr>
          <p:cNvPr id="12" name="TextBox 11">
            <a:extLst>
              <a:ext uri="{FF2B5EF4-FFF2-40B4-BE49-F238E27FC236}">
                <a16:creationId xmlns:a16="http://schemas.microsoft.com/office/drawing/2014/main" id="{8135A4BF-2ABC-485A-84C4-F141FDE76A55}"/>
              </a:ext>
            </a:extLst>
          </p:cNvPr>
          <p:cNvSpPr txBox="1"/>
          <p:nvPr/>
        </p:nvSpPr>
        <p:spPr>
          <a:xfrm>
            <a:off x="6808556" y="5228249"/>
            <a:ext cx="959493" cy="523220"/>
          </a:xfrm>
          <a:prstGeom prst="rect">
            <a:avLst/>
          </a:prstGeom>
          <a:noFill/>
        </p:spPr>
        <p:txBody>
          <a:bodyPr wrap="none" rtlCol="0">
            <a:spAutoFit/>
          </a:bodyPr>
          <a:lstStyle/>
          <a:p>
            <a:r>
              <a:rPr lang="en-GB" sz="2800" dirty="0">
                <a:solidFill>
                  <a:schemeClr val="bg1"/>
                </a:solidFill>
              </a:rPr>
              <a:t>2011</a:t>
            </a:r>
          </a:p>
        </p:txBody>
      </p:sp>
      <p:sp>
        <p:nvSpPr>
          <p:cNvPr id="13" name="Rectangle 2">
            <a:extLst>
              <a:ext uri="{FF2B5EF4-FFF2-40B4-BE49-F238E27FC236}">
                <a16:creationId xmlns:a16="http://schemas.microsoft.com/office/drawing/2014/main" id="{AECB210F-325A-4F7F-9900-8B36D45BED7A}"/>
              </a:ext>
            </a:extLst>
          </p:cNvPr>
          <p:cNvSpPr txBox="1">
            <a:spLocks noChangeArrowheads="1"/>
          </p:cNvSpPr>
          <p:nvPr/>
        </p:nvSpPr>
        <p:spPr bwMode="auto">
          <a:xfrm>
            <a:off x="8165205" y="1056589"/>
            <a:ext cx="3663841" cy="4697994"/>
          </a:xfrm>
          <a:prstGeom prst="rect">
            <a:avLst/>
          </a:prstGeom>
          <a:solidFill>
            <a:srgbClr val="F8F8F8"/>
          </a:solidFill>
          <a:ln w="28575">
            <a:solidFill>
              <a:srgbClr val="002060"/>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just" defTabSz="457189" eaLnBrk="0" hangingPunct="0">
              <a:buNone/>
            </a:pPr>
            <a:r>
              <a:rPr lang="en-US" dirty="0">
                <a:solidFill>
                  <a:srgbClr val="002060"/>
                </a:solidFill>
                <a:latin typeface="Arial"/>
                <a:ea typeface="ＭＳ Ｐゴシック" charset="-128"/>
                <a:cs typeface="Arial" charset="0"/>
              </a:rPr>
              <a:t>Notification Triggers</a:t>
            </a:r>
          </a:p>
          <a:p>
            <a:pPr marL="44450" indent="211138" defTabSz="457189" eaLnBrk="0" hangingPunct="0">
              <a:buFont typeface="+mj-lt"/>
              <a:buAutoNum type="arabicPeriod"/>
            </a:pPr>
            <a:r>
              <a:rPr lang="en-US" sz="2400" dirty="0">
                <a:solidFill>
                  <a:prstClr val="black"/>
                </a:solidFill>
                <a:latin typeface="Arial"/>
                <a:ea typeface="ＭＳ Ｐゴシック" charset="-128"/>
                <a:cs typeface="Arial" charset="0"/>
              </a:rPr>
              <a:t>Plan to withdraw life-sustaining treatment</a:t>
            </a:r>
          </a:p>
          <a:p>
            <a:pPr marL="44450" indent="211138" defTabSz="457189" eaLnBrk="0" hangingPunct="0">
              <a:buFont typeface="+mj-lt"/>
              <a:buAutoNum type="arabicPeriod"/>
            </a:pPr>
            <a:r>
              <a:rPr lang="en-US" sz="2400" dirty="0">
                <a:solidFill>
                  <a:prstClr val="black"/>
                </a:solidFill>
                <a:latin typeface="Arial"/>
                <a:ea typeface="ＭＳ Ｐゴシック" charset="-128"/>
                <a:cs typeface="Arial" charset="0"/>
              </a:rPr>
              <a:t>Plan to perform brain death testing</a:t>
            </a:r>
            <a:endParaRPr lang="en-US" sz="2400" dirty="0">
              <a:solidFill>
                <a:srgbClr val="002060"/>
              </a:solidFill>
              <a:latin typeface="Arial"/>
              <a:ea typeface="ＭＳ Ｐゴシック" charset="-128"/>
              <a:cs typeface="Arial" charset="0"/>
            </a:endParaRPr>
          </a:p>
          <a:p>
            <a:pPr marL="44450" indent="211138" defTabSz="457189" eaLnBrk="0" hangingPunct="0">
              <a:buFont typeface="+mj-lt"/>
              <a:buAutoNum type="arabicPeriod"/>
            </a:pPr>
            <a:r>
              <a:rPr lang="en-US" sz="2400" dirty="0">
                <a:solidFill>
                  <a:prstClr val="black"/>
                </a:solidFill>
                <a:latin typeface="Arial"/>
                <a:ea typeface="ＭＳ Ｐゴシック" charset="-128"/>
                <a:cs typeface="Arial" charset="0"/>
              </a:rPr>
              <a:t>Early referral = Catastrophic brain injury</a:t>
            </a:r>
          </a:p>
          <a:p>
            <a:pPr marL="44450" lvl="1" indent="211138" defTabSz="457189" eaLnBrk="0" hangingPunct="0">
              <a:buNone/>
            </a:pPr>
            <a:r>
              <a:rPr lang="en-US" dirty="0">
                <a:solidFill>
                  <a:prstClr val="black"/>
                </a:solidFill>
                <a:latin typeface="Arial"/>
                <a:ea typeface="ＭＳ Ｐゴシック" charset="-128"/>
                <a:cs typeface="Arial" charset="0"/>
              </a:rPr>
              <a:t> + GCS of ≤ 4, not explained by sedation</a:t>
            </a:r>
          </a:p>
          <a:p>
            <a:pPr marL="44450" lvl="1" indent="211138" defTabSz="457189" eaLnBrk="0" hangingPunct="0">
              <a:buNone/>
            </a:pPr>
            <a:r>
              <a:rPr lang="en-US" dirty="0">
                <a:solidFill>
                  <a:prstClr val="black"/>
                </a:solidFill>
                <a:latin typeface="Arial"/>
                <a:ea typeface="ＭＳ Ｐゴシック" charset="-128"/>
                <a:cs typeface="Arial" charset="0"/>
              </a:rPr>
              <a:t> + Loss of 1 cranial reflex</a:t>
            </a:r>
          </a:p>
        </p:txBody>
      </p:sp>
    </p:spTree>
    <p:extLst>
      <p:ext uri="{BB962C8B-B14F-4D97-AF65-F5344CB8AC3E}">
        <p14:creationId xmlns:p14="http://schemas.microsoft.com/office/powerpoint/2010/main" val="78693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pic>
        <p:nvPicPr>
          <p:cNvPr id="5" name="Picture 5" descr="ID 1">
            <a:extLst>
              <a:ext uri="{FF2B5EF4-FFF2-40B4-BE49-F238E27FC236}">
                <a16:creationId xmlns:a16="http://schemas.microsoft.com/office/drawing/2014/main" id="{8A90D50C-ED61-4DAD-874F-CF95120F7A2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4154" y="206062"/>
            <a:ext cx="4070680" cy="5738875"/>
          </a:xfrm>
          <a:prstGeom prst="rect">
            <a:avLst/>
          </a:prstGeom>
          <a:noFill/>
          <a:ln>
            <a:noFill/>
          </a:ln>
          <a:effectLst>
            <a:outerShdw blurRad="63500" dist="107763" dir="27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242242CB-885B-445F-A16C-7AC3A06220E0}"/>
              </a:ext>
            </a:extLst>
          </p:cNvPr>
          <p:cNvSpPr txBox="1"/>
          <p:nvPr/>
        </p:nvSpPr>
        <p:spPr>
          <a:xfrm>
            <a:off x="5093994" y="377065"/>
            <a:ext cx="6324167" cy="2092881"/>
          </a:xfrm>
          <a:prstGeom prst="rect">
            <a:avLst/>
          </a:prstGeom>
          <a:noFill/>
        </p:spPr>
        <p:txBody>
          <a:bodyPr wrap="none" rtlCol="0">
            <a:spAutoFit/>
          </a:bodyPr>
          <a:lstStyle/>
          <a:p>
            <a:r>
              <a:rPr lang="en-GB" sz="2800" dirty="0"/>
              <a:t>Makes the process timely</a:t>
            </a:r>
          </a:p>
          <a:p>
            <a:r>
              <a:rPr lang="en-GB" sz="2800" dirty="0"/>
              <a:t>Reduces length of process</a:t>
            </a:r>
          </a:p>
          <a:p>
            <a:r>
              <a:rPr lang="en-GB" sz="2800" dirty="0"/>
              <a:t>Helps prepare for family conversations</a:t>
            </a:r>
          </a:p>
          <a:p>
            <a:r>
              <a:rPr lang="en-GB" sz="2800" dirty="0"/>
              <a:t>Prevents missed opportunities</a:t>
            </a:r>
          </a:p>
          <a:p>
            <a:r>
              <a:rPr lang="en-GB" dirty="0"/>
              <a:t> </a:t>
            </a:r>
          </a:p>
        </p:txBody>
      </p:sp>
    </p:spTree>
    <p:extLst>
      <p:ext uri="{BB962C8B-B14F-4D97-AF65-F5344CB8AC3E}">
        <p14:creationId xmlns:p14="http://schemas.microsoft.com/office/powerpoint/2010/main" val="3138462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Content Placeholder 2"/>
          <p:cNvSpPr txBox="1">
            <a:spLocks/>
          </p:cNvSpPr>
          <p:nvPr/>
        </p:nvSpPr>
        <p:spPr bwMode="auto">
          <a:xfrm>
            <a:off x="8256077" y="3757396"/>
            <a:ext cx="3250169" cy="21875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marL="0" indent="0" algn="just">
              <a:lnSpc>
                <a:spcPct val="120000"/>
              </a:lnSpc>
              <a:spcBef>
                <a:spcPct val="50000"/>
              </a:spcBef>
              <a:buNone/>
            </a:pPr>
            <a:r>
              <a:rPr lang="en-GB" sz="2400" dirty="0">
                <a:solidFill>
                  <a:srgbClr val="6E2C6B"/>
                </a:solidFill>
              </a:rPr>
              <a:t>“</a:t>
            </a:r>
            <a:r>
              <a:rPr lang="en-GB" sz="1400" dirty="0">
                <a:solidFill>
                  <a:srgbClr val="6E2C6B"/>
                </a:solidFill>
              </a:rPr>
              <a:t>There is </a:t>
            </a:r>
            <a:r>
              <a:rPr lang="en-GB" sz="1400" b="1" dirty="0">
                <a:solidFill>
                  <a:srgbClr val="6E2C6B"/>
                </a:solidFill>
              </a:rPr>
              <a:t>no ethical dilemma </a:t>
            </a:r>
            <a:r>
              <a:rPr lang="en-GB" sz="1400" dirty="0">
                <a:solidFill>
                  <a:srgbClr val="6E2C6B"/>
                </a:solidFill>
              </a:rPr>
              <a:t>if the treating clinician wishes to make </a:t>
            </a:r>
            <a:r>
              <a:rPr lang="en-GB" sz="1400" b="1" dirty="0">
                <a:solidFill>
                  <a:srgbClr val="6E2C6B"/>
                </a:solidFill>
              </a:rPr>
              <a:t>contact with the SNOD </a:t>
            </a:r>
            <a:r>
              <a:rPr lang="en-GB" sz="1400" dirty="0">
                <a:solidFill>
                  <a:srgbClr val="6E2C6B"/>
                </a:solidFill>
              </a:rPr>
              <a:t>at an early stage, while the patient is seriously ill and death is likely, but </a:t>
            </a:r>
            <a:r>
              <a:rPr lang="en-GB" sz="1400" b="1" dirty="0">
                <a:solidFill>
                  <a:srgbClr val="6E2C6B"/>
                </a:solidFill>
              </a:rPr>
              <a:t>before a formal decision has been made to withdraw life-sustaining treatment</a:t>
            </a:r>
            <a:r>
              <a:rPr lang="en-GB" sz="1400" dirty="0">
                <a:solidFill>
                  <a:srgbClr val="6E2C6B"/>
                </a:solidFill>
              </a:rPr>
              <a:t>.”</a:t>
            </a:r>
          </a:p>
        </p:txBody>
      </p:sp>
      <p:pic>
        <p:nvPicPr>
          <p:cNvPr id="5" name="Picture 5" descr="ID 1">
            <a:extLst>
              <a:ext uri="{FF2B5EF4-FFF2-40B4-BE49-F238E27FC236}">
                <a16:creationId xmlns:a16="http://schemas.microsoft.com/office/drawing/2014/main" id="{8A90D50C-ED61-4DAD-874F-CF95120F7A2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4154" y="206062"/>
            <a:ext cx="4070680" cy="5738875"/>
          </a:xfrm>
          <a:prstGeom prst="rect">
            <a:avLst/>
          </a:prstGeom>
          <a:noFill/>
          <a:ln>
            <a:noFill/>
          </a:ln>
          <a:effectLst>
            <a:outerShdw blurRad="63500" dist="107763" dir="2700000" algn="ctr" rotWithShape="0">
              <a:srgbClr val="000000">
                <a:alpha val="5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42242CB-885B-445F-A16C-7AC3A06220E0}"/>
              </a:ext>
            </a:extLst>
          </p:cNvPr>
          <p:cNvSpPr txBox="1"/>
          <p:nvPr/>
        </p:nvSpPr>
        <p:spPr>
          <a:xfrm>
            <a:off x="5093994" y="377065"/>
            <a:ext cx="6324167" cy="2092881"/>
          </a:xfrm>
          <a:prstGeom prst="rect">
            <a:avLst/>
          </a:prstGeom>
          <a:noFill/>
        </p:spPr>
        <p:txBody>
          <a:bodyPr wrap="none" rtlCol="0">
            <a:spAutoFit/>
          </a:bodyPr>
          <a:lstStyle/>
          <a:p>
            <a:r>
              <a:rPr lang="en-GB" sz="2800" dirty="0"/>
              <a:t>Makes the process timely</a:t>
            </a:r>
          </a:p>
          <a:p>
            <a:r>
              <a:rPr lang="en-GB" sz="2800" dirty="0"/>
              <a:t>Reduces length of process</a:t>
            </a:r>
          </a:p>
          <a:p>
            <a:r>
              <a:rPr lang="en-GB" sz="2800" dirty="0"/>
              <a:t>Helps prepare for family conversations</a:t>
            </a:r>
          </a:p>
          <a:p>
            <a:r>
              <a:rPr lang="en-GB" sz="2800" dirty="0"/>
              <a:t>Prevents missed opportunities</a:t>
            </a:r>
          </a:p>
          <a:p>
            <a:r>
              <a:rPr lang="en-GB" dirty="0"/>
              <a:t> </a:t>
            </a:r>
          </a:p>
        </p:txBody>
      </p:sp>
      <p:pic>
        <p:nvPicPr>
          <p:cNvPr id="9" name="Picture 8" descr="Screen Shot 2011-12-15 at 11.35.15.png">
            <a:extLst>
              <a:ext uri="{FF2B5EF4-FFF2-40B4-BE49-F238E27FC236}">
                <a16:creationId xmlns:a16="http://schemas.microsoft.com/office/drawing/2014/main" id="{70BE9B36-6847-44E3-B864-FDD07AD5D8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80393" y="2424510"/>
            <a:ext cx="2479324" cy="3520427"/>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10" name="Rectangle 9">
            <a:extLst>
              <a:ext uri="{FF2B5EF4-FFF2-40B4-BE49-F238E27FC236}">
                <a16:creationId xmlns:a16="http://schemas.microsoft.com/office/drawing/2014/main" id="{7F181DBD-CE05-412E-9D84-7551DB406344}"/>
              </a:ext>
            </a:extLst>
          </p:cNvPr>
          <p:cNvSpPr/>
          <p:nvPr/>
        </p:nvSpPr>
        <p:spPr>
          <a:xfrm>
            <a:off x="8256077" y="2424510"/>
            <a:ext cx="3748805" cy="1077218"/>
          </a:xfrm>
          <a:prstGeom prst="rect">
            <a:avLst/>
          </a:prstGeom>
        </p:spPr>
        <p:txBody>
          <a:bodyPr wrap="square">
            <a:spAutoFit/>
          </a:bodyPr>
          <a:lstStyle/>
          <a:p>
            <a:r>
              <a:rPr lang="en-US" sz="3200" dirty="0">
                <a:solidFill>
                  <a:srgbClr val="E0119D"/>
                </a:solidFill>
                <a:ea typeface="ＭＳ Ｐゴシック" charset="-128"/>
                <a:cs typeface="Arial" charset="0"/>
              </a:rPr>
              <a:t>UK Donation Ethics Committee</a:t>
            </a:r>
          </a:p>
        </p:txBody>
      </p:sp>
      <p:sp>
        <p:nvSpPr>
          <p:cNvPr id="11" name="Title 1">
            <a:extLst>
              <a:ext uri="{FF2B5EF4-FFF2-40B4-BE49-F238E27FC236}">
                <a16:creationId xmlns:a16="http://schemas.microsoft.com/office/drawing/2014/main" id="{E4EC71A2-A07D-42F5-8CD5-614AC16D1600}"/>
              </a:ext>
            </a:extLst>
          </p:cNvPr>
          <p:cNvSpPr txBox="1">
            <a:spLocks/>
          </p:cNvSpPr>
          <p:nvPr/>
        </p:nvSpPr>
        <p:spPr bwMode="auto">
          <a:xfrm>
            <a:off x="6312806" y="4912325"/>
            <a:ext cx="1546911" cy="883969"/>
          </a:xfrm>
          <a:prstGeom prst="rect">
            <a:avLst/>
          </a:prstGeom>
          <a:noFill/>
          <a:ln w="9525">
            <a:noFill/>
            <a:miter lim="800000"/>
            <a:headEnd/>
            <a:tailEnd/>
          </a:ln>
        </p:spPr>
        <p:txBody>
          <a:bodyPr anchor="ctr">
            <a:prstTxWarp prst="textNoShape">
              <a:avLst/>
            </a:prstTxWarp>
          </a:bodyPr>
          <a:lstStyle/>
          <a:p>
            <a:pPr algn="ctr">
              <a:defRPr/>
            </a:pPr>
            <a:r>
              <a:rPr lang="en-US" sz="2800" kern="0" dirty="0">
                <a:solidFill>
                  <a:srgbClr val="000000"/>
                </a:solidFill>
                <a:ea typeface="Arial" charset="0"/>
                <a:cs typeface="Arial" charset="0"/>
              </a:rPr>
              <a:t>2011</a:t>
            </a:r>
          </a:p>
        </p:txBody>
      </p:sp>
      <p:sp>
        <p:nvSpPr>
          <p:cNvPr id="12" name="Title 1">
            <a:extLst>
              <a:ext uri="{FF2B5EF4-FFF2-40B4-BE49-F238E27FC236}">
                <a16:creationId xmlns:a16="http://schemas.microsoft.com/office/drawing/2014/main" id="{C3648D7B-8D01-40FD-ABC7-94894C5F3DED}"/>
              </a:ext>
            </a:extLst>
          </p:cNvPr>
          <p:cNvSpPr txBox="1">
            <a:spLocks/>
          </p:cNvSpPr>
          <p:nvPr/>
        </p:nvSpPr>
        <p:spPr bwMode="auto">
          <a:xfrm>
            <a:off x="2480565" y="4184723"/>
            <a:ext cx="1546911" cy="883969"/>
          </a:xfrm>
          <a:prstGeom prst="rect">
            <a:avLst/>
          </a:prstGeom>
          <a:noFill/>
          <a:ln w="9525">
            <a:noFill/>
            <a:miter lim="800000"/>
            <a:headEnd/>
            <a:tailEnd/>
          </a:ln>
        </p:spPr>
        <p:txBody>
          <a:bodyPr anchor="ctr">
            <a:prstTxWarp prst="textNoShape">
              <a:avLst/>
            </a:prstTxWarp>
          </a:bodyPr>
          <a:lstStyle/>
          <a:p>
            <a:pPr algn="ctr">
              <a:defRPr/>
            </a:pPr>
            <a:r>
              <a:rPr lang="en-US" sz="2800" kern="0" dirty="0">
                <a:solidFill>
                  <a:schemeClr val="bg1"/>
                </a:solidFill>
                <a:ea typeface="Arial" charset="0"/>
                <a:cs typeface="Arial" charset="0"/>
              </a:rPr>
              <a:t>2011</a:t>
            </a:r>
          </a:p>
        </p:txBody>
      </p:sp>
    </p:spTree>
    <p:extLst>
      <p:ext uri="{BB962C8B-B14F-4D97-AF65-F5344CB8AC3E}">
        <p14:creationId xmlns:p14="http://schemas.microsoft.com/office/powerpoint/2010/main" val="854440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EB2263-463B-40E9-95B0-44BB5F7A0057}"/>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itchFamily="34" charset="0"/>
                <a:ea typeface="ＭＳ Ｐゴシック" charset="-128"/>
                <a:cs typeface="Arial" pitchFamily="34" charset="0"/>
              </a:rPr>
              <a:t>The Deceased Donation Course (ICM) </a:t>
            </a:r>
          </a:p>
        </p:txBody>
      </p:sp>
      <p:sp>
        <p:nvSpPr>
          <p:cNvPr id="8" name="TextBox 7">
            <a:extLst>
              <a:ext uri="{FF2B5EF4-FFF2-40B4-BE49-F238E27FC236}">
                <a16:creationId xmlns:a16="http://schemas.microsoft.com/office/drawing/2014/main" id="{4A18174D-128B-4377-A525-DBC474C1082A}"/>
              </a:ext>
            </a:extLst>
          </p:cNvPr>
          <p:cNvSpPr txBox="1"/>
          <p:nvPr/>
        </p:nvSpPr>
        <p:spPr>
          <a:xfrm>
            <a:off x="2150772" y="629505"/>
            <a:ext cx="7244291" cy="461665"/>
          </a:xfrm>
          <a:prstGeom prst="rect">
            <a:avLst/>
          </a:prstGeom>
          <a:noFill/>
        </p:spPr>
        <p:txBody>
          <a:bodyPr wrap="none" rtlCol="0">
            <a:spAutoFit/>
          </a:bodyPr>
          <a:lstStyle/>
          <a:p>
            <a:r>
              <a:rPr lang="en-GB" sz="2400" b="1" dirty="0">
                <a:solidFill>
                  <a:srgbClr val="E0119D"/>
                </a:solidFill>
              </a:rPr>
              <a:t>Paediatric and Infant Notifications triggers 2023 </a:t>
            </a:r>
          </a:p>
        </p:txBody>
      </p:sp>
      <p:sp>
        <p:nvSpPr>
          <p:cNvPr id="11" name="TextBox 10">
            <a:extLst>
              <a:ext uri="{FF2B5EF4-FFF2-40B4-BE49-F238E27FC236}">
                <a16:creationId xmlns:a16="http://schemas.microsoft.com/office/drawing/2014/main" id="{3BE3E51D-B2D8-4ABB-A922-78C598404B57}"/>
              </a:ext>
            </a:extLst>
          </p:cNvPr>
          <p:cNvSpPr txBox="1"/>
          <p:nvPr/>
        </p:nvSpPr>
        <p:spPr>
          <a:xfrm>
            <a:off x="667554" y="1677596"/>
            <a:ext cx="5001297" cy="3477875"/>
          </a:xfrm>
          <a:prstGeom prst="rect">
            <a:avLst/>
          </a:prstGeom>
          <a:noFill/>
        </p:spPr>
        <p:txBody>
          <a:bodyPr wrap="square" rtlCol="0">
            <a:spAutoFit/>
          </a:bodyPr>
          <a:lstStyle/>
          <a:p>
            <a:r>
              <a:rPr lang="en-GB" sz="2000" b="1" dirty="0"/>
              <a:t>Death is likely within in the next 48 hours </a:t>
            </a:r>
            <a:r>
              <a:rPr lang="en-GB" sz="2000" dirty="0"/>
              <a:t>either neurological determination of death through testing criteria OR by withdrawal of life sustaining treatment</a:t>
            </a:r>
          </a:p>
          <a:p>
            <a:endParaRPr lang="en-GB" sz="2000" dirty="0"/>
          </a:p>
          <a:p>
            <a:r>
              <a:rPr lang="en-GB" sz="2000" b="1" dirty="0"/>
              <a:t>Family have raised organ donation</a:t>
            </a:r>
          </a:p>
          <a:p>
            <a:endParaRPr lang="en-GB" sz="2000" b="1" dirty="0"/>
          </a:p>
          <a:p>
            <a:r>
              <a:rPr lang="en-GB" sz="2000" dirty="0"/>
              <a:t>Discussions regarding </a:t>
            </a:r>
            <a:r>
              <a:rPr lang="en-GB" sz="2000" b="1" dirty="0"/>
              <a:t>re-orientation of care- </a:t>
            </a:r>
            <a:r>
              <a:rPr lang="en-GB" sz="2000" dirty="0"/>
              <a:t>including </a:t>
            </a:r>
            <a:r>
              <a:rPr lang="en-GB" sz="2000" b="1" dirty="0"/>
              <a:t>palliative care</a:t>
            </a:r>
            <a:r>
              <a:rPr lang="en-GB" sz="2000" dirty="0"/>
              <a:t> discussions</a:t>
            </a:r>
          </a:p>
          <a:p>
            <a:endParaRPr lang="en-GB" sz="2000" dirty="0"/>
          </a:p>
          <a:p>
            <a:r>
              <a:rPr lang="en-GB" sz="2000" dirty="0"/>
              <a:t>Early </a:t>
            </a:r>
            <a:r>
              <a:rPr lang="en-GB" sz="2000" b="1" dirty="0"/>
              <a:t>end of life care </a:t>
            </a:r>
            <a:r>
              <a:rPr lang="en-GB" sz="2000" dirty="0"/>
              <a:t>planning </a:t>
            </a:r>
          </a:p>
        </p:txBody>
      </p:sp>
      <p:pic>
        <p:nvPicPr>
          <p:cNvPr id="13" name="Picture 12" descr="A baby in a hospital bed&#10;&#10;Description automatically generated with medium confidence">
            <a:extLst>
              <a:ext uri="{FF2B5EF4-FFF2-40B4-BE49-F238E27FC236}">
                <a16:creationId xmlns:a16="http://schemas.microsoft.com/office/drawing/2014/main" id="{DBF12F64-957A-4FE0-85C4-C9CAE4BEA1CD}"/>
              </a:ext>
            </a:extLst>
          </p:cNvPr>
          <p:cNvPicPr>
            <a:picLocks noChangeAspect="1"/>
          </p:cNvPicPr>
          <p:nvPr/>
        </p:nvPicPr>
        <p:blipFill>
          <a:blip r:embed="rId3"/>
          <a:stretch>
            <a:fillRect/>
          </a:stretch>
        </p:blipFill>
        <p:spPr>
          <a:xfrm>
            <a:off x="6096000" y="2240924"/>
            <a:ext cx="5960217" cy="4030650"/>
          </a:xfrm>
          <a:prstGeom prst="rect">
            <a:avLst/>
          </a:prstGeom>
        </p:spPr>
      </p:pic>
    </p:spTree>
    <p:extLst>
      <p:ext uri="{BB962C8B-B14F-4D97-AF65-F5344CB8AC3E}">
        <p14:creationId xmlns:p14="http://schemas.microsoft.com/office/powerpoint/2010/main" val="21857097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Notifications</a:t>
            </a:r>
          </a:p>
        </p:txBody>
      </p:sp>
      <p:graphicFrame>
        <p:nvGraphicFramePr>
          <p:cNvPr id="6" name="Content Placeholder 3"/>
          <p:cNvGraphicFramePr>
            <a:graphicFrameLocks/>
          </p:cNvGraphicFramePr>
          <p:nvPr/>
        </p:nvGraphicFramePr>
        <p:xfrm>
          <a:off x="1981200" y="295914"/>
          <a:ext cx="8229600" cy="5800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1510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Notifications</a:t>
            </a:r>
          </a:p>
        </p:txBody>
      </p:sp>
      <p:graphicFrame>
        <p:nvGraphicFramePr>
          <p:cNvPr id="6" name="Content Placeholder 3"/>
          <p:cNvGraphicFramePr>
            <a:graphicFrameLocks/>
          </p:cNvGraphicFramePr>
          <p:nvPr>
            <p:extLst>
              <p:ext uri="{D42A27DB-BD31-4B8C-83A1-F6EECF244321}">
                <p14:modId xmlns:p14="http://schemas.microsoft.com/office/powerpoint/2010/main" val="757959048"/>
              </p:ext>
            </p:extLst>
          </p:nvPr>
        </p:nvGraphicFramePr>
        <p:xfrm>
          <a:off x="1981200" y="295914"/>
          <a:ext cx="8229600" cy="5800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5811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Notifications</a:t>
            </a:r>
          </a:p>
        </p:txBody>
      </p:sp>
      <p:graphicFrame>
        <p:nvGraphicFramePr>
          <p:cNvPr id="6" name="Content Placeholder 3"/>
          <p:cNvGraphicFramePr>
            <a:graphicFrameLocks/>
          </p:cNvGraphicFramePr>
          <p:nvPr/>
        </p:nvGraphicFramePr>
        <p:xfrm>
          <a:off x="1981200" y="295914"/>
          <a:ext cx="8229600" cy="5800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6383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7864217"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lgn="ctr">
              <a:defRPr/>
            </a:pPr>
            <a:r>
              <a:rPr lang="en-GB" kern="0" dirty="0">
                <a:latin typeface="Arial"/>
                <a:ea typeface="ＭＳ Ｐゴシック"/>
                <a:cs typeface=""/>
              </a:rPr>
              <a:t>Coroner/ Procurator Fiscal </a:t>
            </a:r>
            <a:endParaRPr lang="en-US" dirty="0">
              <a:cs typeface="Arial"/>
            </a:endParaRPr>
          </a:p>
          <a:p>
            <a:pPr algn="ctr">
              <a:defRPr/>
            </a:pPr>
            <a:r>
              <a:rPr lang="en-GB" kern="0" dirty="0">
                <a:latin typeface="Arial"/>
                <a:ea typeface="ＭＳ Ｐゴシック"/>
                <a:cs typeface=""/>
              </a:rPr>
              <a:t>and </a:t>
            </a:r>
            <a:endParaRPr lang="en-GB" dirty="0">
              <a:latin typeface="Arial"/>
              <a:ea typeface="ＭＳ Ｐゴシック"/>
              <a:cs typeface="Arial"/>
            </a:endParaRPr>
          </a:p>
          <a:p>
            <a:pPr algn="ctr">
              <a:defRPr/>
            </a:pPr>
            <a:r>
              <a:rPr lang="en-GB" kern="0" dirty="0">
                <a:latin typeface="Arial"/>
                <a:ea typeface="ＭＳ Ｐゴシック"/>
                <a:cs typeface=""/>
              </a:rPr>
              <a:t>Medical Examiner</a:t>
            </a:r>
            <a:endParaRPr lang="en-GB" dirty="0">
              <a:cs typeface="Arial"/>
            </a:endParaRPr>
          </a:p>
        </p:txBody>
      </p:sp>
      <p:pic>
        <p:nvPicPr>
          <p:cNvPr id="16" name="Picture 15" descr="Principal Judge Robe – Judicial Shop">
            <a:extLst>
              <a:ext uri="{FF2B5EF4-FFF2-40B4-BE49-F238E27FC236}">
                <a16:creationId xmlns:a16="http://schemas.microsoft.com/office/drawing/2014/main" id="{D33348EB-592A-6BE1-A7D8-16DB80B7ACF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4569" y="1971365"/>
            <a:ext cx="4256903" cy="4256903"/>
          </a:xfrm>
          <a:prstGeom prst="rect">
            <a:avLst/>
          </a:prstGeom>
        </p:spPr>
      </p:pic>
      <p:pic>
        <p:nvPicPr>
          <p:cNvPr id="17" name="Picture 16" descr="Scales Free Stock Photo - Public Domain Pictures">
            <a:extLst>
              <a:ext uri="{FF2B5EF4-FFF2-40B4-BE49-F238E27FC236}">
                <a16:creationId xmlns:a16="http://schemas.microsoft.com/office/drawing/2014/main" id="{CCC15121-E642-5980-3F7B-FCE6E4751B2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80286" y="2060309"/>
            <a:ext cx="3382148" cy="3690552"/>
          </a:xfrm>
          <a:prstGeom prst="rect">
            <a:avLst/>
          </a:prstGeom>
        </p:spPr>
      </p:pic>
      <p:pic>
        <p:nvPicPr>
          <p:cNvPr id="18" name="Picture 17" descr="British Police Car Free Stock Photo - Public Domain Pictures">
            <a:extLst>
              <a:ext uri="{FF2B5EF4-FFF2-40B4-BE49-F238E27FC236}">
                <a16:creationId xmlns:a16="http://schemas.microsoft.com/office/drawing/2014/main" id="{FA7E8473-6BD6-9701-2D74-23E4C14001A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00936" y="2430117"/>
            <a:ext cx="4356127" cy="2947505"/>
          </a:xfrm>
          <a:prstGeom prst="rect">
            <a:avLst/>
          </a:prstGeom>
        </p:spPr>
      </p:pic>
    </p:spTree>
    <p:extLst>
      <p:ext uri="{BB962C8B-B14F-4D97-AF65-F5344CB8AC3E}">
        <p14:creationId xmlns:p14="http://schemas.microsoft.com/office/powerpoint/2010/main" val="489222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pic>
        <p:nvPicPr>
          <p:cNvPr id="2" name="Picture 1" descr="The Clock Is Ticking! | Mold Solutions">
            <a:extLst>
              <a:ext uri="{FF2B5EF4-FFF2-40B4-BE49-F238E27FC236}">
                <a16:creationId xmlns:a16="http://schemas.microsoft.com/office/drawing/2014/main" id="{50C18356-6BD3-9DA6-D8F1-1F23C8F2AFE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68734" y="-353"/>
            <a:ext cx="9404184" cy="6273402"/>
          </a:xfrm>
          <a:prstGeom prst="rect">
            <a:avLst/>
          </a:prstGeom>
        </p:spPr>
      </p:pic>
    </p:spTree>
    <p:extLst>
      <p:ext uri="{BB962C8B-B14F-4D97-AF65-F5344CB8AC3E}">
        <p14:creationId xmlns:p14="http://schemas.microsoft.com/office/powerpoint/2010/main" val="4167001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94009"/>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9" name="Title 1"/>
          <p:cNvSpPr txBox="1">
            <a:spLocks/>
          </p:cNvSpPr>
          <p:nvPr/>
        </p:nvSpPr>
        <p:spPr bwMode="auto">
          <a:xfrm>
            <a:off x="1706439" y="158153"/>
            <a:ext cx="8745933" cy="63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sz="3200" kern="0" dirty="0">
                <a:latin typeface="Arial"/>
                <a:ea typeface="ＭＳ Ｐゴシック"/>
                <a:cs typeface=""/>
              </a:rPr>
              <a:t>Donation Following Neurological Death: DBD </a:t>
            </a:r>
            <a:br>
              <a:rPr lang="en-GB" kern="0" dirty="0">
                <a:latin typeface="Arial"/>
                <a:ea typeface="ＭＳ Ｐゴシック"/>
                <a:cs typeface=""/>
              </a:rPr>
            </a:br>
            <a:endParaRPr lang="en-GB" sz="2800" b="0" kern="0" dirty="0">
              <a:latin typeface="Arial"/>
              <a:ea typeface="ＭＳ Ｐゴシック"/>
              <a:cs typeface=""/>
            </a:endParaRPr>
          </a:p>
        </p:txBody>
      </p:sp>
      <p:sp>
        <p:nvSpPr>
          <p:cNvPr id="10" name="Content Placeholder 2"/>
          <p:cNvSpPr txBox="1">
            <a:spLocks/>
          </p:cNvSpPr>
          <p:nvPr/>
        </p:nvSpPr>
        <p:spPr bwMode="auto">
          <a:xfrm>
            <a:off x="1554964" y="2530161"/>
            <a:ext cx="9249778" cy="4326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marL="0" indent="0">
              <a:buNone/>
              <a:defRPr/>
            </a:pPr>
            <a:r>
              <a:rPr lang="en-GB" kern="0" dirty="0">
                <a:solidFill>
                  <a:srgbClr val="000000"/>
                </a:solidFill>
                <a:latin typeface="Arial"/>
                <a:ea typeface="ＭＳ Ｐゴシック"/>
                <a:cs typeface=""/>
              </a:rPr>
              <a:t> </a:t>
            </a:r>
            <a:endParaRPr lang="en-GB" sz="1400" kern="0" dirty="0">
              <a:solidFill>
                <a:srgbClr val="000000"/>
              </a:solidFill>
              <a:latin typeface="Arial"/>
              <a:ea typeface="ＭＳ Ｐゴシック"/>
              <a:cs typeface=""/>
            </a:endParaRPr>
          </a:p>
        </p:txBody>
      </p:sp>
      <p:sp>
        <p:nvSpPr>
          <p:cNvPr id="2" name="Arrow: Notched Right 1">
            <a:extLst>
              <a:ext uri="{FF2B5EF4-FFF2-40B4-BE49-F238E27FC236}">
                <a16:creationId xmlns:a16="http://schemas.microsoft.com/office/drawing/2014/main" id="{3CAC4114-7B94-4CB7-B906-84CD30867E32}"/>
              </a:ext>
            </a:extLst>
          </p:cNvPr>
          <p:cNvSpPr/>
          <p:nvPr/>
        </p:nvSpPr>
        <p:spPr>
          <a:xfrm>
            <a:off x="2086447" y="5030990"/>
            <a:ext cx="8148917" cy="484632"/>
          </a:xfrm>
          <a:prstGeom prst="notch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4BC87129-71BE-46D9-B684-AC58C76D5836}"/>
              </a:ext>
            </a:extLst>
          </p:cNvPr>
          <p:cNvCxnSpPr>
            <a:cxnSpLocks/>
          </p:cNvCxnSpPr>
          <p:nvPr/>
        </p:nvCxnSpPr>
        <p:spPr>
          <a:xfrm>
            <a:off x="3062850" y="3974374"/>
            <a:ext cx="0" cy="113880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5" name="TextBox 14">
            <a:extLst>
              <a:ext uri="{FF2B5EF4-FFF2-40B4-BE49-F238E27FC236}">
                <a16:creationId xmlns:a16="http://schemas.microsoft.com/office/drawing/2014/main" id="{AC37CF7F-7725-4BFD-9267-71A6A4591539}"/>
              </a:ext>
            </a:extLst>
          </p:cNvPr>
          <p:cNvSpPr txBox="1"/>
          <p:nvPr/>
        </p:nvSpPr>
        <p:spPr>
          <a:xfrm rot="5400000">
            <a:off x="430284" y="5239609"/>
            <a:ext cx="3050894" cy="369332"/>
          </a:xfrm>
          <a:prstGeom prst="rect">
            <a:avLst/>
          </a:prstGeom>
          <a:noFill/>
        </p:spPr>
        <p:txBody>
          <a:bodyPr wrap="square" rtlCol="0">
            <a:spAutoFit/>
          </a:bodyPr>
          <a:lstStyle/>
          <a:p>
            <a:r>
              <a:rPr lang="en-GB" kern="0" dirty="0">
                <a:solidFill>
                  <a:srgbClr val="6E2C6B"/>
                </a:solidFill>
                <a:latin typeface="Arial"/>
                <a:ea typeface="ＭＳ Ｐゴシック"/>
                <a:cs typeface=""/>
              </a:rPr>
              <a:t>Notification &amp; Triage</a:t>
            </a:r>
            <a:endParaRPr lang="en-GB" dirty="0">
              <a:solidFill>
                <a:srgbClr val="6E2C6B"/>
              </a:solidFill>
            </a:endParaRPr>
          </a:p>
        </p:txBody>
      </p:sp>
      <p:sp>
        <p:nvSpPr>
          <p:cNvPr id="16" name="TextBox 15">
            <a:extLst>
              <a:ext uri="{FF2B5EF4-FFF2-40B4-BE49-F238E27FC236}">
                <a16:creationId xmlns:a16="http://schemas.microsoft.com/office/drawing/2014/main" id="{402E273C-DAC6-40A4-B2D9-7BACB5399356}"/>
              </a:ext>
            </a:extLst>
          </p:cNvPr>
          <p:cNvSpPr txBox="1"/>
          <p:nvPr/>
        </p:nvSpPr>
        <p:spPr>
          <a:xfrm rot="5400000">
            <a:off x="8799742" y="5534530"/>
            <a:ext cx="3305261" cy="369332"/>
          </a:xfrm>
          <a:prstGeom prst="rect">
            <a:avLst/>
          </a:prstGeom>
          <a:noFill/>
        </p:spPr>
        <p:txBody>
          <a:bodyPr wrap="square" rtlCol="0">
            <a:spAutoFit/>
          </a:bodyPr>
          <a:lstStyle/>
          <a:p>
            <a:r>
              <a:rPr lang="en-GB" kern="0" dirty="0">
                <a:solidFill>
                  <a:srgbClr val="6E2C6B"/>
                </a:solidFill>
                <a:latin typeface="Arial"/>
                <a:ea typeface="ＭＳ Ｐゴシック"/>
              </a:rPr>
              <a:t>Post Retrieval Care </a:t>
            </a:r>
            <a:endParaRPr lang="en-GB" dirty="0">
              <a:solidFill>
                <a:srgbClr val="6E2C6B"/>
              </a:solidFill>
            </a:endParaRPr>
          </a:p>
        </p:txBody>
      </p:sp>
      <p:sp>
        <p:nvSpPr>
          <p:cNvPr id="17" name="Rectangle 16">
            <a:extLst>
              <a:ext uri="{FF2B5EF4-FFF2-40B4-BE49-F238E27FC236}">
                <a16:creationId xmlns:a16="http://schemas.microsoft.com/office/drawing/2014/main" id="{446E5F83-9559-4230-A932-A4D75402FB60}"/>
              </a:ext>
            </a:extLst>
          </p:cNvPr>
          <p:cNvSpPr/>
          <p:nvPr/>
        </p:nvSpPr>
        <p:spPr>
          <a:xfrm>
            <a:off x="8247551" y="1259863"/>
            <a:ext cx="320673" cy="487039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FC3E5B1-059D-449C-BB33-6B9C431DECFF}"/>
              </a:ext>
            </a:extLst>
          </p:cNvPr>
          <p:cNvSpPr txBox="1"/>
          <p:nvPr/>
        </p:nvSpPr>
        <p:spPr>
          <a:xfrm rot="5400000">
            <a:off x="7776502" y="3412223"/>
            <a:ext cx="1311429" cy="369332"/>
          </a:xfrm>
          <a:prstGeom prst="rect">
            <a:avLst/>
          </a:prstGeom>
          <a:noFill/>
        </p:spPr>
        <p:txBody>
          <a:bodyPr wrap="square" rtlCol="0">
            <a:spAutoFit/>
          </a:bodyPr>
          <a:lstStyle/>
          <a:p>
            <a:r>
              <a:rPr lang="en-GB" b="1" dirty="0">
                <a:solidFill>
                  <a:srgbClr val="6E2C6B"/>
                </a:solidFill>
              </a:rPr>
              <a:t>Theatre</a:t>
            </a:r>
          </a:p>
        </p:txBody>
      </p:sp>
      <p:sp>
        <p:nvSpPr>
          <p:cNvPr id="20" name="TextBox 19">
            <a:extLst>
              <a:ext uri="{FF2B5EF4-FFF2-40B4-BE49-F238E27FC236}">
                <a16:creationId xmlns:a16="http://schemas.microsoft.com/office/drawing/2014/main" id="{EEEA0054-5FEE-443D-97A3-FC513BD3EF31}"/>
              </a:ext>
            </a:extLst>
          </p:cNvPr>
          <p:cNvSpPr txBox="1"/>
          <p:nvPr/>
        </p:nvSpPr>
        <p:spPr>
          <a:xfrm>
            <a:off x="8939482" y="1899931"/>
            <a:ext cx="1161320" cy="307777"/>
          </a:xfrm>
          <a:prstGeom prst="rect">
            <a:avLst/>
          </a:prstGeom>
          <a:noFill/>
        </p:spPr>
        <p:txBody>
          <a:bodyPr wrap="square" rtlCol="0">
            <a:spAutoFit/>
          </a:bodyPr>
          <a:lstStyle/>
          <a:p>
            <a:r>
              <a:rPr lang="en-GB" sz="1400" b="1" dirty="0">
                <a:solidFill>
                  <a:srgbClr val="6E2C6B"/>
                </a:solidFill>
              </a:rPr>
              <a:t>Retrieval</a:t>
            </a:r>
          </a:p>
        </p:txBody>
      </p:sp>
      <p:cxnSp>
        <p:nvCxnSpPr>
          <p:cNvPr id="23" name="Straight Arrow Connector 22">
            <a:extLst>
              <a:ext uri="{FF2B5EF4-FFF2-40B4-BE49-F238E27FC236}">
                <a16:creationId xmlns:a16="http://schemas.microsoft.com/office/drawing/2014/main" id="{B91159DA-67C2-48AC-B104-9E540C2BDC02}"/>
              </a:ext>
            </a:extLst>
          </p:cNvPr>
          <p:cNvCxnSpPr>
            <a:cxnSpLocks/>
          </p:cNvCxnSpPr>
          <p:nvPr/>
        </p:nvCxnSpPr>
        <p:spPr>
          <a:xfrm>
            <a:off x="7869911" y="4121140"/>
            <a:ext cx="0" cy="99204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4" name="TextBox 23">
            <a:extLst>
              <a:ext uri="{FF2B5EF4-FFF2-40B4-BE49-F238E27FC236}">
                <a16:creationId xmlns:a16="http://schemas.microsoft.com/office/drawing/2014/main" id="{09115AEB-4652-4519-85B1-C562F69B33E0}"/>
              </a:ext>
            </a:extLst>
          </p:cNvPr>
          <p:cNvSpPr txBox="1"/>
          <p:nvPr/>
        </p:nvSpPr>
        <p:spPr>
          <a:xfrm rot="5400000">
            <a:off x="6720480" y="3511341"/>
            <a:ext cx="2374086" cy="307777"/>
          </a:xfrm>
          <a:prstGeom prst="rect">
            <a:avLst/>
          </a:prstGeom>
          <a:noFill/>
        </p:spPr>
        <p:txBody>
          <a:bodyPr wrap="square" rtlCol="0">
            <a:spAutoFit/>
          </a:bodyPr>
          <a:lstStyle/>
          <a:p>
            <a:r>
              <a:rPr lang="en-GB" sz="1400" dirty="0">
                <a:solidFill>
                  <a:srgbClr val="6E2C6B"/>
                </a:solidFill>
              </a:rPr>
              <a:t>Transfer to Theatre</a:t>
            </a:r>
          </a:p>
        </p:txBody>
      </p:sp>
      <p:sp>
        <p:nvSpPr>
          <p:cNvPr id="18" name="TextBox 17">
            <a:extLst>
              <a:ext uri="{FF2B5EF4-FFF2-40B4-BE49-F238E27FC236}">
                <a16:creationId xmlns:a16="http://schemas.microsoft.com/office/drawing/2014/main" id="{37F65B10-C1A3-4425-B12E-D3133865CBB9}"/>
              </a:ext>
            </a:extLst>
          </p:cNvPr>
          <p:cNvSpPr txBox="1"/>
          <p:nvPr/>
        </p:nvSpPr>
        <p:spPr>
          <a:xfrm>
            <a:off x="1994946" y="1512330"/>
            <a:ext cx="3511000" cy="954107"/>
          </a:xfrm>
          <a:prstGeom prst="rect">
            <a:avLst/>
          </a:prstGeom>
          <a:noFill/>
        </p:spPr>
        <p:txBody>
          <a:bodyPr wrap="square" rtlCol="0">
            <a:spAutoFit/>
          </a:bodyPr>
          <a:lstStyle/>
          <a:p>
            <a:pPr algn="ctr"/>
            <a:r>
              <a:rPr lang="en-GB" sz="1400" b="1" dirty="0">
                <a:solidFill>
                  <a:srgbClr val="6E2C6B"/>
                </a:solidFill>
              </a:rPr>
              <a:t>Detailed assessment &amp; planning</a:t>
            </a:r>
          </a:p>
          <a:p>
            <a:pPr algn="ctr"/>
            <a:r>
              <a:rPr lang="en-GB" sz="1400" b="1" dirty="0">
                <a:solidFill>
                  <a:srgbClr val="6E2C6B"/>
                </a:solidFill>
              </a:rPr>
              <a:t>Gather whole health history</a:t>
            </a:r>
          </a:p>
          <a:p>
            <a:pPr algn="ctr"/>
            <a:r>
              <a:rPr lang="en-GB" sz="1400" b="1" dirty="0">
                <a:solidFill>
                  <a:srgbClr val="6E2C6B"/>
                </a:solidFill>
              </a:rPr>
              <a:t>Physical examination</a:t>
            </a:r>
          </a:p>
          <a:p>
            <a:pPr algn="ctr"/>
            <a:endParaRPr lang="en-GB" sz="1400" b="1" dirty="0"/>
          </a:p>
        </p:txBody>
      </p:sp>
      <p:cxnSp>
        <p:nvCxnSpPr>
          <p:cNvPr id="6" name="Straight Arrow Connector 5">
            <a:extLst>
              <a:ext uri="{FF2B5EF4-FFF2-40B4-BE49-F238E27FC236}">
                <a16:creationId xmlns:a16="http://schemas.microsoft.com/office/drawing/2014/main" id="{B12E0EBD-8825-4076-A766-8E82D51B044C}"/>
              </a:ext>
            </a:extLst>
          </p:cNvPr>
          <p:cNvCxnSpPr>
            <a:cxnSpLocks/>
          </p:cNvCxnSpPr>
          <p:nvPr/>
        </p:nvCxnSpPr>
        <p:spPr bwMode="auto">
          <a:xfrm>
            <a:off x="1828047" y="2271822"/>
            <a:ext cx="3650874" cy="0"/>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22" name="TextBox 21">
            <a:extLst>
              <a:ext uri="{FF2B5EF4-FFF2-40B4-BE49-F238E27FC236}">
                <a16:creationId xmlns:a16="http://schemas.microsoft.com/office/drawing/2014/main" id="{A856AC59-0247-4486-99B9-A509DBBD8B52}"/>
              </a:ext>
            </a:extLst>
          </p:cNvPr>
          <p:cNvSpPr txBox="1"/>
          <p:nvPr/>
        </p:nvSpPr>
        <p:spPr>
          <a:xfrm rot="5400000">
            <a:off x="2169574" y="3096727"/>
            <a:ext cx="1871386" cy="307777"/>
          </a:xfrm>
          <a:prstGeom prst="rect">
            <a:avLst/>
          </a:prstGeom>
          <a:noFill/>
        </p:spPr>
        <p:txBody>
          <a:bodyPr wrap="square" rtlCol="0">
            <a:spAutoFit/>
          </a:bodyPr>
          <a:lstStyle/>
          <a:p>
            <a:r>
              <a:rPr lang="en-GB" sz="1400" b="1" dirty="0">
                <a:solidFill>
                  <a:srgbClr val="E0119D"/>
                </a:solidFill>
              </a:rPr>
              <a:t>Family Approach</a:t>
            </a:r>
          </a:p>
        </p:txBody>
      </p:sp>
      <p:cxnSp>
        <p:nvCxnSpPr>
          <p:cNvPr id="25" name="Straight Arrow Connector 24">
            <a:extLst>
              <a:ext uri="{FF2B5EF4-FFF2-40B4-BE49-F238E27FC236}">
                <a16:creationId xmlns:a16="http://schemas.microsoft.com/office/drawing/2014/main" id="{51B4BE7A-F902-4016-A267-BEBABDF09E77}"/>
              </a:ext>
            </a:extLst>
          </p:cNvPr>
          <p:cNvCxnSpPr>
            <a:cxnSpLocks/>
          </p:cNvCxnSpPr>
          <p:nvPr/>
        </p:nvCxnSpPr>
        <p:spPr bwMode="auto">
          <a:xfrm>
            <a:off x="5478924" y="2271822"/>
            <a:ext cx="1816705"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6" name="Straight Arrow Connector 25">
            <a:extLst>
              <a:ext uri="{FF2B5EF4-FFF2-40B4-BE49-F238E27FC236}">
                <a16:creationId xmlns:a16="http://schemas.microsoft.com/office/drawing/2014/main" id="{BC0E667F-B0FB-4BB8-B562-01FA9F495126}"/>
              </a:ext>
            </a:extLst>
          </p:cNvPr>
          <p:cNvCxnSpPr>
            <a:cxnSpLocks/>
          </p:cNvCxnSpPr>
          <p:nvPr/>
        </p:nvCxnSpPr>
        <p:spPr bwMode="auto">
          <a:xfrm flipV="1">
            <a:off x="7295626" y="2271822"/>
            <a:ext cx="829836"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9" name="Straight Arrow Connector 28">
            <a:extLst>
              <a:ext uri="{FF2B5EF4-FFF2-40B4-BE49-F238E27FC236}">
                <a16:creationId xmlns:a16="http://schemas.microsoft.com/office/drawing/2014/main" id="{B4754616-9660-40E5-95C2-E71CA7E469CD}"/>
              </a:ext>
            </a:extLst>
          </p:cNvPr>
          <p:cNvCxnSpPr>
            <a:cxnSpLocks/>
          </p:cNvCxnSpPr>
          <p:nvPr/>
        </p:nvCxnSpPr>
        <p:spPr bwMode="auto">
          <a:xfrm flipV="1">
            <a:off x="8603341" y="2264094"/>
            <a:ext cx="1664362" cy="16254"/>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1" name="Straight Arrow Connector 20">
            <a:extLst>
              <a:ext uri="{FF2B5EF4-FFF2-40B4-BE49-F238E27FC236}">
                <a16:creationId xmlns:a16="http://schemas.microsoft.com/office/drawing/2014/main" id="{FBBF4029-5D5F-45DD-A9DC-1077D93BDB12}"/>
              </a:ext>
            </a:extLst>
          </p:cNvPr>
          <p:cNvCxnSpPr>
            <a:cxnSpLocks/>
          </p:cNvCxnSpPr>
          <p:nvPr/>
        </p:nvCxnSpPr>
        <p:spPr bwMode="auto">
          <a:xfrm>
            <a:off x="1931198" y="974202"/>
            <a:ext cx="6194264" cy="0"/>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sp>
        <p:nvSpPr>
          <p:cNvPr id="27" name="TextBox 26">
            <a:extLst>
              <a:ext uri="{FF2B5EF4-FFF2-40B4-BE49-F238E27FC236}">
                <a16:creationId xmlns:a16="http://schemas.microsoft.com/office/drawing/2014/main" id="{1B224A79-6F5F-43AE-BD7D-181EC613C922}"/>
              </a:ext>
            </a:extLst>
          </p:cNvPr>
          <p:cNvSpPr txBox="1"/>
          <p:nvPr/>
        </p:nvSpPr>
        <p:spPr>
          <a:xfrm>
            <a:off x="3062850" y="974398"/>
            <a:ext cx="4807060" cy="338554"/>
          </a:xfrm>
          <a:prstGeom prst="rect">
            <a:avLst/>
          </a:prstGeom>
          <a:noFill/>
        </p:spPr>
        <p:txBody>
          <a:bodyPr wrap="square" rtlCol="0">
            <a:spAutoFit/>
          </a:bodyPr>
          <a:lstStyle/>
          <a:p>
            <a:r>
              <a:rPr lang="en-GB" sz="1600" b="1" dirty="0">
                <a:solidFill>
                  <a:srgbClr val="E0119D"/>
                </a:solidFill>
              </a:rPr>
              <a:t>Stabilisation for testing &amp; donor optimisation </a:t>
            </a:r>
          </a:p>
        </p:txBody>
      </p:sp>
      <p:cxnSp>
        <p:nvCxnSpPr>
          <p:cNvPr id="28" name="Straight Arrow Connector 27">
            <a:extLst>
              <a:ext uri="{FF2B5EF4-FFF2-40B4-BE49-F238E27FC236}">
                <a16:creationId xmlns:a16="http://schemas.microsoft.com/office/drawing/2014/main" id="{B7A7252A-820B-48AB-93D4-686E0B64714B}"/>
              </a:ext>
            </a:extLst>
          </p:cNvPr>
          <p:cNvCxnSpPr>
            <a:cxnSpLocks/>
          </p:cNvCxnSpPr>
          <p:nvPr/>
        </p:nvCxnSpPr>
        <p:spPr>
          <a:xfrm>
            <a:off x="2622929" y="3129094"/>
            <a:ext cx="0" cy="198408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0" name="Straight Arrow Connector 29">
            <a:extLst>
              <a:ext uri="{FF2B5EF4-FFF2-40B4-BE49-F238E27FC236}">
                <a16:creationId xmlns:a16="http://schemas.microsoft.com/office/drawing/2014/main" id="{C8443D9A-46F9-4B0C-8433-5ABD21F8DE22}"/>
              </a:ext>
            </a:extLst>
          </p:cNvPr>
          <p:cNvCxnSpPr>
            <a:cxnSpLocks/>
          </p:cNvCxnSpPr>
          <p:nvPr/>
        </p:nvCxnSpPr>
        <p:spPr>
          <a:xfrm>
            <a:off x="3506647" y="3985140"/>
            <a:ext cx="0" cy="113880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1" name="Straight Arrow Connector 30">
            <a:extLst>
              <a:ext uri="{FF2B5EF4-FFF2-40B4-BE49-F238E27FC236}">
                <a16:creationId xmlns:a16="http://schemas.microsoft.com/office/drawing/2014/main" id="{4363692B-25B5-4611-AB5F-D4D974D92401}"/>
              </a:ext>
            </a:extLst>
          </p:cNvPr>
          <p:cNvCxnSpPr>
            <a:cxnSpLocks/>
          </p:cNvCxnSpPr>
          <p:nvPr/>
        </p:nvCxnSpPr>
        <p:spPr>
          <a:xfrm>
            <a:off x="7295626" y="4437802"/>
            <a:ext cx="0" cy="67538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2" name="TextBox 31">
            <a:extLst>
              <a:ext uri="{FF2B5EF4-FFF2-40B4-BE49-F238E27FC236}">
                <a16:creationId xmlns:a16="http://schemas.microsoft.com/office/drawing/2014/main" id="{04143024-0A5C-4CCF-AFF1-27173143B1F2}"/>
              </a:ext>
            </a:extLst>
          </p:cNvPr>
          <p:cNvSpPr txBox="1"/>
          <p:nvPr/>
        </p:nvSpPr>
        <p:spPr>
          <a:xfrm rot="5400000">
            <a:off x="1709046" y="3089228"/>
            <a:ext cx="1871386" cy="307777"/>
          </a:xfrm>
          <a:prstGeom prst="rect">
            <a:avLst/>
          </a:prstGeom>
          <a:noFill/>
        </p:spPr>
        <p:txBody>
          <a:bodyPr wrap="square" rtlCol="0">
            <a:spAutoFit/>
          </a:bodyPr>
          <a:lstStyle/>
          <a:p>
            <a:r>
              <a:rPr lang="en-GB" sz="1400" b="1" dirty="0">
                <a:solidFill>
                  <a:srgbClr val="E0119D"/>
                </a:solidFill>
              </a:rPr>
              <a:t>Testing </a:t>
            </a:r>
          </a:p>
        </p:txBody>
      </p:sp>
      <p:sp>
        <p:nvSpPr>
          <p:cNvPr id="33" name="TextBox 32">
            <a:extLst>
              <a:ext uri="{FF2B5EF4-FFF2-40B4-BE49-F238E27FC236}">
                <a16:creationId xmlns:a16="http://schemas.microsoft.com/office/drawing/2014/main" id="{BE8ED3BA-92FE-4144-B45F-FBDB1A9D38FC}"/>
              </a:ext>
            </a:extLst>
          </p:cNvPr>
          <p:cNvSpPr txBox="1"/>
          <p:nvPr/>
        </p:nvSpPr>
        <p:spPr>
          <a:xfrm rot="5400000">
            <a:off x="2399594" y="3202546"/>
            <a:ext cx="2262457" cy="523220"/>
          </a:xfrm>
          <a:prstGeom prst="rect">
            <a:avLst/>
          </a:prstGeom>
          <a:noFill/>
        </p:spPr>
        <p:txBody>
          <a:bodyPr wrap="square" rtlCol="0">
            <a:spAutoFit/>
          </a:bodyPr>
          <a:lstStyle/>
          <a:p>
            <a:r>
              <a:rPr lang="en-GB" sz="1400" dirty="0">
                <a:solidFill>
                  <a:srgbClr val="6E2C6B"/>
                </a:solidFill>
              </a:rPr>
              <a:t>Formal consent &amp; medical social assessment </a:t>
            </a:r>
          </a:p>
        </p:txBody>
      </p:sp>
      <p:sp>
        <p:nvSpPr>
          <p:cNvPr id="34" name="TextBox 33">
            <a:extLst>
              <a:ext uri="{FF2B5EF4-FFF2-40B4-BE49-F238E27FC236}">
                <a16:creationId xmlns:a16="http://schemas.microsoft.com/office/drawing/2014/main" id="{F985EEF0-3E99-4FE8-A8D6-BC0ADACDA643}"/>
              </a:ext>
            </a:extLst>
          </p:cNvPr>
          <p:cNvSpPr txBox="1"/>
          <p:nvPr/>
        </p:nvSpPr>
        <p:spPr>
          <a:xfrm>
            <a:off x="5556234" y="1931577"/>
            <a:ext cx="1510606" cy="307048"/>
          </a:xfrm>
          <a:prstGeom prst="rect">
            <a:avLst/>
          </a:prstGeom>
          <a:noFill/>
        </p:spPr>
        <p:txBody>
          <a:bodyPr wrap="square" rtlCol="0">
            <a:spAutoFit/>
          </a:bodyPr>
          <a:lstStyle/>
          <a:p>
            <a:pPr algn="ctr"/>
            <a:r>
              <a:rPr lang="en-GB" sz="1400" b="1" dirty="0">
                <a:solidFill>
                  <a:srgbClr val="6E2C6B"/>
                </a:solidFill>
              </a:rPr>
              <a:t>Find recipients</a:t>
            </a:r>
          </a:p>
        </p:txBody>
      </p:sp>
      <p:sp>
        <p:nvSpPr>
          <p:cNvPr id="35" name="TextBox 34">
            <a:extLst>
              <a:ext uri="{FF2B5EF4-FFF2-40B4-BE49-F238E27FC236}">
                <a16:creationId xmlns:a16="http://schemas.microsoft.com/office/drawing/2014/main" id="{707E7E26-4BE2-4256-B2C2-6242B752BAEB}"/>
              </a:ext>
            </a:extLst>
          </p:cNvPr>
          <p:cNvSpPr txBox="1"/>
          <p:nvPr/>
        </p:nvSpPr>
        <p:spPr>
          <a:xfrm>
            <a:off x="7159908" y="1513297"/>
            <a:ext cx="965554" cy="738664"/>
          </a:xfrm>
          <a:prstGeom prst="rect">
            <a:avLst/>
          </a:prstGeom>
          <a:noFill/>
        </p:spPr>
        <p:txBody>
          <a:bodyPr wrap="square" rtlCol="0">
            <a:spAutoFit/>
          </a:bodyPr>
          <a:lstStyle/>
          <a:p>
            <a:pPr algn="ctr"/>
            <a:r>
              <a:rPr lang="en-GB" sz="1400" b="1" dirty="0">
                <a:solidFill>
                  <a:srgbClr val="6E2C6B"/>
                </a:solidFill>
              </a:rPr>
              <a:t>Prepare </a:t>
            </a:r>
          </a:p>
          <a:p>
            <a:pPr algn="ctr"/>
            <a:r>
              <a:rPr lang="en-GB" sz="1400" b="1" dirty="0">
                <a:solidFill>
                  <a:srgbClr val="6E2C6B"/>
                </a:solidFill>
              </a:rPr>
              <a:t>for </a:t>
            </a:r>
          </a:p>
          <a:p>
            <a:pPr algn="ctr"/>
            <a:r>
              <a:rPr lang="en-GB" sz="1400" b="1" dirty="0">
                <a:solidFill>
                  <a:srgbClr val="6E2C6B"/>
                </a:solidFill>
              </a:rPr>
              <a:t>theatre</a:t>
            </a:r>
          </a:p>
        </p:txBody>
      </p:sp>
      <p:sp>
        <p:nvSpPr>
          <p:cNvPr id="40" name="TextBox 39">
            <a:extLst>
              <a:ext uri="{FF2B5EF4-FFF2-40B4-BE49-F238E27FC236}">
                <a16:creationId xmlns:a16="http://schemas.microsoft.com/office/drawing/2014/main" id="{295E637D-500D-4533-B139-6E6095C2AB14}"/>
              </a:ext>
            </a:extLst>
          </p:cNvPr>
          <p:cNvSpPr txBox="1"/>
          <p:nvPr/>
        </p:nvSpPr>
        <p:spPr>
          <a:xfrm rot="5400000">
            <a:off x="6140831" y="3332619"/>
            <a:ext cx="2374086" cy="307777"/>
          </a:xfrm>
          <a:prstGeom prst="rect">
            <a:avLst/>
          </a:prstGeom>
          <a:noFill/>
        </p:spPr>
        <p:txBody>
          <a:bodyPr wrap="square" rtlCol="0">
            <a:spAutoFit/>
          </a:bodyPr>
          <a:lstStyle/>
          <a:p>
            <a:r>
              <a:rPr lang="en-GB" sz="1400" dirty="0">
                <a:solidFill>
                  <a:srgbClr val="6E2C6B"/>
                </a:solidFill>
              </a:rPr>
              <a:t>Activate retrieval teams</a:t>
            </a:r>
          </a:p>
        </p:txBody>
      </p:sp>
      <p:cxnSp>
        <p:nvCxnSpPr>
          <p:cNvPr id="45" name="Straight Arrow Connector 44">
            <a:extLst>
              <a:ext uri="{FF2B5EF4-FFF2-40B4-BE49-F238E27FC236}">
                <a16:creationId xmlns:a16="http://schemas.microsoft.com/office/drawing/2014/main" id="{6347F222-17CF-4124-BE2D-65503FAACA12}"/>
              </a:ext>
            </a:extLst>
          </p:cNvPr>
          <p:cNvCxnSpPr>
            <a:cxnSpLocks/>
          </p:cNvCxnSpPr>
          <p:nvPr/>
        </p:nvCxnSpPr>
        <p:spPr>
          <a:xfrm>
            <a:off x="5399717" y="3243116"/>
            <a:ext cx="1" cy="187006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6" name="TextBox 45">
            <a:extLst>
              <a:ext uri="{FF2B5EF4-FFF2-40B4-BE49-F238E27FC236}">
                <a16:creationId xmlns:a16="http://schemas.microsoft.com/office/drawing/2014/main" id="{74D1CFAC-C90A-41D1-B928-6DE56DB9533F}"/>
              </a:ext>
            </a:extLst>
          </p:cNvPr>
          <p:cNvSpPr txBox="1"/>
          <p:nvPr/>
        </p:nvSpPr>
        <p:spPr>
          <a:xfrm rot="5400000">
            <a:off x="4245186" y="3287195"/>
            <a:ext cx="2497091" cy="523220"/>
          </a:xfrm>
          <a:prstGeom prst="rect">
            <a:avLst/>
          </a:prstGeom>
          <a:noFill/>
        </p:spPr>
        <p:txBody>
          <a:bodyPr wrap="square" rtlCol="0">
            <a:spAutoFit/>
          </a:bodyPr>
          <a:lstStyle/>
          <a:p>
            <a:r>
              <a:rPr lang="en-GB" sz="1400" dirty="0">
                <a:solidFill>
                  <a:srgbClr val="6E2C6B"/>
                </a:solidFill>
              </a:rPr>
              <a:t>Register donor with national </a:t>
            </a:r>
          </a:p>
          <a:p>
            <a:r>
              <a:rPr lang="en-GB" sz="1400" dirty="0">
                <a:solidFill>
                  <a:srgbClr val="6E2C6B"/>
                </a:solidFill>
              </a:rPr>
              <a:t>hub team</a:t>
            </a:r>
          </a:p>
        </p:txBody>
      </p:sp>
      <p:sp>
        <p:nvSpPr>
          <p:cNvPr id="50" name="TextBox 49">
            <a:extLst>
              <a:ext uri="{FF2B5EF4-FFF2-40B4-BE49-F238E27FC236}">
                <a16:creationId xmlns:a16="http://schemas.microsoft.com/office/drawing/2014/main" id="{E7073572-42B2-42DF-B6E5-5921346EE43C}"/>
              </a:ext>
            </a:extLst>
          </p:cNvPr>
          <p:cNvSpPr txBox="1"/>
          <p:nvPr/>
        </p:nvSpPr>
        <p:spPr>
          <a:xfrm rot="5400000">
            <a:off x="1349273" y="3087860"/>
            <a:ext cx="1836064" cy="307779"/>
          </a:xfrm>
          <a:prstGeom prst="rect">
            <a:avLst/>
          </a:prstGeom>
          <a:noFill/>
        </p:spPr>
        <p:txBody>
          <a:bodyPr wrap="square" rtlCol="0">
            <a:spAutoFit/>
          </a:bodyPr>
          <a:lstStyle/>
          <a:p>
            <a:r>
              <a:rPr lang="en-GB" sz="1400" b="1" dirty="0">
                <a:solidFill>
                  <a:srgbClr val="E0119D"/>
                </a:solidFill>
              </a:rPr>
              <a:t>Family discussions</a:t>
            </a:r>
          </a:p>
        </p:txBody>
      </p:sp>
      <p:cxnSp>
        <p:nvCxnSpPr>
          <p:cNvPr id="51" name="Straight Arrow Connector 50">
            <a:extLst>
              <a:ext uri="{FF2B5EF4-FFF2-40B4-BE49-F238E27FC236}">
                <a16:creationId xmlns:a16="http://schemas.microsoft.com/office/drawing/2014/main" id="{1848C7D1-E930-4E9A-AC63-8EA1D556B22B}"/>
              </a:ext>
            </a:extLst>
          </p:cNvPr>
          <p:cNvCxnSpPr>
            <a:cxnSpLocks/>
          </p:cNvCxnSpPr>
          <p:nvPr/>
        </p:nvCxnSpPr>
        <p:spPr>
          <a:xfrm>
            <a:off x="2255601" y="4078096"/>
            <a:ext cx="0" cy="104585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74592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1676787" y="180521"/>
            <a:ext cx="9128836" cy="63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sz="3200" kern="0" dirty="0">
                <a:latin typeface="Arial"/>
                <a:ea typeface="ＭＳ Ｐゴシック"/>
                <a:cs typeface=""/>
              </a:rPr>
              <a:t>Donation Following Circulatory  Death: DCD</a:t>
            </a:r>
            <a:br>
              <a:rPr lang="en-GB" kern="0" dirty="0">
                <a:latin typeface="Arial"/>
                <a:ea typeface="ＭＳ Ｐゴシック"/>
                <a:cs typeface=""/>
              </a:rPr>
            </a:br>
            <a:endParaRPr lang="en-GB" sz="2800" b="0" kern="0" dirty="0">
              <a:latin typeface="Arial"/>
              <a:ea typeface="ＭＳ Ｐゴシック"/>
              <a:cs typeface=""/>
            </a:endParaRPr>
          </a:p>
        </p:txBody>
      </p:sp>
      <p:sp>
        <p:nvSpPr>
          <p:cNvPr id="10" name="Content Placeholder 2"/>
          <p:cNvSpPr txBox="1">
            <a:spLocks/>
          </p:cNvSpPr>
          <p:nvPr/>
        </p:nvSpPr>
        <p:spPr bwMode="auto">
          <a:xfrm>
            <a:off x="1555845" y="2526370"/>
            <a:ext cx="9249778" cy="4326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marL="0" indent="0">
              <a:buNone/>
              <a:defRPr/>
            </a:pPr>
            <a:r>
              <a:rPr lang="en-GB" kern="0" dirty="0">
                <a:solidFill>
                  <a:srgbClr val="000000"/>
                </a:solidFill>
                <a:latin typeface="Arial"/>
                <a:ea typeface="ＭＳ Ｐゴシック"/>
                <a:cs typeface=""/>
              </a:rPr>
              <a:t> </a:t>
            </a:r>
            <a:endParaRPr lang="en-GB" sz="1400" kern="0" dirty="0">
              <a:solidFill>
                <a:srgbClr val="000000"/>
              </a:solidFill>
              <a:latin typeface="Arial"/>
              <a:ea typeface="ＭＳ Ｐゴシック"/>
              <a:cs typeface=""/>
            </a:endParaRPr>
          </a:p>
        </p:txBody>
      </p:sp>
      <p:sp>
        <p:nvSpPr>
          <p:cNvPr id="2" name="Arrow: Notched Right 1">
            <a:extLst>
              <a:ext uri="{FF2B5EF4-FFF2-40B4-BE49-F238E27FC236}">
                <a16:creationId xmlns:a16="http://schemas.microsoft.com/office/drawing/2014/main" id="{3CAC4114-7B94-4CB7-B906-84CD30867E32}"/>
              </a:ext>
            </a:extLst>
          </p:cNvPr>
          <p:cNvSpPr/>
          <p:nvPr/>
        </p:nvSpPr>
        <p:spPr>
          <a:xfrm>
            <a:off x="2086447" y="5030990"/>
            <a:ext cx="8148917" cy="484632"/>
          </a:xfrm>
          <a:prstGeom prst="notch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4BC87129-71BE-46D9-B684-AC58C76D5836}"/>
              </a:ext>
            </a:extLst>
          </p:cNvPr>
          <p:cNvCxnSpPr>
            <a:cxnSpLocks/>
          </p:cNvCxnSpPr>
          <p:nvPr/>
        </p:nvCxnSpPr>
        <p:spPr>
          <a:xfrm>
            <a:off x="3062850" y="3974374"/>
            <a:ext cx="0" cy="113880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5" name="TextBox 14">
            <a:extLst>
              <a:ext uri="{FF2B5EF4-FFF2-40B4-BE49-F238E27FC236}">
                <a16:creationId xmlns:a16="http://schemas.microsoft.com/office/drawing/2014/main" id="{AC37CF7F-7725-4BFD-9267-71A6A4591539}"/>
              </a:ext>
            </a:extLst>
          </p:cNvPr>
          <p:cNvSpPr txBox="1"/>
          <p:nvPr/>
        </p:nvSpPr>
        <p:spPr>
          <a:xfrm rot="5400000">
            <a:off x="391569" y="5264322"/>
            <a:ext cx="3050894" cy="369332"/>
          </a:xfrm>
          <a:prstGeom prst="rect">
            <a:avLst/>
          </a:prstGeom>
          <a:noFill/>
        </p:spPr>
        <p:txBody>
          <a:bodyPr wrap="square" rtlCol="0">
            <a:spAutoFit/>
          </a:bodyPr>
          <a:lstStyle/>
          <a:p>
            <a:r>
              <a:rPr lang="en-GB" kern="0" dirty="0">
                <a:solidFill>
                  <a:srgbClr val="6E2C6B"/>
                </a:solidFill>
                <a:latin typeface="Arial"/>
                <a:ea typeface="ＭＳ Ｐゴシック"/>
                <a:cs typeface=""/>
              </a:rPr>
              <a:t>Notification &amp; Triage</a:t>
            </a:r>
            <a:endParaRPr lang="en-GB" dirty="0">
              <a:solidFill>
                <a:srgbClr val="6E2C6B"/>
              </a:solidFill>
            </a:endParaRPr>
          </a:p>
        </p:txBody>
      </p:sp>
      <p:sp>
        <p:nvSpPr>
          <p:cNvPr id="16" name="TextBox 15">
            <a:extLst>
              <a:ext uri="{FF2B5EF4-FFF2-40B4-BE49-F238E27FC236}">
                <a16:creationId xmlns:a16="http://schemas.microsoft.com/office/drawing/2014/main" id="{402E273C-DAC6-40A4-B2D9-7BACB5399356}"/>
              </a:ext>
            </a:extLst>
          </p:cNvPr>
          <p:cNvSpPr txBox="1"/>
          <p:nvPr/>
        </p:nvSpPr>
        <p:spPr>
          <a:xfrm rot="5400000">
            <a:off x="8799742" y="5534530"/>
            <a:ext cx="3305261" cy="369332"/>
          </a:xfrm>
          <a:prstGeom prst="rect">
            <a:avLst/>
          </a:prstGeom>
          <a:noFill/>
        </p:spPr>
        <p:txBody>
          <a:bodyPr wrap="square" rtlCol="0">
            <a:spAutoFit/>
          </a:bodyPr>
          <a:lstStyle/>
          <a:p>
            <a:r>
              <a:rPr lang="en-GB" kern="0" dirty="0">
                <a:solidFill>
                  <a:srgbClr val="6E2C6B"/>
                </a:solidFill>
                <a:latin typeface="Arial"/>
                <a:ea typeface="ＭＳ Ｐゴシック"/>
              </a:rPr>
              <a:t>Post Retrieval Care </a:t>
            </a:r>
            <a:endParaRPr lang="en-GB" dirty="0">
              <a:solidFill>
                <a:srgbClr val="6E2C6B"/>
              </a:solidFill>
            </a:endParaRPr>
          </a:p>
        </p:txBody>
      </p:sp>
      <p:sp>
        <p:nvSpPr>
          <p:cNvPr id="17" name="Rectangle 16">
            <a:extLst>
              <a:ext uri="{FF2B5EF4-FFF2-40B4-BE49-F238E27FC236}">
                <a16:creationId xmlns:a16="http://schemas.microsoft.com/office/drawing/2014/main" id="{446E5F83-9559-4230-A932-A4D75402FB60}"/>
              </a:ext>
            </a:extLst>
          </p:cNvPr>
          <p:cNvSpPr/>
          <p:nvPr/>
        </p:nvSpPr>
        <p:spPr>
          <a:xfrm>
            <a:off x="8247551" y="1259863"/>
            <a:ext cx="320673" cy="487039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FC3E5B1-059D-449C-BB33-6B9C431DECFF}"/>
              </a:ext>
            </a:extLst>
          </p:cNvPr>
          <p:cNvSpPr txBox="1"/>
          <p:nvPr/>
        </p:nvSpPr>
        <p:spPr>
          <a:xfrm rot="5400000">
            <a:off x="7762963" y="3714162"/>
            <a:ext cx="1311429" cy="369332"/>
          </a:xfrm>
          <a:prstGeom prst="rect">
            <a:avLst/>
          </a:prstGeom>
          <a:noFill/>
        </p:spPr>
        <p:txBody>
          <a:bodyPr wrap="square" rtlCol="0">
            <a:spAutoFit/>
          </a:bodyPr>
          <a:lstStyle/>
          <a:p>
            <a:r>
              <a:rPr lang="en-GB" b="1" dirty="0">
                <a:solidFill>
                  <a:srgbClr val="6E2C6B"/>
                </a:solidFill>
              </a:rPr>
              <a:t>Theatre</a:t>
            </a:r>
          </a:p>
        </p:txBody>
      </p:sp>
      <p:sp>
        <p:nvSpPr>
          <p:cNvPr id="20" name="TextBox 19">
            <a:extLst>
              <a:ext uri="{FF2B5EF4-FFF2-40B4-BE49-F238E27FC236}">
                <a16:creationId xmlns:a16="http://schemas.microsoft.com/office/drawing/2014/main" id="{EEEA0054-5FEE-443D-97A3-FC513BD3EF31}"/>
              </a:ext>
            </a:extLst>
          </p:cNvPr>
          <p:cNvSpPr txBox="1"/>
          <p:nvPr/>
        </p:nvSpPr>
        <p:spPr>
          <a:xfrm>
            <a:off x="8939482" y="1899931"/>
            <a:ext cx="1161320" cy="307777"/>
          </a:xfrm>
          <a:prstGeom prst="rect">
            <a:avLst/>
          </a:prstGeom>
          <a:noFill/>
        </p:spPr>
        <p:txBody>
          <a:bodyPr wrap="square" rtlCol="0">
            <a:spAutoFit/>
          </a:bodyPr>
          <a:lstStyle/>
          <a:p>
            <a:r>
              <a:rPr lang="en-GB" sz="1400" b="1" dirty="0">
                <a:solidFill>
                  <a:srgbClr val="6E2C6B"/>
                </a:solidFill>
              </a:rPr>
              <a:t>Retrieval</a:t>
            </a:r>
          </a:p>
        </p:txBody>
      </p:sp>
      <p:cxnSp>
        <p:nvCxnSpPr>
          <p:cNvPr id="23" name="Straight Arrow Connector 22">
            <a:extLst>
              <a:ext uri="{FF2B5EF4-FFF2-40B4-BE49-F238E27FC236}">
                <a16:creationId xmlns:a16="http://schemas.microsoft.com/office/drawing/2014/main" id="{B91159DA-67C2-48AC-B104-9E540C2BDC02}"/>
              </a:ext>
            </a:extLst>
          </p:cNvPr>
          <p:cNvCxnSpPr>
            <a:cxnSpLocks/>
          </p:cNvCxnSpPr>
          <p:nvPr/>
        </p:nvCxnSpPr>
        <p:spPr>
          <a:xfrm>
            <a:off x="7782187" y="3355596"/>
            <a:ext cx="0" cy="176835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4" name="TextBox 23">
            <a:extLst>
              <a:ext uri="{FF2B5EF4-FFF2-40B4-BE49-F238E27FC236}">
                <a16:creationId xmlns:a16="http://schemas.microsoft.com/office/drawing/2014/main" id="{09115AEB-4652-4519-85B1-C562F69B33E0}"/>
              </a:ext>
            </a:extLst>
          </p:cNvPr>
          <p:cNvSpPr txBox="1"/>
          <p:nvPr/>
        </p:nvSpPr>
        <p:spPr>
          <a:xfrm rot="5400000">
            <a:off x="7103651" y="2998997"/>
            <a:ext cx="1564843" cy="523220"/>
          </a:xfrm>
          <a:prstGeom prst="rect">
            <a:avLst/>
          </a:prstGeom>
          <a:noFill/>
        </p:spPr>
        <p:txBody>
          <a:bodyPr wrap="square" rtlCol="0">
            <a:spAutoFit/>
          </a:bodyPr>
          <a:lstStyle/>
          <a:p>
            <a:r>
              <a:rPr lang="en-GB" sz="1400" b="1" dirty="0">
                <a:solidFill>
                  <a:srgbClr val="E0119D"/>
                </a:solidFill>
              </a:rPr>
              <a:t>Preparation for &amp;  WLST </a:t>
            </a:r>
          </a:p>
        </p:txBody>
      </p:sp>
      <p:sp>
        <p:nvSpPr>
          <p:cNvPr id="18" name="TextBox 17">
            <a:extLst>
              <a:ext uri="{FF2B5EF4-FFF2-40B4-BE49-F238E27FC236}">
                <a16:creationId xmlns:a16="http://schemas.microsoft.com/office/drawing/2014/main" id="{37F65B10-C1A3-4425-B12E-D3133865CBB9}"/>
              </a:ext>
            </a:extLst>
          </p:cNvPr>
          <p:cNvSpPr txBox="1"/>
          <p:nvPr/>
        </p:nvSpPr>
        <p:spPr>
          <a:xfrm>
            <a:off x="1994946" y="1512327"/>
            <a:ext cx="3511000" cy="738664"/>
          </a:xfrm>
          <a:prstGeom prst="rect">
            <a:avLst/>
          </a:prstGeom>
          <a:noFill/>
        </p:spPr>
        <p:txBody>
          <a:bodyPr wrap="square" rtlCol="0">
            <a:spAutoFit/>
          </a:bodyPr>
          <a:lstStyle/>
          <a:p>
            <a:pPr algn="ctr"/>
            <a:r>
              <a:rPr lang="en-GB" sz="1400" b="1" dirty="0">
                <a:solidFill>
                  <a:srgbClr val="6E2C6B"/>
                </a:solidFill>
              </a:rPr>
              <a:t>Detailed assessment &amp; planning</a:t>
            </a:r>
          </a:p>
          <a:p>
            <a:pPr algn="ctr"/>
            <a:r>
              <a:rPr lang="en-GB" sz="1400" b="1" dirty="0">
                <a:solidFill>
                  <a:srgbClr val="6E2C6B"/>
                </a:solidFill>
              </a:rPr>
              <a:t>Gather &amp; present whole health history</a:t>
            </a:r>
          </a:p>
          <a:p>
            <a:pPr algn="ctr"/>
            <a:r>
              <a:rPr lang="en-GB" sz="1400" b="1" dirty="0">
                <a:solidFill>
                  <a:srgbClr val="6E2C6B"/>
                </a:solidFill>
              </a:rPr>
              <a:t>Physical examination </a:t>
            </a:r>
          </a:p>
        </p:txBody>
      </p:sp>
      <p:cxnSp>
        <p:nvCxnSpPr>
          <p:cNvPr id="6" name="Straight Arrow Connector 5">
            <a:extLst>
              <a:ext uri="{FF2B5EF4-FFF2-40B4-BE49-F238E27FC236}">
                <a16:creationId xmlns:a16="http://schemas.microsoft.com/office/drawing/2014/main" id="{B12E0EBD-8825-4076-A766-8E82D51B044C}"/>
              </a:ext>
            </a:extLst>
          </p:cNvPr>
          <p:cNvCxnSpPr>
            <a:cxnSpLocks/>
          </p:cNvCxnSpPr>
          <p:nvPr/>
        </p:nvCxnSpPr>
        <p:spPr bwMode="auto">
          <a:xfrm>
            <a:off x="1828047" y="2271822"/>
            <a:ext cx="3650874" cy="0"/>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22" name="TextBox 21">
            <a:extLst>
              <a:ext uri="{FF2B5EF4-FFF2-40B4-BE49-F238E27FC236}">
                <a16:creationId xmlns:a16="http://schemas.microsoft.com/office/drawing/2014/main" id="{A856AC59-0247-4486-99B9-A509DBBD8B52}"/>
              </a:ext>
            </a:extLst>
          </p:cNvPr>
          <p:cNvSpPr txBox="1"/>
          <p:nvPr/>
        </p:nvSpPr>
        <p:spPr>
          <a:xfrm rot="5400000">
            <a:off x="2169574" y="3096727"/>
            <a:ext cx="1871386" cy="307777"/>
          </a:xfrm>
          <a:prstGeom prst="rect">
            <a:avLst/>
          </a:prstGeom>
          <a:noFill/>
        </p:spPr>
        <p:txBody>
          <a:bodyPr wrap="square" rtlCol="0">
            <a:spAutoFit/>
          </a:bodyPr>
          <a:lstStyle/>
          <a:p>
            <a:r>
              <a:rPr lang="en-GB" sz="1400" b="1" dirty="0">
                <a:solidFill>
                  <a:srgbClr val="E0119D"/>
                </a:solidFill>
              </a:rPr>
              <a:t>Family Approach</a:t>
            </a:r>
          </a:p>
        </p:txBody>
      </p:sp>
      <p:cxnSp>
        <p:nvCxnSpPr>
          <p:cNvPr id="25" name="Straight Arrow Connector 24">
            <a:extLst>
              <a:ext uri="{FF2B5EF4-FFF2-40B4-BE49-F238E27FC236}">
                <a16:creationId xmlns:a16="http://schemas.microsoft.com/office/drawing/2014/main" id="{51B4BE7A-F902-4016-A267-BEBABDF09E77}"/>
              </a:ext>
            </a:extLst>
          </p:cNvPr>
          <p:cNvCxnSpPr>
            <a:cxnSpLocks/>
          </p:cNvCxnSpPr>
          <p:nvPr/>
        </p:nvCxnSpPr>
        <p:spPr bwMode="auto">
          <a:xfrm>
            <a:off x="5478924" y="2271822"/>
            <a:ext cx="1816705"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6" name="Straight Arrow Connector 25">
            <a:extLst>
              <a:ext uri="{FF2B5EF4-FFF2-40B4-BE49-F238E27FC236}">
                <a16:creationId xmlns:a16="http://schemas.microsoft.com/office/drawing/2014/main" id="{BC0E667F-B0FB-4BB8-B562-01FA9F495126}"/>
              </a:ext>
            </a:extLst>
          </p:cNvPr>
          <p:cNvCxnSpPr>
            <a:cxnSpLocks/>
          </p:cNvCxnSpPr>
          <p:nvPr/>
        </p:nvCxnSpPr>
        <p:spPr bwMode="auto">
          <a:xfrm flipV="1">
            <a:off x="7295626" y="2271822"/>
            <a:ext cx="829836"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9" name="Straight Arrow Connector 28">
            <a:extLst>
              <a:ext uri="{FF2B5EF4-FFF2-40B4-BE49-F238E27FC236}">
                <a16:creationId xmlns:a16="http://schemas.microsoft.com/office/drawing/2014/main" id="{B4754616-9660-40E5-95C2-E71CA7E469CD}"/>
              </a:ext>
            </a:extLst>
          </p:cNvPr>
          <p:cNvCxnSpPr>
            <a:cxnSpLocks/>
          </p:cNvCxnSpPr>
          <p:nvPr/>
        </p:nvCxnSpPr>
        <p:spPr bwMode="auto">
          <a:xfrm flipV="1">
            <a:off x="8603341" y="2264094"/>
            <a:ext cx="1664362" cy="16254"/>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1" name="Straight Arrow Connector 20">
            <a:extLst>
              <a:ext uri="{FF2B5EF4-FFF2-40B4-BE49-F238E27FC236}">
                <a16:creationId xmlns:a16="http://schemas.microsoft.com/office/drawing/2014/main" id="{FBBF4029-5D5F-45DD-A9DC-1077D93BDB12}"/>
              </a:ext>
            </a:extLst>
          </p:cNvPr>
          <p:cNvCxnSpPr>
            <a:cxnSpLocks/>
          </p:cNvCxnSpPr>
          <p:nvPr/>
        </p:nvCxnSpPr>
        <p:spPr bwMode="auto">
          <a:xfrm>
            <a:off x="2039744" y="947760"/>
            <a:ext cx="6194264" cy="0"/>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sp>
        <p:nvSpPr>
          <p:cNvPr id="27" name="TextBox 26">
            <a:extLst>
              <a:ext uri="{FF2B5EF4-FFF2-40B4-BE49-F238E27FC236}">
                <a16:creationId xmlns:a16="http://schemas.microsoft.com/office/drawing/2014/main" id="{1B224A79-6F5F-43AE-BD7D-181EC613C922}"/>
              </a:ext>
            </a:extLst>
          </p:cNvPr>
          <p:cNvSpPr txBox="1"/>
          <p:nvPr/>
        </p:nvSpPr>
        <p:spPr>
          <a:xfrm>
            <a:off x="2020114" y="1001072"/>
            <a:ext cx="6030522" cy="584775"/>
          </a:xfrm>
          <a:prstGeom prst="rect">
            <a:avLst/>
          </a:prstGeom>
          <a:noFill/>
        </p:spPr>
        <p:txBody>
          <a:bodyPr wrap="square" rtlCol="0">
            <a:spAutoFit/>
          </a:bodyPr>
          <a:lstStyle/>
          <a:p>
            <a:pPr algn="ctr"/>
            <a:r>
              <a:rPr lang="en-GB" sz="1600" b="1" dirty="0">
                <a:solidFill>
                  <a:srgbClr val="E0119D"/>
                </a:solidFill>
              </a:rPr>
              <a:t>Stabilisation for ascertaining EOL decisions &amp; donor optimisation </a:t>
            </a:r>
          </a:p>
        </p:txBody>
      </p:sp>
      <p:cxnSp>
        <p:nvCxnSpPr>
          <p:cNvPr id="30" name="Straight Arrow Connector 29">
            <a:extLst>
              <a:ext uri="{FF2B5EF4-FFF2-40B4-BE49-F238E27FC236}">
                <a16:creationId xmlns:a16="http://schemas.microsoft.com/office/drawing/2014/main" id="{C8443D9A-46F9-4B0C-8433-5ABD21F8DE22}"/>
              </a:ext>
            </a:extLst>
          </p:cNvPr>
          <p:cNvCxnSpPr>
            <a:cxnSpLocks/>
          </p:cNvCxnSpPr>
          <p:nvPr/>
        </p:nvCxnSpPr>
        <p:spPr>
          <a:xfrm>
            <a:off x="3506647" y="3985140"/>
            <a:ext cx="0" cy="113880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1" name="Straight Arrow Connector 30">
            <a:extLst>
              <a:ext uri="{FF2B5EF4-FFF2-40B4-BE49-F238E27FC236}">
                <a16:creationId xmlns:a16="http://schemas.microsoft.com/office/drawing/2014/main" id="{4363692B-25B5-4611-AB5F-D4D974D92401}"/>
              </a:ext>
            </a:extLst>
          </p:cNvPr>
          <p:cNvCxnSpPr>
            <a:cxnSpLocks/>
          </p:cNvCxnSpPr>
          <p:nvPr/>
        </p:nvCxnSpPr>
        <p:spPr>
          <a:xfrm>
            <a:off x="7295626" y="4437802"/>
            <a:ext cx="0" cy="67538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3" name="TextBox 32">
            <a:extLst>
              <a:ext uri="{FF2B5EF4-FFF2-40B4-BE49-F238E27FC236}">
                <a16:creationId xmlns:a16="http://schemas.microsoft.com/office/drawing/2014/main" id="{BE8ED3BA-92FE-4144-B45F-FBDB1A9D38FC}"/>
              </a:ext>
            </a:extLst>
          </p:cNvPr>
          <p:cNvSpPr txBox="1"/>
          <p:nvPr/>
        </p:nvSpPr>
        <p:spPr>
          <a:xfrm rot="5400000">
            <a:off x="2393290" y="3193333"/>
            <a:ext cx="2262457" cy="523220"/>
          </a:xfrm>
          <a:prstGeom prst="rect">
            <a:avLst/>
          </a:prstGeom>
          <a:noFill/>
        </p:spPr>
        <p:txBody>
          <a:bodyPr wrap="square" rtlCol="0">
            <a:spAutoFit/>
          </a:bodyPr>
          <a:lstStyle/>
          <a:p>
            <a:r>
              <a:rPr lang="en-GB" sz="1400" dirty="0">
                <a:solidFill>
                  <a:srgbClr val="6E2C6B"/>
                </a:solidFill>
              </a:rPr>
              <a:t>Formal consent &amp; medical social assessment </a:t>
            </a:r>
          </a:p>
        </p:txBody>
      </p:sp>
      <p:sp>
        <p:nvSpPr>
          <p:cNvPr id="34" name="TextBox 33">
            <a:extLst>
              <a:ext uri="{FF2B5EF4-FFF2-40B4-BE49-F238E27FC236}">
                <a16:creationId xmlns:a16="http://schemas.microsoft.com/office/drawing/2014/main" id="{F985EEF0-3E99-4FE8-A8D6-BC0ADACDA643}"/>
              </a:ext>
            </a:extLst>
          </p:cNvPr>
          <p:cNvSpPr txBox="1"/>
          <p:nvPr/>
        </p:nvSpPr>
        <p:spPr>
          <a:xfrm>
            <a:off x="5556234" y="1931577"/>
            <a:ext cx="1510606" cy="307048"/>
          </a:xfrm>
          <a:prstGeom prst="rect">
            <a:avLst/>
          </a:prstGeom>
          <a:noFill/>
        </p:spPr>
        <p:txBody>
          <a:bodyPr wrap="square" rtlCol="0">
            <a:spAutoFit/>
          </a:bodyPr>
          <a:lstStyle/>
          <a:p>
            <a:pPr algn="ctr"/>
            <a:r>
              <a:rPr lang="en-GB" sz="1400" b="1" dirty="0">
                <a:solidFill>
                  <a:srgbClr val="6E2C6B"/>
                </a:solidFill>
              </a:rPr>
              <a:t>Find recipients</a:t>
            </a:r>
          </a:p>
        </p:txBody>
      </p:sp>
      <p:sp>
        <p:nvSpPr>
          <p:cNvPr id="35" name="TextBox 34">
            <a:extLst>
              <a:ext uri="{FF2B5EF4-FFF2-40B4-BE49-F238E27FC236}">
                <a16:creationId xmlns:a16="http://schemas.microsoft.com/office/drawing/2014/main" id="{707E7E26-4BE2-4256-B2C2-6242B752BAEB}"/>
              </a:ext>
            </a:extLst>
          </p:cNvPr>
          <p:cNvSpPr txBox="1"/>
          <p:nvPr/>
        </p:nvSpPr>
        <p:spPr>
          <a:xfrm>
            <a:off x="7159908" y="1513297"/>
            <a:ext cx="965554" cy="738664"/>
          </a:xfrm>
          <a:prstGeom prst="rect">
            <a:avLst/>
          </a:prstGeom>
          <a:noFill/>
        </p:spPr>
        <p:txBody>
          <a:bodyPr wrap="square" rtlCol="0">
            <a:spAutoFit/>
          </a:bodyPr>
          <a:lstStyle/>
          <a:p>
            <a:pPr algn="ctr"/>
            <a:r>
              <a:rPr lang="en-GB" sz="1400" b="1" dirty="0">
                <a:solidFill>
                  <a:srgbClr val="6E2C6B"/>
                </a:solidFill>
              </a:rPr>
              <a:t>Prepare </a:t>
            </a:r>
          </a:p>
          <a:p>
            <a:pPr algn="ctr"/>
            <a:r>
              <a:rPr lang="en-GB" sz="1400" b="1" dirty="0">
                <a:solidFill>
                  <a:srgbClr val="6E2C6B"/>
                </a:solidFill>
              </a:rPr>
              <a:t>for </a:t>
            </a:r>
          </a:p>
          <a:p>
            <a:pPr algn="ctr"/>
            <a:r>
              <a:rPr lang="en-GB" sz="1400" b="1" dirty="0">
                <a:solidFill>
                  <a:srgbClr val="6E2C6B"/>
                </a:solidFill>
              </a:rPr>
              <a:t>theatre</a:t>
            </a:r>
          </a:p>
        </p:txBody>
      </p:sp>
      <p:sp>
        <p:nvSpPr>
          <p:cNvPr id="40" name="TextBox 39">
            <a:extLst>
              <a:ext uri="{FF2B5EF4-FFF2-40B4-BE49-F238E27FC236}">
                <a16:creationId xmlns:a16="http://schemas.microsoft.com/office/drawing/2014/main" id="{295E637D-500D-4533-B139-6E6095C2AB14}"/>
              </a:ext>
            </a:extLst>
          </p:cNvPr>
          <p:cNvSpPr txBox="1"/>
          <p:nvPr/>
        </p:nvSpPr>
        <p:spPr>
          <a:xfrm rot="5400000">
            <a:off x="6140831" y="3332619"/>
            <a:ext cx="2374086" cy="307777"/>
          </a:xfrm>
          <a:prstGeom prst="rect">
            <a:avLst/>
          </a:prstGeom>
          <a:noFill/>
        </p:spPr>
        <p:txBody>
          <a:bodyPr wrap="square" rtlCol="0">
            <a:spAutoFit/>
          </a:bodyPr>
          <a:lstStyle/>
          <a:p>
            <a:r>
              <a:rPr lang="en-GB" sz="1400" dirty="0">
                <a:solidFill>
                  <a:srgbClr val="6E2C6B"/>
                </a:solidFill>
              </a:rPr>
              <a:t>Activate retrieval teams</a:t>
            </a:r>
          </a:p>
        </p:txBody>
      </p:sp>
      <p:cxnSp>
        <p:nvCxnSpPr>
          <p:cNvPr id="45" name="Straight Arrow Connector 44">
            <a:extLst>
              <a:ext uri="{FF2B5EF4-FFF2-40B4-BE49-F238E27FC236}">
                <a16:creationId xmlns:a16="http://schemas.microsoft.com/office/drawing/2014/main" id="{6347F222-17CF-4124-BE2D-65503FAACA12}"/>
              </a:ext>
            </a:extLst>
          </p:cNvPr>
          <p:cNvCxnSpPr>
            <a:cxnSpLocks/>
          </p:cNvCxnSpPr>
          <p:nvPr/>
        </p:nvCxnSpPr>
        <p:spPr>
          <a:xfrm>
            <a:off x="5399717" y="3243116"/>
            <a:ext cx="1" cy="187006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6" name="TextBox 45">
            <a:extLst>
              <a:ext uri="{FF2B5EF4-FFF2-40B4-BE49-F238E27FC236}">
                <a16:creationId xmlns:a16="http://schemas.microsoft.com/office/drawing/2014/main" id="{74D1CFAC-C90A-41D1-B928-6DE56DB9533F}"/>
              </a:ext>
            </a:extLst>
          </p:cNvPr>
          <p:cNvSpPr txBox="1"/>
          <p:nvPr/>
        </p:nvSpPr>
        <p:spPr>
          <a:xfrm rot="5400000">
            <a:off x="4245186" y="3287195"/>
            <a:ext cx="2497091" cy="523220"/>
          </a:xfrm>
          <a:prstGeom prst="rect">
            <a:avLst/>
          </a:prstGeom>
          <a:noFill/>
        </p:spPr>
        <p:txBody>
          <a:bodyPr wrap="square" rtlCol="0">
            <a:spAutoFit/>
          </a:bodyPr>
          <a:lstStyle/>
          <a:p>
            <a:r>
              <a:rPr lang="en-GB" sz="1400" dirty="0">
                <a:solidFill>
                  <a:srgbClr val="6E2C6B"/>
                </a:solidFill>
              </a:rPr>
              <a:t>Register donor with national </a:t>
            </a:r>
          </a:p>
          <a:p>
            <a:r>
              <a:rPr lang="en-GB" sz="1400" dirty="0">
                <a:solidFill>
                  <a:srgbClr val="6E2C6B"/>
                </a:solidFill>
              </a:rPr>
              <a:t>hub team</a:t>
            </a:r>
          </a:p>
        </p:txBody>
      </p:sp>
      <p:sp>
        <p:nvSpPr>
          <p:cNvPr id="36" name="TextBox 35">
            <a:extLst>
              <a:ext uri="{FF2B5EF4-FFF2-40B4-BE49-F238E27FC236}">
                <a16:creationId xmlns:a16="http://schemas.microsoft.com/office/drawing/2014/main" id="{C5D9A8A4-F36C-4043-88D3-9182BBCA3A7D}"/>
              </a:ext>
            </a:extLst>
          </p:cNvPr>
          <p:cNvSpPr txBox="1"/>
          <p:nvPr/>
        </p:nvSpPr>
        <p:spPr>
          <a:xfrm rot="5400000">
            <a:off x="8044942" y="2974854"/>
            <a:ext cx="1564843" cy="307777"/>
          </a:xfrm>
          <a:prstGeom prst="rect">
            <a:avLst/>
          </a:prstGeom>
          <a:noFill/>
        </p:spPr>
        <p:txBody>
          <a:bodyPr wrap="square" rtlCol="0">
            <a:spAutoFit/>
          </a:bodyPr>
          <a:lstStyle/>
          <a:p>
            <a:r>
              <a:rPr lang="en-GB" sz="1400" b="1" dirty="0">
                <a:solidFill>
                  <a:srgbClr val="E0119D"/>
                </a:solidFill>
              </a:rPr>
              <a:t>REINTUBATION</a:t>
            </a:r>
          </a:p>
        </p:txBody>
      </p:sp>
      <p:cxnSp>
        <p:nvCxnSpPr>
          <p:cNvPr id="37" name="Straight Arrow Connector 36">
            <a:extLst>
              <a:ext uri="{FF2B5EF4-FFF2-40B4-BE49-F238E27FC236}">
                <a16:creationId xmlns:a16="http://schemas.microsoft.com/office/drawing/2014/main" id="{715F9BFF-8243-45DE-9369-BB67463ECC06}"/>
              </a:ext>
            </a:extLst>
          </p:cNvPr>
          <p:cNvCxnSpPr>
            <a:cxnSpLocks/>
            <a:stCxn id="36" idx="3"/>
          </p:cNvCxnSpPr>
          <p:nvPr/>
        </p:nvCxnSpPr>
        <p:spPr>
          <a:xfrm>
            <a:off x="8827360" y="3911161"/>
            <a:ext cx="0" cy="117587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4" name="Rectangle 3"/>
          <p:cNvSpPr/>
          <p:nvPr/>
        </p:nvSpPr>
        <p:spPr bwMode="auto">
          <a:xfrm>
            <a:off x="0" y="6294009"/>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2568494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sp>
        <p:nvSpPr>
          <p:cNvPr id="4" name="Rectangle 3"/>
          <p:cNvSpPr/>
          <p:nvPr/>
        </p:nvSpPr>
        <p:spPr bwMode="auto">
          <a:xfrm>
            <a:off x="84221" y="6271574"/>
            <a:ext cx="12107779"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Title 1"/>
          <p:cNvSpPr txBox="1">
            <a:spLocks/>
          </p:cNvSpPr>
          <p:nvPr/>
        </p:nvSpPr>
        <p:spPr bwMode="auto">
          <a:xfrm>
            <a:off x="1737567" y="18108"/>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SNOD Involvement</a:t>
            </a:r>
          </a:p>
          <a:p>
            <a:pPr>
              <a:defRPr/>
            </a:pPr>
            <a:r>
              <a:rPr lang="en-GB" sz="2800" b="0" kern="0" dirty="0">
                <a:latin typeface="Arial"/>
                <a:ea typeface="ＭＳ Ｐゴシック"/>
                <a:cs typeface=""/>
              </a:rPr>
              <a:t>The benefits</a:t>
            </a:r>
          </a:p>
        </p:txBody>
      </p:sp>
      <p:sp>
        <p:nvSpPr>
          <p:cNvPr id="11" name="Content Placeholder 2"/>
          <p:cNvSpPr txBox="1">
            <a:spLocks/>
          </p:cNvSpPr>
          <p:nvPr/>
        </p:nvSpPr>
        <p:spPr bwMode="auto">
          <a:xfrm rot="5400000">
            <a:off x="-1477077" y="3608775"/>
            <a:ext cx="5348517" cy="536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marL="0" indent="0">
              <a:buNone/>
              <a:defRPr/>
            </a:pPr>
            <a:r>
              <a:rPr lang="en-GB" b="1" kern="0" dirty="0">
                <a:solidFill>
                  <a:srgbClr val="E0119D"/>
                </a:solidFill>
                <a:latin typeface="Arial"/>
                <a:ea typeface="ＭＳ Ｐゴシック"/>
                <a:cs typeface=""/>
              </a:rPr>
              <a:t>Neurological Death Testing </a:t>
            </a:r>
          </a:p>
          <a:p>
            <a:pPr>
              <a:defRPr/>
            </a:pPr>
            <a:endParaRPr lang="en-GB" kern="0" dirty="0">
              <a:solidFill>
                <a:srgbClr val="000000"/>
              </a:solidFill>
              <a:latin typeface="Arial"/>
              <a:ea typeface="ＭＳ Ｐゴシック"/>
              <a:cs typeface=""/>
            </a:endParaRPr>
          </a:p>
          <a:p>
            <a:pPr>
              <a:defRPr/>
            </a:pPr>
            <a:endParaRPr lang="en-GB" kern="0" dirty="0">
              <a:solidFill>
                <a:srgbClr val="000000"/>
              </a:solidFill>
              <a:latin typeface="Arial"/>
              <a:ea typeface="ＭＳ Ｐゴシック"/>
              <a:cs typeface=""/>
            </a:endParaRPr>
          </a:p>
          <a:p>
            <a:pPr marL="0" indent="0">
              <a:buNone/>
              <a:defRPr/>
            </a:pPr>
            <a:r>
              <a:rPr lang="en-GB" kern="0" dirty="0">
                <a:solidFill>
                  <a:srgbClr val="000000"/>
                </a:solidFill>
                <a:latin typeface="Arial"/>
                <a:ea typeface="ＭＳ Ｐゴシック"/>
                <a:cs typeface=""/>
              </a:rPr>
              <a:t> </a:t>
            </a:r>
          </a:p>
          <a:p>
            <a:pPr>
              <a:defRPr/>
            </a:pPr>
            <a:endParaRPr lang="en-GB" kern="0" dirty="0">
              <a:solidFill>
                <a:srgbClr val="000000"/>
              </a:solidFill>
              <a:latin typeface="Arial"/>
              <a:ea typeface="ＭＳ Ｐゴシック"/>
              <a:cs typeface=""/>
            </a:endParaRPr>
          </a:p>
        </p:txBody>
      </p:sp>
      <p:sp>
        <p:nvSpPr>
          <p:cNvPr id="12" name="Content Placeholder 3"/>
          <p:cNvSpPr txBox="1">
            <a:spLocks/>
          </p:cNvSpPr>
          <p:nvPr/>
        </p:nvSpPr>
        <p:spPr bwMode="auto">
          <a:xfrm>
            <a:off x="1358895" y="1202963"/>
            <a:ext cx="7735993" cy="4549835"/>
          </a:xfrm>
          <a:prstGeom prst="rect">
            <a:avLst/>
          </a:prstGeom>
          <a:noFill/>
          <a:ln w="9525">
            <a:solidFill>
              <a:srgbClr val="000000">
                <a:alpha val="50000"/>
              </a:srgbClr>
            </a:solidFill>
            <a:miter lim="800000"/>
            <a:headEnd/>
            <a:tailEnd/>
          </a:ln>
          <a:extLs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a:buClr>
                <a:schemeClr val="bg1"/>
              </a:buClr>
              <a:defRPr/>
            </a:pPr>
            <a:r>
              <a:rPr lang="en-GB" sz="2000" kern="0" dirty="0">
                <a:solidFill>
                  <a:srgbClr val="6E2C6B"/>
                </a:solidFill>
                <a:ea typeface="ＭＳ Ｐゴシック"/>
                <a:cs typeface=""/>
              </a:rPr>
              <a:t>Supports recognition to enable a diagnosis of death </a:t>
            </a:r>
          </a:p>
          <a:p>
            <a:pPr>
              <a:buClr>
                <a:schemeClr val="bg1"/>
              </a:buClr>
              <a:defRPr/>
            </a:pPr>
            <a:r>
              <a:rPr lang="en-GB" sz="2000" kern="0" dirty="0">
                <a:solidFill>
                  <a:srgbClr val="6E2C6B"/>
                </a:solidFill>
                <a:ea typeface="ＭＳ Ｐゴシック"/>
                <a:cs typeface=""/>
              </a:rPr>
              <a:t>Efficient preparation towards testing </a:t>
            </a:r>
          </a:p>
          <a:p>
            <a:pPr>
              <a:buClr>
                <a:schemeClr val="bg1"/>
              </a:buClr>
              <a:defRPr/>
            </a:pPr>
            <a:r>
              <a:rPr lang="en-GB" sz="2000" kern="0" dirty="0">
                <a:solidFill>
                  <a:srgbClr val="6E2C6B"/>
                </a:solidFill>
                <a:ea typeface="ＭＳ Ｐゴシック"/>
                <a:cs typeface=""/>
              </a:rPr>
              <a:t>Reduction in delays for family &amp; clinical teams</a:t>
            </a:r>
          </a:p>
          <a:p>
            <a:pPr>
              <a:buClr>
                <a:schemeClr val="bg1"/>
              </a:buClr>
              <a:defRPr/>
            </a:pPr>
            <a:r>
              <a:rPr lang="en-GB" sz="2000" kern="0" dirty="0">
                <a:solidFill>
                  <a:srgbClr val="6E2C6B"/>
                </a:solidFill>
                <a:ea typeface="ＭＳ Ｐゴシック"/>
                <a:cs typeface=""/>
              </a:rPr>
              <a:t>Detailed &amp; expert advice from regional and national experts</a:t>
            </a:r>
          </a:p>
          <a:p>
            <a:pPr>
              <a:buClr>
                <a:schemeClr val="bg1"/>
              </a:buClr>
              <a:defRPr/>
            </a:pPr>
            <a:endParaRPr lang="en-GB" sz="2000" kern="0" dirty="0">
              <a:solidFill>
                <a:srgbClr val="6E2C6B"/>
              </a:solidFill>
              <a:ea typeface="ＭＳ Ｐゴシック"/>
              <a:cs typeface=""/>
            </a:endParaRPr>
          </a:p>
          <a:p>
            <a:pPr>
              <a:buClr>
                <a:schemeClr val="bg1"/>
              </a:buClr>
              <a:defRPr/>
            </a:pPr>
            <a:r>
              <a:rPr lang="en-GB" sz="2000" kern="0" dirty="0">
                <a:solidFill>
                  <a:srgbClr val="6E2C6B"/>
                </a:solidFill>
                <a:ea typeface="ＭＳ Ｐゴシック"/>
                <a:cs typeface=""/>
              </a:rPr>
              <a:t>Support family understanding </a:t>
            </a:r>
          </a:p>
          <a:p>
            <a:pPr>
              <a:buClr>
                <a:schemeClr val="bg1"/>
              </a:buClr>
              <a:defRPr/>
            </a:pPr>
            <a:r>
              <a:rPr lang="en-GB" sz="2000" kern="0" dirty="0">
                <a:solidFill>
                  <a:srgbClr val="6E2C6B"/>
                </a:solidFill>
                <a:ea typeface="ＭＳ Ｐゴシック"/>
                <a:cs typeface=""/>
              </a:rPr>
              <a:t>Family witnessing tests</a:t>
            </a:r>
          </a:p>
          <a:p>
            <a:pPr>
              <a:buClr>
                <a:schemeClr val="bg1"/>
              </a:buClr>
              <a:defRPr/>
            </a:pPr>
            <a:endParaRPr lang="en-GB" sz="2400" kern="0" dirty="0">
              <a:solidFill>
                <a:srgbClr val="6E2C6B"/>
              </a:solidFill>
              <a:ea typeface="ＭＳ Ｐゴシック"/>
              <a:cs typeface=""/>
            </a:endParaRPr>
          </a:p>
          <a:p>
            <a:pPr>
              <a:buClr>
                <a:schemeClr val="bg1"/>
              </a:buClr>
              <a:defRPr/>
            </a:pPr>
            <a:r>
              <a:rPr lang="en-GB" sz="2000" kern="0" dirty="0">
                <a:solidFill>
                  <a:srgbClr val="6E2C6B"/>
                </a:solidFill>
                <a:ea typeface="ＭＳ Ｐゴシック"/>
                <a:cs typeface=""/>
              </a:rPr>
              <a:t>Prompt introduction of the</a:t>
            </a:r>
          </a:p>
          <a:p>
            <a:pPr marL="0" indent="0">
              <a:buClr>
                <a:schemeClr val="bg1"/>
              </a:buClr>
              <a:buNone/>
              <a:defRPr/>
            </a:pPr>
            <a:r>
              <a:rPr lang="en-GB" sz="2000" kern="0" dirty="0">
                <a:solidFill>
                  <a:srgbClr val="6E2C6B"/>
                </a:solidFill>
                <a:ea typeface="ＭＳ Ｐゴシック"/>
                <a:cs typeface=""/>
              </a:rPr>
              <a:t> donor optimisation care bundle </a:t>
            </a:r>
          </a:p>
          <a:p>
            <a:pPr marL="0" indent="0">
              <a:buNone/>
              <a:defRPr/>
            </a:pPr>
            <a:endParaRPr lang="en-GB" kern="0" dirty="0">
              <a:solidFill>
                <a:schemeClr val="bg1"/>
              </a:solidFill>
              <a:latin typeface="Arial"/>
              <a:ea typeface="ＭＳ Ｐゴシック"/>
              <a:cs typeface=""/>
            </a:endParaRPr>
          </a:p>
        </p:txBody>
      </p:sp>
      <p:pic>
        <p:nvPicPr>
          <p:cNvPr id="2" name="Picture 1">
            <a:extLst>
              <a:ext uri="{FF2B5EF4-FFF2-40B4-BE49-F238E27FC236}">
                <a16:creationId xmlns:a16="http://schemas.microsoft.com/office/drawing/2014/main" id="{EA14442B-277C-4566-9FED-7E59176093A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9828" t="3931" r="12776"/>
          <a:stretch/>
        </p:blipFill>
        <p:spPr>
          <a:xfrm rot="5400000">
            <a:off x="8322171" y="2011498"/>
            <a:ext cx="4008207" cy="3731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4175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Title 1"/>
          <p:cNvSpPr txBox="1">
            <a:spLocks/>
          </p:cNvSpPr>
          <p:nvPr/>
        </p:nvSpPr>
        <p:spPr bwMode="auto">
          <a:xfrm>
            <a:off x="1873336" y="47268"/>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SNOD Involvement</a:t>
            </a:r>
          </a:p>
          <a:p>
            <a:pPr>
              <a:defRPr/>
            </a:pPr>
            <a:r>
              <a:rPr lang="en-GB" sz="2800" b="0" kern="0" dirty="0">
                <a:latin typeface="Arial"/>
                <a:ea typeface="ＭＳ Ｐゴシック"/>
                <a:cs typeface=""/>
              </a:rPr>
              <a:t>The benefits</a:t>
            </a:r>
          </a:p>
        </p:txBody>
      </p:sp>
      <p:sp>
        <p:nvSpPr>
          <p:cNvPr id="11" name="Content Placeholder 2"/>
          <p:cNvSpPr txBox="1">
            <a:spLocks/>
          </p:cNvSpPr>
          <p:nvPr/>
        </p:nvSpPr>
        <p:spPr bwMode="auto">
          <a:xfrm rot="5400000">
            <a:off x="110865" y="3468823"/>
            <a:ext cx="2156102" cy="536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marL="0" indent="0">
              <a:buNone/>
              <a:defRPr/>
            </a:pPr>
            <a:r>
              <a:rPr lang="en-GB" b="1" kern="0" dirty="0">
                <a:solidFill>
                  <a:srgbClr val="E0119D"/>
                </a:solidFill>
                <a:latin typeface="Arial"/>
                <a:ea typeface="ＭＳ Ｐゴシック"/>
                <a:cs typeface=""/>
              </a:rPr>
              <a:t>Optimise</a:t>
            </a:r>
          </a:p>
          <a:p>
            <a:pPr>
              <a:defRPr/>
            </a:pPr>
            <a:endParaRPr lang="en-GB" kern="0" dirty="0">
              <a:solidFill>
                <a:srgbClr val="000000"/>
              </a:solidFill>
              <a:latin typeface="Arial"/>
              <a:ea typeface="ＭＳ Ｐゴシック"/>
              <a:cs typeface=""/>
            </a:endParaRPr>
          </a:p>
          <a:p>
            <a:pPr>
              <a:defRPr/>
            </a:pPr>
            <a:endParaRPr lang="en-GB" kern="0" dirty="0">
              <a:solidFill>
                <a:srgbClr val="000000"/>
              </a:solidFill>
              <a:latin typeface="Arial"/>
              <a:ea typeface="ＭＳ Ｐゴシック"/>
              <a:cs typeface=""/>
            </a:endParaRPr>
          </a:p>
          <a:p>
            <a:pPr marL="0" indent="0">
              <a:buNone/>
              <a:defRPr/>
            </a:pPr>
            <a:r>
              <a:rPr lang="en-GB" kern="0" dirty="0">
                <a:solidFill>
                  <a:srgbClr val="000000"/>
                </a:solidFill>
                <a:latin typeface="Arial"/>
                <a:ea typeface="ＭＳ Ｐゴシック"/>
                <a:cs typeface=""/>
              </a:rPr>
              <a:t> </a:t>
            </a:r>
          </a:p>
          <a:p>
            <a:pPr>
              <a:defRPr/>
            </a:pPr>
            <a:endParaRPr lang="en-GB" kern="0" dirty="0">
              <a:solidFill>
                <a:srgbClr val="000000"/>
              </a:solidFill>
              <a:latin typeface="Arial"/>
              <a:ea typeface="ＭＳ Ｐゴシック"/>
              <a:cs typeface=""/>
            </a:endParaRPr>
          </a:p>
        </p:txBody>
      </p:sp>
      <p:sp>
        <p:nvSpPr>
          <p:cNvPr id="12" name="Content Placeholder 3"/>
          <p:cNvSpPr txBox="1">
            <a:spLocks/>
          </p:cNvSpPr>
          <p:nvPr/>
        </p:nvSpPr>
        <p:spPr bwMode="auto">
          <a:xfrm>
            <a:off x="1460442" y="1233277"/>
            <a:ext cx="7804437" cy="4328017"/>
          </a:xfrm>
          <a:prstGeom prst="rect">
            <a:avLst/>
          </a:prstGeom>
          <a:noFill/>
          <a:ln w="9525">
            <a:solidFill>
              <a:srgbClr val="000000">
                <a:alpha val="50000"/>
              </a:srgbClr>
            </a:solidFill>
            <a:miter lim="800000"/>
            <a:headEnd/>
            <a:tailEnd/>
          </a:ln>
          <a:extLs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a:buClr>
                <a:schemeClr val="bg1"/>
              </a:buClr>
              <a:defRPr/>
            </a:pPr>
            <a:r>
              <a:rPr lang="en-GB" sz="2000" kern="0" dirty="0">
                <a:solidFill>
                  <a:srgbClr val="6E2C6B"/>
                </a:solidFill>
                <a:ea typeface="ＭＳ Ｐゴシック"/>
                <a:cs typeface=""/>
              </a:rPr>
              <a:t>Guide donor optimisation care bundle use</a:t>
            </a:r>
          </a:p>
          <a:p>
            <a:pPr>
              <a:buClr>
                <a:schemeClr val="bg1"/>
              </a:buClr>
              <a:defRPr/>
            </a:pPr>
            <a:r>
              <a:rPr lang="en-GB" sz="2000" kern="0" dirty="0">
                <a:solidFill>
                  <a:srgbClr val="6E2C6B"/>
                </a:solidFill>
                <a:ea typeface="ＭＳ Ｐゴシック"/>
                <a:cs typeface=""/>
              </a:rPr>
              <a:t>Training supports a collaborative approach</a:t>
            </a:r>
          </a:p>
          <a:p>
            <a:pPr>
              <a:buClr>
                <a:schemeClr val="bg1"/>
              </a:buClr>
              <a:defRPr/>
            </a:pPr>
            <a:r>
              <a:rPr lang="en-GB" sz="2000" kern="0" dirty="0">
                <a:solidFill>
                  <a:srgbClr val="6E2C6B"/>
                </a:solidFill>
                <a:ea typeface="ＭＳ Ｐゴシック"/>
                <a:cs typeface=""/>
              </a:rPr>
              <a:t>Guide investigations &amp; interventions when liaising with transplant teams</a:t>
            </a:r>
          </a:p>
          <a:p>
            <a:pPr lvl="0">
              <a:buClr>
                <a:schemeClr val="bg1"/>
              </a:buClr>
              <a:defRPr/>
            </a:pPr>
            <a:r>
              <a:rPr lang="en-GB" sz="2000" kern="0" dirty="0">
                <a:solidFill>
                  <a:srgbClr val="6E2C6B"/>
                </a:solidFill>
                <a:ea typeface="ＭＳ Ｐゴシック"/>
                <a:cs typeface=""/>
              </a:rPr>
              <a:t>Support bedside nurse to the change of focus of care</a:t>
            </a:r>
          </a:p>
          <a:p>
            <a:pPr>
              <a:buClr>
                <a:schemeClr val="bg1"/>
              </a:buClr>
              <a:defRPr/>
            </a:pPr>
            <a:r>
              <a:rPr lang="en-GB" sz="2000" kern="0" dirty="0">
                <a:solidFill>
                  <a:srgbClr val="6E2C6B"/>
                </a:solidFill>
                <a:ea typeface="ＭＳ Ｐゴシック"/>
                <a:cs typeface=""/>
              </a:rPr>
              <a:t>Balances family requirements</a:t>
            </a:r>
          </a:p>
          <a:p>
            <a:pPr marL="0" indent="0">
              <a:buClr>
                <a:schemeClr val="bg1"/>
              </a:buClr>
              <a:buNone/>
              <a:defRPr/>
            </a:pPr>
            <a:r>
              <a:rPr lang="en-GB" sz="2000" kern="0" dirty="0">
                <a:solidFill>
                  <a:srgbClr val="6E2C6B"/>
                </a:solidFill>
                <a:ea typeface="ＭＳ Ｐゴシック"/>
                <a:cs typeface=""/>
              </a:rPr>
              <a:t>  Supports organ utilisation</a:t>
            </a:r>
          </a:p>
        </p:txBody>
      </p:sp>
      <p:pic>
        <p:nvPicPr>
          <p:cNvPr id="3" name="Picture 2">
            <a:extLst>
              <a:ext uri="{FF2B5EF4-FFF2-40B4-BE49-F238E27FC236}">
                <a16:creationId xmlns:a16="http://schemas.microsoft.com/office/drawing/2014/main" id="{F2AE1EF3-F8B1-4716-973D-DA409F20FE8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6141" t="6719" r="7018" b="31969"/>
          <a:stretch/>
        </p:blipFill>
        <p:spPr>
          <a:xfrm>
            <a:off x="5986669" y="3429000"/>
            <a:ext cx="4039633" cy="2779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2118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Title 1"/>
          <p:cNvSpPr txBox="1">
            <a:spLocks/>
          </p:cNvSpPr>
          <p:nvPr/>
        </p:nvSpPr>
        <p:spPr bwMode="auto">
          <a:xfrm>
            <a:off x="1669470" y="26882"/>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SNOD Involvement</a:t>
            </a:r>
          </a:p>
          <a:p>
            <a:pPr>
              <a:defRPr/>
            </a:pPr>
            <a:r>
              <a:rPr lang="en-GB" sz="2800" b="0" kern="0" dirty="0">
                <a:latin typeface="Arial"/>
                <a:ea typeface="ＭＳ Ｐゴシック"/>
                <a:cs typeface=""/>
              </a:rPr>
              <a:t>The benefits</a:t>
            </a:r>
          </a:p>
        </p:txBody>
      </p:sp>
      <p:sp>
        <p:nvSpPr>
          <p:cNvPr id="11" name="Content Placeholder 2"/>
          <p:cNvSpPr txBox="1">
            <a:spLocks/>
          </p:cNvSpPr>
          <p:nvPr/>
        </p:nvSpPr>
        <p:spPr bwMode="auto">
          <a:xfrm rot="5400000">
            <a:off x="-1273236" y="4242447"/>
            <a:ext cx="5348517" cy="536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marL="0" indent="0">
              <a:buNone/>
              <a:defRPr/>
            </a:pPr>
            <a:r>
              <a:rPr lang="en-GB" b="1" kern="0" dirty="0">
                <a:solidFill>
                  <a:srgbClr val="E0119D"/>
                </a:solidFill>
                <a:ea typeface="ＭＳ Ｐゴシック"/>
                <a:cs typeface=""/>
              </a:rPr>
              <a:t>Approach for Donation</a:t>
            </a:r>
          </a:p>
        </p:txBody>
      </p:sp>
      <p:sp>
        <p:nvSpPr>
          <p:cNvPr id="12" name="Content Placeholder 3"/>
          <p:cNvSpPr txBox="1">
            <a:spLocks/>
          </p:cNvSpPr>
          <p:nvPr/>
        </p:nvSpPr>
        <p:spPr bwMode="auto">
          <a:xfrm>
            <a:off x="1669470" y="1180198"/>
            <a:ext cx="7037859" cy="4080618"/>
          </a:xfrm>
          <a:prstGeom prst="rect">
            <a:avLst/>
          </a:prstGeom>
          <a:noFill/>
          <a:ln w="9525">
            <a:solidFill>
              <a:srgbClr val="000000">
                <a:alpha val="50000"/>
              </a:srgbClr>
            </a:solidFill>
            <a:miter lim="800000"/>
            <a:headEnd/>
            <a:tailEnd/>
          </a:ln>
          <a:extLs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lvl="0">
              <a:buClr>
                <a:schemeClr val="bg1"/>
              </a:buClr>
            </a:pPr>
            <a:r>
              <a:rPr lang="en-GB" sz="2000" kern="0" dirty="0">
                <a:solidFill>
                  <a:srgbClr val="6E2C6B"/>
                </a:solidFill>
                <a:ea typeface="ＭＳ Ｐゴシック"/>
              </a:rPr>
              <a:t>Supports clinical working</a:t>
            </a:r>
          </a:p>
          <a:p>
            <a:pPr lvl="0">
              <a:buClr>
                <a:schemeClr val="bg1"/>
              </a:buClr>
            </a:pPr>
            <a:r>
              <a:rPr lang="en-GB" sz="2000" kern="0" dirty="0">
                <a:solidFill>
                  <a:srgbClr val="6E2C6B"/>
                </a:solidFill>
                <a:ea typeface="ＭＳ Ｐゴシック"/>
              </a:rPr>
              <a:t>Co-ordination of support agencies </a:t>
            </a:r>
          </a:p>
          <a:p>
            <a:pPr lvl="0">
              <a:buClr>
                <a:schemeClr val="bg1"/>
              </a:buClr>
            </a:pPr>
            <a:r>
              <a:rPr lang="en-GB" sz="2000" kern="0" dirty="0">
                <a:solidFill>
                  <a:srgbClr val="6E2C6B"/>
                </a:solidFill>
                <a:ea typeface="ＭＳ Ｐゴシック"/>
              </a:rPr>
              <a:t>Planning the conversation</a:t>
            </a:r>
          </a:p>
          <a:p>
            <a:pPr lvl="0">
              <a:buClr>
                <a:schemeClr val="bg1"/>
              </a:buClr>
            </a:pPr>
            <a:r>
              <a:rPr lang="en-GB" sz="2000" kern="0" dirty="0">
                <a:solidFill>
                  <a:srgbClr val="6E2C6B"/>
                </a:solidFill>
                <a:ea typeface="ＭＳ Ｐゴシック"/>
              </a:rPr>
              <a:t>Supporting family understanding</a:t>
            </a:r>
          </a:p>
          <a:p>
            <a:pPr lvl="0">
              <a:buClr>
                <a:schemeClr val="bg1"/>
              </a:buClr>
            </a:pPr>
            <a:r>
              <a:rPr lang="en-GB" sz="2000" kern="0" dirty="0">
                <a:solidFill>
                  <a:srgbClr val="6E2C6B"/>
                </a:solidFill>
                <a:ea typeface="ＭＳ Ｐゴシック"/>
              </a:rPr>
              <a:t>Planning for &amp; supporting family needs</a:t>
            </a:r>
          </a:p>
          <a:p>
            <a:pPr lvl="0">
              <a:buClr>
                <a:schemeClr val="bg1"/>
              </a:buClr>
            </a:pPr>
            <a:r>
              <a:rPr lang="en-GB" sz="2000" kern="0" dirty="0">
                <a:solidFill>
                  <a:srgbClr val="6E2C6B"/>
                </a:solidFill>
                <a:ea typeface="ＭＳ Ｐゴシック"/>
              </a:rPr>
              <a:t>Expert donation advice for families </a:t>
            </a:r>
          </a:p>
          <a:p>
            <a:pPr lvl="0">
              <a:buClr>
                <a:schemeClr val="bg1"/>
              </a:buClr>
            </a:pPr>
            <a:r>
              <a:rPr lang="en-GB" sz="2000" kern="0" dirty="0">
                <a:solidFill>
                  <a:srgbClr val="6E2C6B"/>
                </a:solidFill>
                <a:ea typeface="ＭＳ Ｐゴシック"/>
              </a:rPr>
              <a:t>Exploring declines, unwillingness to support</a:t>
            </a:r>
          </a:p>
          <a:p>
            <a:pPr lvl="0">
              <a:buClr>
                <a:schemeClr val="bg1"/>
              </a:buClr>
            </a:pPr>
            <a:r>
              <a:rPr lang="en-GB" sz="2000" kern="0" dirty="0">
                <a:solidFill>
                  <a:srgbClr val="6E2C6B"/>
                </a:solidFill>
                <a:ea typeface="ＭＳ Ｐゴシック"/>
              </a:rPr>
              <a:t>Valuing choice </a:t>
            </a:r>
          </a:p>
          <a:p>
            <a:pPr lvl="0">
              <a:buClr>
                <a:schemeClr val="bg1"/>
              </a:buClr>
            </a:pPr>
            <a:r>
              <a:rPr lang="en-GB" sz="2000" kern="0" dirty="0">
                <a:solidFill>
                  <a:srgbClr val="6E2C6B"/>
                </a:solidFill>
                <a:ea typeface="ＭＳ Ｐゴシック"/>
              </a:rPr>
              <a:t>Establishing post donation support</a:t>
            </a:r>
          </a:p>
        </p:txBody>
      </p:sp>
      <p:pic>
        <p:nvPicPr>
          <p:cNvPr id="2" name="Picture 1">
            <a:extLst>
              <a:ext uri="{FF2B5EF4-FFF2-40B4-BE49-F238E27FC236}">
                <a16:creationId xmlns:a16="http://schemas.microsoft.com/office/drawing/2014/main" id="{89967894-FCE9-4E57-9D6C-2C7B13080CD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110" t="12142" r="6142" b="27275"/>
          <a:stretch/>
        </p:blipFill>
        <p:spPr>
          <a:xfrm>
            <a:off x="6268800" y="674767"/>
            <a:ext cx="4253730" cy="23310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22298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Title 1"/>
          <p:cNvSpPr txBox="1">
            <a:spLocks/>
          </p:cNvSpPr>
          <p:nvPr/>
        </p:nvSpPr>
        <p:spPr bwMode="auto">
          <a:xfrm>
            <a:off x="1524000" y="-992"/>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SNOD Involvement</a:t>
            </a:r>
          </a:p>
          <a:p>
            <a:pPr>
              <a:defRPr/>
            </a:pPr>
            <a:r>
              <a:rPr lang="en-GB" sz="2800" b="0" kern="0" dirty="0">
                <a:latin typeface="Arial"/>
                <a:ea typeface="ＭＳ Ｐゴシック"/>
                <a:cs typeface=""/>
              </a:rPr>
              <a:t>The benefits</a:t>
            </a:r>
          </a:p>
        </p:txBody>
      </p:sp>
      <p:sp>
        <p:nvSpPr>
          <p:cNvPr id="11" name="Content Placeholder 2"/>
          <p:cNvSpPr txBox="1">
            <a:spLocks/>
          </p:cNvSpPr>
          <p:nvPr/>
        </p:nvSpPr>
        <p:spPr bwMode="auto">
          <a:xfrm rot="5400000">
            <a:off x="-555454" y="3444693"/>
            <a:ext cx="3439485" cy="536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marL="0" indent="0">
              <a:buNone/>
              <a:defRPr/>
            </a:pPr>
            <a:r>
              <a:rPr lang="en-GB" b="1" kern="0" dirty="0">
                <a:solidFill>
                  <a:srgbClr val="E0119D"/>
                </a:solidFill>
                <a:ea typeface="ＭＳ Ｐゴシック"/>
                <a:cs typeface=""/>
              </a:rPr>
              <a:t>WLST &amp; Theatre</a:t>
            </a:r>
          </a:p>
        </p:txBody>
      </p:sp>
      <p:sp>
        <p:nvSpPr>
          <p:cNvPr id="12" name="Content Placeholder 3"/>
          <p:cNvSpPr txBox="1">
            <a:spLocks/>
          </p:cNvSpPr>
          <p:nvPr/>
        </p:nvSpPr>
        <p:spPr bwMode="auto">
          <a:xfrm>
            <a:off x="1524000" y="1180567"/>
            <a:ext cx="7877269" cy="4671661"/>
          </a:xfrm>
          <a:prstGeom prst="rect">
            <a:avLst/>
          </a:prstGeom>
          <a:noFill/>
          <a:ln w="9525">
            <a:solidFill>
              <a:srgbClr val="000000">
                <a:alpha val="50000"/>
              </a:srgbClr>
            </a:solidFill>
            <a:miter lim="800000"/>
            <a:headEnd/>
            <a:tailEnd/>
          </a:ln>
          <a:extLs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a:buClr>
                <a:schemeClr val="bg1"/>
              </a:buClr>
            </a:pPr>
            <a:r>
              <a:rPr lang="en-GB" sz="2000" dirty="0">
                <a:solidFill>
                  <a:srgbClr val="6E2C6B"/>
                </a:solidFill>
              </a:rPr>
              <a:t>Collaboratively planned and co-ordinated to optimise donation balanced with family wishes and patient need</a:t>
            </a:r>
          </a:p>
          <a:p>
            <a:pPr>
              <a:buClr>
                <a:schemeClr val="bg1"/>
              </a:buClr>
            </a:pPr>
            <a:r>
              <a:rPr lang="en-GB" sz="2000" dirty="0">
                <a:solidFill>
                  <a:srgbClr val="6E2C6B"/>
                </a:solidFill>
              </a:rPr>
              <a:t>Supervision of time scales to ensure legal framework is met</a:t>
            </a:r>
          </a:p>
          <a:p>
            <a:pPr>
              <a:buClr>
                <a:schemeClr val="bg1"/>
              </a:buClr>
            </a:pPr>
            <a:r>
              <a:rPr lang="en-GB" sz="2000" dirty="0">
                <a:solidFill>
                  <a:srgbClr val="6E2C6B"/>
                </a:solidFill>
              </a:rPr>
              <a:t>Co-ordinated to optimise for recipient outcomes and donor dignity</a:t>
            </a:r>
          </a:p>
          <a:p>
            <a:pPr>
              <a:buClr>
                <a:schemeClr val="bg1"/>
              </a:buClr>
            </a:pPr>
            <a:endParaRPr lang="en-GB" sz="2000" dirty="0">
              <a:solidFill>
                <a:srgbClr val="6E2C6B"/>
              </a:solidFill>
            </a:endParaRPr>
          </a:p>
        </p:txBody>
      </p:sp>
      <p:pic>
        <p:nvPicPr>
          <p:cNvPr id="2" name="Picture 1">
            <a:extLst>
              <a:ext uri="{FF2B5EF4-FFF2-40B4-BE49-F238E27FC236}">
                <a16:creationId xmlns:a16="http://schemas.microsoft.com/office/drawing/2014/main" id="{0FE80353-4658-4BB0-AF2D-2BC2648A179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524000" y="2863678"/>
            <a:ext cx="2273040" cy="3407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9533A812-3C8A-4C42-A953-2B380CEDB02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1855" t="3343" r="18633" b="2329"/>
          <a:stretch/>
        </p:blipFill>
        <p:spPr>
          <a:xfrm>
            <a:off x="9182637" y="2737240"/>
            <a:ext cx="2825891" cy="33594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13BA7666-D047-4B8F-B6F8-C0E0EA23718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5827" t="23517" r="46693" b="48872"/>
          <a:stretch/>
        </p:blipFill>
        <p:spPr>
          <a:xfrm>
            <a:off x="4164242" y="3178089"/>
            <a:ext cx="4796027" cy="26499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53159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the camera&#10;&#10;Description generated with very high confidence">
            <a:extLst>
              <a:ext uri="{FF2B5EF4-FFF2-40B4-BE49-F238E27FC236}">
                <a16:creationId xmlns:a16="http://schemas.microsoft.com/office/drawing/2014/main" id="{8A2B2EAE-EA41-4724-B22D-782A09B3B816}"/>
              </a:ext>
            </a:extLst>
          </p:cNvPr>
          <p:cNvPicPr>
            <a:picLocks noChangeAspect="1"/>
          </p:cNvPicPr>
          <p:nvPr/>
        </p:nvPicPr>
        <p:blipFill>
          <a:blip r:embed="rId3"/>
          <a:stretch>
            <a:fillRect/>
          </a:stretch>
        </p:blipFill>
        <p:spPr>
          <a:xfrm>
            <a:off x="5024007" y="1590878"/>
            <a:ext cx="6863193" cy="458976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5" name="Title 4"/>
          <p:cNvSpPr>
            <a:spLocks noGrp="1"/>
          </p:cNvSpPr>
          <p:nvPr>
            <p:ph type="title"/>
          </p:nvPr>
        </p:nvSpPr>
        <p:spPr>
          <a:xfrm>
            <a:off x="1589018" y="827627"/>
            <a:ext cx="8460297" cy="1155700"/>
          </a:xfrm>
        </p:spPr>
        <p:txBody>
          <a:bodyPr/>
          <a:lstStyle/>
          <a:p>
            <a:r>
              <a:rPr lang="en-GB" sz="3200" dirty="0"/>
              <a:t>Outcome Success by Early Notification</a:t>
            </a:r>
          </a:p>
        </p:txBody>
      </p:sp>
      <p:sp>
        <p:nvSpPr>
          <p:cNvPr id="6" name="Content Placeholder 5"/>
          <p:cNvSpPr>
            <a:spLocks noGrp="1"/>
          </p:cNvSpPr>
          <p:nvPr>
            <p:ph idx="1"/>
          </p:nvPr>
        </p:nvSpPr>
        <p:spPr>
          <a:xfrm>
            <a:off x="1670811" y="2744890"/>
            <a:ext cx="4999839" cy="3194020"/>
          </a:xfrm>
        </p:spPr>
        <p:txBody>
          <a:bodyPr/>
          <a:lstStyle/>
          <a:p>
            <a:r>
              <a:rPr lang="en-GB" sz="2400" dirty="0">
                <a:solidFill>
                  <a:srgbClr val="6E2C6B"/>
                </a:solidFill>
              </a:rPr>
              <a:t>Family experience</a:t>
            </a:r>
          </a:p>
          <a:p>
            <a:r>
              <a:rPr lang="en-GB" sz="2400" dirty="0">
                <a:solidFill>
                  <a:srgbClr val="6E2C6B"/>
                </a:solidFill>
              </a:rPr>
              <a:t>Efficiency for clinical areas</a:t>
            </a:r>
          </a:p>
          <a:p>
            <a:r>
              <a:rPr lang="en-GB" sz="2400" dirty="0">
                <a:solidFill>
                  <a:srgbClr val="6E2C6B"/>
                </a:solidFill>
              </a:rPr>
              <a:t>Safety &amp; effectiveness in</a:t>
            </a:r>
          </a:p>
          <a:p>
            <a:pPr marL="0" indent="0">
              <a:buNone/>
            </a:pPr>
            <a:r>
              <a:rPr lang="en-GB" sz="2400" dirty="0">
                <a:solidFill>
                  <a:srgbClr val="6E2C6B"/>
                </a:solidFill>
              </a:rPr>
              <a:t> donation &amp; transplants</a:t>
            </a:r>
          </a:p>
        </p:txBody>
      </p:sp>
    </p:spTree>
    <p:extLst>
      <p:ext uri="{BB962C8B-B14F-4D97-AF65-F5344CB8AC3E}">
        <p14:creationId xmlns:p14="http://schemas.microsoft.com/office/powerpoint/2010/main" val="1011206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A80FE-D67E-4C21-93F3-855329450681}"/>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F2B2E409-3EC4-4724-A45C-E3CEF214541C}"/>
              </a:ext>
            </a:extLst>
          </p:cNvPr>
          <p:cNvSpPr>
            <a:spLocks noGrp="1"/>
          </p:cNvSpPr>
          <p:nvPr>
            <p:ph idx="1"/>
          </p:nvPr>
        </p:nvSpPr>
        <p:spPr>
          <a:xfrm>
            <a:off x="1981202" y="1858963"/>
            <a:ext cx="8409963" cy="3357562"/>
          </a:xfrm>
        </p:spPr>
        <p:txBody>
          <a:bodyPr/>
          <a:lstStyle/>
          <a:p>
            <a:r>
              <a:rPr lang="en-GB" dirty="0"/>
              <a:t>Covey, S R (2004) </a:t>
            </a:r>
            <a:r>
              <a:rPr lang="en-GB" b="1" dirty="0"/>
              <a:t>The Seven Habits Of Highly Effective People.</a:t>
            </a:r>
            <a:r>
              <a:rPr lang="en-GB" dirty="0"/>
              <a:t> London: Simon and Schuster UK Ltd</a:t>
            </a:r>
          </a:p>
          <a:p>
            <a:r>
              <a:rPr lang="en-US" dirty="0"/>
              <a:t>NHS Blood and Transplant (2013) </a:t>
            </a:r>
            <a:r>
              <a:rPr lang="en-US" b="1" dirty="0"/>
              <a:t>Taking Organ Transplantation to 2020 A Detailed Strategy  </a:t>
            </a:r>
            <a:r>
              <a:rPr lang="en-US" dirty="0"/>
              <a:t>London: Crown Publications </a:t>
            </a:r>
          </a:p>
          <a:p>
            <a:r>
              <a:rPr lang="en-US" dirty="0"/>
              <a:t>NHS National Institute for Clinical Excellence (NICE)(2011) </a:t>
            </a:r>
            <a:r>
              <a:rPr lang="en-US" b="1" dirty="0"/>
              <a:t>The Organ Donation For Transplantation: Improving Donor Identification and Consent Rates For Deceased Organ Donation guidance 135 </a:t>
            </a:r>
            <a:r>
              <a:rPr lang="en-US" dirty="0"/>
              <a:t>London: Crown Publications</a:t>
            </a:r>
            <a:endParaRPr lang="en-GB" dirty="0"/>
          </a:p>
          <a:p>
            <a:endParaRPr lang="en-GB" dirty="0"/>
          </a:p>
          <a:p>
            <a:endParaRPr lang="en-GB" dirty="0"/>
          </a:p>
        </p:txBody>
      </p:sp>
    </p:spTree>
    <p:extLst>
      <p:ext uri="{BB962C8B-B14F-4D97-AF65-F5344CB8AC3E}">
        <p14:creationId xmlns:p14="http://schemas.microsoft.com/office/powerpoint/2010/main" val="3998731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0 Best &lt;strong&gt;Questions&lt;/strong&gt; Ever | Leadership Freak"/>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Props>
              </a:ext>
            </a:extLst>
          </a:blip>
          <a:stretch>
            <a:fillRect/>
          </a:stretch>
        </p:blipFill>
        <p:spPr>
          <a:xfrm>
            <a:off x="1624347" y="955062"/>
            <a:ext cx="6438676" cy="4836160"/>
          </a:xfrm>
          <a:prstGeom prst="roundRect">
            <a:avLst>
              <a:gd name="adj" fmla="val 8594"/>
            </a:avLst>
          </a:prstGeom>
          <a:solidFill>
            <a:srgbClr val="FFFFFF">
              <a:shade val="85000"/>
            </a:srgbClr>
          </a:solidFill>
          <a:ln>
            <a:noFill/>
          </a:ln>
          <a:effectLst/>
        </p:spPr>
      </p:pic>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446842" y="5791222"/>
            <a:ext cx="1221158" cy="1066778"/>
          </a:xfrm>
          <a:prstGeom prst="rect">
            <a:avLst/>
          </a:prstGeom>
        </p:spPr>
      </p:pic>
    </p:spTree>
    <p:extLst>
      <p:ext uri="{BB962C8B-B14F-4D97-AF65-F5344CB8AC3E}">
        <p14:creationId xmlns:p14="http://schemas.microsoft.com/office/powerpoint/2010/main" val="1142158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03624" y="541516"/>
            <a:ext cx="6624583" cy="5787094"/>
          </a:xfrm>
          <a:prstGeom prst="rect">
            <a:avLst/>
          </a:prstGeom>
        </p:spPr>
      </p:pic>
    </p:spTree>
    <p:extLst>
      <p:ext uri="{BB962C8B-B14F-4D97-AF65-F5344CB8AC3E}">
        <p14:creationId xmlns:p14="http://schemas.microsoft.com/office/powerpoint/2010/main" val="472854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0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6" ma:contentTypeDescription="Create a new document." ma:contentTypeScope="" ma:versionID="0c449b03a85982f2445fc7e15cd3ae28">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cdfcc5ab533cfd5dd576ac5b38d997e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4412CB-3975-4CD4-9277-36D7A349C25D}">
  <ds:schemaRefs>
    <ds:schemaRef ds:uri="http://schemas.microsoft.com/sharepoint/v3/contenttype/forms"/>
  </ds:schemaRefs>
</ds:datastoreItem>
</file>

<file path=customXml/itemProps2.xml><?xml version="1.0" encoding="utf-8"?>
<ds:datastoreItem xmlns:ds="http://schemas.openxmlformats.org/officeDocument/2006/customXml" ds:itemID="{530DEB9E-006A-42B6-8A0F-0CBC85221A9E}">
  <ds:schemaRefs>
    <ds:schemaRef ds:uri="1184d4b9-0856-4329-917a-a00dd4be4299"/>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6dc0cc31-d152-4c57-a5dc-d92704ab0787"/>
    <ds:schemaRef ds:uri="http://www.w3.org/XML/1998/namespace"/>
    <ds:schemaRef ds:uri="http://purl.org/dc/elements/1.1/"/>
  </ds:schemaRefs>
</ds:datastoreItem>
</file>

<file path=customXml/itemProps3.xml><?xml version="1.0" encoding="utf-8"?>
<ds:datastoreItem xmlns:ds="http://schemas.openxmlformats.org/officeDocument/2006/customXml" ds:itemID="{77AADC6C-127D-4FA2-85FA-41664572C4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15222</TotalTime>
  <Words>2390</Words>
  <Application>Microsoft Office PowerPoint</Application>
  <PresentationFormat>Widescreen</PresentationFormat>
  <Paragraphs>372</Paragraphs>
  <Slides>36</Slides>
  <Notes>23</Notes>
  <HiddenSlides>3</HiddenSlides>
  <MMClips>0</MMClips>
  <ScaleCrop>false</ScaleCrop>
  <HeadingPairs>
    <vt:vector size="6" baseType="variant">
      <vt:variant>
        <vt:lpstr>Fonts Used</vt:lpstr>
      </vt:variant>
      <vt:variant>
        <vt:i4>4</vt:i4>
      </vt:variant>
      <vt:variant>
        <vt:lpstr>Theme</vt:lpstr>
      </vt:variant>
      <vt:variant>
        <vt:i4>7</vt:i4>
      </vt:variant>
      <vt:variant>
        <vt:lpstr>Slide Titles</vt:lpstr>
      </vt:variant>
      <vt:variant>
        <vt:i4>36</vt:i4>
      </vt:variant>
    </vt:vector>
  </HeadingPairs>
  <TitlesOfParts>
    <vt:vector size="47" baseType="lpstr">
      <vt:lpstr>Arial</vt:lpstr>
      <vt:lpstr>Calibri</vt:lpstr>
      <vt:lpstr>Calibri Light</vt:lpstr>
      <vt:lpstr>Lucida Grande</vt:lpstr>
      <vt:lpstr>2_Office Theme</vt:lpstr>
      <vt:lpstr>cca_ms_nhsbt_presentation (3)</vt:lpstr>
      <vt:lpstr>Custom Design</vt:lpstr>
      <vt:lpstr>1_Custom Design</vt:lpstr>
      <vt:lpstr>10_default</vt:lpstr>
      <vt:lpstr>default</vt:lpstr>
      <vt:lpstr>Office Theme</vt:lpstr>
      <vt:lpstr>PowerPoint Presentation</vt:lpstr>
      <vt:lpstr>The Role of The Specialist Nurse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Training includes but not exclusive to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Outcome Success by Early Notification</vt:lpstr>
      <vt:lpstr>References: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Conner Sweet</cp:lastModifiedBy>
  <cp:revision>377</cp:revision>
  <dcterms:created xsi:type="dcterms:W3CDTF">2013-10-16T20:50:32Z</dcterms:created>
  <dcterms:modified xsi:type="dcterms:W3CDTF">2023-11-13T16:09:17Z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