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9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4"/>
    <p:sldMasterId id="2147483753" r:id="rId5"/>
    <p:sldMasterId id="2147483765" r:id="rId6"/>
    <p:sldMasterId id="2147483801" r:id="rId7"/>
    <p:sldMasterId id="2147483841" r:id="rId8"/>
    <p:sldMasterId id="2147483866" r:id="rId9"/>
    <p:sldMasterId id="2147483890" r:id="rId10"/>
    <p:sldMasterId id="2147483940" r:id="rId11"/>
    <p:sldMasterId id="2147483952" r:id="rId12"/>
    <p:sldMasterId id="2147483982" r:id="rId13"/>
    <p:sldMasterId id="2147483994" r:id="rId14"/>
    <p:sldMasterId id="2147484019" r:id="rId15"/>
    <p:sldMasterId id="2147484031" r:id="rId16"/>
    <p:sldMasterId id="2147484043" r:id="rId17"/>
    <p:sldMasterId id="2147484068" r:id="rId18"/>
    <p:sldMasterId id="2147484080" r:id="rId19"/>
    <p:sldMasterId id="2147484096" r:id="rId20"/>
    <p:sldMasterId id="2147484109" r:id="rId21"/>
    <p:sldMasterId id="2147484138" r:id="rId22"/>
    <p:sldMasterId id="2147484151" r:id="rId23"/>
  </p:sldMasterIdLst>
  <p:notesMasterIdLst>
    <p:notesMasterId r:id="rId61"/>
  </p:notesMasterIdLst>
  <p:sldIdLst>
    <p:sldId id="416" r:id="rId24"/>
    <p:sldId id="6618" r:id="rId25"/>
    <p:sldId id="500" r:id="rId26"/>
    <p:sldId id="806" r:id="rId27"/>
    <p:sldId id="2145709563" r:id="rId28"/>
    <p:sldId id="2145709523" r:id="rId29"/>
    <p:sldId id="4637" r:id="rId30"/>
    <p:sldId id="6512" r:id="rId31"/>
    <p:sldId id="6511" r:id="rId32"/>
    <p:sldId id="1342" r:id="rId33"/>
    <p:sldId id="6601" r:id="rId34"/>
    <p:sldId id="2053" r:id="rId35"/>
    <p:sldId id="2054" r:id="rId36"/>
    <p:sldId id="2145709527" r:id="rId37"/>
    <p:sldId id="2052" r:id="rId38"/>
    <p:sldId id="2145709529" r:id="rId39"/>
    <p:sldId id="2145709530" r:id="rId40"/>
    <p:sldId id="545" r:id="rId41"/>
    <p:sldId id="4625" r:id="rId42"/>
    <p:sldId id="2145709528" r:id="rId43"/>
    <p:sldId id="2145709562" r:id="rId44"/>
    <p:sldId id="2145709534" r:id="rId45"/>
    <p:sldId id="2145709544" r:id="rId46"/>
    <p:sldId id="2145709545" r:id="rId47"/>
    <p:sldId id="2145709546" r:id="rId48"/>
    <p:sldId id="2145709531" r:id="rId49"/>
    <p:sldId id="1172" r:id="rId50"/>
    <p:sldId id="2145709551" r:id="rId51"/>
    <p:sldId id="2145709540" r:id="rId52"/>
    <p:sldId id="2145709542" r:id="rId53"/>
    <p:sldId id="2145709543" r:id="rId54"/>
    <p:sldId id="462" r:id="rId55"/>
    <p:sldId id="1346" r:id="rId56"/>
    <p:sldId id="461" r:id="rId57"/>
    <p:sldId id="2145709541" r:id="rId58"/>
    <p:sldId id="2145709547" r:id="rId59"/>
    <p:sldId id="1945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119D"/>
    <a:srgbClr val="6E2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4"/>
    <p:restoredTop sz="65773"/>
  </p:normalViewPr>
  <p:slideViewPr>
    <p:cSldViewPr snapToGrid="0" snapToObjects="1">
      <p:cViewPr varScale="1">
        <p:scale>
          <a:sx n="75" d="100"/>
          <a:sy n="75" d="100"/>
        </p:scale>
        <p:origin x="2226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5" Type="http://schemas.openxmlformats.org/officeDocument/2006/relationships/slideMaster" Target="slideMasters/slideMaster2.xml"/><Relationship Id="rId61" Type="http://schemas.openxmlformats.org/officeDocument/2006/relationships/notesMaster" Target="notesMasters/notesMaster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legardiner\Library\CloudStorage\Dropbox\CLOD\NHSBT%20Statistics\NHSBT%20Statistics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legardiner\Dropbox\CLOD\NHSBT%20Statistics\NHSBT%20Statistics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Users\dalegardiner\Dropbox\CLOD\NHSBT%20Statistics\Renal%20Registry%20Da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alegardiner\Library\CloudStorage\Dropbox\CLOD\NHSBT%20Statistics\International%20Deceased%20Donation%20Number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 dirty="0">
                <a:solidFill>
                  <a:srgbClr val="E0119D"/>
                </a:solidFill>
              </a:rPr>
              <a:t>UK Donors per million population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 cap="rnd">
              <a:solidFill>
                <a:srgbClr val="E0119D"/>
              </a:solidFill>
              <a:round/>
            </a:ln>
            <a:effectLst/>
          </c:spPr>
          <c:marker>
            <c:symbol val="none"/>
          </c:marker>
          <c:cat>
            <c:strRef>
              <c:f>Master!$A$4:$A$26</c:f>
              <c:strCache>
                <c:ptCount val="23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</c:strCache>
            </c:strRef>
          </c:cat>
          <c:val>
            <c:numRef>
              <c:f>Master!$E$4:$E$26</c:f>
              <c:numCache>
                <c:formatCode>General</c:formatCode>
                <c:ptCount val="23"/>
                <c:pt idx="0">
                  <c:v>13.1</c:v>
                </c:pt>
                <c:pt idx="1">
                  <c:v>12.6</c:v>
                </c:pt>
                <c:pt idx="2">
                  <c:v>13.2</c:v>
                </c:pt>
                <c:pt idx="3">
                  <c:v>13.1</c:v>
                </c:pt>
                <c:pt idx="4">
                  <c:v>12.7</c:v>
                </c:pt>
                <c:pt idx="5">
                  <c:v>12.7</c:v>
                </c:pt>
                <c:pt idx="6">
                  <c:v>13.2</c:v>
                </c:pt>
                <c:pt idx="7">
                  <c:v>13.4</c:v>
                </c:pt>
                <c:pt idx="8">
                  <c:v>14.9</c:v>
                </c:pt>
                <c:pt idx="9">
                  <c:v>15.5</c:v>
                </c:pt>
                <c:pt idx="10">
                  <c:v>16.3</c:v>
                </c:pt>
                <c:pt idx="11">
                  <c:v>17.5</c:v>
                </c:pt>
                <c:pt idx="12">
                  <c:v>19.100000000000001</c:v>
                </c:pt>
                <c:pt idx="13">
                  <c:v>20.6</c:v>
                </c:pt>
                <c:pt idx="14">
                  <c:v>19.899999999999999</c:v>
                </c:pt>
                <c:pt idx="15">
                  <c:v>21.2</c:v>
                </c:pt>
                <c:pt idx="16">
                  <c:v>21.5</c:v>
                </c:pt>
                <c:pt idx="17">
                  <c:v>24.1</c:v>
                </c:pt>
                <c:pt idx="18">
                  <c:v>24.3</c:v>
                </c:pt>
                <c:pt idx="19">
                  <c:v>23.8</c:v>
                </c:pt>
                <c:pt idx="20">
                  <c:v>17.600000000000001</c:v>
                </c:pt>
                <c:pt idx="21">
                  <c:v>20.100000000000001</c:v>
                </c:pt>
                <c:pt idx="22">
                  <c:v>21.3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9-164A-B098-F5741EF18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1345903"/>
        <c:axId val="2051259039"/>
      </c:lineChart>
      <c:catAx>
        <c:axId val="205134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259039"/>
        <c:crosses val="autoZero"/>
        <c:auto val="1"/>
        <c:lblAlgn val="ctr"/>
        <c:lblOffset val="100"/>
        <c:tickLblSkip val="2"/>
        <c:noMultiLvlLbl val="0"/>
      </c:catAx>
      <c:valAx>
        <c:axId val="20512590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Donors pmp</a:t>
                </a:r>
              </a:p>
            </c:rich>
          </c:tx>
          <c:layout>
            <c:manualLayout>
              <c:xMode val="edge"/>
              <c:yMode val="edge"/>
              <c:x val="9.8039215686274508E-3"/>
              <c:y val="0.340042642122817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34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dirty="0">
                <a:solidFill>
                  <a:srgbClr val="C0247A"/>
                </a:solidFill>
              </a:rPr>
              <a:t>UK Number of Families Approached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635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Master!$A$11:$A$23</c:f>
              <c:strCache>
                <c:ptCount val="13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  <c:pt idx="4">
                  <c:v>2011-12</c:v>
                </c:pt>
                <c:pt idx="5">
                  <c:v>2012-13</c:v>
                </c:pt>
                <c:pt idx="6">
                  <c:v>2013-14</c:v>
                </c:pt>
                <c:pt idx="7">
                  <c:v>2014-15</c:v>
                </c:pt>
                <c:pt idx="8">
                  <c:v>2015-16</c:v>
                </c:pt>
                <c:pt idx="9">
                  <c:v>2016-17</c:v>
                </c:pt>
                <c:pt idx="10">
                  <c:v>2017-18</c:v>
                </c:pt>
                <c:pt idx="11">
                  <c:v>2018-19</c:v>
                </c:pt>
                <c:pt idx="12">
                  <c:v>2019-20</c:v>
                </c:pt>
              </c:strCache>
            </c:strRef>
          </c:cat>
          <c:val>
            <c:numRef>
              <c:f>Master!$U$11:$U$23</c:f>
              <c:numCache>
                <c:formatCode>General</c:formatCode>
                <c:ptCount val="13"/>
                <c:pt idx="0">
                  <c:v>1403</c:v>
                </c:pt>
                <c:pt idx="1">
                  <c:v>1492</c:v>
                </c:pt>
                <c:pt idx="2" formatCode="0">
                  <c:v>1686.6666666666665</c:v>
                </c:pt>
                <c:pt idx="3">
                  <c:v>2416</c:v>
                </c:pt>
                <c:pt idx="4">
                  <c:v>2682</c:v>
                </c:pt>
                <c:pt idx="5">
                  <c:v>2916</c:v>
                </c:pt>
                <c:pt idx="6">
                  <c:v>3247</c:v>
                </c:pt>
                <c:pt idx="7">
                  <c:v>3295</c:v>
                </c:pt>
                <c:pt idx="8">
                  <c:v>3234</c:v>
                </c:pt>
                <c:pt idx="9">
                  <c:v>3144</c:v>
                </c:pt>
                <c:pt idx="10">
                  <c:v>3329</c:v>
                </c:pt>
                <c:pt idx="11">
                  <c:v>3245</c:v>
                </c:pt>
                <c:pt idx="12">
                  <c:v>3276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C0-3C42-A4F5-AAC0D77C3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1345903"/>
        <c:axId val="2051259039"/>
      </c:lineChart>
      <c:catAx>
        <c:axId val="205134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259039"/>
        <c:crosses val="autoZero"/>
        <c:auto val="1"/>
        <c:lblAlgn val="ctr"/>
        <c:lblOffset val="100"/>
        <c:tickLblSkip val="2"/>
        <c:noMultiLvlLbl val="0"/>
      </c:catAx>
      <c:valAx>
        <c:axId val="2051259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34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solidFill>
                  <a:srgbClr val="E0119D"/>
                </a:solidFill>
                <a:effectLst/>
              </a:rPr>
              <a:t>UK Specialist Nurse Presence Rate for </a:t>
            </a:r>
          </a:p>
          <a:p>
            <a:pPr>
              <a:defRPr sz="1800" b="1"/>
            </a:pPr>
            <a:r>
              <a:rPr lang="en-US" sz="2000" b="1" i="0" baseline="0" dirty="0">
                <a:solidFill>
                  <a:srgbClr val="E0119D"/>
                </a:solidFill>
                <a:effectLst/>
              </a:rPr>
              <a:t>Donation Approach</a:t>
            </a:r>
            <a:endParaRPr lang="en-GB" sz="2000" dirty="0">
              <a:solidFill>
                <a:srgbClr val="E0119D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 cap="rnd">
              <a:solidFill>
                <a:srgbClr val="0771BD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508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997106538633813E-2"/>
                  <c:y val="-4.0746121709476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2A-E841-B5CB-99DE1FB9AE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0">
                  <c:v>63.2</c:v>
                </c:pt>
                <c:pt idx="1">
                  <c:v>71.3</c:v>
                </c:pt>
                <c:pt idx="2">
                  <c:v>76.400000000000006</c:v>
                </c:pt>
                <c:pt idx="3">
                  <c:v>77.900000000000006</c:v>
                </c:pt>
                <c:pt idx="4">
                  <c:v>83.1</c:v>
                </c:pt>
                <c:pt idx="5">
                  <c:v>85.8</c:v>
                </c:pt>
                <c:pt idx="6">
                  <c:v>89.7</c:v>
                </c:pt>
                <c:pt idx="7">
                  <c:v>90.9</c:v>
                </c:pt>
                <c:pt idx="8">
                  <c:v>92.3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A-E841-B5CB-99DE1FB9A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523728"/>
        <c:axId val="276525360"/>
      </c:lineChart>
      <c:catAx>
        <c:axId val="2765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5360"/>
        <c:crosses val="autoZero"/>
        <c:auto val="1"/>
        <c:lblAlgn val="ctr"/>
        <c:lblOffset val="100"/>
        <c:noMultiLvlLbl val="0"/>
      </c:catAx>
      <c:valAx>
        <c:axId val="276525360"/>
        <c:scaling>
          <c:orientation val="minMax"/>
          <c:min val="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b="1" dirty="0"/>
                  <a:t>Presence Rate %</a:t>
                </a:r>
              </a:p>
            </c:rich>
          </c:tx>
          <c:layout>
            <c:manualLayout>
              <c:xMode val="edge"/>
              <c:yMode val="edge"/>
              <c:x val="1.4019300271334173E-3"/>
              <c:y val="0.25286362524986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3728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Change in UK Renal</a:t>
            </a:r>
            <a:r>
              <a:rPr lang="en-US" sz="2400" b="1" baseline="0" dirty="0"/>
              <a:t> Replacement Therapies</a:t>
            </a:r>
            <a:endParaRPr 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006175437706599"/>
          <c:y val="0.110363389790824"/>
          <c:w val="0.84857581418229899"/>
          <c:h val="0.761546977859124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Dialysis</c:v>
                </c:pt>
              </c:strCache>
            </c:strRef>
          </c:tx>
          <c:spPr>
            <a:ln w="889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377</c:v>
                </c:pt>
                <c:pt idx="1">
                  <c:v>389</c:v>
                </c:pt>
                <c:pt idx="2">
                  <c:v>399</c:v>
                </c:pt>
                <c:pt idx="3">
                  <c:v>411</c:v>
                </c:pt>
                <c:pt idx="4">
                  <c:v>417</c:v>
                </c:pt>
                <c:pt idx="5">
                  <c:v>421</c:v>
                </c:pt>
                <c:pt idx="6">
                  <c:v>426</c:v>
                </c:pt>
                <c:pt idx="7">
                  <c:v>430</c:v>
                </c:pt>
                <c:pt idx="8">
                  <c:v>427</c:v>
                </c:pt>
                <c:pt idx="9">
                  <c:v>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E-5742-AC65-B1FCBE49F8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Transplant</c:v>
                </c:pt>
              </c:strCache>
            </c:strRef>
          </c:tx>
          <c:spPr>
            <a:ln w="88900" cap="rnd">
              <a:solidFill>
                <a:srgbClr val="E0119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25400">
                <a:solidFill>
                  <a:sysClr val="window" lastClr="FFFFFF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316</c:v>
                </c:pt>
                <c:pt idx="1">
                  <c:v>336</c:v>
                </c:pt>
                <c:pt idx="2">
                  <c:v>347</c:v>
                </c:pt>
                <c:pt idx="3">
                  <c:v>363</c:v>
                </c:pt>
                <c:pt idx="4">
                  <c:v>377</c:v>
                </c:pt>
                <c:pt idx="5">
                  <c:v>397</c:v>
                </c:pt>
                <c:pt idx="6">
                  <c:v>416</c:v>
                </c:pt>
                <c:pt idx="7">
                  <c:v>436</c:v>
                </c:pt>
                <c:pt idx="8">
                  <c:v>462</c:v>
                </c:pt>
                <c:pt idx="9">
                  <c:v>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3E-5742-AC65-B1FCBE49F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353928"/>
        <c:axId val="-2088676776"/>
      </c:lineChart>
      <c:catAx>
        <c:axId val="-208835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676776"/>
        <c:crosses val="autoZero"/>
        <c:auto val="1"/>
        <c:lblAlgn val="ctr"/>
        <c:lblOffset val="100"/>
        <c:noMultiLvlLbl val="0"/>
      </c:catAx>
      <c:valAx>
        <c:axId val="-20886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Prevalence</a:t>
                </a:r>
                <a:r>
                  <a:rPr lang="en-US" sz="1800" baseline="0" dirty="0"/>
                  <a:t> per </a:t>
                </a:r>
                <a:r>
                  <a:rPr lang="en-US" sz="1800" baseline="0" dirty="0">
                    <a:effectLst/>
                  </a:rPr>
                  <a:t>million </a:t>
                </a:r>
                <a:r>
                  <a:rPr lang="en-US" sz="1800" baseline="0" dirty="0"/>
                  <a:t>population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"/>
              <c:y val="0.113841928022314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3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858242110481402"/>
          <c:y val="0.51729031935050396"/>
          <c:w val="0.31402857976086329"/>
          <c:h val="0.21109998223692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E0119D"/>
                </a:solidFill>
              </a:rPr>
              <a:t>International deceased donors pmp, 2022</a:t>
            </a:r>
          </a:p>
        </c:rich>
      </c:tx>
      <c:layout>
        <c:manualLayout>
          <c:xMode val="edge"/>
          <c:yMode val="edge"/>
          <c:x val="0.14229552204112328"/>
          <c:y val="1.20540133695143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32026449216106E-2"/>
          <c:y val="0.12395685295435631"/>
          <c:w val="0.92794749877333582"/>
          <c:h val="0.5893807481381900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'2022 (GODT)'!$B$1</c:f>
              <c:strCache>
                <c:ptCount val="1"/>
                <c:pt idx="0">
                  <c:v>Donation after brain death (DBD)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'2022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France</c:v>
                </c:pt>
                <c:pt idx="4">
                  <c:v>Italy</c:v>
                </c:pt>
                <c:pt idx="5">
                  <c:v>Sweden</c:v>
                </c:pt>
                <c:pt idx="6">
                  <c:v>United Kingdom</c:v>
                </c:pt>
                <c:pt idx="7">
                  <c:v>Norway</c:v>
                </c:pt>
                <c:pt idx="8">
                  <c:v>Canada (2021)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'2022 (GODT)'!$B$2:$B$14</c:f>
              <c:numCache>
                <c:formatCode>0.0</c:formatCode>
                <c:ptCount val="13"/>
                <c:pt idx="0">
                  <c:v>27.47</c:v>
                </c:pt>
                <c:pt idx="1">
                  <c:v>30.25</c:v>
                </c:pt>
                <c:pt idx="2">
                  <c:v>28.71</c:v>
                </c:pt>
                <c:pt idx="3">
                  <c:v>22.24</c:v>
                </c:pt>
                <c:pt idx="4">
                  <c:v>22.65</c:v>
                </c:pt>
                <c:pt idx="5">
                  <c:v>16.27</c:v>
                </c:pt>
                <c:pt idx="6">
                  <c:v>11.2</c:v>
                </c:pt>
                <c:pt idx="7">
                  <c:v>18.91</c:v>
                </c:pt>
                <c:pt idx="8">
                  <c:v>13.2</c:v>
                </c:pt>
                <c:pt idx="9">
                  <c:v>12.91</c:v>
                </c:pt>
                <c:pt idx="10">
                  <c:v>14.6</c:v>
                </c:pt>
                <c:pt idx="11">
                  <c:v>6.98</c:v>
                </c:pt>
                <c:pt idx="12">
                  <c:v>10.36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A-104B-B91F-367FB0DA4A4A}"/>
            </c:ext>
          </c:extLst>
        </c:ser>
        <c:ser>
          <c:idx val="1"/>
          <c:order val="1"/>
          <c:tx>
            <c:strRef>
              <c:f>'2022 (GODT)'!$C$1</c:f>
              <c:strCache>
                <c:ptCount val="1"/>
                <c:pt idx="0">
                  <c:v>Donation after circulatory death (DCD)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'2022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France</c:v>
                </c:pt>
                <c:pt idx="4">
                  <c:v>Italy</c:v>
                </c:pt>
                <c:pt idx="5">
                  <c:v>Sweden</c:v>
                </c:pt>
                <c:pt idx="6">
                  <c:v>United Kingdom</c:v>
                </c:pt>
                <c:pt idx="7">
                  <c:v>Norway</c:v>
                </c:pt>
                <c:pt idx="8">
                  <c:v>Canada (2021)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'2022 (GODT)'!$C$2:$C$14</c:f>
              <c:numCache>
                <c:formatCode>0.0</c:formatCode>
                <c:ptCount val="13"/>
                <c:pt idx="0">
                  <c:v>19.55</c:v>
                </c:pt>
                <c:pt idx="1">
                  <c:v>14.27</c:v>
                </c:pt>
                <c:pt idx="2">
                  <c:v>2.77</c:v>
                </c:pt>
                <c:pt idx="3">
                  <c:v>3.58</c:v>
                </c:pt>
                <c:pt idx="4">
                  <c:v>2.37</c:v>
                </c:pt>
                <c:pt idx="5">
                  <c:v>4.6100000000000003</c:v>
                </c:pt>
                <c:pt idx="6">
                  <c:v>9.43</c:v>
                </c:pt>
                <c:pt idx="7">
                  <c:v>1.27</c:v>
                </c:pt>
                <c:pt idx="8">
                  <c:v>6.1</c:v>
                </c:pt>
                <c:pt idx="9">
                  <c:v>4.4800000000000004</c:v>
                </c:pt>
                <c:pt idx="10">
                  <c:v>2.6</c:v>
                </c:pt>
                <c:pt idx="11">
                  <c:v>10.06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A-104B-B91F-367FB0DA4A4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81144751"/>
        <c:axId val="1086334239"/>
      </c:barChart>
      <c:catAx>
        <c:axId val="1081144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334239"/>
        <c:crosses val="autoZero"/>
        <c:auto val="1"/>
        <c:lblAlgn val="ctr"/>
        <c:lblOffset val="100"/>
        <c:noMultiLvlLbl val="0"/>
      </c:catAx>
      <c:valAx>
        <c:axId val="1086334239"/>
        <c:scaling>
          <c:orientation val="minMax"/>
          <c:max val="5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144751"/>
        <c:crosses val="autoZero"/>
        <c:crossBetween val="between"/>
        <c:majorUnit val="5"/>
        <c:min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380485181930798"/>
          <c:y val="0.1662335214151982"/>
          <c:w val="0.49837237077801588"/>
          <c:h val="0.218658920607174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EAF41-AA48-434D-A697-389AD4F05BC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</dgm:pt>
    <dgm:pt modelId="{E1264291-5ADC-4018-A3B9-3CEC6677A78E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gm:t>
    </dgm:pt>
    <dgm:pt modelId="{297B9AF8-2653-488D-8225-2E0DBA2A2783}" type="par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98DD88-A1A7-470D-B72B-7604A1FDFBF8}" type="sib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F94E41-B703-E049-B55E-A282B7C5F27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gm:t>
    </dgm:pt>
    <dgm:pt modelId="{CBA72C4C-E251-7142-9B7F-AAE3CA30426B}" type="parTrans" cxnId="{CD1E67CB-E586-4A44-BEB2-0C82024A9FDF}">
      <dgm:prSet/>
      <dgm:spPr/>
      <dgm:t>
        <a:bodyPr/>
        <a:lstStyle/>
        <a:p>
          <a:endParaRPr lang="en-US"/>
        </a:p>
      </dgm:t>
    </dgm:pt>
    <dgm:pt modelId="{53F8703D-BC46-B44A-B477-767AD9E9AEEA}" type="sibTrans" cxnId="{CD1E67CB-E586-4A44-BEB2-0C82024A9FDF}">
      <dgm:prSet/>
      <dgm:spPr/>
      <dgm:t>
        <a:bodyPr/>
        <a:lstStyle/>
        <a:p>
          <a:endParaRPr lang="en-US"/>
        </a:p>
      </dgm:t>
    </dgm:pt>
    <dgm:pt modelId="{0F3408D6-6670-1547-9D0B-4ED83231A5D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D6342F06-AC7A-E949-AD26-E735A0F7A94C}" type="parTrans" cxnId="{F670D47B-E5C5-EB47-AF8B-E34C0AEC523F}">
      <dgm:prSet/>
      <dgm:spPr/>
      <dgm:t>
        <a:bodyPr/>
        <a:lstStyle/>
        <a:p>
          <a:endParaRPr lang="en-US"/>
        </a:p>
      </dgm:t>
    </dgm:pt>
    <dgm:pt modelId="{08A16C84-CF13-E549-B9C5-9FD263CC8A9B}" type="sibTrans" cxnId="{F670D47B-E5C5-EB47-AF8B-E34C0AEC523F}">
      <dgm:prSet/>
      <dgm:spPr/>
      <dgm:t>
        <a:bodyPr/>
        <a:lstStyle/>
        <a:p>
          <a:endParaRPr lang="en-US"/>
        </a:p>
      </dgm:t>
    </dgm:pt>
    <dgm:pt modelId="{DD64AABD-C4A6-CE4B-80FE-CD1556F5CA8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80ADCA6C-334A-F947-9576-E7B480E42E76}" type="parTrans" cxnId="{B40B3C65-CE3E-5743-B1AC-2563A1F7D9BD}">
      <dgm:prSet/>
      <dgm:spPr/>
      <dgm:t>
        <a:bodyPr/>
        <a:lstStyle/>
        <a:p>
          <a:endParaRPr lang="en-US"/>
        </a:p>
      </dgm:t>
    </dgm:pt>
    <dgm:pt modelId="{5CBE21A8-E816-7A42-B25F-E4E9388CB848}" type="sibTrans" cxnId="{B40B3C65-CE3E-5743-B1AC-2563A1F7D9BD}">
      <dgm:prSet/>
      <dgm:spPr/>
      <dgm:t>
        <a:bodyPr/>
        <a:lstStyle/>
        <a:p>
          <a:endParaRPr lang="en-US"/>
        </a:p>
      </dgm:t>
    </dgm:pt>
    <dgm:pt modelId="{66A8E1AD-AF48-754B-838B-2CD5843DE07C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2F236D32-09F6-B748-B4FF-3CDD04E521FC}" type="parTrans" cxnId="{703B9535-D832-B04E-A066-4B3D9DA068EE}">
      <dgm:prSet/>
      <dgm:spPr/>
      <dgm:t>
        <a:bodyPr/>
        <a:lstStyle/>
        <a:p>
          <a:endParaRPr lang="en-US"/>
        </a:p>
      </dgm:t>
    </dgm:pt>
    <dgm:pt modelId="{34C7DB88-6F8F-0E45-AC87-92AE0E5CB9E8}" type="sibTrans" cxnId="{703B9535-D832-B04E-A066-4B3D9DA068EE}">
      <dgm:prSet/>
      <dgm:spPr/>
      <dgm:t>
        <a:bodyPr/>
        <a:lstStyle/>
        <a:p>
          <a:endParaRPr lang="en-US"/>
        </a:p>
      </dgm:t>
    </dgm:pt>
    <dgm:pt modelId="{8D6A0627-4E0F-AE40-AC8B-8DE1F874E38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5C6DE3-FACA-8548-9A5F-2567BB786E4E}" type="parTrans" cxnId="{C772E61A-DB86-E643-B794-F163804F4B93}">
      <dgm:prSet/>
      <dgm:spPr/>
      <dgm:t>
        <a:bodyPr/>
        <a:lstStyle/>
        <a:p>
          <a:endParaRPr lang="en-US"/>
        </a:p>
      </dgm:t>
    </dgm:pt>
    <dgm:pt modelId="{151017AD-92EE-404B-BAE6-42F41C3BBEDC}" type="sibTrans" cxnId="{C772E61A-DB86-E643-B794-F163804F4B93}">
      <dgm:prSet/>
      <dgm:spPr/>
      <dgm:t>
        <a:bodyPr/>
        <a:lstStyle/>
        <a:p>
          <a:endParaRPr lang="en-US"/>
        </a:p>
      </dgm:t>
    </dgm:pt>
    <dgm:pt modelId="{6F979661-2B99-6E4B-9AB3-C7117EA81DE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gm:t>
    </dgm:pt>
    <dgm:pt modelId="{BCF02D92-5A7E-1347-AF30-A02FEEE892EA}" type="parTrans" cxnId="{F94D68CD-1C82-D340-B442-5227357C309C}">
      <dgm:prSet/>
      <dgm:spPr/>
      <dgm:t>
        <a:bodyPr/>
        <a:lstStyle/>
        <a:p>
          <a:endParaRPr lang="en-US"/>
        </a:p>
      </dgm:t>
    </dgm:pt>
    <dgm:pt modelId="{8FF8BA02-033E-214A-BC53-7D4074372702}" type="sibTrans" cxnId="{F94D68CD-1C82-D340-B442-5227357C309C}">
      <dgm:prSet/>
      <dgm:spPr/>
      <dgm:t>
        <a:bodyPr/>
        <a:lstStyle/>
        <a:p>
          <a:endParaRPr lang="en-US"/>
        </a:p>
      </dgm:t>
    </dgm:pt>
    <dgm:pt modelId="{E463D852-47ED-5B4F-A408-B153A24A6E87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gm:t>
    </dgm:pt>
    <dgm:pt modelId="{0AECB565-8E1D-6448-BEE6-64DE67434AC9}" type="parTrans" cxnId="{9B0DCB2A-77C6-2148-AD3C-2372D3225EDE}">
      <dgm:prSet/>
      <dgm:spPr/>
      <dgm:t>
        <a:bodyPr/>
        <a:lstStyle/>
        <a:p>
          <a:endParaRPr lang="en-US"/>
        </a:p>
      </dgm:t>
    </dgm:pt>
    <dgm:pt modelId="{965FF321-3AB5-394B-843E-C77A9340B176}" type="sibTrans" cxnId="{9B0DCB2A-77C6-2148-AD3C-2372D3225EDE}">
      <dgm:prSet/>
      <dgm:spPr/>
      <dgm:t>
        <a:bodyPr/>
        <a:lstStyle/>
        <a:p>
          <a:endParaRPr lang="en-US"/>
        </a:p>
      </dgm:t>
    </dgm:pt>
    <dgm:pt modelId="{08B834FE-0550-3B4B-8331-25C6E63CE20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D55BC5D-172F-B243-8FDC-1A113B8D751F}" type="parTrans" cxnId="{451E418D-9567-9B4F-A02A-1A434D464557}">
      <dgm:prSet/>
      <dgm:spPr/>
      <dgm:t>
        <a:bodyPr/>
        <a:lstStyle/>
        <a:p>
          <a:endParaRPr lang="en-US"/>
        </a:p>
      </dgm:t>
    </dgm:pt>
    <dgm:pt modelId="{2C16443A-DB6A-AD45-8A25-0FA9C4F70CDD}" type="sibTrans" cxnId="{451E418D-9567-9B4F-A02A-1A434D464557}">
      <dgm:prSet/>
      <dgm:spPr/>
      <dgm:t>
        <a:bodyPr/>
        <a:lstStyle/>
        <a:p>
          <a:endParaRPr lang="en-US"/>
        </a:p>
      </dgm:t>
    </dgm:pt>
    <dgm:pt modelId="{4536F46A-758A-DB4B-9C36-C6AD12B0E97E}" type="pres">
      <dgm:prSet presAssocID="{424EAF41-AA48-434D-A697-389AD4F05B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631AC3D-E288-A748-AD42-6EDAF2855BB4}" type="pres">
      <dgm:prSet presAssocID="{E1264291-5ADC-4018-A3B9-3CEC6677A78E}" presName="hierRoot1" presStyleCnt="0">
        <dgm:presLayoutVars>
          <dgm:hierBranch val="init"/>
        </dgm:presLayoutVars>
      </dgm:prSet>
      <dgm:spPr/>
    </dgm:pt>
    <dgm:pt modelId="{C9090F1E-B2A5-2445-B19E-91C1CF5C844B}" type="pres">
      <dgm:prSet presAssocID="{E1264291-5ADC-4018-A3B9-3CEC6677A78E}" presName="rootComposite1" presStyleCnt="0"/>
      <dgm:spPr/>
    </dgm:pt>
    <dgm:pt modelId="{2582031E-93D9-C746-9AC8-15DA77F9D87B}" type="pres">
      <dgm:prSet presAssocID="{E1264291-5ADC-4018-A3B9-3CEC6677A78E}" presName="rootText1" presStyleLbl="node0" presStyleIdx="0" presStyleCnt="1" custScaleX="160745" custScaleY="210982" custLinFactNeighborX="-58953" custLinFactNeighborY="31003">
        <dgm:presLayoutVars>
          <dgm:chPref val="3"/>
        </dgm:presLayoutVars>
      </dgm:prSet>
      <dgm:spPr>
        <a:prstGeom prst="rect">
          <a:avLst/>
        </a:prstGeom>
      </dgm:spPr>
    </dgm:pt>
    <dgm:pt modelId="{80A8DD13-C135-5844-A520-06FDA5EE60C9}" type="pres">
      <dgm:prSet presAssocID="{E1264291-5ADC-4018-A3B9-3CEC6677A78E}" presName="rootConnector1" presStyleLbl="node1" presStyleIdx="0" presStyleCnt="0"/>
      <dgm:spPr/>
    </dgm:pt>
    <dgm:pt modelId="{197604D6-617D-8144-8DF8-00B9B3AB0AB8}" type="pres">
      <dgm:prSet presAssocID="{E1264291-5ADC-4018-A3B9-3CEC6677A78E}" presName="hierChild2" presStyleCnt="0"/>
      <dgm:spPr/>
    </dgm:pt>
    <dgm:pt modelId="{1B8833EC-25C5-AC4F-9D20-433ADC7C819B}" type="pres">
      <dgm:prSet presAssocID="{CBA72C4C-E251-7142-9B7F-AAE3CA30426B}" presName="Name64" presStyleLbl="parChTrans1D2" presStyleIdx="0" presStyleCnt="4"/>
      <dgm:spPr/>
    </dgm:pt>
    <dgm:pt modelId="{88657EC3-82A3-3D41-8598-6DD4020136BD}" type="pres">
      <dgm:prSet presAssocID="{DDF94E41-B703-E049-B55E-A282B7C5F279}" presName="hierRoot2" presStyleCnt="0">
        <dgm:presLayoutVars>
          <dgm:hierBranch val="init"/>
        </dgm:presLayoutVars>
      </dgm:prSet>
      <dgm:spPr/>
    </dgm:pt>
    <dgm:pt modelId="{B20B2B22-38A4-0F40-B4E8-9518FD5B4683}" type="pres">
      <dgm:prSet presAssocID="{DDF94E41-B703-E049-B55E-A282B7C5F279}" presName="rootComposite" presStyleCnt="0"/>
      <dgm:spPr/>
    </dgm:pt>
    <dgm:pt modelId="{6B8DD97A-7DB5-8E4C-A009-7A76328CA20D}" type="pres">
      <dgm:prSet presAssocID="{DDF94E41-B703-E049-B55E-A282B7C5F279}" presName="rootText" presStyleLbl="node2" presStyleIdx="0" presStyleCnt="4" custScaleX="127529" custScaleY="193874" custLinFactNeighborX="-17712" custLinFactNeighborY="-5465">
        <dgm:presLayoutVars>
          <dgm:chPref val="3"/>
        </dgm:presLayoutVars>
      </dgm:prSet>
      <dgm:spPr/>
    </dgm:pt>
    <dgm:pt modelId="{0FE01D24-D0B4-4647-A608-B432CD92DF9C}" type="pres">
      <dgm:prSet presAssocID="{DDF94E41-B703-E049-B55E-A282B7C5F279}" presName="rootConnector" presStyleLbl="node2" presStyleIdx="0" presStyleCnt="4"/>
      <dgm:spPr/>
    </dgm:pt>
    <dgm:pt modelId="{BDAB7571-7BFF-9C45-887D-B6374E603E33}" type="pres">
      <dgm:prSet presAssocID="{DDF94E41-B703-E049-B55E-A282B7C5F279}" presName="hierChild4" presStyleCnt="0"/>
      <dgm:spPr/>
    </dgm:pt>
    <dgm:pt modelId="{19C180CB-0B0F-4946-808E-B778FDD049C3}" type="pres">
      <dgm:prSet presAssocID="{DDF94E41-B703-E049-B55E-A282B7C5F279}" presName="hierChild5" presStyleCnt="0"/>
      <dgm:spPr/>
    </dgm:pt>
    <dgm:pt modelId="{67182527-06D6-E346-BC29-D93EDD876AA7}" type="pres">
      <dgm:prSet presAssocID="{D6342F06-AC7A-E949-AD26-E735A0F7A94C}" presName="Name64" presStyleLbl="parChTrans1D2" presStyleIdx="1" presStyleCnt="4"/>
      <dgm:spPr/>
    </dgm:pt>
    <dgm:pt modelId="{1F789943-B3BB-4040-98AE-36AB59FB9460}" type="pres">
      <dgm:prSet presAssocID="{0F3408D6-6670-1547-9D0B-4ED83231A5D9}" presName="hierRoot2" presStyleCnt="0">
        <dgm:presLayoutVars>
          <dgm:hierBranch val="init"/>
        </dgm:presLayoutVars>
      </dgm:prSet>
      <dgm:spPr/>
    </dgm:pt>
    <dgm:pt modelId="{E572BBF3-B226-DC42-8C62-E0BF7C9CC798}" type="pres">
      <dgm:prSet presAssocID="{0F3408D6-6670-1547-9D0B-4ED83231A5D9}" presName="rootComposite" presStyleCnt="0"/>
      <dgm:spPr/>
    </dgm:pt>
    <dgm:pt modelId="{98DAFD4B-FF45-5E43-AA75-404C2A5A7C39}" type="pres">
      <dgm:prSet presAssocID="{0F3408D6-6670-1547-9D0B-4ED83231A5D9}" presName="rootText" presStyleLbl="node2" presStyleIdx="1" presStyleCnt="4" custScaleY="207496" custLinFactNeighborX="-17717" custLinFactNeighborY="-10979">
        <dgm:presLayoutVars>
          <dgm:chPref val="3"/>
        </dgm:presLayoutVars>
      </dgm:prSet>
      <dgm:spPr/>
    </dgm:pt>
    <dgm:pt modelId="{D1968877-70DC-4341-BE03-AD97347CC879}" type="pres">
      <dgm:prSet presAssocID="{0F3408D6-6670-1547-9D0B-4ED83231A5D9}" presName="rootConnector" presStyleLbl="node2" presStyleIdx="1" presStyleCnt="4"/>
      <dgm:spPr/>
    </dgm:pt>
    <dgm:pt modelId="{E07C3D72-D391-BD45-8486-A7DE83D55E28}" type="pres">
      <dgm:prSet presAssocID="{0F3408D6-6670-1547-9D0B-4ED83231A5D9}" presName="hierChild4" presStyleCnt="0"/>
      <dgm:spPr/>
    </dgm:pt>
    <dgm:pt modelId="{7B4A2981-CDE9-3D4A-A86E-8131B9822099}" type="pres">
      <dgm:prSet presAssocID="{0F3408D6-6670-1547-9D0B-4ED83231A5D9}" presName="hierChild5" presStyleCnt="0"/>
      <dgm:spPr/>
    </dgm:pt>
    <dgm:pt modelId="{6A0FE597-E897-1E44-8ECB-1DFC2D195BCF}" type="pres">
      <dgm:prSet presAssocID="{80ADCA6C-334A-F947-9576-E7B480E42E76}" presName="Name64" presStyleLbl="parChTrans1D2" presStyleIdx="2" presStyleCnt="4"/>
      <dgm:spPr/>
    </dgm:pt>
    <dgm:pt modelId="{059852EF-96ED-DB4B-992A-BF7BEA3CE282}" type="pres">
      <dgm:prSet presAssocID="{DD64AABD-C4A6-CE4B-80FE-CD1556F5CA85}" presName="hierRoot2" presStyleCnt="0">
        <dgm:presLayoutVars>
          <dgm:hierBranch val="init"/>
        </dgm:presLayoutVars>
      </dgm:prSet>
      <dgm:spPr/>
    </dgm:pt>
    <dgm:pt modelId="{37A9D293-B5E1-C64E-B3FD-A6105942C459}" type="pres">
      <dgm:prSet presAssocID="{DD64AABD-C4A6-CE4B-80FE-CD1556F5CA85}" presName="rootComposite" presStyleCnt="0"/>
      <dgm:spPr/>
    </dgm:pt>
    <dgm:pt modelId="{78A08E91-F5B0-3B45-B814-14C48159DBC4}" type="pres">
      <dgm:prSet presAssocID="{DD64AABD-C4A6-CE4B-80FE-CD1556F5CA85}" presName="rootText" presStyleLbl="node2" presStyleIdx="2" presStyleCnt="4" custScaleY="198508" custLinFactNeighborX="-17008" custLinFactNeighborY="-4908">
        <dgm:presLayoutVars>
          <dgm:chPref val="3"/>
        </dgm:presLayoutVars>
      </dgm:prSet>
      <dgm:spPr/>
    </dgm:pt>
    <dgm:pt modelId="{8CAEA213-9E55-6344-BFEC-91F73607C058}" type="pres">
      <dgm:prSet presAssocID="{DD64AABD-C4A6-CE4B-80FE-CD1556F5CA85}" presName="rootConnector" presStyleLbl="node2" presStyleIdx="2" presStyleCnt="4"/>
      <dgm:spPr/>
    </dgm:pt>
    <dgm:pt modelId="{6A9B50F4-0CC0-3D47-9597-84FDE62A375E}" type="pres">
      <dgm:prSet presAssocID="{DD64AABD-C4A6-CE4B-80FE-CD1556F5CA85}" presName="hierChild4" presStyleCnt="0"/>
      <dgm:spPr/>
    </dgm:pt>
    <dgm:pt modelId="{E92388B3-1F48-A64E-A15C-8F4B78014880}" type="pres">
      <dgm:prSet presAssocID="{DD64AABD-C4A6-CE4B-80FE-CD1556F5CA85}" presName="hierChild5" presStyleCnt="0"/>
      <dgm:spPr/>
    </dgm:pt>
    <dgm:pt modelId="{9E42C342-381C-5147-8CC7-E68C046E02C9}" type="pres">
      <dgm:prSet presAssocID="{2F236D32-09F6-B748-B4FF-3CDD04E521FC}" presName="Name64" presStyleLbl="parChTrans1D2" presStyleIdx="3" presStyleCnt="4"/>
      <dgm:spPr/>
    </dgm:pt>
    <dgm:pt modelId="{F16BF9BD-D9BC-4545-A52D-DD562E8D388C}" type="pres">
      <dgm:prSet presAssocID="{66A8E1AD-AF48-754B-838B-2CD5843DE07C}" presName="hierRoot2" presStyleCnt="0">
        <dgm:presLayoutVars>
          <dgm:hierBranch val="init"/>
        </dgm:presLayoutVars>
      </dgm:prSet>
      <dgm:spPr/>
    </dgm:pt>
    <dgm:pt modelId="{D76159A5-C477-1445-92DC-6893CEA71112}" type="pres">
      <dgm:prSet presAssocID="{66A8E1AD-AF48-754B-838B-2CD5843DE07C}" presName="rootComposite" presStyleCnt="0"/>
      <dgm:spPr/>
    </dgm:pt>
    <dgm:pt modelId="{5695124B-2620-C445-9C4F-767AFF0CD690}" type="pres">
      <dgm:prSet presAssocID="{66A8E1AD-AF48-754B-838B-2CD5843DE07C}" presName="rootText" presStyleLbl="node2" presStyleIdx="3" presStyleCnt="4" custScaleY="210574" custLinFactNeighborX="-17008" custLinFactNeighborY="4163">
        <dgm:presLayoutVars>
          <dgm:chPref val="3"/>
        </dgm:presLayoutVars>
      </dgm:prSet>
      <dgm:spPr/>
    </dgm:pt>
    <dgm:pt modelId="{5DF431E4-7AF5-E240-8FBF-DC6F1CB4DC24}" type="pres">
      <dgm:prSet presAssocID="{66A8E1AD-AF48-754B-838B-2CD5843DE07C}" presName="rootConnector" presStyleLbl="node2" presStyleIdx="3" presStyleCnt="4"/>
      <dgm:spPr/>
    </dgm:pt>
    <dgm:pt modelId="{A90F995C-42C3-EF4F-95D2-DF9A8388B4D9}" type="pres">
      <dgm:prSet presAssocID="{66A8E1AD-AF48-754B-838B-2CD5843DE07C}" presName="hierChild4" presStyleCnt="0"/>
      <dgm:spPr/>
    </dgm:pt>
    <dgm:pt modelId="{AA298A4A-2AC0-F149-90A7-8F00EB8CD4B4}" type="pres">
      <dgm:prSet presAssocID="{2D55BC5D-172F-B243-8FDC-1A113B8D751F}" presName="Name64" presStyleLbl="parChTrans1D3" presStyleIdx="0" presStyleCnt="2"/>
      <dgm:spPr/>
    </dgm:pt>
    <dgm:pt modelId="{F91D50EA-3536-9945-A22A-5035DBD5ABF2}" type="pres">
      <dgm:prSet presAssocID="{08B834FE-0550-3B4B-8331-25C6E63CE204}" presName="hierRoot2" presStyleCnt="0">
        <dgm:presLayoutVars>
          <dgm:hierBranch val="init"/>
        </dgm:presLayoutVars>
      </dgm:prSet>
      <dgm:spPr/>
    </dgm:pt>
    <dgm:pt modelId="{39DF4548-E97D-0F41-B88E-CD61AFD30298}" type="pres">
      <dgm:prSet presAssocID="{08B834FE-0550-3B4B-8331-25C6E63CE204}" presName="rootComposite" presStyleCnt="0"/>
      <dgm:spPr/>
    </dgm:pt>
    <dgm:pt modelId="{B6ADEFA7-30A1-A24D-A868-75543E839783}" type="pres">
      <dgm:prSet presAssocID="{08B834FE-0550-3B4B-8331-25C6E63CE204}" presName="rootText" presStyleLbl="node3" presStyleIdx="0" presStyleCnt="2" custScaleX="243068" custScaleY="218542">
        <dgm:presLayoutVars>
          <dgm:chPref val="3"/>
        </dgm:presLayoutVars>
      </dgm:prSet>
      <dgm:spPr/>
    </dgm:pt>
    <dgm:pt modelId="{E553111C-F05D-8745-B939-BE29E58C6D7A}" type="pres">
      <dgm:prSet presAssocID="{08B834FE-0550-3B4B-8331-25C6E63CE204}" presName="rootConnector" presStyleLbl="node3" presStyleIdx="0" presStyleCnt="2"/>
      <dgm:spPr/>
    </dgm:pt>
    <dgm:pt modelId="{249E8CD2-937B-6D4C-89FE-BAF4C128354F}" type="pres">
      <dgm:prSet presAssocID="{08B834FE-0550-3B4B-8331-25C6E63CE204}" presName="hierChild4" presStyleCnt="0"/>
      <dgm:spPr/>
    </dgm:pt>
    <dgm:pt modelId="{077710CE-7278-3C41-AFBC-2C7BF98A02EE}" type="pres">
      <dgm:prSet presAssocID="{08B834FE-0550-3B4B-8331-25C6E63CE204}" presName="hierChild5" presStyleCnt="0"/>
      <dgm:spPr/>
    </dgm:pt>
    <dgm:pt modelId="{ABC338DD-3423-474F-9173-7B7DA6F115BE}" type="pres">
      <dgm:prSet presAssocID="{025C6DE3-FACA-8548-9A5F-2567BB786E4E}" presName="Name64" presStyleLbl="parChTrans1D3" presStyleIdx="1" presStyleCnt="2"/>
      <dgm:spPr/>
    </dgm:pt>
    <dgm:pt modelId="{6CC50045-013C-5B4F-B744-146097B156D7}" type="pres">
      <dgm:prSet presAssocID="{8D6A0627-4E0F-AE40-AC8B-8DE1F874E384}" presName="hierRoot2" presStyleCnt="0">
        <dgm:presLayoutVars>
          <dgm:hierBranch val="init"/>
        </dgm:presLayoutVars>
      </dgm:prSet>
      <dgm:spPr/>
    </dgm:pt>
    <dgm:pt modelId="{8837FBF9-F3C1-F744-BA0D-0CCE5363D110}" type="pres">
      <dgm:prSet presAssocID="{8D6A0627-4E0F-AE40-AC8B-8DE1F874E384}" presName="rootComposite" presStyleCnt="0"/>
      <dgm:spPr/>
    </dgm:pt>
    <dgm:pt modelId="{5D5611ED-D1EA-8C4E-8179-F892DCA47F35}" type="pres">
      <dgm:prSet presAssocID="{8D6A0627-4E0F-AE40-AC8B-8DE1F874E384}" presName="rootText" presStyleLbl="node3" presStyleIdx="1" presStyleCnt="2" custScaleX="245611" custScaleY="199074">
        <dgm:presLayoutVars>
          <dgm:chPref val="3"/>
        </dgm:presLayoutVars>
      </dgm:prSet>
      <dgm:spPr/>
    </dgm:pt>
    <dgm:pt modelId="{2BAFB752-C651-2045-9D0C-25B0F4363B5A}" type="pres">
      <dgm:prSet presAssocID="{8D6A0627-4E0F-AE40-AC8B-8DE1F874E384}" presName="rootConnector" presStyleLbl="node3" presStyleIdx="1" presStyleCnt="2"/>
      <dgm:spPr/>
    </dgm:pt>
    <dgm:pt modelId="{C821158F-6167-9B44-A0C3-F7C9537F6717}" type="pres">
      <dgm:prSet presAssocID="{8D6A0627-4E0F-AE40-AC8B-8DE1F874E384}" presName="hierChild4" presStyleCnt="0"/>
      <dgm:spPr/>
    </dgm:pt>
    <dgm:pt modelId="{84CBD5A2-1709-AE49-A6DA-9ADD47E4E764}" type="pres">
      <dgm:prSet presAssocID="{BCF02D92-5A7E-1347-AF30-A02FEEE892EA}" presName="Name64" presStyleLbl="parChTrans1D4" presStyleIdx="0" presStyleCnt="2"/>
      <dgm:spPr/>
    </dgm:pt>
    <dgm:pt modelId="{4540AE66-A7A5-774F-A2CC-8862D354077A}" type="pres">
      <dgm:prSet presAssocID="{6F979661-2B99-6E4B-9AB3-C7117EA81DE5}" presName="hierRoot2" presStyleCnt="0">
        <dgm:presLayoutVars>
          <dgm:hierBranch val="init"/>
        </dgm:presLayoutVars>
      </dgm:prSet>
      <dgm:spPr/>
    </dgm:pt>
    <dgm:pt modelId="{99867BEE-3F4C-EA4F-905C-AEF4BE2BBC76}" type="pres">
      <dgm:prSet presAssocID="{6F979661-2B99-6E4B-9AB3-C7117EA81DE5}" presName="rootComposite" presStyleCnt="0"/>
      <dgm:spPr/>
    </dgm:pt>
    <dgm:pt modelId="{519687CF-95BD-8A47-A822-209AAC2EEA0E}" type="pres">
      <dgm:prSet presAssocID="{6F979661-2B99-6E4B-9AB3-C7117EA81DE5}" presName="rootText" presStyleLbl="node4" presStyleIdx="0" presStyleCnt="2" custScaleX="160795" custLinFactNeighborX="24200" custLinFactNeighborY="-5143">
        <dgm:presLayoutVars>
          <dgm:chPref val="3"/>
        </dgm:presLayoutVars>
      </dgm:prSet>
      <dgm:spPr/>
    </dgm:pt>
    <dgm:pt modelId="{A455DDA0-5DD6-FB42-BA5B-0DAF7AB8900F}" type="pres">
      <dgm:prSet presAssocID="{6F979661-2B99-6E4B-9AB3-C7117EA81DE5}" presName="rootConnector" presStyleLbl="node4" presStyleIdx="0" presStyleCnt="2"/>
      <dgm:spPr/>
    </dgm:pt>
    <dgm:pt modelId="{F9C380F4-6D08-9848-B618-FABCD5FE2589}" type="pres">
      <dgm:prSet presAssocID="{6F979661-2B99-6E4B-9AB3-C7117EA81DE5}" presName="hierChild4" presStyleCnt="0"/>
      <dgm:spPr/>
    </dgm:pt>
    <dgm:pt modelId="{35D2A407-E50E-5648-9FEB-9152F518335D}" type="pres">
      <dgm:prSet presAssocID="{6F979661-2B99-6E4B-9AB3-C7117EA81DE5}" presName="hierChild5" presStyleCnt="0"/>
      <dgm:spPr/>
    </dgm:pt>
    <dgm:pt modelId="{9092C287-2129-3947-84D9-4D2DC9D2FE55}" type="pres">
      <dgm:prSet presAssocID="{0AECB565-8E1D-6448-BEE6-64DE67434AC9}" presName="Name64" presStyleLbl="parChTrans1D4" presStyleIdx="1" presStyleCnt="2"/>
      <dgm:spPr/>
    </dgm:pt>
    <dgm:pt modelId="{EAD7492A-8E7B-B048-AE1A-6A6C945FA9D7}" type="pres">
      <dgm:prSet presAssocID="{E463D852-47ED-5B4F-A408-B153A24A6E87}" presName="hierRoot2" presStyleCnt="0">
        <dgm:presLayoutVars>
          <dgm:hierBranch val="init"/>
        </dgm:presLayoutVars>
      </dgm:prSet>
      <dgm:spPr/>
    </dgm:pt>
    <dgm:pt modelId="{FE425931-CC73-DC4B-A6EB-1B84344D722F}" type="pres">
      <dgm:prSet presAssocID="{E463D852-47ED-5B4F-A408-B153A24A6E87}" presName="rootComposite" presStyleCnt="0"/>
      <dgm:spPr/>
    </dgm:pt>
    <dgm:pt modelId="{9BF36324-15F5-2340-AA72-E1905B526F10}" type="pres">
      <dgm:prSet presAssocID="{E463D852-47ED-5B4F-A408-B153A24A6E87}" presName="rootText" presStyleLbl="node4" presStyleIdx="1" presStyleCnt="2" custScaleX="163993" custLinFactNeighborX="23809" custLinFactNeighborY="-4322">
        <dgm:presLayoutVars>
          <dgm:chPref val="3"/>
        </dgm:presLayoutVars>
      </dgm:prSet>
      <dgm:spPr/>
    </dgm:pt>
    <dgm:pt modelId="{A2943739-0E1D-274D-A354-0763C504F7E8}" type="pres">
      <dgm:prSet presAssocID="{E463D852-47ED-5B4F-A408-B153A24A6E87}" presName="rootConnector" presStyleLbl="node4" presStyleIdx="1" presStyleCnt="2"/>
      <dgm:spPr/>
    </dgm:pt>
    <dgm:pt modelId="{1B85E481-C6E1-4F47-B06D-D5985FC45ADE}" type="pres">
      <dgm:prSet presAssocID="{E463D852-47ED-5B4F-A408-B153A24A6E87}" presName="hierChild4" presStyleCnt="0"/>
      <dgm:spPr/>
    </dgm:pt>
    <dgm:pt modelId="{60DAB89B-0051-C146-96A0-21F2665C0BDE}" type="pres">
      <dgm:prSet presAssocID="{E463D852-47ED-5B4F-A408-B153A24A6E87}" presName="hierChild5" presStyleCnt="0"/>
      <dgm:spPr/>
    </dgm:pt>
    <dgm:pt modelId="{CF94F148-EE2C-E84A-8816-87DDCE3DD737}" type="pres">
      <dgm:prSet presAssocID="{8D6A0627-4E0F-AE40-AC8B-8DE1F874E384}" presName="hierChild5" presStyleCnt="0"/>
      <dgm:spPr/>
    </dgm:pt>
    <dgm:pt modelId="{5170CE0F-54DB-AD40-A26D-E4E1786422E4}" type="pres">
      <dgm:prSet presAssocID="{66A8E1AD-AF48-754B-838B-2CD5843DE07C}" presName="hierChild5" presStyleCnt="0"/>
      <dgm:spPr/>
    </dgm:pt>
    <dgm:pt modelId="{F7F934DA-4A14-0B42-9237-C6832175E828}" type="pres">
      <dgm:prSet presAssocID="{E1264291-5ADC-4018-A3B9-3CEC6677A78E}" presName="hierChild3" presStyleCnt="0"/>
      <dgm:spPr/>
    </dgm:pt>
  </dgm:ptLst>
  <dgm:cxnLst>
    <dgm:cxn modelId="{6CB21C12-7197-4475-9B78-882C870C2FC1}" srcId="{424EAF41-AA48-434D-A697-389AD4F05BC3}" destId="{E1264291-5ADC-4018-A3B9-3CEC6677A78E}" srcOrd="0" destOrd="0" parTransId="{297B9AF8-2653-488D-8225-2E0DBA2A2783}" sibTransId="{6898DD88-A1A7-470D-B72B-7604A1FDFBF8}"/>
    <dgm:cxn modelId="{5B5BB914-0B30-314E-9040-675A455F6056}" type="presOf" srcId="{DD64AABD-C4A6-CE4B-80FE-CD1556F5CA85}" destId="{78A08E91-F5B0-3B45-B814-14C48159DBC4}" srcOrd="0" destOrd="0" presId="urn:microsoft.com/office/officeart/2009/3/layout/HorizontalOrganizationChart"/>
    <dgm:cxn modelId="{C772E61A-DB86-E643-B794-F163804F4B93}" srcId="{66A8E1AD-AF48-754B-838B-2CD5843DE07C}" destId="{8D6A0627-4E0F-AE40-AC8B-8DE1F874E384}" srcOrd="1" destOrd="0" parTransId="{025C6DE3-FACA-8548-9A5F-2567BB786E4E}" sibTransId="{151017AD-92EE-404B-BAE6-42F41C3BBEDC}"/>
    <dgm:cxn modelId="{1C69321E-44F0-1449-B478-0806683F0BD4}" type="presOf" srcId="{8D6A0627-4E0F-AE40-AC8B-8DE1F874E384}" destId="{5D5611ED-D1EA-8C4E-8179-F892DCA47F35}" srcOrd="0" destOrd="0" presId="urn:microsoft.com/office/officeart/2009/3/layout/HorizontalOrganizationChart"/>
    <dgm:cxn modelId="{A690AE1F-9495-9942-A1D3-56CFFFF86678}" type="presOf" srcId="{80ADCA6C-334A-F947-9576-E7B480E42E76}" destId="{6A0FE597-E897-1E44-8ECB-1DFC2D195BCF}" srcOrd="0" destOrd="0" presId="urn:microsoft.com/office/officeart/2009/3/layout/HorizontalOrganizationChart"/>
    <dgm:cxn modelId="{6232A023-FBF9-C54C-B8ED-BB5A9AB255B9}" type="presOf" srcId="{025C6DE3-FACA-8548-9A5F-2567BB786E4E}" destId="{ABC338DD-3423-474F-9173-7B7DA6F115BE}" srcOrd="0" destOrd="0" presId="urn:microsoft.com/office/officeart/2009/3/layout/HorizontalOrganizationChart"/>
    <dgm:cxn modelId="{C9E4B626-ABB5-344D-A441-D01D33392B03}" type="presOf" srcId="{08B834FE-0550-3B4B-8331-25C6E63CE204}" destId="{B6ADEFA7-30A1-A24D-A868-75543E839783}" srcOrd="0" destOrd="0" presId="urn:microsoft.com/office/officeart/2009/3/layout/HorizontalOrganizationChart"/>
    <dgm:cxn modelId="{9B0DCB2A-77C6-2148-AD3C-2372D3225EDE}" srcId="{8D6A0627-4E0F-AE40-AC8B-8DE1F874E384}" destId="{E463D852-47ED-5B4F-A408-B153A24A6E87}" srcOrd="1" destOrd="0" parTransId="{0AECB565-8E1D-6448-BEE6-64DE67434AC9}" sibTransId="{965FF321-3AB5-394B-843E-C77A9340B176}"/>
    <dgm:cxn modelId="{F5DE4433-41BC-1443-A025-16EE0EAF6036}" type="presOf" srcId="{6F979661-2B99-6E4B-9AB3-C7117EA81DE5}" destId="{A455DDA0-5DD6-FB42-BA5B-0DAF7AB8900F}" srcOrd="1" destOrd="0" presId="urn:microsoft.com/office/officeart/2009/3/layout/HorizontalOrganizationChart"/>
    <dgm:cxn modelId="{703B9535-D832-B04E-A066-4B3D9DA068EE}" srcId="{E1264291-5ADC-4018-A3B9-3CEC6677A78E}" destId="{66A8E1AD-AF48-754B-838B-2CD5843DE07C}" srcOrd="3" destOrd="0" parTransId="{2F236D32-09F6-B748-B4FF-3CDD04E521FC}" sibTransId="{34C7DB88-6F8F-0E45-AC87-92AE0E5CB9E8}"/>
    <dgm:cxn modelId="{B7F1B53A-DB87-E445-AFE8-D94E1691682D}" type="presOf" srcId="{8D6A0627-4E0F-AE40-AC8B-8DE1F874E384}" destId="{2BAFB752-C651-2045-9D0C-25B0F4363B5A}" srcOrd="1" destOrd="0" presId="urn:microsoft.com/office/officeart/2009/3/layout/HorizontalOrganizationChart"/>
    <dgm:cxn modelId="{B40B3C65-CE3E-5743-B1AC-2563A1F7D9BD}" srcId="{E1264291-5ADC-4018-A3B9-3CEC6677A78E}" destId="{DD64AABD-C4A6-CE4B-80FE-CD1556F5CA85}" srcOrd="2" destOrd="0" parTransId="{80ADCA6C-334A-F947-9576-E7B480E42E76}" sibTransId="{5CBE21A8-E816-7A42-B25F-E4E9388CB848}"/>
    <dgm:cxn modelId="{8685AF66-DC66-1640-82D3-809660F227C0}" type="presOf" srcId="{08B834FE-0550-3B4B-8331-25C6E63CE204}" destId="{E553111C-F05D-8745-B939-BE29E58C6D7A}" srcOrd="1" destOrd="0" presId="urn:microsoft.com/office/officeart/2009/3/layout/HorizontalOrganizationChart"/>
    <dgm:cxn modelId="{F90FBB67-9096-E14F-9833-63DE4B3157DC}" type="presOf" srcId="{DD64AABD-C4A6-CE4B-80FE-CD1556F5CA85}" destId="{8CAEA213-9E55-6344-BFEC-91F73607C058}" srcOrd="1" destOrd="0" presId="urn:microsoft.com/office/officeart/2009/3/layout/HorizontalOrganizationChart"/>
    <dgm:cxn modelId="{31426E4B-F06D-E449-BEAA-44D4BD974044}" type="presOf" srcId="{2D55BC5D-172F-B243-8FDC-1A113B8D751F}" destId="{AA298A4A-2AC0-F149-90A7-8F00EB8CD4B4}" srcOrd="0" destOrd="0" presId="urn:microsoft.com/office/officeart/2009/3/layout/HorizontalOrganizationChart"/>
    <dgm:cxn modelId="{F148E76C-51CE-474D-895C-040651845F94}" type="presOf" srcId="{CBA72C4C-E251-7142-9B7F-AAE3CA30426B}" destId="{1B8833EC-25C5-AC4F-9D20-433ADC7C819B}" srcOrd="0" destOrd="0" presId="urn:microsoft.com/office/officeart/2009/3/layout/HorizontalOrganizationChart"/>
    <dgm:cxn modelId="{BDE77C75-050B-B549-A870-6ECE979E25ED}" type="presOf" srcId="{424EAF41-AA48-434D-A697-389AD4F05BC3}" destId="{4536F46A-758A-DB4B-9C36-C6AD12B0E97E}" srcOrd="0" destOrd="0" presId="urn:microsoft.com/office/officeart/2009/3/layout/HorizontalOrganizationChart"/>
    <dgm:cxn modelId="{5D345D58-31EC-A24C-8F26-E3002794CF67}" type="presOf" srcId="{D6342F06-AC7A-E949-AD26-E735A0F7A94C}" destId="{67182527-06D6-E346-BC29-D93EDD876AA7}" srcOrd="0" destOrd="0" presId="urn:microsoft.com/office/officeart/2009/3/layout/HorizontalOrganizationChart"/>
    <dgm:cxn modelId="{D0F7505A-B99E-D347-87B7-44DEC79901B8}" type="presOf" srcId="{DDF94E41-B703-E049-B55E-A282B7C5F279}" destId="{0FE01D24-D0B4-4647-A608-B432CD92DF9C}" srcOrd="1" destOrd="0" presId="urn:microsoft.com/office/officeart/2009/3/layout/HorizontalOrganizationChart"/>
    <dgm:cxn modelId="{F670D47B-E5C5-EB47-AF8B-E34C0AEC523F}" srcId="{E1264291-5ADC-4018-A3B9-3CEC6677A78E}" destId="{0F3408D6-6670-1547-9D0B-4ED83231A5D9}" srcOrd="1" destOrd="0" parTransId="{D6342F06-AC7A-E949-AD26-E735A0F7A94C}" sibTransId="{08A16C84-CF13-E549-B9C5-9FD263CC8A9B}"/>
    <dgm:cxn modelId="{3BC1CF86-0554-C54B-A773-D691F05C9834}" type="presOf" srcId="{0AECB565-8E1D-6448-BEE6-64DE67434AC9}" destId="{9092C287-2129-3947-84D9-4D2DC9D2FE55}" srcOrd="0" destOrd="0" presId="urn:microsoft.com/office/officeart/2009/3/layout/HorizontalOrganizationChart"/>
    <dgm:cxn modelId="{FBA91C88-1906-CC48-98DB-4FD1C13569A0}" type="presOf" srcId="{66A8E1AD-AF48-754B-838B-2CD5843DE07C}" destId="{5695124B-2620-C445-9C4F-767AFF0CD690}" srcOrd="0" destOrd="0" presId="urn:microsoft.com/office/officeart/2009/3/layout/HorizontalOrganizationChart"/>
    <dgm:cxn modelId="{451E418D-9567-9B4F-A02A-1A434D464557}" srcId="{66A8E1AD-AF48-754B-838B-2CD5843DE07C}" destId="{08B834FE-0550-3B4B-8331-25C6E63CE204}" srcOrd="0" destOrd="0" parTransId="{2D55BC5D-172F-B243-8FDC-1A113B8D751F}" sibTransId="{2C16443A-DB6A-AD45-8A25-0FA9C4F70CDD}"/>
    <dgm:cxn modelId="{FB1CA499-01B9-1141-8835-9F6B7FAEF674}" type="presOf" srcId="{BCF02D92-5A7E-1347-AF30-A02FEEE892EA}" destId="{84CBD5A2-1709-AE49-A6DA-9ADD47E4E764}" srcOrd="0" destOrd="0" presId="urn:microsoft.com/office/officeart/2009/3/layout/HorizontalOrganizationChart"/>
    <dgm:cxn modelId="{A249B3A9-A2C6-4C4E-9BC4-B7F8A55BA00F}" type="presOf" srcId="{E463D852-47ED-5B4F-A408-B153A24A6E87}" destId="{9BF36324-15F5-2340-AA72-E1905B526F10}" srcOrd="0" destOrd="0" presId="urn:microsoft.com/office/officeart/2009/3/layout/HorizontalOrganizationChart"/>
    <dgm:cxn modelId="{02A1D9AC-238B-6C40-950F-B0AC7B90C463}" type="presOf" srcId="{6F979661-2B99-6E4B-9AB3-C7117EA81DE5}" destId="{519687CF-95BD-8A47-A822-209AAC2EEA0E}" srcOrd="0" destOrd="0" presId="urn:microsoft.com/office/officeart/2009/3/layout/HorizontalOrganizationChart"/>
    <dgm:cxn modelId="{4D9EF6AF-741E-CC4E-B26C-5FC473FDDABE}" type="presOf" srcId="{0F3408D6-6670-1547-9D0B-4ED83231A5D9}" destId="{D1968877-70DC-4341-BE03-AD97347CC879}" srcOrd="1" destOrd="0" presId="urn:microsoft.com/office/officeart/2009/3/layout/HorizontalOrganizationChart"/>
    <dgm:cxn modelId="{40CAD1B1-C9DB-BF44-AE60-43C165FFF7DB}" type="presOf" srcId="{66A8E1AD-AF48-754B-838B-2CD5843DE07C}" destId="{5DF431E4-7AF5-E240-8FBF-DC6F1CB4DC24}" srcOrd="1" destOrd="0" presId="urn:microsoft.com/office/officeart/2009/3/layout/HorizontalOrganizationChart"/>
    <dgm:cxn modelId="{2C920AB4-AE4E-E249-9297-D33DD747C672}" type="presOf" srcId="{E1264291-5ADC-4018-A3B9-3CEC6677A78E}" destId="{80A8DD13-C135-5844-A520-06FDA5EE60C9}" srcOrd="1" destOrd="0" presId="urn:microsoft.com/office/officeart/2009/3/layout/HorizontalOrganizationChart"/>
    <dgm:cxn modelId="{B31815BA-A717-BD4B-99CC-CCCD1DEDF64C}" type="presOf" srcId="{2F236D32-09F6-B748-B4FF-3CDD04E521FC}" destId="{9E42C342-381C-5147-8CC7-E68C046E02C9}" srcOrd="0" destOrd="0" presId="urn:microsoft.com/office/officeart/2009/3/layout/HorizontalOrganizationChart"/>
    <dgm:cxn modelId="{0E789FC0-F81E-834F-9E7D-C3BA5888BC56}" type="presOf" srcId="{E463D852-47ED-5B4F-A408-B153A24A6E87}" destId="{A2943739-0E1D-274D-A354-0763C504F7E8}" srcOrd="1" destOrd="0" presId="urn:microsoft.com/office/officeart/2009/3/layout/HorizontalOrganizationChart"/>
    <dgm:cxn modelId="{40709DC9-18EE-F24C-824B-DEB8F78BD731}" type="presOf" srcId="{0F3408D6-6670-1547-9D0B-4ED83231A5D9}" destId="{98DAFD4B-FF45-5E43-AA75-404C2A5A7C39}" srcOrd="0" destOrd="0" presId="urn:microsoft.com/office/officeart/2009/3/layout/HorizontalOrganizationChart"/>
    <dgm:cxn modelId="{CD1E67CB-E586-4A44-BEB2-0C82024A9FDF}" srcId="{E1264291-5ADC-4018-A3B9-3CEC6677A78E}" destId="{DDF94E41-B703-E049-B55E-A282B7C5F279}" srcOrd="0" destOrd="0" parTransId="{CBA72C4C-E251-7142-9B7F-AAE3CA30426B}" sibTransId="{53F8703D-BC46-B44A-B477-767AD9E9AEEA}"/>
    <dgm:cxn modelId="{F94D68CD-1C82-D340-B442-5227357C309C}" srcId="{8D6A0627-4E0F-AE40-AC8B-8DE1F874E384}" destId="{6F979661-2B99-6E4B-9AB3-C7117EA81DE5}" srcOrd="0" destOrd="0" parTransId="{BCF02D92-5A7E-1347-AF30-A02FEEE892EA}" sibTransId="{8FF8BA02-033E-214A-BC53-7D4074372702}"/>
    <dgm:cxn modelId="{1C733BEF-2460-E24F-BA5E-C055C6DCC95E}" type="presOf" srcId="{E1264291-5ADC-4018-A3B9-3CEC6677A78E}" destId="{2582031E-93D9-C746-9AC8-15DA77F9D87B}" srcOrd="0" destOrd="0" presId="urn:microsoft.com/office/officeart/2009/3/layout/HorizontalOrganizationChart"/>
    <dgm:cxn modelId="{61F958EF-CE25-824C-9071-21243EDD1855}" type="presOf" srcId="{DDF94E41-B703-E049-B55E-A282B7C5F279}" destId="{6B8DD97A-7DB5-8E4C-A009-7A76328CA20D}" srcOrd="0" destOrd="0" presId="urn:microsoft.com/office/officeart/2009/3/layout/HorizontalOrganizationChart"/>
    <dgm:cxn modelId="{CBF8F81C-9A1B-7240-BA7D-0D7469265FDB}" type="presParOf" srcId="{4536F46A-758A-DB4B-9C36-C6AD12B0E97E}" destId="{8631AC3D-E288-A748-AD42-6EDAF2855BB4}" srcOrd="0" destOrd="0" presId="urn:microsoft.com/office/officeart/2009/3/layout/HorizontalOrganizationChart"/>
    <dgm:cxn modelId="{5EB48CE6-D272-0144-9789-9A1E136DB41B}" type="presParOf" srcId="{8631AC3D-E288-A748-AD42-6EDAF2855BB4}" destId="{C9090F1E-B2A5-2445-B19E-91C1CF5C844B}" srcOrd="0" destOrd="0" presId="urn:microsoft.com/office/officeart/2009/3/layout/HorizontalOrganizationChart"/>
    <dgm:cxn modelId="{F14CD419-42BA-3A47-87C9-6422404C4014}" type="presParOf" srcId="{C9090F1E-B2A5-2445-B19E-91C1CF5C844B}" destId="{2582031E-93D9-C746-9AC8-15DA77F9D87B}" srcOrd="0" destOrd="0" presId="urn:microsoft.com/office/officeart/2009/3/layout/HorizontalOrganizationChart"/>
    <dgm:cxn modelId="{EEF7184A-E9ED-3B4B-B9E7-FCF4B380F70B}" type="presParOf" srcId="{C9090F1E-B2A5-2445-B19E-91C1CF5C844B}" destId="{80A8DD13-C135-5844-A520-06FDA5EE60C9}" srcOrd="1" destOrd="0" presId="urn:microsoft.com/office/officeart/2009/3/layout/HorizontalOrganizationChart"/>
    <dgm:cxn modelId="{2C2DB559-C5D1-0E4F-AD6A-4881707964D1}" type="presParOf" srcId="{8631AC3D-E288-A748-AD42-6EDAF2855BB4}" destId="{197604D6-617D-8144-8DF8-00B9B3AB0AB8}" srcOrd="1" destOrd="0" presId="urn:microsoft.com/office/officeart/2009/3/layout/HorizontalOrganizationChart"/>
    <dgm:cxn modelId="{AEBDCD73-2D91-504D-9707-11414AC2746E}" type="presParOf" srcId="{197604D6-617D-8144-8DF8-00B9B3AB0AB8}" destId="{1B8833EC-25C5-AC4F-9D20-433ADC7C819B}" srcOrd="0" destOrd="0" presId="urn:microsoft.com/office/officeart/2009/3/layout/HorizontalOrganizationChart"/>
    <dgm:cxn modelId="{9CA206CD-FD55-4549-85A8-DB1EB4CDA58E}" type="presParOf" srcId="{197604D6-617D-8144-8DF8-00B9B3AB0AB8}" destId="{88657EC3-82A3-3D41-8598-6DD4020136BD}" srcOrd="1" destOrd="0" presId="urn:microsoft.com/office/officeart/2009/3/layout/HorizontalOrganizationChart"/>
    <dgm:cxn modelId="{86177176-915D-4648-8F38-E54F4BA7BBCE}" type="presParOf" srcId="{88657EC3-82A3-3D41-8598-6DD4020136BD}" destId="{B20B2B22-38A4-0F40-B4E8-9518FD5B4683}" srcOrd="0" destOrd="0" presId="urn:microsoft.com/office/officeart/2009/3/layout/HorizontalOrganizationChart"/>
    <dgm:cxn modelId="{3E852998-8F4A-8444-BDB8-83EBF639C8F4}" type="presParOf" srcId="{B20B2B22-38A4-0F40-B4E8-9518FD5B4683}" destId="{6B8DD97A-7DB5-8E4C-A009-7A76328CA20D}" srcOrd="0" destOrd="0" presId="urn:microsoft.com/office/officeart/2009/3/layout/HorizontalOrganizationChart"/>
    <dgm:cxn modelId="{C4A16C2E-9642-4040-BC53-838E1EEB9784}" type="presParOf" srcId="{B20B2B22-38A4-0F40-B4E8-9518FD5B4683}" destId="{0FE01D24-D0B4-4647-A608-B432CD92DF9C}" srcOrd="1" destOrd="0" presId="urn:microsoft.com/office/officeart/2009/3/layout/HorizontalOrganizationChart"/>
    <dgm:cxn modelId="{3F480F7D-3604-6646-A38A-3F281958544D}" type="presParOf" srcId="{88657EC3-82A3-3D41-8598-6DD4020136BD}" destId="{BDAB7571-7BFF-9C45-887D-B6374E603E33}" srcOrd="1" destOrd="0" presId="urn:microsoft.com/office/officeart/2009/3/layout/HorizontalOrganizationChart"/>
    <dgm:cxn modelId="{C7DE2838-C04C-EF41-97F1-21C7C481E517}" type="presParOf" srcId="{88657EC3-82A3-3D41-8598-6DD4020136BD}" destId="{19C180CB-0B0F-4946-808E-B778FDD049C3}" srcOrd="2" destOrd="0" presId="urn:microsoft.com/office/officeart/2009/3/layout/HorizontalOrganizationChart"/>
    <dgm:cxn modelId="{F7970B99-BED8-D14E-BB70-3705E2B2557F}" type="presParOf" srcId="{197604D6-617D-8144-8DF8-00B9B3AB0AB8}" destId="{67182527-06D6-E346-BC29-D93EDD876AA7}" srcOrd="2" destOrd="0" presId="urn:microsoft.com/office/officeart/2009/3/layout/HorizontalOrganizationChart"/>
    <dgm:cxn modelId="{35211067-DDF1-A74E-AD5F-511FF2DD0BD8}" type="presParOf" srcId="{197604D6-617D-8144-8DF8-00B9B3AB0AB8}" destId="{1F789943-B3BB-4040-98AE-36AB59FB9460}" srcOrd="3" destOrd="0" presId="urn:microsoft.com/office/officeart/2009/3/layout/HorizontalOrganizationChart"/>
    <dgm:cxn modelId="{5EAE8567-28C1-B04A-B5EB-63852BA5EA97}" type="presParOf" srcId="{1F789943-B3BB-4040-98AE-36AB59FB9460}" destId="{E572BBF3-B226-DC42-8C62-E0BF7C9CC798}" srcOrd="0" destOrd="0" presId="urn:microsoft.com/office/officeart/2009/3/layout/HorizontalOrganizationChart"/>
    <dgm:cxn modelId="{C0CB6987-1463-A744-BF92-37192EF3ACAF}" type="presParOf" srcId="{E572BBF3-B226-DC42-8C62-E0BF7C9CC798}" destId="{98DAFD4B-FF45-5E43-AA75-404C2A5A7C39}" srcOrd="0" destOrd="0" presId="urn:microsoft.com/office/officeart/2009/3/layout/HorizontalOrganizationChart"/>
    <dgm:cxn modelId="{42B226CE-EBEF-2A4A-A231-EEADC968261D}" type="presParOf" srcId="{E572BBF3-B226-DC42-8C62-E0BF7C9CC798}" destId="{D1968877-70DC-4341-BE03-AD97347CC879}" srcOrd="1" destOrd="0" presId="urn:microsoft.com/office/officeart/2009/3/layout/HorizontalOrganizationChart"/>
    <dgm:cxn modelId="{BBDE49E6-AFD3-BF42-92E7-4006B52620C2}" type="presParOf" srcId="{1F789943-B3BB-4040-98AE-36AB59FB9460}" destId="{E07C3D72-D391-BD45-8486-A7DE83D55E28}" srcOrd="1" destOrd="0" presId="urn:microsoft.com/office/officeart/2009/3/layout/HorizontalOrganizationChart"/>
    <dgm:cxn modelId="{336896F0-26B7-D14A-A08F-74E39A60DD82}" type="presParOf" srcId="{1F789943-B3BB-4040-98AE-36AB59FB9460}" destId="{7B4A2981-CDE9-3D4A-A86E-8131B9822099}" srcOrd="2" destOrd="0" presId="urn:microsoft.com/office/officeart/2009/3/layout/HorizontalOrganizationChart"/>
    <dgm:cxn modelId="{CF996F68-749B-CB4A-B863-08FF4C7F2252}" type="presParOf" srcId="{197604D6-617D-8144-8DF8-00B9B3AB0AB8}" destId="{6A0FE597-E897-1E44-8ECB-1DFC2D195BCF}" srcOrd="4" destOrd="0" presId="urn:microsoft.com/office/officeart/2009/3/layout/HorizontalOrganizationChart"/>
    <dgm:cxn modelId="{AA84358A-9D5B-664E-83D5-22E0CEB567CE}" type="presParOf" srcId="{197604D6-617D-8144-8DF8-00B9B3AB0AB8}" destId="{059852EF-96ED-DB4B-992A-BF7BEA3CE282}" srcOrd="5" destOrd="0" presId="urn:microsoft.com/office/officeart/2009/3/layout/HorizontalOrganizationChart"/>
    <dgm:cxn modelId="{3858412E-1FB2-2645-8F4F-A2EDB3F58A7A}" type="presParOf" srcId="{059852EF-96ED-DB4B-992A-BF7BEA3CE282}" destId="{37A9D293-B5E1-C64E-B3FD-A6105942C459}" srcOrd="0" destOrd="0" presId="urn:microsoft.com/office/officeart/2009/3/layout/HorizontalOrganizationChart"/>
    <dgm:cxn modelId="{870A1B50-40FC-0D42-B2A6-09ABDCC61153}" type="presParOf" srcId="{37A9D293-B5E1-C64E-B3FD-A6105942C459}" destId="{78A08E91-F5B0-3B45-B814-14C48159DBC4}" srcOrd="0" destOrd="0" presId="urn:microsoft.com/office/officeart/2009/3/layout/HorizontalOrganizationChart"/>
    <dgm:cxn modelId="{6DFBF1C8-CC64-0344-BBCB-866E5DE3D961}" type="presParOf" srcId="{37A9D293-B5E1-C64E-B3FD-A6105942C459}" destId="{8CAEA213-9E55-6344-BFEC-91F73607C058}" srcOrd="1" destOrd="0" presId="urn:microsoft.com/office/officeart/2009/3/layout/HorizontalOrganizationChart"/>
    <dgm:cxn modelId="{C6FF736D-2290-5A43-824A-B96B4B3A4586}" type="presParOf" srcId="{059852EF-96ED-DB4B-992A-BF7BEA3CE282}" destId="{6A9B50F4-0CC0-3D47-9597-84FDE62A375E}" srcOrd="1" destOrd="0" presId="urn:microsoft.com/office/officeart/2009/3/layout/HorizontalOrganizationChart"/>
    <dgm:cxn modelId="{7A37520A-83FE-C84C-9F7E-1159BC045DFF}" type="presParOf" srcId="{059852EF-96ED-DB4B-992A-BF7BEA3CE282}" destId="{E92388B3-1F48-A64E-A15C-8F4B78014880}" srcOrd="2" destOrd="0" presId="urn:microsoft.com/office/officeart/2009/3/layout/HorizontalOrganizationChart"/>
    <dgm:cxn modelId="{75061C4A-6706-2342-9B9C-13022C33D6B0}" type="presParOf" srcId="{197604D6-617D-8144-8DF8-00B9B3AB0AB8}" destId="{9E42C342-381C-5147-8CC7-E68C046E02C9}" srcOrd="6" destOrd="0" presId="urn:microsoft.com/office/officeart/2009/3/layout/HorizontalOrganizationChart"/>
    <dgm:cxn modelId="{23EF5836-B0B9-E84D-8D43-5C23D1098746}" type="presParOf" srcId="{197604D6-617D-8144-8DF8-00B9B3AB0AB8}" destId="{F16BF9BD-D9BC-4545-A52D-DD562E8D388C}" srcOrd="7" destOrd="0" presId="urn:microsoft.com/office/officeart/2009/3/layout/HorizontalOrganizationChart"/>
    <dgm:cxn modelId="{2913031F-32A8-5F4B-A5BE-15E507391587}" type="presParOf" srcId="{F16BF9BD-D9BC-4545-A52D-DD562E8D388C}" destId="{D76159A5-C477-1445-92DC-6893CEA71112}" srcOrd="0" destOrd="0" presId="urn:microsoft.com/office/officeart/2009/3/layout/HorizontalOrganizationChart"/>
    <dgm:cxn modelId="{A59E4CBD-0BC6-D342-BDF4-1BF72C316CAB}" type="presParOf" srcId="{D76159A5-C477-1445-92DC-6893CEA71112}" destId="{5695124B-2620-C445-9C4F-767AFF0CD690}" srcOrd="0" destOrd="0" presId="urn:microsoft.com/office/officeart/2009/3/layout/HorizontalOrganizationChart"/>
    <dgm:cxn modelId="{89170598-A3DD-644B-896A-68D99A75BFB6}" type="presParOf" srcId="{D76159A5-C477-1445-92DC-6893CEA71112}" destId="{5DF431E4-7AF5-E240-8FBF-DC6F1CB4DC24}" srcOrd="1" destOrd="0" presId="urn:microsoft.com/office/officeart/2009/3/layout/HorizontalOrganizationChart"/>
    <dgm:cxn modelId="{1F9CE0FC-97E9-C54F-BC18-57B4C6733753}" type="presParOf" srcId="{F16BF9BD-D9BC-4545-A52D-DD562E8D388C}" destId="{A90F995C-42C3-EF4F-95D2-DF9A8388B4D9}" srcOrd="1" destOrd="0" presId="urn:microsoft.com/office/officeart/2009/3/layout/HorizontalOrganizationChart"/>
    <dgm:cxn modelId="{1B30587C-1436-D643-B7FD-23037C67F57C}" type="presParOf" srcId="{A90F995C-42C3-EF4F-95D2-DF9A8388B4D9}" destId="{AA298A4A-2AC0-F149-90A7-8F00EB8CD4B4}" srcOrd="0" destOrd="0" presId="urn:microsoft.com/office/officeart/2009/3/layout/HorizontalOrganizationChart"/>
    <dgm:cxn modelId="{387B64BD-CD3F-5C41-8449-66186D41FA02}" type="presParOf" srcId="{A90F995C-42C3-EF4F-95D2-DF9A8388B4D9}" destId="{F91D50EA-3536-9945-A22A-5035DBD5ABF2}" srcOrd="1" destOrd="0" presId="urn:microsoft.com/office/officeart/2009/3/layout/HorizontalOrganizationChart"/>
    <dgm:cxn modelId="{D22CFA84-89F5-A84A-AFC9-DEC7A1092CDE}" type="presParOf" srcId="{F91D50EA-3536-9945-A22A-5035DBD5ABF2}" destId="{39DF4548-E97D-0F41-B88E-CD61AFD30298}" srcOrd="0" destOrd="0" presId="urn:microsoft.com/office/officeart/2009/3/layout/HorizontalOrganizationChart"/>
    <dgm:cxn modelId="{13E77FE7-6C92-4D46-AE5E-EFF8E255DE93}" type="presParOf" srcId="{39DF4548-E97D-0F41-B88E-CD61AFD30298}" destId="{B6ADEFA7-30A1-A24D-A868-75543E839783}" srcOrd="0" destOrd="0" presId="urn:microsoft.com/office/officeart/2009/3/layout/HorizontalOrganizationChart"/>
    <dgm:cxn modelId="{8CFA6426-C776-6841-9C2C-464E77F51BD5}" type="presParOf" srcId="{39DF4548-E97D-0F41-B88E-CD61AFD30298}" destId="{E553111C-F05D-8745-B939-BE29E58C6D7A}" srcOrd="1" destOrd="0" presId="urn:microsoft.com/office/officeart/2009/3/layout/HorizontalOrganizationChart"/>
    <dgm:cxn modelId="{2C8D1F6D-7963-E242-B48F-193A6A6AB1B4}" type="presParOf" srcId="{F91D50EA-3536-9945-A22A-5035DBD5ABF2}" destId="{249E8CD2-937B-6D4C-89FE-BAF4C128354F}" srcOrd="1" destOrd="0" presId="urn:microsoft.com/office/officeart/2009/3/layout/HorizontalOrganizationChart"/>
    <dgm:cxn modelId="{E3FF4406-EFF4-8748-811F-6347D9DB26FD}" type="presParOf" srcId="{F91D50EA-3536-9945-A22A-5035DBD5ABF2}" destId="{077710CE-7278-3C41-AFBC-2C7BF98A02EE}" srcOrd="2" destOrd="0" presId="urn:microsoft.com/office/officeart/2009/3/layout/HorizontalOrganizationChart"/>
    <dgm:cxn modelId="{03BA56C3-28C2-4344-A5D2-708C5C801136}" type="presParOf" srcId="{A90F995C-42C3-EF4F-95D2-DF9A8388B4D9}" destId="{ABC338DD-3423-474F-9173-7B7DA6F115BE}" srcOrd="2" destOrd="0" presId="urn:microsoft.com/office/officeart/2009/3/layout/HorizontalOrganizationChart"/>
    <dgm:cxn modelId="{3A6114D0-6ACD-F044-907F-05EDB33EE653}" type="presParOf" srcId="{A90F995C-42C3-EF4F-95D2-DF9A8388B4D9}" destId="{6CC50045-013C-5B4F-B744-146097B156D7}" srcOrd="3" destOrd="0" presId="urn:microsoft.com/office/officeart/2009/3/layout/HorizontalOrganizationChart"/>
    <dgm:cxn modelId="{9D5BDC48-05EF-CE4F-B902-71A95F8FAA89}" type="presParOf" srcId="{6CC50045-013C-5B4F-B744-146097B156D7}" destId="{8837FBF9-F3C1-F744-BA0D-0CCE5363D110}" srcOrd="0" destOrd="0" presId="urn:microsoft.com/office/officeart/2009/3/layout/HorizontalOrganizationChart"/>
    <dgm:cxn modelId="{E6184711-38AF-C142-8194-E9ECB21E5933}" type="presParOf" srcId="{8837FBF9-F3C1-F744-BA0D-0CCE5363D110}" destId="{5D5611ED-D1EA-8C4E-8179-F892DCA47F35}" srcOrd="0" destOrd="0" presId="urn:microsoft.com/office/officeart/2009/3/layout/HorizontalOrganizationChart"/>
    <dgm:cxn modelId="{D44DFF88-866C-EA4F-9825-CB147223FEB0}" type="presParOf" srcId="{8837FBF9-F3C1-F744-BA0D-0CCE5363D110}" destId="{2BAFB752-C651-2045-9D0C-25B0F4363B5A}" srcOrd="1" destOrd="0" presId="urn:microsoft.com/office/officeart/2009/3/layout/HorizontalOrganizationChart"/>
    <dgm:cxn modelId="{8DE863A3-9F1D-304A-8F3D-74DE9BD98438}" type="presParOf" srcId="{6CC50045-013C-5B4F-B744-146097B156D7}" destId="{C821158F-6167-9B44-A0C3-F7C9537F6717}" srcOrd="1" destOrd="0" presId="urn:microsoft.com/office/officeart/2009/3/layout/HorizontalOrganizationChart"/>
    <dgm:cxn modelId="{218515A3-A289-CB4A-9ADD-2A47D0EC4394}" type="presParOf" srcId="{C821158F-6167-9B44-A0C3-F7C9537F6717}" destId="{84CBD5A2-1709-AE49-A6DA-9ADD47E4E764}" srcOrd="0" destOrd="0" presId="urn:microsoft.com/office/officeart/2009/3/layout/HorizontalOrganizationChart"/>
    <dgm:cxn modelId="{0AD60A38-AA40-4744-A62A-B7E4BE5A7D1A}" type="presParOf" srcId="{C821158F-6167-9B44-A0C3-F7C9537F6717}" destId="{4540AE66-A7A5-774F-A2CC-8862D354077A}" srcOrd="1" destOrd="0" presId="urn:microsoft.com/office/officeart/2009/3/layout/HorizontalOrganizationChart"/>
    <dgm:cxn modelId="{D98638D4-D50F-414F-8A42-F4252A3ACA08}" type="presParOf" srcId="{4540AE66-A7A5-774F-A2CC-8862D354077A}" destId="{99867BEE-3F4C-EA4F-905C-AEF4BE2BBC76}" srcOrd="0" destOrd="0" presId="urn:microsoft.com/office/officeart/2009/3/layout/HorizontalOrganizationChart"/>
    <dgm:cxn modelId="{CBD1F591-1BD9-5347-9950-E892638E4205}" type="presParOf" srcId="{99867BEE-3F4C-EA4F-905C-AEF4BE2BBC76}" destId="{519687CF-95BD-8A47-A822-209AAC2EEA0E}" srcOrd="0" destOrd="0" presId="urn:microsoft.com/office/officeart/2009/3/layout/HorizontalOrganizationChart"/>
    <dgm:cxn modelId="{F3B014FD-E299-8349-B0D8-A00DBE37C7C8}" type="presParOf" srcId="{99867BEE-3F4C-EA4F-905C-AEF4BE2BBC76}" destId="{A455DDA0-5DD6-FB42-BA5B-0DAF7AB8900F}" srcOrd="1" destOrd="0" presId="urn:microsoft.com/office/officeart/2009/3/layout/HorizontalOrganizationChart"/>
    <dgm:cxn modelId="{BFCB847A-B5C3-FC4C-85F6-C4AB3D3BFFAC}" type="presParOf" srcId="{4540AE66-A7A5-774F-A2CC-8862D354077A}" destId="{F9C380F4-6D08-9848-B618-FABCD5FE2589}" srcOrd="1" destOrd="0" presId="urn:microsoft.com/office/officeart/2009/3/layout/HorizontalOrganizationChart"/>
    <dgm:cxn modelId="{3CBA4BCF-A29A-F943-A103-DA5684308694}" type="presParOf" srcId="{4540AE66-A7A5-774F-A2CC-8862D354077A}" destId="{35D2A407-E50E-5648-9FEB-9152F518335D}" srcOrd="2" destOrd="0" presId="urn:microsoft.com/office/officeart/2009/3/layout/HorizontalOrganizationChart"/>
    <dgm:cxn modelId="{73785471-D963-AE44-9C4E-898A94DAD7AB}" type="presParOf" srcId="{C821158F-6167-9B44-A0C3-F7C9537F6717}" destId="{9092C287-2129-3947-84D9-4D2DC9D2FE55}" srcOrd="2" destOrd="0" presId="urn:microsoft.com/office/officeart/2009/3/layout/HorizontalOrganizationChart"/>
    <dgm:cxn modelId="{D093C7C1-DFA0-EC45-A79E-5877197D7545}" type="presParOf" srcId="{C821158F-6167-9B44-A0C3-F7C9537F6717}" destId="{EAD7492A-8E7B-B048-AE1A-6A6C945FA9D7}" srcOrd="3" destOrd="0" presId="urn:microsoft.com/office/officeart/2009/3/layout/HorizontalOrganizationChart"/>
    <dgm:cxn modelId="{A638E2CC-BC60-6D46-8401-E851F94BF771}" type="presParOf" srcId="{EAD7492A-8E7B-B048-AE1A-6A6C945FA9D7}" destId="{FE425931-CC73-DC4B-A6EB-1B84344D722F}" srcOrd="0" destOrd="0" presId="urn:microsoft.com/office/officeart/2009/3/layout/HorizontalOrganizationChart"/>
    <dgm:cxn modelId="{B5004EEA-8612-DD4A-9D41-B823424DCB92}" type="presParOf" srcId="{FE425931-CC73-DC4B-A6EB-1B84344D722F}" destId="{9BF36324-15F5-2340-AA72-E1905B526F10}" srcOrd="0" destOrd="0" presId="urn:microsoft.com/office/officeart/2009/3/layout/HorizontalOrganizationChart"/>
    <dgm:cxn modelId="{48B037F9-7C67-6748-8805-E6F9C91F62E3}" type="presParOf" srcId="{FE425931-CC73-DC4B-A6EB-1B84344D722F}" destId="{A2943739-0E1D-274D-A354-0763C504F7E8}" srcOrd="1" destOrd="0" presId="urn:microsoft.com/office/officeart/2009/3/layout/HorizontalOrganizationChart"/>
    <dgm:cxn modelId="{E334302F-2C93-A149-8234-5A3FB49C48FF}" type="presParOf" srcId="{EAD7492A-8E7B-B048-AE1A-6A6C945FA9D7}" destId="{1B85E481-C6E1-4F47-B06D-D5985FC45ADE}" srcOrd="1" destOrd="0" presId="urn:microsoft.com/office/officeart/2009/3/layout/HorizontalOrganizationChart"/>
    <dgm:cxn modelId="{C4656F10-A97E-3B4C-9A67-CE51800333C8}" type="presParOf" srcId="{EAD7492A-8E7B-B048-AE1A-6A6C945FA9D7}" destId="{60DAB89B-0051-C146-96A0-21F2665C0BDE}" srcOrd="2" destOrd="0" presId="urn:microsoft.com/office/officeart/2009/3/layout/HorizontalOrganizationChart"/>
    <dgm:cxn modelId="{3CA4BC97-FF7B-CD46-ABC8-F628C0CA3BC4}" type="presParOf" srcId="{6CC50045-013C-5B4F-B744-146097B156D7}" destId="{CF94F148-EE2C-E84A-8816-87DDCE3DD737}" srcOrd="2" destOrd="0" presId="urn:microsoft.com/office/officeart/2009/3/layout/HorizontalOrganizationChart"/>
    <dgm:cxn modelId="{8D0116D9-EA4B-6B49-8A6F-7CB8807CC7A9}" type="presParOf" srcId="{F16BF9BD-D9BC-4545-A52D-DD562E8D388C}" destId="{5170CE0F-54DB-AD40-A26D-E4E1786422E4}" srcOrd="2" destOrd="0" presId="urn:microsoft.com/office/officeart/2009/3/layout/HorizontalOrganizationChart"/>
    <dgm:cxn modelId="{CBEA3FB7-BCB8-A14D-9876-8DA67920B547}" type="presParOf" srcId="{8631AC3D-E288-A748-AD42-6EDAF2855BB4}" destId="{F7F934DA-4A14-0B42-9237-C6832175E82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2C287-2129-3947-84D9-4D2DC9D2FE55}">
      <dsp:nvSpPr>
        <dsp:cNvPr id="0" name=""/>
        <dsp:cNvSpPr/>
      </dsp:nvSpPr>
      <dsp:spPr>
        <a:xfrm>
          <a:off x="8403261" y="4036723"/>
          <a:ext cx="605088" cy="278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6968" y="0"/>
              </a:lnTo>
              <a:lnTo>
                <a:pt x="466968" y="278750"/>
              </a:lnTo>
              <a:lnTo>
                <a:pt x="605088" y="2787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BD5A2-1709-AE49-A6DA-9ADD47E4E764}">
      <dsp:nvSpPr>
        <dsp:cNvPr id="0" name=""/>
        <dsp:cNvSpPr/>
      </dsp:nvSpPr>
      <dsp:spPr>
        <a:xfrm>
          <a:off x="8403261" y="3718100"/>
          <a:ext cx="610488" cy="318622"/>
        </a:xfrm>
        <a:custGeom>
          <a:avLst/>
          <a:gdLst/>
          <a:ahLst/>
          <a:cxnLst/>
          <a:rect l="0" t="0" r="0" b="0"/>
          <a:pathLst>
            <a:path>
              <a:moveTo>
                <a:pt x="0" y="318622"/>
              </a:moveTo>
              <a:lnTo>
                <a:pt x="472369" y="318622"/>
              </a:lnTo>
              <a:lnTo>
                <a:pt x="472369" y="0"/>
              </a:lnTo>
              <a:lnTo>
                <a:pt x="610488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338DD-3423-474F-9173-7B7DA6F115BE}">
      <dsp:nvSpPr>
        <dsp:cNvPr id="0" name=""/>
        <dsp:cNvSpPr/>
      </dsp:nvSpPr>
      <dsp:spPr>
        <a:xfrm>
          <a:off x="4499737" y="3507615"/>
          <a:ext cx="511153" cy="529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033" y="0"/>
              </a:lnTo>
              <a:lnTo>
                <a:pt x="373033" y="529107"/>
              </a:lnTo>
              <a:lnTo>
                <a:pt x="511153" y="529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98A4A-2AC0-F149-90A7-8F00EB8CD4B4}">
      <dsp:nvSpPr>
        <dsp:cNvPr id="0" name=""/>
        <dsp:cNvSpPr/>
      </dsp:nvSpPr>
      <dsp:spPr>
        <a:xfrm>
          <a:off x="4499737" y="2984438"/>
          <a:ext cx="511153" cy="523176"/>
        </a:xfrm>
        <a:custGeom>
          <a:avLst/>
          <a:gdLst/>
          <a:ahLst/>
          <a:cxnLst/>
          <a:rect l="0" t="0" r="0" b="0"/>
          <a:pathLst>
            <a:path>
              <a:moveTo>
                <a:pt x="0" y="523176"/>
              </a:moveTo>
              <a:lnTo>
                <a:pt x="373033" y="523176"/>
              </a:lnTo>
              <a:lnTo>
                <a:pt x="373033" y="0"/>
              </a:lnTo>
              <a:lnTo>
                <a:pt x="51115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2C342-381C-5147-8CC7-E68C046E02C9}">
      <dsp:nvSpPr>
        <dsp:cNvPr id="0" name=""/>
        <dsp:cNvSpPr/>
      </dsp:nvSpPr>
      <dsp:spPr>
        <a:xfrm>
          <a:off x="2262958" y="2098170"/>
          <a:ext cx="855582" cy="140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1409444"/>
              </a:lnTo>
              <a:lnTo>
                <a:pt x="855582" y="1409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FE597-E897-1E44-8ECB-1DFC2D195BCF}">
      <dsp:nvSpPr>
        <dsp:cNvPr id="0" name=""/>
        <dsp:cNvSpPr/>
      </dsp:nvSpPr>
      <dsp:spPr>
        <a:xfrm>
          <a:off x="2262958" y="2098170"/>
          <a:ext cx="855582" cy="336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336922"/>
              </a:lnTo>
              <a:lnTo>
                <a:pt x="855582" y="3369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82527-06D6-E346-BC29-D93EDD876AA7}">
      <dsp:nvSpPr>
        <dsp:cNvPr id="0" name=""/>
        <dsp:cNvSpPr/>
      </dsp:nvSpPr>
      <dsp:spPr>
        <a:xfrm>
          <a:off x="2262958" y="1381692"/>
          <a:ext cx="845789" cy="716478"/>
        </a:xfrm>
        <a:custGeom>
          <a:avLst/>
          <a:gdLst/>
          <a:ahLst/>
          <a:cxnLst/>
          <a:rect l="0" t="0" r="0" b="0"/>
          <a:pathLst>
            <a:path>
              <a:moveTo>
                <a:pt x="0" y="716478"/>
              </a:moveTo>
              <a:lnTo>
                <a:pt x="707669" y="716478"/>
              </a:lnTo>
              <a:lnTo>
                <a:pt x="707669" y="0"/>
              </a:lnTo>
              <a:lnTo>
                <a:pt x="8457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833EC-25C5-AC4F-9D20-433ADC7C819B}">
      <dsp:nvSpPr>
        <dsp:cNvPr id="0" name=""/>
        <dsp:cNvSpPr/>
      </dsp:nvSpPr>
      <dsp:spPr>
        <a:xfrm>
          <a:off x="2262958" y="408361"/>
          <a:ext cx="845858" cy="1689808"/>
        </a:xfrm>
        <a:custGeom>
          <a:avLst/>
          <a:gdLst/>
          <a:ahLst/>
          <a:cxnLst/>
          <a:rect l="0" t="0" r="0" b="0"/>
          <a:pathLst>
            <a:path>
              <a:moveTo>
                <a:pt x="0" y="1689808"/>
              </a:moveTo>
              <a:lnTo>
                <a:pt x="707738" y="1689808"/>
              </a:lnTo>
              <a:lnTo>
                <a:pt x="707738" y="0"/>
              </a:lnTo>
              <a:lnTo>
                <a:pt x="84585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2031E-93D9-C746-9AC8-15DA77F9D87B}">
      <dsp:nvSpPr>
        <dsp:cNvPr id="0" name=""/>
        <dsp:cNvSpPr/>
      </dsp:nvSpPr>
      <dsp:spPr>
        <a:xfrm>
          <a:off x="42754" y="1653773"/>
          <a:ext cx="2220204" cy="88879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sp:txBody>
      <dsp:txXfrm>
        <a:off x="42754" y="1653773"/>
        <a:ext cx="2220204" cy="888793"/>
      </dsp:txXfrm>
    </dsp:sp>
    <dsp:sp modelId="{6B8DD97A-7DB5-8E4C-A009-7A76328CA20D}">
      <dsp:nvSpPr>
        <dsp:cNvPr id="0" name=""/>
        <dsp:cNvSpPr/>
      </dsp:nvSpPr>
      <dsp:spPr>
        <a:xfrm>
          <a:off x="3108817" y="0"/>
          <a:ext cx="1761426" cy="81672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sp:txBody>
      <dsp:txXfrm>
        <a:off x="3108817" y="0"/>
        <a:ext cx="1761426" cy="816723"/>
      </dsp:txXfrm>
    </dsp:sp>
    <dsp:sp modelId="{98DAFD4B-FF45-5E43-AA75-404C2A5A7C39}">
      <dsp:nvSpPr>
        <dsp:cNvPr id="0" name=""/>
        <dsp:cNvSpPr/>
      </dsp:nvSpPr>
      <dsp:spPr>
        <a:xfrm>
          <a:off x="3108748" y="944638"/>
          <a:ext cx="1381196" cy="874107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108748" y="944638"/>
        <a:ext cx="1381196" cy="874107"/>
      </dsp:txXfrm>
    </dsp:sp>
    <dsp:sp modelId="{78A08E91-F5B0-3B45-B814-14C48159DBC4}">
      <dsp:nvSpPr>
        <dsp:cNvPr id="0" name=""/>
        <dsp:cNvSpPr/>
      </dsp:nvSpPr>
      <dsp:spPr>
        <a:xfrm>
          <a:off x="3118540" y="2016970"/>
          <a:ext cx="1381196" cy="83624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2016970"/>
        <a:ext cx="1381196" cy="836244"/>
      </dsp:txXfrm>
    </dsp:sp>
    <dsp:sp modelId="{5695124B-2620-C445-9C4F-767AFF0CD690}">
      <dsp:nvSpPr>
        <dsp:cNvPr id="0" name=""/>
        <dsp:cNvSpPr/>
      </dsp:nvSpPr>
      <dsp:spPr>
        <a:xfrm>
          <a:off x="3118540" y="3064077"/>
          <a:ext cx="1381196" cy="88707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3064077"/>
        <a:ext cx="1381196" cy="887074"/>
      </dsp:txXfrm>
    </dsp:sp>
    <dsp:sp modelId="{B6ADEFA7-30A1-A24D-A868-75543E839783}">
      <dsp:nvSpPr>
        <dsp:cNvPr id="0" name=""/>
        <dsp:cNvSpPr/>
      </dsp:nvSpPr>
      <dsp:spPr>
        <a:xfrm>
          <a:off x="5010890" y="2524118"/>
          <a:ext cx="3357246" cy="920640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2524118"/>
        <a:ext cx="3357246" cy="920640"/>
      </dsp:txXfrm>
    </dsp:sp>
    <dsp:sp modelId="{5D5611ED-D1EA-8C4E-8179-F892DCA47F35}">
      <dsp:nvSpPr>
        <dsp:cNvPr id="0" name=""/>
        <dsp:cNvSpPr/>
      </dsp:nvSpPr>
      <dsp:spPr>
        <a:xfrm>
          <a:off x="5010890" y="3617408"/>
          <a:ext cx="3392370" cy="838628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3617408"/>
        <a:ext cx="3392370" cy="838628"/>
      </dsp:txXfrm>
    </dsp:sp>
    <dsp:sp modelId="{519687CF-95BD-8A47-A822-209AAC2EEA0E}">
      <dsp:nvSpPr>
        <dsp:cNvPr id="0" name=""/>
        <dsp:cNvSpPr/>
      </dsp:nvSpPr>
      <dsp:spPr>
        <a:xfrm>
          <a:off x="9013749" y="3507467"/>
          <a:ext cx="2220894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sp:txBody>
      <dsp:txXfrm>
        <a:off x="9013749" y="3507467"/>
        <a:ext cx="2220894" cy="421264"/>
      </dsp:txXfrm>
    </dsp:sp>
    <dsp:sp modelId="{9BF36324-15F5-2340-AA72-E1905B526F10}">
      <dsp:nvSpPr>
        <dsp:cNvPr id="0" name=""/>
        <dsp:cNvSpPr/>
      </dsp:nvSpPr>
      <dsp:spPr>
        <a:xfrm>
          <a:off x="9008349" y="4104840"/>
          <a:ext cx="2265065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sp:txBody>
      <dsp:txXfrm>
        <a:off x="9008349" y="4104840"/>
        <a:ext cx="2265065" cy="421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BAFE3-913B-4D43-A82D-1AA61D01E930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FFCB1-6113-8F48-9D87-37115B7EF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8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/>
              <a:t>These are your options if you have end stage organ failure</a:t>
            </a:r>
          </a:p>
          <a:p>
            <a:endParaRPr lang="en-GB"/>
          </a:p>
          <a:p>
            <a:r>
              <a:rPr lang="en-GB"/>
              <a:t>We hope for solutions – unlimited solutions – from xenotransplantation or stem cell research</a:t>
            </a:r>
          </a:p>
          <a:p>
            <a:endParaRPr lang="en-GB"/>
          </a:p>
          <a:p>
            <a:r>
              <a:rPr lang="en-GB"/>
              <a:t>Well dream on, because for the time being we will have to rely on second hand organs used and abused by a previous owner and given up either in life or in death.</a:t>
            </a:r>
          </a:p>
          <a:p>
            <a:endParaRPr lang="en-GB"/>
          </a:p>
          <a:p>
            <a:r>
              <a:rPr lang="en-GB"/>
              <a:t>In turn, we recognise three kinds of donation after death. </a:t>
            </a:r>
          </a:p>
          <a:p>
            <a:endParaRPr lang="en-GB"/>
          </a:p>
          <a:p>
            <a:r>
              <a:rPr lang="en-GB"/>
              <a:t>Firstly, donation after death that is confirmed using neurological criteria – your kind of death</a:t>
            </a:r>
          </a:p>
          <a:p>
            <a:endParaRPr lang="en-GB"/>
          </a:p>
          <a:p>
            <a:r>
              <a:rPr lang="en-GB"/>
              <a:t>Then, donation after a death diagnosed using circulatory criteria, a death that is either anticipated because it follows a decision to limit or withdraw life sustaining treatments, or unexpected – or uncontrolled – because it follows an unexpected cardiac arrest</a:t>
            </a:r>
          </a:p>
        </p:txBody>
      </p:sp>
    </p:spTree>
    <p:extLst>
      <p:ext uri="{BB962C8B-B14F-4D97-AF65-F5344CB8AC3E}">
        <p14:creationId xmlns:p14="http://schemas.microsoft.com/office/powerpoint/2010/main" val="312351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E8C2D8-05A4-42FC-BE9C-477D6B81C51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7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571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852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4806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8EF218-7006-3B44-9E45-2A520B6FAC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78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SN-OD is present in 87% of conversations regarding the confirmation of neurological death and in 57% of discussions regarding the possible withdrawal of life-sustaining treatments.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087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978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work to be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791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430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633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5FB403-E359-0C4C-AC34-B0C0316205D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98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DCD Tx %</a:t>
            </a:r>
          </a:p>
          <a:p>
            <a:r>
              <a:rPr lang="en-US" b="1" dirty="0"/>
              <a:t>Kidneys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5.7 Kidney only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6.7 Pancreas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Lungs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Heart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8.8 Liver transplant rates per million population (pmp) in the UK, 1 April 2017 - 31 March 2018, by Country/ Strategic Health Authority 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Tx Survival</a:t>
            </a:r>
          </a:p>
          <a:p>
            <a:r>
              <a:rPr lang="en-US" b="1" dirty="0"/>
              <a:t>Kidney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 Graft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 Patient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11.3 Graft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11.4 Patient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11.5 Graft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11.6 Patient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11.15 Graft survival after first pancreas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11.17 Graft survival after first pancreas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DCD 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11.19 Patient survival after first adult heart only transplant from a DBD 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11.20 Patient survival after first adult heart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11.22 Patient survival after first adult lung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11.23 Patient survival after first adult lung only transplant from a DCD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1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342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92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067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998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787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84E45E-49F0-4A11-82BA-EA858917A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F1E395-4C11-4688-A77F-37E63E083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E3BA912-0D7C-426A-9148-2A5A7EAB2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37369-EFFD-4340-AE95-D77DAACCE03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692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410DB5-3E8A-456B-B2C7-9FDA4FD6DEE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345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654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9046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225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522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304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14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DABE41-8E90-453F-85E0-EEAF17E5842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970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08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10ACB-52BF-4F96-8A06-FF1342ED75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1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5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4895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8456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22915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1440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15048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67042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2370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64841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05099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744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90966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498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485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6180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41887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5040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04391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16750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04089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169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7013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4086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963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06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073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2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35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40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24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61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408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79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06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2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4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996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84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439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62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302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55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105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822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51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0573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816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082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258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844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02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574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9702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2040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8063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9665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2546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06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7888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116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984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4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7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4405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868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0659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4842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711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8487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570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318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682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05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4569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61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877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0199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9848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23547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3146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3355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635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70" indent="0" algn="ctr">
              <a:buNone/>
              <a:defRPr/>
            </a:lvl2pPr>
            <a:lvl3pPr marL="1219139" indent="0" algn="ctr">
              <a:buNone/>
              <a:defRPr/>
            </a:lvl3pPr>
            <a:lvl4pPr marL="1828709" indent="0" algn="ctr">
              <a:buNone/>
              <a:defRPr/>
            </a:lvl4pPr>
            <a:lvl5pPr marL="2438278" indent="0" algn="ctr">
              <a:buNone/>
              <a:defRPr/>
            </a:lvl5pPr>
            <a:lvl6pPr marL="3047848" indent="0" algn="ctr">
              <a:buNone/>
              <a:defRPr/>
            </a:lvl6pPr>
            <a:lvl7pPr marL="3657417" indent="0" algn="ctr">
              <a:buNone/>
              <a:defRPr/>
            </a:lvl7pPr>
            <a:lvl8pPr marL="4266987" indent="0" algn="ctr">
              <a:buNone/>
              <a:defRPr/>
            </a:lvl8pPr>
            <a:lvl9pPr marL="48765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3198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9062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39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7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4531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8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7698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378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1270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250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6397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03030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109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598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82049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2410CB-E3C8-7448-9DA4-67B9721E0CF6}"/>
              </a:ext>
            </a:extLst>
          </p:cNvPr>
          <p:cNvSpPr/>
          <p:nvPr userDrawn="1"/>
        </p:nvSpPr>
        <p:spPr>
          <a:xfrm>
            <a:off x="407368" y="61193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D83A8C"/>
                </a:solidFill>
                <a:latin typeface="FrutigerLTStd"/>
              </a:rPr>
              <a:t>Organ Donation </a:t>
            </a:r>
            <a:r>
              <a:rPr lang="en-GB" sz="2400" dirty="0">
                <a:solidFill>
                  <a:srgbClr val="D83A8C"/>
                </a:solidFill>
                <a:latin typeface="FrutigerLTStd"/>
              </a:rPr>
              <a:t>Committee </a:t>
            </a:r>
          </a:p>
          <a:p>
            <a:r>
              <a:rPr lang="en-GB" dirty="0">
                <a:solidFill>
                  <a:srgbClr val="721E68"/>
                </a:solidFill>
                <a:latin typeface="FrutigerLTStd"/>
              </a:rPr>
              <a:t>Chair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Clinical Lead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Specialist Nurse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2661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92808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6384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4590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38398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31717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71522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30507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28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0491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884E-191F-444F-90F2-12716908F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21ED9-E2FC-1247-8801-2E51B33FE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9B58-F013-0A44-9F0D-4CC975F5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AC70D-5CBB-C04E-B96E-B32A453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8BD10-253E-B848-A19F-9563A701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688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4099-D6DA-FC4D-8647-04E6669B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3880-D2A4-214D-A793-A839A4828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52AE-D545-AB4D-8B1D-815B126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FC7C8-9A7D-B94A-A64A-A46DD8CE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DB420-8D26-3B45-8FD2-614017BC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665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9D9B-8AD5-4E48-8B82-053F7DA5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67C43-9BBA-134B-844F-5DB9B19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171DD-F3A1-DB48-9E09-DAF28E77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C985-D3D4-784F-B09A-F6BE65B8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C602-9577-D849-8810-D7AE7B3F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9198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F0E2-4D34-E549-86AE-DAC0A9B7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F887-E886-2A4A-B64E-72E16FAFE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24E1D-5098-9747-844E-A9768D54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A3164-AA18-2C4F-A0FB-ADE617B6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2451B-4FD5-C143-8861-9B898C09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6100-2A19-204C-8B76-1D3EA539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565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9F5A-1B68-094A-B408-024EB74E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6F024-524D-CD4E-ABAD-388E0003A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9C7F8-D887-1C4D-9624-8A53E0BEF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552B4-6F87-0840-9216-0E209ED54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7C12B-50DF-1444-BB36-FDCE45235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7BAB3A-C4AD-364F-8862-E6ABFBF9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A91E7-D32E-104E-B66B-C7855010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8267C-D5CA-B446-9DDF-27A8A593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435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6EE0-5870-6D4A-B5A7-AB900685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B84D2-D96C-EA48-B35B-6C784E41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632A8-3DDE-3043-9F01-D2224631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1D392-41A6-C74B-9EA9-EEA5596D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02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CDA1D8-670C-0F4F-BA2D-D640B9CF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8C64E-5A74-1042-87E4-4D8D5A85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4942C-C832-7549-AE29-8625B937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247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5A3A-34FB-1E4A-BDEE-96B32BC8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50D5-62D4-3749-A30F-0495BEA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7B96-4F17-454B-810B-C135E037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ED26E-DEA0-6147-8ED3-675CF028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4F208-B96D-C84C-90C0-08FF3E0F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03C14-B64D-814A-B740-B12E187D5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463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FD5F1-4CF4-4E48-A248-83C7AA77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9A5B8-5290-6D48-9858-9C95D3968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616ED-0EC3-0A4C-9C9C-78BD6EF53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74CB8-CCD9-3C4F-A818-8CE1A3E1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1752C-9023-294A-A93A-5CBAC081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48353-DD95-FD4C-A390-15850AF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0920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8F1A-3FA7-7B4F-8F70-14196ED1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62892-02F3-5041-9AEE-70690A2C5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0867-CFE5-EA4B-8B67-2084B9E2E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D23C-1E0C-9840-9ADB-A49EE0CC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EB0D6-9EC1-754C-9B20-B8CCD27D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309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56C2-45F0-714C-BE85-DAB686961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6EC33-63C0-E043-A839-8FE3448D4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C67FD-7FF1-AA4F-A55E-B6C948D6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8797B-BF56-1745-B171-69AB56F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F49A-31BD-BD43-99CE-13A52A51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9430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0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39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7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4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5293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9755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77131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6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479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1300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40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3323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9720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52777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91423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12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625475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1012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8E661-38BE-444B-869D-281BD7827A5F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ACC5-E400-0649-B627-2CD451D93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87724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54ED5-D17F-CD40-BD94-9A7F0BB8E36C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35B8-E5B4-F344-8329-186A502C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4772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3B800-49AF-6B4B-933B-8585B5CC3E6F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674B-E816-FF4B-A421-745C9EDB0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06892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F6A0E-6694-F944-8037-5C3194D8D67B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1E7D6-444A-654D-90FE-A22A36530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41707"/>
      </p:ext>
    </p:extLst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FC13B-B609-934E-88E9-6BB51EDC8FA5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F42B-D0D6-2443-8B5B-627B55C84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64242"/>
      </p:ext>
    </p:extLst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3A8F3-3C4E-1748-8C93-601BD17D031A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CEFE3-4D41-494D-963A-504424260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04062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4F7FA-423E-9C4A-A6AC-0CC7AB66050D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B6AA-981D-E944-AEE1-DC556C8DD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3288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FA78-A5AB-D840-A26B-2174242B0228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A6D8-69FB-054C-A38E-6F705E11F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8838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6A83-007D-6D41-83CC-19103E82B6F5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CC111-7FC6-9F48-914E-C030A77B2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56411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A1E2-A5B2-E348-BBBB-3E8F6E1DEBC5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B9CAB-99AC-9A46-A844-B4C266C1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88069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1D75-B8C0-014C-B43D-850CA5EBFBF6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1BEC-BFFE-244F-92D3-42F549535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2363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E209-1834-E646-A5BD-477FB2B7C662}" type="datetimeFigureOut">
              <a:rPr lang="en-US"/>
              <a:pPr>
                <a:defRPr/>
              </a:pPr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7EE1-3BAC-134E-BFDC-842F7DEC7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9272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3EBD-31C8-43B4-9B9F-FC1242BB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DD41F-86AB-41DC-81FB-DB14C977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638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EB35-E19F-4A86-B56F-90356468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083-BF98-4C15-83AB-82A32901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028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4FAB-E1FA-4B1C-9696-70AB40AD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FEBF1-3D55-463A-9B6B-CB302A29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85081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015F-115C-4023-AC93-9DAB101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5289-15C9-4505-B100-2C316DA6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2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28A2-A8E1-4263-82D7-C6E93E38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1678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1964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4F9-6534-46D4-9562-099CEAA4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E0E73-570F-48F4-838F-2BBCBF51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1BA47-249D-4449-842D-3852A409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43243-B137-43CB-BC41-11F52C1E1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D419-01E8-4DE2-BB67-6C0760A68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55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CB34-6644-4615-9A91-462235CC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647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2062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535-A615-4BAE-9FC6-72217728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19F7-1C3B-4597-A024-AF145BFDC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091C-3642-4FE7-91C8-8AAC3C00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1239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B421-071A-4D0C-8B23-2E02C467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2511C-A66C-497B-B5BE-A4F69877C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E078-DB7A-4C13-899B-50EFE89F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970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973E-6E82-469F-9D3E-0718F3B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801F2-BB65-43AC-A52B-982BF721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658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2643E-4F38-4D12-AA0B-8BCF1FC8D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689706" y="625475"/>
            <a:ext cx="1744208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0A97-C01B-40DD-AADB-5B33E500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1" y="625475"/>
            <a:ext cx="5080265" cy="45910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17091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594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65344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12154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34383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99207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42990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2891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57584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7784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388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353031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88427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363949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17898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4944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427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6544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21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706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756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495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99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30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587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146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704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6574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70176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08038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56527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55770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3580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5225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67048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76254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612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6284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242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1ACA8456-035D-4317-8319-BAE9FDDA08C0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9225"/>
            <a:ext cx="3254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53E027-E3C1-4AC2-B117-1933C1DC606A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305319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46665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332540"/>
            <a:ext cx="11440352" cy="4961168"/>
          </a:xfrm>
        </p:spPr>
        <p:txBody>
          <a:bodyPr/>
          <a:lstStyle>
            <a:lvl1pPr marL="177800" indent="-177800">
              <a:buClr>
                <a:srgbClr val="005EB8"/>
              </a:buClr>
              <a:buFont typeface="Wingdings" panose="05000000000000000000" pitchFamily="2" charset="2"/>
              <a:buChar char="§"/>
              <a:defRPr/>
            </a:lvl1pPr>
            <a:lvl2pPr marL="177800" indent="0">
              <a:buClr>
                <a:srgbClr val="005EB8"/>
              </a:buClr>
              <a:buFontTx/>
              <a:buNone/>
              <a:defRPr/>
            </a:lvl2pPr>
            <a:lvl3pPr marL="447675" indent="0">
              <a:buClr>
                <a:srgbClr val="005EB8"/>
              </a:buClr>
              <a:buFontTx/>
              <a:buNone/>
              <a:defRPr/>
            </a:lvl3pPr>
            <a:lvl4pPr marL="625475" indent="0">
              <a:buClr>
                <a:srgbClr val="005EB8"/>
              </a:buClr>
              <a:buFontTx/>
              <a:buNone/>
              <a:defRPr/>
            </a:lvl4pPr>
            <a:lvl5pPr marL="895350" indent="0">
              <a:buClr>
                <a:srgbClr val="005EB8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5499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93786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11453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22475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0952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2059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59585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5166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35710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768559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8540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29763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F44146-84D9-43B4-A573-3B280BD252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404425"/>
      </p:ext>
    </p:extLst>
  </p:cSld>
  <p:clrMapOvr>
    <a:masterClrMapping/>
  </p:clrMapOvr>
  <p:transition spd="med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611237"/>
      </p:ext>
    </p:extLst>
  </p:cSld>
  <p:clrMapOvr>
    <a:masterClrMapping/>
  </p:clrMapOvr>
  <p:transition spd="med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301732"/>
      </p:ext>
    </p:extLst>
  </p:cSld>
  <p:clrMapOvr>
    <a:masterClrMapping/>
  </p:clrMapOvr>
  <p:transition spd="med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9748269"/>
      </p:ext>
    </p:extLst>
  </p:cSld>
  <p:clrMapOvr>
    <a:masterClrMapping/>
  </p:clrMapOvr>
  <p:transition spd="med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966846"/>
      </p:ext>
    </p:extLst>
  </p:cSld>
  <p:clrMapOvr>
    <a:masterClrMapping/>
  </p:clrMapOvr>
  <p:transition spd="med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674864"/>
      </p:ext>
    </p:extLst>
  </p:cSld>
  <p:clrMapOvr>
    <a:masterClrMapping/>
  </p:clrMapOvr>
  <p:transition spd="med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477462"/>
      </p:ext>
    </p:extLst>
  </p:cSld>
  <p:clrMapOvr>
    <a:masterClrMapping/>
  </p:clrMapOvr>
  <p:transition spd="med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6265185"/>
      </p:ext>
    </p:extLst>
  </p:cSld>
  <p:clrMapOvr>
    <a:masterClrMapping/>
  </p:clrMapOvr>
  <p:transition spd="med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2759607"/>
      </p:ext>
    </p:extLst>
  </p:cSld>
  <p:clrMapOvr>
    <a:masterClrMapping/>
  </p:clrMapOvr>
  <p:transition spd="med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339906"/>
      </p:ext>
    </p:extLst>
  </p:cSld>
  <p:clrMapOvr>
    <a:masterClrMapping/>
  </p:clrMapOvr>
  <p:transition spd="med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0429267"/>
      </p:ext>
    </p:extLst>
  </p:cSld>
  <p:clrMapOvr>
    <a:masterClrMapping/>
  </p:clrMapOvr>
  <p:transition spd="med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738733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60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185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27" name="Picture 7" descr="_0000_NHSBT_Ribbon_NHS_Blue_RGB_WhiteAbv_DRAFT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107862-3CF0-3145-8BE6-2EEB9E37F1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230" y="261845"/>
            <a:ext cx="3095977" cy="8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492125-75AD-274C-9B23-CD9EB500C3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9936" y="261845"/>
            <a:ext cx="1686271" cy="46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84BF46-584B-D94A-B749-C90DA50A434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4293" y="241525"/>
            <a:ext cx="1393514" cy="38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45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44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7466" y="173432"/>
            <a:ext cx="2128735" cy="4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184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2pPr>
      <a:lvl3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3pPr>
      <a:lvl4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4pPr>
      <a:lvl5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9pPr>
    </p:titleStyle>
    <p:bodyStyle>
      <a:lvl1pPr marL="133350" indent="-133350" algn="l" defTabSz="342900" rtl="0" fontAlgn="base">
        <a:spcBef>
          <a:spcPts val="600"/>
        </a:spcBef>
        <a:spcAft>
          <a:spcPts val="600"/>
        </a:spcAft>
        <a:buClr>
          <a:srgbClr val="0072C6"/>
        </a:buClr>
        <a:buFont typeface="Arial" pitchFamily="34" charset="0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335756" indent="-202406" algn="l" defTabSz="342900" rtl="0" fontAlgn="base">
        <a:spcBef>
          <a:spcPts val="300"/>
        </a:spcBef>
        <a:spcAft>
          <a:spcPct val="0"/>
        </a:spcAft>
        <a:buFont typeface="Arial" pitchFamily="34" charset="0"/>
        <a:buChar char="–"/>
        <a:defRPr sz="1650">
          <a:solidFill>
            <a:schemeClr val="tx1"/>
          </a:solidFill>
          <a:latin typeface="+mn-lt"/>
        </a:defRPr>
      </a:lvl2pPr>
      <a:lvl3pPr marL="469106" indent="-133350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3pPr>
      <a:lvl4pPr marL="671513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4pPr>
      <a:lvl5pPr marL="8739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5pPr>
      <a:lvl6pPr marL="12168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6pPr>
      <a:lvl7pPr marL="15597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7pPr>
      <a:lvl8pPr marL="19026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8pPr>
      <a:lvl9pPr marL="22455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181" y="191284"/>
            <a:ext cx="1554282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5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67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2pPr>
      <a:lvl3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3pPr>
      <a:lvl4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4pPr>
      <a:lvl5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6pPr>
      <a:lvl7pPr marL="121913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9pPr>
    </p:titleStyle>
    <p:bodyStyle>
      <a:lvl1pPr marL="237055" indent="-237055" algn="l" defTabSz="609570" rtl="0" fontAlgn="base">
        <a:spcBef>
          <a:spcPts val="1067"/>
        </a:spcBef>
        <a:spcAft>
          <a:spcPts val="1067"/>
        </a:spcAft>
        <a:buClr>
          <a:srgbClr val="0072C6"/>
        </a:buClr>
        <a:buFont typeface="Arial" pitchFamily="34" charset="0"/>
        <a:buChar char="•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596869" indent="-359815" algn="l" defTabSz="609570" rtl="0" fontAlgn="base">
        <a:spcBef>
          <a:spcPts val="533"/>
        </a:spcBef>
        <a:spcAft>
          <a:spcPct val="0"/>
        </a:spcAft>
        <a:buFont typeface="Arial" pitchFamily="34" charset="0"/>
        <a:buChar char="–"/>
        <a:defRPr sz="2933">
          <a:solidFill>
            <a:schemeClr val="tx1"/>
          </a:solidFill>
          <a:latin typeface="+mn-lt"/>
        </a:defRPr>
      </a:lvl2pPr>
      <a:lvl3pPr marL="833924" indent="-23705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3pPr>
      <a:lvl4pPr marL="1193741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4pPr>
      <a:lvl5pPr marL="155355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5pPr>
      <a:lvl6pPr marL="216312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6pPr>
      <a:lvl7pPr marL="277269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7pPr>
      <a:lvl8pPr marL="338226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8pPr>
      <a:lvl9pPr marL="3991834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4340519-B546-4A90-853A-FDC2FD552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9A26795-8644-44A0-BEA4-949755C2A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80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7EE17-1B28-9547-A748-E62E3441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AAB7B-236E-9C44-AFD9-A1C2C0EB0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8A4AB-4CB8-6840-8E65-0BFC55EF1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F8977-2BF9-5049-ABDF-5531E86C8FAF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3043-ECD4-3046-9CFB-0E3A0B8AC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45979-E783-D144-9FFA-38D803F5E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5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3" y="6299200"/>
            <a:ext cx="82232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4346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1" y="1858963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181" y="191284"/>
            <a:ext cx="1554283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189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377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566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754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796" indent="-177796" algn="l" defTabSz="457189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63" indent="-269868" algn="l" defTabSz="457189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59" indent="-177796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28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196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385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573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762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3950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66E69806-BA6D-0A49-A5FE-D25B50E03ACD}" type="datetimeFigureOut">
              <a:rPr lang="en-US" smtClean="0">
                <a:ea typeface="ＭＳ Ｐゴシック" charset="0"/>
              </a:rPr>
              <a:pPr defTabSz="914377">
                <a:defRPr/>
              </a:pPr>
              <a:t>11/13/2023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A19A1D69-B024-9F4C-8F96-A38D9DD311CD}" type="slidenum">
              <a:rPr lang="en-US" smtClean="0">
                <a:ea typeface="ＭＳ Ｐゴシック" charset="0"/>
              </a:rPr>
              <a:pPr defTabSz="914377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6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6C648FC3-FF99-4171-AC6C-D7EB4A3797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2579F138-1E79-4820-BD5D-9244288D8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80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B7E252D3-346D-4187-8697-BF0F32F0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6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A4AF4-AB75-BF4E-A8EA-D1C7546F663D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B7E252D3-346D-4187-8697-BF0F32F0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1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831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  <p:sldLayoutId id="2147484150" r:id="rId12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11/13/2023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42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ransition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8.png"/><Relationship Id="rId5" Type="http://schemas.openxmlformats.org/officeDocument/2006/relationships/image" Target="../media/image17.tiff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5" Type="http://schemas.openxmlformats.org/officeDocument/2006/relationships/image" Target="../media/image23.tiff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9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8.jpeg"/><Relationship Id="rId11" Type="http://schemas.openxmlformats.org/officeDocument/2006/relationships/image" Target="../media/image43.pn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9.xml"/><Relationship Id="rId5" Type="http://schemas.openxmlformats.org/officeDocument/2006/relationships/chart" Target="../charts/chart3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video" Target="../media/media1.mov"/><Relationship Id="rId16" Type="http://schemas.openxmlformats.org/officeDocument/2006/relationships/image" Target="../media/image72.png"/><Relationship Id="rId1" Type="http://schemas.microsoft.com/office/2007/relationships/media" Target="../media/media1.mov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jpeg"/><Relationship Id="rId15" Type="http://schemas.openxmlformats.org/officeDocument/2006/relationships/image" Target="../media/image71.jpeg"/><Relationship Id="rId10" Type="http://schemas.openxmlformats.org/officeDocument/2006/relationships/image" Target="../media/image6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65.jpeg"/><Relationship Id="rId14" Type="http://schemas.openxmlformats.org/officeDocument/2006/relationships/image" Target="../media/image7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7" Type="http://schemas.openxmlformats.org/officeDocument/2006/relationships/image" Target="../media/image7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76.gif"/><Relationship Id="rId5" Type="http://schemas.openxmlformats.org/officeDocument/2006/relationships/image" Target="../media/image75.gif"/><Relationship Id="rId4" Type="http://schemas.openxmlformats.org/officeDocument/2006/relationships/image" Target="../media/image7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78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6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0.jpeg"/><Relationship Id="rId5" Type="http://schemas.openxmlformats.org/officeDocument/2006/relationships/image" Target="../media/image88.png"/><Relationship Id="rId10" Type="http://schemas.openxmlformats.org/officeDocument/2006/relationships/image" Target="../media/image94.png"/><Relationship Id="rId4" Type="http://schemas.openxmlformats.org/officeDocument/2006/relationships/image" Target="../media/image87.jpeg"/><Relationship Id="rId9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10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www.odt.nhs.uk/deceased-donation/best-practice-guidance/end-of-life-care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03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108.png"/><Relationship Id="rId4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1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1.png"/><Relationship Id="rId5" Type="http://schemas.openxmlformats.org/officeDocument/2006/relationships/image" Target="../media/image110.jpeg"/><Relationship Id="rId4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15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1.png"/><Relationship Id="rId5" Type="http://schemas.openxmlformats.org/officeDocument/2006/relationships/image" Target="../media/image114.jpeg"/><Relationship Id="rId4" Type="http://schemas.openxmlformats.org/officeDocument/2006/relationships/image" Target="../media/image113.png"/><Relationship Id="rId9" Type="http://schemas.openxmlformats.org/officeDocument/2006/relationships/image" Target="../media/image117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8.xml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jpe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3.jpeg"/><Relationship Id="rId11" Type="http://schemas.openxmlformats.org/officeDocument/2006/relationships/image" Target="../media/image127.tiff"/><Relationship Id="rId5" Type="http://schemas.openxmlformats.org/officeDocument/2006/relationships/hyperlink" Target="https://www.odt.nhs.uk/deceased-donation/education-and-training/" TargetMode="External"/><Relationship Id="rId15" Type="http://schemas.openxmlformats.org/officeDocument/2006/relationships/image" Target="../media/image131.jpeg"/><Relationship Id="rId10" Type="http://schemas.openxmlformats.org/officeDocument/2006/relationships/image" Target="../media/image126.jpeg"/><Relationship Id="rId4" Type="http://schemas.openxmlformats.org/officeDocument/2006/relationships/image" Target="../media/image122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073CC6-C282-CB4F-9C22-17368BF7C577}"/>
              </a:ext>
            </a:extLst>
          </p:cNvPr>
          <p:cNvSpPr txBox="1"/>
          <p:nvPr/>
        </p:nvSpPr>
        <p:spPr>
          <a:xfrm>
            <a:off x="9342024" y="262245"/>
            <a:ext cx="2849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@</a:t>
            </a:r>
            <a:r>
              <a:rPr lang="en-US" sz="2400" dirty="0" err="1">
                <a:solidFill>
                  <a:prstClr val="black"/>
                </a:solidFill>
                <a:latin typeface="Arial" pitchFamily="34" charset="0"/>
              </a:rPr>
              <a:t>ODTEdandGov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					</a:t>
            </a:r>
          </a:p>
          <a:p>
            <a:pPr defTabSz="60958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#</a:t>
            </a:r>
            <a:r>
              <a:rPr lang="en-US" sz="2400" dirty="0" err="1">
                <a:solidFill>
                  <a:prstClr val="black"/>
                </a:solidFill>
                <a:latin typeface="Arial" pitchFamily="34" charset="0"/>
              </a:rPr>
              <a:t>DDsim</a:t>
            </a:r>
            <a:endParaRPr lang="en-US" sz="24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2A5949-B6B4-104D-BBA9-241A215001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992" y="517356"/>
            <a:ext cx="6666016" cy="582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8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49CFD-2C65-2043-B1C0-E72A07B570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3808" y="0"/>
            <a:ext cx="4960736" cy="6858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54400" y="1916557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Deceased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ADAA1AE-5AF6-A44D-97E1-E59264B8CF5D}"/>
              </a:ext>
            </a:extLst>
          </p:cNvPr>
          <p:cNvSpPr txBox="1">
            <a:spLocks/>
          </p:cNvSpPr>
          <p:nvPr/>
        </p:nvSpPr>
        <p:spPr bwMode="auto">
          <a:xfrm>
            <a:off x="3454400" y="3286181"/>
            <a:ext cx="8221978" cy="20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247A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Dr Ben Ivory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ysClr val="windowText" lastClr="000000"/>
                </a:solidFill>
                <a:latin typeface="Arial"/>
                <a:ea typeface=""/>
                <a:cs typeface="Arial" panose="020B0604020202020204" pitchFamily="34" charset="0"/>
              </a:rPr>
              <a:t>National Education Lead for Organ Donation, NHSBT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1867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4667" b="0" i="0" u="none" strike="noStrike" kern="1200" cap="none" spc="0" normalizeH="0" baseline="0" noProof="0" dirty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6ED9AD-9CE1-CF48-8CA0-9ADE41C071AE}"/>
              </a:ext>
            </a:extLst>
          </p:cNvPr>
          <p:cNvSpPr txBox="1"/>
          <p:nvPr/>
        </p:nvSpPr>
        <p:spPr>
          <a:xfrm>
            <a:off x="141784" y="6457890"/>
            <a:ext cx="2926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DDSIM 2023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852A7DD-6036-17AE-28A9-38B7B316B658}"/>
              </a:ext>
            </a:extLst>
          </p:cNvPr>
          <p:cNvSpPr txBox="1">
            <a:spLocks/>
          </p:cNvSpPr>
          <p:nvPr/>
        </p:nvSpPr>
        <p:spPr bwMode="auto">
          <a:xfrm>
            <a:off x="4605521" y="4916314"/>
            <a:ext cx="6951443" cy="90852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chemeClr val="tx1"/>
                </a:solidFill>
                <a:latin typeface="Arial"/>
                <a:ea typeface=""/>
                <a:cs typeface=""/>
              </a:rPr>
              <a:t>@</a:t>
            </a:r>
            <a:r>
              <a:rPr lang="en-GB" altLang="en-US" sz="2000" dirty="0" err="1">
                <a:solidFill>
                  <a:schemeClr val="tx1"/>
                </a:solidFill>
                <a:latin typeface="Arial"/>
                <a:ea typeface=""/>
                <a:cs typeface=""/>
              </a:rPr>
              <a:t>bennoivory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B8C69E-7AA7-AC8A-9976-E93D7633E5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400" y="4839989"/>
            <a:ext cx="453288" cy="453288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C314F84-B79A-C6F8-42F0-9257FCC9EB0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4176601"/>
            <a:ext cx="4800600" cy="2698932"/>
          </a:xfrm>
          <a:prstGeom prst="rect">
            <a:avLst/>
          </a:prstGeom>
        </p:spPr>
      </p:pic>
      <p:pic>
        <p:nvPicPr>
          <p:cNvPr id="15" name="Picture 14" descr="A black background with a letter x&#10;&#10;Description automatically generated">
            <a:extLst>
              <a:ext uri="{FF2B5EF4-FFF2-40B4-BE49-F238E27FC236}">
                <a16:creationId xmlns:a16="http://schemas.microsoft.com/office/drawing/2014/main" id="{28E711DB-DBFA-E4F2-9C5C-1B8AAA396B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470" y="4839989"/>
            <a:ext cx="443675" cy="45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47FEEB4-856D-A446-9512-A43C5D0E57F3}"/>
              </a:ext>
            </a:extLst>
          </p:cNvPr>
          <p:cNvGraphicFramePr/>
          <p:nvPr/>
        </p:nvGraphicFramePr>
        <p:xfrm>
          <a:off x="194332" y="1340451"/>
          <a:ext cx="11801577" cy="4545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B2D0DC2-1949-ED4C-9A18-847E4F203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4" y="-13886"/>
            <a:ext cx="11619379" cy="9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267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Organs for Transplant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49AC8F-2F8B-2C4D-BA15-E2741DD8E81A}"/>
              </a:ext>
            </a:extLst>
          </p:cNvPr>
          <p:cNvSpPr/>
          <p:nvPr/>
        </p:nvSpPr>
        <p:spPr bwMode="auto">
          <a:xfrm>
            <a:off x="0" y="6273800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DDSIM 2023</a:t>
            </a:r>
          </a:p>
        </p:txBody>
      </p:sp>
      <p:pic>
        <p:nvPicPr>
          <p:cNvPr id="3" name="Picture 2" descr="A picture containing person, room&#10;&#10;Description automatically generated">
            <a:extLst>
              <a:ext uri="{FF2B5EF4-FFF2-40B4-BE49-F238E27FC236}">
                <a16:creationId xmlns:a16="http://schemas.microsoft.com/office/drawing/2014/main" id="{17F7C479-D0C1-E841-A783-3DBF56FB3AD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701" y="925310"/>
            <a:ext cx="2159000" cy="1441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55E0DB3-8061-8B21-F595-ADB568D8A5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8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sosceles Triangle 18"/>
          <p:cNvSpPr/>
          <p:nvPr/>
        </p:nvSpPr>
        <p:spPr bwMode="auto">
          <a:xfrm rot="10800000">
            <a:off x="2592784" y="1460433"/>
            <a:ext cx="7006441" cy="4512627"/>
          </a:xfrm>
          <a:prstGeom prst="triangl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984668" y="1971077"/>
            <a:ext cx="6258296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495307" y="2612343"/>
            <a:ext cx="5237019" cy="1187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3994069" y="3241737"/>
            <a:ext cx="4263243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4469084" y="3859254"/>
            <a:ext cx="3301341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944097" y="4476771"/>
            <a:ext cx="2327564" cy="178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19112" y="5106164"/>
            <a:ext cx="1318161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5689033" y="5074295"/>
            <a:ext cx="811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1,429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donors</a:t>
            </a:r>
          </a:p>
        </p:txBody>
      </p:sp>
      <p:sp>
        <p:nvSpPr>
          <p:cNvPr id="41" name="Title 43"/>
          <p:cNvSpPr>
            <a:spLocks noGrp="1"/>
          </p:cNvSpPr>
          <p:nvPr>
            <p:ph type="title"/>
          </p:nvPr>
        </p:nvSpPr>
        <p:spPr>
          <a:xfrm>
            <a:off x="2553629" y="179427"/>
            <a:ext cx="6978651" cy="1155700"/>
          </a:xfrm>
        </p:spPr>
        <p:txBody>
          <a:bodyPr/>
          <a:lstStyle/>
          <a:p>
            <a:r>
              <a:rPr lang="en-GB" dirty="0"/>
              <a:t>Donation in UK, 2022/23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F2D174-DE22-DC4D-AEB9-6E6E4B3F4DB9}"/>
              </a:ext>
            </a:extLst>
          </p:cNvPr>
          <p:cNvSpPr/>
          <p:nvPr/>
        </p:nvSpPr>
        <p:spPr>
          <a:xfrm>
            <a:off x="9063697" y="2918363"/>
            <a:ext cx="27744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53% of deceased organ donors on the opt-in ODR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372BAC-AD75-6246-8677-160E50B71F33}"/>
              </a:ext>
            </a:extLst>
          </p:cNvPr>
          <p:cNvSpPr/>
          <p:nvPr/>
        </p:nvSpPr>
        <p:spPr>
          <a:xfrm>
            <a:off x="9063697" y="4766517"/>
            <a:ext cx="2860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62% of deceased organ donors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 years or older.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EDDF71-CF5D-2B4F-A52E-4C0D4BB584EA}"/>
              </a:ext>
            </a:extLst>
          </p:cNvPr>
          <p:cNvSpPr txBox="1"/>
          <p:nvPr/>
        </p:nvSpPr>
        <p:spPr>
          <a:xfrm>
            <a:off x="5235651" y="4593543"/>
            <a:ext cx="1741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1,902 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ED998-A5D3-3441-B592-43ED02FAE08D}"/>
              </a:ext>
            </a:extLst>
          </p:cNvPr>
          <p:cNvSpPr txBox="1"/>
          <p:nvPr/>
        </p:nvSpPr>
        <p:spPr>
          <a:xfrm>
            <a:off x="4721742" y="3931345"/>
            <a:ext cx="278153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2,935 family requests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9378E9-0D26-2B43-A723-FC3C66ABC7E7}"/>
              </a:ext>
            </a:extLst>
          </p:cNvPr>
          <p:cNvSpPr txBox="1"/>
          <p:nvPr/>
        </p:nvSpPr>
        <p:spPr>
          <a:xfrm>
            <a:off x="4894961" y="1484573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660,000 deaths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BC2DF5-B963-6D40-BE6E-8876349655AD}"/>
              </a:ext>
            </a:extLst>
          </p:cNvPr>
          <p:cNvSpPr txBox="1"/>
          <p:nvPr/>
        </p:nvSpPr>
        <p:spPr>
          <a:xfrm>
            <a:off x="4322154" y="2091472"/>
            <a:ext cx="3456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290,000 hospital deaths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23770B-EC19-294B-BBF5-ED012C2F7C7B}"/>
              </a:ext>
            </a:extLst>
          </p:cNvPr>
          <p:cNvSpPr txBox="1"/>
          <p:nvPr/>
        </p:nvSpPr>
        <p:spPr>
          <a:xfrm>
            <a:off x="4087665" y="2726885"/>
            <a:ext cx="410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6,763 potential organ donors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8A144E4-833B-0648-80A0-997E15B186E0}"/>
              </a:ext>
            </a:extLst>
          </p:cNvPr>
          <p:cNvSpPr/>
          <p:nvPr/>
        </p:nvSpPr>
        <p:spPr bwMode="auto">
          <a:xfrm>
            <a:off x="0" y="6273800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DDSIM 2023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6E70B3-8E64-774C-88B0-156A9BD8377B}"/>
              </a:ext>
            </a:extLst>
          </p:cNvPr>
          <p:cNvSpPr txBox="1"/>
          <p:nvPr/>
        </p:nvSpPr>
        <p:spPr>
          <a:xfrm>
            <a:off x="5006813" y="3325056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6,352 referred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A3B80-36DD-6639-379C-C531ECE9121A}"/>
              </a:ext>
            </a:extLst>
          </p:cNvPr>
          <p:cNvSpPr/>
          <p:nvPr/>
        </p:nvSpPr>
        <p:spPr>
          <a:xfrm>
            <a:off x="156128" y="2403720"/>
            <a:ext cx="3301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Corneal Donors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1,922		cornea only</a:t>
            </a:r>
            <a:endParaRPr lang="en-GB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246		DBD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		DCD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297E78-5808-F54E-76C9-A35866EB5DD4}"/>
              </a:ext>
            </a:extLst>
          </p:cNvPr>
          <p:cNvSpPr/>
          <p:nvPr/>
        </p:nvSpPr>
        <p:spPr>
          <a:xfrm>
            <a:off x="4357827" y="5485281"/>
            <a:ext cx="3899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DBD 772			DCD 657</a:t>
            </a:r>
          </a:p>
        </p:txBody>
      </p:sp>
    </p:spTree>
    <p:extLst>
      <p:ext uri="{BB962C8B-B14F-4D97-AF65-F5344CB8AC3E}">
        <p14:creationId xmlns:p14="http://schemas.microsoft.com/office/powerpoint/2010/main" val="417855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56346"/>
            <a:ext cx="3179929" cy="886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33C48D0-10AE-B740-8997-4C89BA648E0D}"/>
              </a:ext>
            </a:extLst>
          </p:cNvPr>
          <p:cNvGraphicFramePr>
            <a:graphicFrameLocks/>
          </p:cNvGraphicFramePr>
          <p:nvPr/>
        </p:nvGraphicFramePr>
        <p:xfrm>
          <a:off x="3934367" y="899421"/>
          <a:ext cx="8084329" cy="583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 Box 3">
            <a:extLst>
              <a:ext uri="{FF2B5EF4-FFF2-40B4-BE49-F238E27FC236}">
                <a16:creationId xmlns:a16="http://schemas.microsoft.com/office/drawing/2014/main" id="{D51EA756-1D04-2B96-9E43-4E228FB94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717" y="1525635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usual part of end of life care.”</a:t>
            </a: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49254E1E-E860-1ADE-62A0-8F53CE942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84" y="4272386"/>
            <a:ext cx="2550175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22" name="Picture 21" descr="Text, letter&#10;&#10;Description automatically generated">
            <a:extLst>
              <a:ext uri="{FF2B5EF4-FFF2-40B4-BE49-F238E27FC236}">
                <a16:creationId xmlns:a16="http://schemas.microsoft.com/office/drawing/2014/main" id="{C06768AB-B169-EBFD-D073-F6186F5585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0500" y="3346648"/>
            <a:ext cx="1153635" cy="163070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A0DA003-AFAD-3B9A-7C6A-7B6E1915A6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1390" y="1079376"/>
            <a:ext cx="870842" cy="870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0F4468-D71C-25A3-2103-023B0E24C2AA}"/>
              </a:ext>
            </a:extLst>
          </p:cNvPr>
          <p:cNvSpPr txBox="1"/>
          <p:nvPr/>
        </p:nvSpPr>
        <p:spPr>
          <a:xfrm>
            <a:off x="10731388" y="1930752"/>
            <a:ext cx="870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- 25%</a:t>
            </a:r>
          </a:p>
        </p:txBody>
      </p:sp>
      <p:pic>
        <p:nvPicPr>
          <p:cNvPr id="26" name="Picture 2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84B39FC-C6D6-7437-3A84-C7359DF78C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253" y="1669217"/>
            <a:ext cx="1072002" cy="1502986"/>
          </a:xfrm>
          <a:prstGeom prst="rect">
            <a:avLst/>
          </a:prstGeom>
        </p:spPr>
      </p:pic>
      <p:pic>
        <p:nvPicPr>
          <p:cNvPr id="29" name="Picture 2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27F7F63-693E-4C3E-C1BE-285789758D6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168" y="3549350"/>
            <a:ext cx="1153635" cy="1613332"/>
          </a:xfrm>
          <a:prstGeom prst="rect">
            <a:avLst/>
          </a:prstGeom>
        </p:spPr>
      </p:pic>
      <p:sp>
        <p:nvSpPr>
          <p:cNvPr id="25" name="Text Box 3">
            <a:extLst>
              <a:ext uri="{FF2B5EF4-FFF2-40B4-BE49-F238E27FC236}">
                <a16:creationId xmlns:a16="http://schemas.microsoft.com/office/drawing/2014/main" id="{D99AEEEF-3283-E336-099B-FC66EA04D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38" y="4834441"/>
            <a:ext cx="2832786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Meeting the Need, 2030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“Transplants and donation.”</a:t>
            </a:r>
          </a:p>
        </p:txBody>
      </p:sp>
    </p:spTree>
    <p:extLst>
      <p:ext uri="{BB962C8B-B14F-4D97-AF65-F5344CB8AC3E}">
        <p14:creationId xmlns:p14="http://schemas.microsoft.com/office/powerpoint/2010/main" val="2725222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507644" y="533066"/>
            <a:ext cx="1949807" cy="936253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past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rgbClr val="E0119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D03F13C7-A3E2-89B9-8288-6802B0552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230" y="1589465"/>
            <a:ext cx="3752636" cy="4735469"/>
          </a:xfrm>
          <a:prstGeom prst="rect">
            <a:avLst/>
          </a:prstGeom>
        </p:spPr>
      </p:pic>
      <p:pic>
        <p:nvPicPr>
          <p:cNvPr id="13" name="Picture 12" descr="image-1182-orig.jpg">
            <a:extLst>
              <a:ext uri="{FF2B5EF4-FFF2-40B4-BE49-F238E27FC236}">
                <a16:creationId xmlns:a16="http://schemas.microsoft.com/office/drawing/2014/main" id="{A33B271D-D501-1376-A609-B4B83020B8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92" y="2711746"/>
            <a:ext cx="3304032" cy="2231136"/>
          </a:xfrm>
          <a:prstGeom prst="rect">
            <a:avLst/>
          </a:prstGeom>
        </p:spPr>
      </p:pic>
      <p:pic>
        <p:nvPicPr>
          <p:cNvPr id="14" name="Picture 6" descr="donor_card_edited-1.jpg">
            <a:extLst>
              <a:ext uri="{FF2B5EF4-FFF2-40B4-BE49-F238E27FC236}">
                <a16:creationId xmlns:a16="http://schemas.microsoft.com/office/drawing/2014/main" id="{007100FA-965C-A393-23C8-9AF0526D65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172" y="2711746"/>
            <a:ext cx="3216668" cy="196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0468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19" name="Text Box 3">
            <a:extLst>
              <a:ext uri="{FF2B5EF4-FFF2-40B4-BE49-F238E27FC236}">
                <a16:creationId xmlns:a16="http://schemas.microsoft.com/office/drawing/2014/main" id="{F555551E-B575-5BD7-EB49-14BD0A445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65" y="1201431"/>
            <a:ext cx="3286896" cy="1804749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defRPr sz="1100">
                <a:latin typeface="+mj-lt"/>
                <a:ea typeface="+mj-ea"/>
                <a:cs typeface="+mj-cs"/>
              </a:defRPr>
            </a:lvl1pPr>
            <a:lvl2pPr marL="457200" indent="0">
              <a:defRPr sz="1100">
                <a:latin typeface="+mj-lt"/>
                <a:ea typeface="+mj-ea"/>
                <a:cs typeface="+mj-cs"/>
              </a:defRPr>
            </a:lvl2pPr>
            <a:lvl3pPr marL="914400" indent="0">
              <a:defRPr sz="1100">
                <a:latin typeface="+mj-lt"/>
                <a:ea typeface="+mj-ea"/>
                <a:cs typeface="+mj-cs"/>
              </a:defRPr>
            </a:lvl3pPr>
            <a:lvl4pPr marL="1371600" indent="0">
              <a:defRPr sz="1100">
                <a:latin typeface="+mj-lt"/>
                <a:ea typeface="+mj-ea"/>
                <a:cs typeface="+mj-cs"/>
              </a:defRPr>
            </a:lvl4pPr>
            <a:lvl5pPr marL="1828800" indent="0">
              <a:defRPr sz="1100">
                <a:latin typeface="+mj-lt"/>
                <a:ea typeface="+mj-ea"/>
                <a:cs typeface="+mj-cs"/>
              </a:defRPr>
            </a:lvl5pPr>
            <a:lvl6pPr marL="2286000" indent="0">
              <a:defRPr sz="1100">
                <a:latin typeface="+mj-lt"/>
                <a:ea typeface="+mj-ea"/>
                <a:cs typeface="+mj-cs"/>
              </a:defRPr>
            </a:lvl6pPr>
            <a:lvl7pPr marL="2743200" indent="0">
              <a:defRPr sz="1100">
                <a:latin typeface="+mj-lt"/>
                <a:ea typeface="+mj-ea"/>
                <a:cs typeface="+mj-cs"/>
              </a:defRPr>
            </a:lvl7pPr>
            <a:lvl8pPr marL="3200400" indent="0">
              <a:defRPr sz="1100">
                <a:latin typeface="+mj-lt"/>
                <a:ea typeface="+mj-ea"/>
                <a:cs typeface="+mj-cs"/>
              </a:defRPr>
            </a:lvl8pPr>
            <a:lvl9pPr marL="3657600" indent="0">
              <a:defRPr sz="1100"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end of life care.”</a:t>
            </a:r>
          </a:p>
        </p:txBody>
      </p:sp>
      <p:pic>
        <p:nvPicPr>
          <p:cNvPr id="21" name="Picture 20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B1C0FD6-95BB-D360-D75D-F34A76692F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382" y="3167708"/>
            <a:ext cx="2111805" cy="2960828"/>
          </a:xfrm>
          <a:prstGeom prst="rect">
            <a:avLst/>
          </a:prstGeom>
        </p:spPr>
      </p:pic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57A6788B-BD68-5548-95C0-BE558EC52038}"/>
              </a:ext>
            </a:extLst>
          </p:cNvPr>
          <p:cNvGraphicFramePr>
            <a:graphicFrameLocks/>
          </p:cNvGraphicFramePr>
          <p:nvPr/>
        </p:nvGraphicFramePr>
        <p:xfrm>
          <a:off x="4058582" y="1201431"/>
          <a:ext cx="8130370" cy="4927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D579E609-D7BA-6193-9338-B04459D512ED}"/>
              </a:ext>
            </a:extLst>
          </p:cNvPr>
          <p:cNvSpPr/>
          <p:nvPr/>
        </p:nvSpPr>
        <p:spPr>
          <a:xfrm>
            <a:off x="6094476" y="3671421"/>
            <a:ext cx="32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Initial success came from increasing referrals which led to more family approaches.</a:t>
            </a:r>
          </a:p>
        </p:txBody>
      </p:sp>
    </p:spTree>
    <p:extLst>
      <p:ext uri="{BB962C8B-B14F-4D97-AF65-F5344CB8AC3E}">
        <p14:creationId xmlns:p14="http://schemas.microsoft.com/office/powerpoint/2010/main" val="278399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5B990818-3F5B-B042-8A4D-C2B5C87C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1865647"/>
            <a:ext cx="5053512" cy="205120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parts of the NHS must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embrace organ donation as a usual, not an unusual event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. … Each Trust should have an identified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clinical [lead]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and a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Trust donation committee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to help achieve this.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698585D-E9B2-D443-BE91-05F6471C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279336"/>
            <a:ext cx="5053511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4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7B8129-D05A-9A43-A1D1-C8BE6BBA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64209"/>
            <a:ext cx="9144000" cy="8718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Invest in People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People - the building block of our improvement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D5D31DB1-B4FE-8949-9EAD-7FDA5CC6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912858"/>
            <a:ext cx="5053513" cy="165109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Additional [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nurses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],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embedded within critical care areas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, should be employed to ensure a comprehensive, highly skilled,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specialised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 and robust service. 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charset="0"/>
              <a:cs typeface="MS PGothic" charset="0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4AF4B02A-D4F3-E64D-A654-6C25EC219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357777"/>
            <a:ext cx="5053512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9</a:t>
            </a:r>
          </a:p>
        </p:txBody>
      </p:sp>
      <p:pic>
        <p:nvPicPr>
          <p:cNvPr id="14" name="Picture 13" descr="iStock_000010072314XSmall.jpg">
            <a:extLst>
              <a:ext uri="{FF2B5EF4-FFF2-40B4-BE49-F238E27FC236}">
                <a16:creationId xmlns:a16="http://schemas.microsoft.com/office/drawing/2014/main" id="{D3BAFA47-0328-2349-9225-EF58317E89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563" y="3921976"/>
            <a:ext cx="1239117" cy="1856485"/>
          </a:xfrm>
          <a:prstGeom prst="rect">
            <a:avLst/>
          </a:prstGeom>
        </p:spPr>
      </p:pic>
      <p:sp>
        <p:nvSpPr>
          <p:cNvPr id="16" name="Text Box 12">
            <a:extLst>
              <a:ext uri="{FF2B5EF4-FFF2-40B4-BE49-F238E27FC236}">
                <a16:creationId xmlns:a16="http://schemas.microsoft.com/office/drawing/2014/main" id="{E897A33E-3FBE-4C44-A8B0-D79D3EAB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2275" y="3155612"/>
            <a:ext cx="2767744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Non-clinical Donation Committee Chair</a:t>
            </a:r>
          </a:p>
        </p:txBody>
      </p:sp>
      <p:pic>
        <p:nvPicPr>
          <p:cNvPr id="17" name="Picture 16" descr="iStock_000004801707XSmall.jpg">
            <a:extLst>
              <a:ext uri="{FF2B5EF4-FFF2-40B4-BE49-F238E27FC236}">
                <a16:creationId xmlns:a16="http://schemas.microsoft.com/office/drawing/2014/main" id="{B7FE55F0-C80E-E94B-AE7F-95C2BCB4671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529" y="1290205"/>
            <a:ext cx="1669001" cy="1884025"/>
          </a:xfrm>
          <a:prstGeom prst="rect">
            <a:avLst/>
          </a:prstGeom>
        </p:spPr>
      </p:pic>
      <p:sp>
        <p:nvSpPr>
          <p:cNvPr id="18" name="Text Box 12">
            <a:extLst>
              <a:ext uri="{FF2B5EF4-FFF2-40B4-BE49-F238E27FC236}">
                <a16:creationId xmlns:a16="http://schemas.microsoft.com/office/drawing/2014/main" id="{95FE6AED-AE3A-7247-87B7-9D33EB6C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483" y="5821301"/>
            <a:ext cx="2212371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Specialist Nurse for Organ Donation (SN-OD)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60C9AA33-B1EB-7B42-9D89-F2EC11C2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524" y="3150669"/>
            <a:ext cx="2367987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Clinical Lead for Organ Donation (CLOD)</a:t>
            </a:r>
          </a:p>
        </p:txBody>
      </p:sp>
      <p:pic>
        <p:nvPicPr>
          <p:cNvPr id="20" name="Picture 19" descr="iStock_000013328231XSmall.jpg">
            <a:extLst>
              <a:ext uri="{FF2B5EF4-FFF2-40B4-BE49-F238E27FC236}">
                <a16:creationId xmlns:a16="http://schemas.microsoft.com/office/drawing/2014/main" id="{AB584F06-2CD7-4E4A-8D9C-1B52887DFB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552" y="1306772"/>
            <a:ext cx="1967387" cy="1884024"/>
          </a:xfrm>
          <a:prstGeom prst="rect">
            <a:avLst/>
          </a:prstGeom>
        </p:spPr>
      </p:pic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CA410EA5-7F79-7349-BB4F-81D38AD0F5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530" y="4164807"/>
            <a:ext cx="2180825" cy="18627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624C04-A835-AB4B-8A71-B5FD4CC86D67}"/>
              </a:ext>
            </a:extLst>
          </p:cNvPr>
          <p:cNvSpPr txBox="1"/>
          <p:nvPr/>
        </p:nvSpPr>
        <p:spPr>
          <a:xfrm>
            <a:off x="9810179" y="5087309"/>
            <a:ext cx="123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495B6-AE8E-71CB-1F69-5577BC01428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71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>
            <a:extLst>
              <a:ext uri="{FF2B5EF4-FFF2-40B4-BE49-F238E27FC236}">
                <a16:creationId xmlns:a16="http://schemas.microsoft.com/office/drawing/2014/main" id="{EF403373-1986-D641-9D35-57028274C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554" y="211667"/>
            <a:ext cx="90908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Resolve ethical and legal uncertainty.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D197F0C-70F4-9149-BDFB-79A06420EDAA}"/>
              </a:ext>
            </a:extLst>
          </p:cNvPr>
          <p:cNvSpPr>
            <a:spLocks/>
          </p:cNvSpPr>
          <p:nvPr/>
        </p:nvSpPr>
        <p:spPr bwMode="auto">
          <a:xfrm>
            <a:off x="609601" y="3172883"/>
            <a:ext cx="6822017" cy="449156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1219170" rtl="0" eaLnBrk="1" fontAlgn="base" latinLnBrk="0" hangingPunct="1">
              <a:lnSpc>
                <a:spcPct val="13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0E567FD4-289E-0743-9444-2D443F394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436" y="1905225"/>
            <a:ext cx="5968377" cy="4363502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just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Urgent attention is required to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resolve outstanding legal, ethical and professional issues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 in order to ensure that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clinicians are supported and are able to work within a clear and unambiguous framework of good practice.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Additionally, an independent UK-wide Donation Ethics Group should be established.</a:t>
            </a:r>
          </a:p>
        </p:txBody>
      </p:sp>
      <p:sp>
        <p:nvSpPr>
          <p:cNvPr id="32" name="Text Box 6">
            <a:extLst>
              <a:ext uri="{FF2B5EF4-FFF2-40B4-BE49-F238E27FC236}">
                <a16:creationId xmlns:a16="http://schemas.microsoft.com/office/drawing/2014/main" id="{2B566486-ECC6-934D-B2D7-63FED9CF3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436" y="1183169"/>
            <a:ext cx="5968377" cy="502766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3</a:t>
            </a:r>
          </a:p>
        </p:txBody>
      </p:sp>
      <p:pic>
        <p:nvPicPr>
          <p:cNvPr id="33" name="Picture 32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81D08B7-53B5-1046-80F5-4E11398BEE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46669"/>
            <a:ext cx="5075584" cy="60312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10C87B-DCFE-1A83-2BAF-73716A3750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5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6FC8178-056C-4B44-A1F5-74C4EB6E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475" y="21629"/>
            <a:ext cx="10367925" cy="96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189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377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566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754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l" defTabSz="6095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Framework of Practice</a:t>
            </a:r>
          </a:p>
        </p:txBody>
      </p:sp>
      <p:pic>
        <p:nvPicPr>
          <p:cNvPr id="8" name="Picture 3" descr="AoMRC1">
            <a:extLst>
              <a:ext uri="{FF2B5EF4-FFF2-40B4-BE49-F238E27FC236}">
                <a16:creationId xmlns:a16="http://schemas.microsoft.com/office/drawing/2014/main" id="{CB2DAEE3-F78A-9B4C-BC7A-B9703C4C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858" y="145705"/>
            <a:ext cx="1896533" cy="266276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9" name="Picture 4" descr="legal guidance">
            <a:extLst>
              <a:ext uri="{FF2B5EF4-FFF2-40B4-BE49-F238E27FC236}">
                <a16:creationId xmlns:a16="http://schemas.microsoft.com/office/drawing/2014/main" id="{F4A4D2DF-92C9-1745-913A-D89A15E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" y="822835"/>
            <a:ext cx="1943100" cy="27432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10" name="Picture 22" descr="GMC EoLC front">
            <a:extLst>
              <a:ext uri="{FF2B5EF4-FFF2-40B4-BE49-F238E27FC236}">
                <a16:creationId xmlns:a16="http://schemas.microsoft.com/office/drawing/2014/main" id="{7AC54B12-8582-964F-A8F3-1FBB62E4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871" y="1927145"/>
            <a:ext cx="2082800" cy="285961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1" name="Picture 6" descr="DCD doc.jpg                                                    00086142Macintosh HD                   7C2681A6:">
            <a:extLst>
              <a:ext uri="{FF2B5EF4-FFF2-40B4-BE49-F238E27FC236}">
                <a16:creationId xmlns:a16="http://schemas.microsoft.com/office/drawing/2014/main" id="{A17A8C7E-65F4-AC48-A670-0F472A72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612" y="2851549"/>
            <a:ext cx="2097617" cy="2946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Picture 11" descr="Screen Shot 2011-12-15 at 11.35.15.png">
            <a:extLst>
              <a:ext uri="{FF2B5EF4-FFF2-40B4-BE49-F238E27FC236}">
                <a16:creationId xmlns:a16="http://schemas.microsoft.com/office/drawing/2014/main" id="{8593FFD2-4252-1F4C-B83F-71A4DB04CBA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840" y="4114267"/>
            <a:ext cx="1913467" cy="2715684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22" name="Picture 21" descr="Screen Shot 2012-05-17 at 20.45.58.png">
            <a:extLst>
              <a:ext uri="{FF2B5EF4-FFF2-40B4-BE49-F238E27FC236}">
                <a16:creationId xmlns:a16="http://schemas.microsoft.com/office/drawing/2014/main" id="{E93D3EC7-A138-D743-9A10-75FC251AA30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570" y="4093768"/>
            <a:ext cx="2103449" cy="2746737"/>
          </a:xfrm>
          <a:prstGeom prst="rect">
            <a:avLst/>
          </a:prstGeom>
          <a:ln w="28575">
            <a:solidFill>
              <a:schemeClr val="bg2"/>
            </a:solidFill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7" name="Picture 16" descr="Screen Shot 2011-12-15 at 11.27.25.png">
            <a:extLst>
              <a:ext uri="{FF2B5EF4-FFF2-40B4-BE49-F238E27FC236}">
                <a16:creationId xmlns:a16="http://schemas.microsoft.com/office/drawing/2014/main" id="{1FDD7AFE-C353-574D-B2A7-5AA6A203EF2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456" y="3952658"/>
            <a:ext cx="2061441" cy="2905343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4B107C-8026-CA4F-AE3B-58B50A9DE3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591" y="3922773"/>
            <a:ext cx="2061440" cy="291773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1E1ED3-5194-B446-92C4-33D285142965}"/>
              </a:ext>
            </a:extLst>
          </p:cNvPr>
          <p:cNvSpPr txBox="1"/>
          <p:nvPr/>
        </p:nvSpPr>
        <p:spPr>
          <a:xfrm>
            <a:off x="11015936" y="3247277"/>
            <a:ext cx="11760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0E7E74-55E4-9A4F-989E-C35DCD0AA17F}"/>
              </a:ext>
            </a:extLst>
          </p:cNvPr>
          <p:cNvSpPr txBox="1"/>
          <p:nvPr/>
        </p:nvSpPr>
        <p:spPr>
          <a:xfrm>
            <a:off x="1017958" y="283934"/>
            <a:ext cx="1555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04755-A5C8-D944-8325-6A9B66F2226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29470" y="1274255"/>
            <a:ext cx="7231606" cy="1631087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7" marR="0" lvl="0" indent="0" algn="just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2261" algn="l"/>
                <a:tab pos="1051958" algn="l"/>
                <a:tab pos="1650959" algn="l"/>
                <a:tab pos="2249961" algn="l"/>
                <a:tab pos="2848962" algn="l"/>
                <a:tab pos="3447964" algn="l"/>
                <a:tab pos="4046965" algn="l"/>
                <a:tab pos="4645968" algn="l"/>
                <a:tab pos="5244969" algn="l"/>
                <a:tab pos="5843971" algn="l"/>
                <a:tab pos="6442972" algn="l"/>
                <a:tab pos="7041975" algn="l"/>
                <a:tab pos="7640976" algn="l"/>
                <a:tab pos="8239978" algn="l"/>
                <a:tab pos="8838979" algn="l"/>
                <a:tab pos="9437981" algn="l"/>
                <a:tab pos="10036982" algn="l"/>
                <a:tab pos="10635985" algn="l"/>
                <a:tab pos="11234986" algn="l"/>
                <a:tab pos="11833988" algn="l"/>
                <a:tab pos="12432989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charset="0"/>
                <a:ea typeface="ＭＳ Ｐゴシック" charset="0"/>
                <a:cs typeface="Arial" charset="0"/>
              </a:rPr>
              <a:t>The ethical, legal and professional framework that underpins the deceased organ donation programme in the UK.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B63B6-DC48-E443-9F37-9E2A9304C084}"/>
              </a:ext>
            </a:extLst>
          </p:cNvPr>
          <p:cNvSpPr txBox="1"/>
          <p:nvPr/>
        </p:nvSpPr>
        <p:spPr>
          <a:xfrm>
            <a:off x="-928048" y="-94624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3D683D6-23A5-A84D-B454-238229E6849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909" y="3811929"/>
            <a:ext cx="2163257" cy="304607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8A565C-52C9-8B0C-CCFA-2AAC36B965A4}"/>
              </a:ext>
            </a:extLst>
          </p:cNvPr>
          <p:cNvSpPr/>
          <p:nvPr/>
        </p:nvSpPr>
        <p:spPr>
          <a:xfrm>
            <a:off x="3378200" y="1104900"/>
            <a:ext cx="5270500" cy="51943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Graphical user interface, icon&#10;&#10;Description automatically generated">
            <a:extLst>
              <a:ext uri="{FF2B5EF4-FFF2-40B4-BE49-F238E27FC236}">
                <a16:creationId xmlns:a16="http://schemas.microsoft.com/office/drawing/2014/main" id="{694DDCD4-6436-114C-C631-FD5DF13D3AA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702" y="1755345"/>
            <a:ext cx="2116326" cy="2983864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E67B98-DC9E-C8FA-DBD4-1F9915F330FA}"/>
              </a:ext>
            </a:extLst>
          </p:cNvPr>
          <p:cNvSpPr txBox="1">
            <a:spLocks/>
          </p:cNvSpPr>
          <p:nvPr/>
        </p:nvSpPr>
        <p:spPr>
          <a:xfrm>
            <a:off x="3928350" y="4824351"/>
            <a:ext cx="4335300" cy="1161955"/>
          </a:xfrm>
          <a:prstGeom prst="rect">
            <a:avLst/>
          </a:prstGeom>
          <a:solidFill>
            <a:srgbClr val="E0119D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 Professional, Ethical and Legal Framework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Available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www.odt.nhs.uk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 animBg="1"/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pic>
        <p:nvPicPr>
          <p:cNvPr id="17" name="Picture 1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A57B230-4EF2-8F6C-6633-3641E64B0E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318" y="3243329"/>
            <a:ext cx="2117180" cy="2960827"/>
          </a:xfrm>
          <a:prstGeom prst="rect">
            <a:avLst/>
          </a:prstGeom>
        </p:spPr>
      </p:pic>
      <p:sp>
        <p:nvSpPr>
          <p:cNvPr id="23" name="Text Box 3">
            <a:extLst>
              <a:ext uri="{FF2B5EF4-FFF2-40B4-BE49-F238E27FC236}">
                <a16:creationId xmlns:a16="http://schemas.microsoft.com/office/drawing/2014/main" id="{C700500A-0D22-E1CB-8386-234F53048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39" y="1458759"/>
            <a:ext cx="3428937" cy="16004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6E785D84-B3ED-F610-7AA2-66E21BB55CB1}"/>
              </a:ext>
            </a:extLst>
          </p:cNvPr>
          <p:cNvGraphicFramePr>
            <a:graphicFrameLocks/>
          </p:cNvGraphicFramePr>
          <p:nvPr/>
        </p:nvGraphicFramePr>
        <p:xfrm>
          <a:off x="4037815" y="1226952"/>
          <a:ext cx="8151137" cy="4424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A318E0B1-CA4D-CE63-8A2A-E2C4A42FA266}"/>
              </a:ext>
            </a:extLst>
          </p:cNvPr>
          <p:cNvSpPr/>
          <p:nvPr/>
        </p:nvSpPr>
        <p:spPr>
          <a:xfrm>
            <a:off x="5041906" y="5626894"/>
            <a:ext cx="71500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Odds Ratio of family support for donation if specialist nurse 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NOT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present during approach.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DBD 	0.31 (0.23–0.42) n = 6,060 approaches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DCD 	</a:t>
            </a:r>
            <a:r>
              <a:rPr kumimoji="0" lang="is-I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0.26 (0.22–0.31) </a:t>
            </a:r>
            <a:r>
              <a:rPr kumimoji="0" lang="mr-I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</a:t>
            </a:r>
            <a:r>
              <a:rPr kumimoji="0" lang="mr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=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9,405 approaches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 		     Anaesthesia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 2021</a:t>
            </a:r>
            <a:endParaRPr kumimoji="0" lang="is-I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E544AD-74A0-0F73-94F7-6C690F817EE2}"/>
              </a:ext>
            </a:extLst>
          </p:cNvPr>
          <p:cNvSpPr txBox="1"/>
          <p:nvPr/>
        </p:nvSpPr>
        <p:spPr>
          <a:xfrm>
            <a:off x="5992945" y="3848183"/>
            <a:ext cx="1558744" cy="36933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1FCF66-F400-7576-83DB-9667BB42D476}"/>
              </a:ext>
            </a:extLst>
          </p:cNvPr>
          <p:cNvSpPr txBox="1"/>
          <p:nvPr/>
        </p:nvSpPr>
        <p:spPr>
          <a:xfrm>
            <a:off x="8051963" y="3709683"/>
            <a:ext cx="1558744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Collaborative Approach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535A9D-1A0E-A431-FE68-666D6ABA4775}"/>
              </a:ext>
            </a:extLst>
          </p:cNvPr>
          <p:cNvSpPr txBox="1"/>
          <p:nvPr/>
        </p:nvSpPr>
        <p:spPr>
          <a:xfrm>
            <a:off x="10110981" y="3709682"/>
            <a:ext cx="1558744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Marketing </a:t>
            </a:r>
          </a:p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Media</a:t>
            </a:r>
          </a:p>
        </p:txBody>
      </p:sp>
    </p:spTree>
    <p:extLst>
      <p:ext uri="{BB962C8B-B14F-4D97-AF65-F5344CB8AC3E}">
        <p14:creationId xmlns:p14="http://schemas.microsoft.com/office/powerpoint/2010/main" val="216524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-1" y="18903"/>
          <a:ext cx="12191999" cy="62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Up Arrow 4"/>
          <p:cNvSpPr/>
          <p:nvPr/>
        </p:nvSpPr>
        <p:spPr>
          <a:xfrm>
            <a:off x="8281989" y="2328863"/>
            <a:ext cx="585787" cy="957263"/>
          </a:xfrm>
          <a:prstGeom prst="upArrow">
            <a:avLst/>
          </a:prstGeom>
          <a:solidFill>
            <a:srgbClr val="FFFF00"/>
          </a:solidFill>
          <a:ln>
            <a:solidFill>
              <a:srgbClr val="E01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890039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2193"/>
            <a:ext cx="12191999" cy="6248399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698429" y="1572081"/>
            <a:ext cx="4673244" cy="1227943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NICE identified a potential net monetary benefit of 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62,983 from kidney transplantation compared to dialysis.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225092" y="3671944"/>
            <a:ext cx="5619917" cy="1613976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Welsh government financial analysis concluded that an increase of one additional donor each year will, over a ten year period, have an estimated net present value of £3-5 million.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A10B-C947-01BD-12F5-F05055130566}"/>
              </a:ext>
            </a:extLst>
          </p:cNvPr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The lifesaving impact of transplantation		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2547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957 L -0.24219 0.009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671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present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5BA0D8-C9D7-E442-4011-10B192E63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8204" y="1203748"/>
            <a:ext cx="3503368" cy="2373993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ABA56B45-5B5C-2D28-8215-38CD413353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7539" y="4067076"/>
            <a:ext cx="2635032" cy="2410279"/>
          </a:xfrm>
          <a:prstGeom prst="rect">
            <a:avLst/>
          </a:prstGeom>
        </p:spPr>
      </p:pic>
      <p:pic>
        <p:nvPicPr>
          <p:cNvPr id="2050" name="Picture 2" descr="Specialist nurses in corridor">
            <a:extLst>
              <a:ext uri="{FF2B5EF4-FFF2-40B4-BE49-F238E27FC236}">
                <a16:creationId xmlns:a16="http://schemas.microsoft.com/office/drawing/2014/main" id="{8F012955-9004-54A0-DEDD-37B171B49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4836" y="1203748"/>
            <a:ext cx="3503368" cy="53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5C1D5-C9B7-174D-D142-8209695723F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877" y="1144049"/>
            <a:ext cx="4570365" cy="2579350"/>
          </a:xfrm>
          <a:prstGeom prst="rect">
            <a:avLst/>
          </a:prstGeom>
        </p:spPr>
      </p:pic>
      <p:pic>
        <p:nvPicPr>
          <p:cNvPr id="11" name="Picture 10" descr="A picture containing person, spectacles&#10;&#10;Description automatically generated">
            <a:extLst>
              <a:ext uri="{FF2B5EF4-FFF2-40B4-BE49-F238E27FC236}">
                <a16:creationId xmlns:a16="http://schemas.microsoft.com/office/drawing/2014/main" id="{DF7E30B5-4E9F-4C57-EF6A-9AF41431CA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571" y="3776301"/>
            <a:ext cx="5491018" cy="288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15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2E39E7-9680-A841-A96E-9201498D1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309" y="-309778"/>
            <a:ext cx="5354403" cy="6739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0798F0-1327-B24B-B120-93D8449EFB23}"/>
              </a:ext>
            </a:extLst>
          </p:cNvPr>
          <p:cNvSpPr/>
          <p:nvPr/>
        </p:nvSpPr>
        <p:spPr>
          <a:xfrm>
            <a:off x="4237999" y="304067"/>
            <a:ext cx="58641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Local Donation Teams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157 Committees (£2 million </a:t>
            </a:r>
            <a:r>
              <a:rPr kumimoji="0" lang="mr-IN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–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includes donor recognition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250 SNODs (£19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240 CLODs (£2.5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ECBEB-E0D2-1641-95C8-42E4CCB9E644}"/>
              </a:ext>
            </a:extLst>
          </p:cNvPr>
          <p:cNvSpPr/>
          <p:nvPr/>
        </p:nvSpPr>
        <p:spPr>
          <a:xfrm>
            <a:off x="7059987" y="1618486"/>
            <a:ext cx="365568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Regional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12 Regions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6 Regional Managers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Team Managers (2-3 per region)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18 Regional CLODs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D02A3-F673-6841-8C60-DEAA2F01F9EE}"/>
              </a:ext>
            </a:extLst>
          </p:cNvPr>
          <p:cNvSpPr/>
          <p:nvPr/>
        </p:nvSpPr>
        <p:spPr>
          <a:xfrm>
            <a:off x="5779747" y="3195960"/>
            <a:ext cx="641225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National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Director: Anthony Clarkson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Assistant Director Organ Donation: John Richardson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Head of Operations: Liz Middlehurst + John Stirling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Director: Derek Manas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AMD – Deceased Organ Donation: Dale Gardiner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CLOD: Ben Ivory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Innovation and Research CLOD: Dan Harvey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Paediatric CLOD: Reinout Mildner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Head of Organ Donation Marketing: Holly Mason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Assistant Director Education and Governance: Olive McGowan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SNOD Professional Development Team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SNOD – Jill Featherstone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ED6952-9106-804F-BE6C-9B39C596F3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493" y="153028"/>
            <a:ext cx="1719417" cy="4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45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World Leading Education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C805A6-43FE-7F63-534F-1ECD489CDCD9}"/>
              </a:ext>
            </a:extLst>
          </p:cNvPr>
          <p:cNvSpPr txBox="1">
            <a:spLocks/>
          </p:cNvSpPr>
          <p:nvPr/>
        </p:nvSpPr>
        <p:spPr bwMode="auto">
          <a:xfrm>
            <a:off x="167064" y="1053270"/>
            <a:ext cx="7757258" cy="504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4476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6254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89535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5pPr>
            <a:lvl6pPr marL="261920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6pPr>
            <a:lvl7pPr marL="309542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7pPr>
            <a:lvl8pPr marL="357164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8pPr>
            <a:lvl9pPr marL="404786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9pPr>
          </a:lstStyle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Specialist Nurse Training 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Deceased Donation Course for Intensive Care medicine Trainees (#DDSIM)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CLOD /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Chair Induction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 Organ Retrieval Masterclass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 and Infant Deceased Donation Course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Leading Education Videos</a:t>
            </a:r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716A6BCE-D81A-031C-8AC5-4708C29F6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255" y="5136008"/>
            <a:ext cx="3550731" cy="160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230309-356B-6E29-7BF5-93016ECD2C5A}"/>
              </a:ext>
            </a:extLst>
          </p:cNvPr>
          <p:cNvSpPr txBox="1"/>
          <p:nvPr/>
        </p:nvSpPr>
        <p:spPr>
          <a:xfrm>
            <a:off x="5293718" y="6488668"/>
            <a:ext cx="375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</a:t>
            </a:r>
          </a:p>
        </p:txBody>
      </p:sp>
      <p:pic>
        <p:nvPicPr>
          <p:cNvPr id="6" name="Picture 5" descr="A person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id="{0EF51754-BEA7-803D-8FE9-559D033AA2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6445" y="2456831"/>
            <a:ext cx="4456798" cy="23040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217D72-2E1C-732A-4EA1-E5AF2B8D99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1620" y="3916781"/>
            <a:ext cx="2379005" cy="699190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E478E3C-50AA-A9D3-0BC4-7AF3E908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2085" y="5071432"/>
            <a:ext cx="2066486" cy="162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person, indoor, people, group&#10;&#10;Description automatically generated">
            <a:extLst>
              <a:ext uri="{FF2B5EF4-FFF2-40B4-BE49-F238E27FC236}">
                <a16:creationId xmlns:a16="http://schemas.microsoft.com/office/drawing/2014/main" id="{6E6EFE8A-6858-AF88-7502-872A9FC9AD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058" y="739519"/>
            <a:ext cx="2276428" cy="1516670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AAF0C3E-DF41-15BB-B961-7EA4A9BFC44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235" y="1048201"/>
            <a:ext cx="4009823" cy="6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65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2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81" y="900681"/>
            <a:ext cx="6774216" cy="335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81" y="898875"/>
            <a:ext cx="6774216" cy="33596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97062"/>
            <a:ext cx="6694787" cy="33596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71285"/>
            <a:ext cx="6776003" cy="33806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838980"/>
            <a:ext cx="6853645" cy="34268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745369"/>
            <a:ext cx="6853645" cy="3495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478" y="729190"/>
            <a:ext cx="6717477" cy="350719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974665" y="36119"/>
            <a:ext cx="3915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Hospital Recognition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78" y="616869"/>
            <a:ext cx="6717477" cy="3576687"/>
          </a:xfrm>
          <a:prstGeom prst="rect">
            <a:avLst/>
          </a:prstGeom>
        </p:spPr>
      </p:pic>
      <p:pic>
        <p:nvPicPr>
          <p:cNvPr id="13" name="Picture 12" descr="A picture containing person, holding, hand, fabric&#10;&#10;Description automatically generated">
            <a:extLst>
              <a:ext uri="{FF2B5EF4-FFF2-40B4-BE49-F238E27FC236}">
                <a16:creationId xmlns:a16="http://schemas.microsoft.com/office/drawing/2014/main" id="{E07F3197-DD6E-ED4C-8827-67F9D41AE04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115" y="616868"/>
            <a:ext cx="4877532" cy="3254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919A12-43CB-2E45-BDD4-4FB252F99EBB}"/>
              </a:ext>
            </a:extLst>
          </p:cNvPr>
          <p:cNvSpPr txBox="1"/>
          <p:nvPr/>
        </p:nvSpPr>
        <p:spPr>
          <a:xfrm>
            <a:off x="7395711" y="216759"/>
            <a:ext cx="478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Order of St John Award for Organ Donation</a:t>
            </a:r>
          </a:p>
        </p:txBody>
      </p:sp>
      <p:pic>
        <p:nvPicPr>
          <p:cNvPr id="21" name="Picture 20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FFCD03AF-7572-4248-B254-5BA73217E31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711" y="3537402"/>
            <a:ext cx="4542343" cy="3024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A picture containing text, ceiling&#10;&#10;Description automatically generated">
            <a:extLst>
              <a:ext uri="{FF2B5EF4-FFF2-40B4-BE49-F238E27FC236}">
                <a16:creationId xmlns:a16="http://schemas.microsoft.com/office/drawing/2014/main" id="{0D10F8FC-43E5-DF43-9829-A4AD826A11AA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57" y="4428220"/>
            <a:ext cx="3041015" cy="2280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James Poster with Carol" descr="James Poster with Carol">
            <a:hlinkClick r:id="" action="ppaction://media"/>
            <a:extLst>
              <a:ext uri="{FF2B5EF4-FFF2-40B4-BE49-F238E27FC236}">
                <a16:creationId xmlns:a16="http://schemas.microsoft.com/office/drawing/2014/main" id="{7F858875-C119-C042-B4F4-64880345FF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6"/>
          <a:srcRect l="4144" t="11123" r="4705" b="16561"/>
          <a:stretch/>
        </p:blipFill>
        <p:spPr>
          <a:xfrm>
            <a:off x="3739619" y="4598224"/>
            <a:ext cx="3300579" cy="19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08826" y="2456179"/>
            <a:ext cx="2549324" cy="267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 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88%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98577" y="2214354"/>
            <a:ext cx="2684604" cy="359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Liver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81%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Living	?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Pancreas only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46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5362" y="1023252"/>
            <a:ext cx="2627159" cy="243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57%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54% (3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83231" y="2445988"/>
            <a:ext cx="2408769" cy="103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80% (3 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Y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70046" y="6268753"/>
            <a:ext cx="2188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(2015/16 data)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234538" y="486822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46%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27446" y="5881834"/>
            <a:ext cx="173957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(2022/23 data)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89100" y="5046139"/>
            <a:ext cx="1611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DCD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Deceased Transplants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235971" y="4868222"/>
            <a:ext cx="26846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      29%         31%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7055362" y="4950656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38%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9682521" y="4940573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26%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270" y="109288"/>
            <a:ext cx="1956493" cy="1956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33" y="104239"/>
            <a:ext cx="1880415" cy="1880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540" y="-243151"/>
            <a:ext cx="2607473" cy="2607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654" y="100189"/>
            <a:ext cx="2049959" cy="2049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207" y="378758"/>
            <a:ext cx="1802247" cy="1802247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UK Transplant Outcomes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00399" y="6268753"/>
            <a:ext cx="2940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www.orgamites.com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230DC43-4213-5DCB-DB3F-1EDE4A07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49" y="2931620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29%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318DD-15F5-8E01-0B3F-A1E86D260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619" y="304477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2.6%</a:t>
            </a:r>
          </a:p>
        </p:txBody>
      </p:sp>
    </p:spTree>
    <p:extLst>
      <p:ext uri="{BB962C8B-B14F-4D97-AF65-F5344CB8AC3E}">
        <p14:creationId xmlns:p14="http://schemas.microsoft.com/office/powerpoint/2010/main" val="10543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3F750E-7713-9C97-F2DE-B083C70558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334" y="990971"/>
            <a:ext cx="7882101" cy="42320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3BBD24-1FC1-A4F2-D2EA-0640C0F22A79}"/>
              </a:ext>
            </a:extLst>
          </p:cNvPr>
          <p:cNvSpPr txBox="1"/>
          <p:nvPr/>
        </p:nvSpPr>
        <p:spPr>
          <a:xfrm>
            <a:off x="10354823" y="1809963"/>
            <a:ext cx="170113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Referral rate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EE4890-77A5-BF99-D749-215D382220B8}"/>
              </a:ext>
            </a:extLst>
          </p:cNvPr>
          <p:cNvSpPr txBox="1"/>
          <p:nvPr/>
        </p:nvSpPr>
        <p:spPr>
          <a:xfrm>
            <a:off x="8649725" y="1260987"/>
            <a:ext cx="191443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SNOD presence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99FD68-AB73-76D8-5F46-0E349DF4F87F}"/>
              </a:ext>
            </a:extLst>
          </p:cNvPr>
          <p:cNvSpPr txBox="1"/>
          <p:nvPr/>
        </p:nvSpPr>
        <p:spPr>
          <a:xfrm>
            <a:off x="8808220" y="3600419"/>
            <a:ext cx="3511888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Consent / authorisation rate</a:t>
            </a: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0245D5DB-EEFF-D23E-B64C-349324624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475" y="5493396"/>
            <a:ext cx="6598158" cy="1191816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Consent / Authorisation Rates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proving very stubborn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EBD27E4-9A78-C82E-A20A-BE03AEFCD1A7}"/>
              </a:ext>
            </a:extLst>
          </p:cNvPr>
          <p:cNvSpPr txBox="1">
            <a:spLocks/>
          </p:cNvSpPr>
          <p:nvPr/>
        </p:nvSpPr>
        <p:spPr bwMode="auto">
          <a:xfrm>
            <a:off x="498143" y="456345"/>
            <a:ext cx="3179929" cy="168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We needed a helping hand</a:t>
            </a:r>
          </a:p>
        </p:txBody>
      </p:sp>
    </p:spTree>
    <p:extLst>
      <p:ext uri="{BB962C8B-B14F-4D97-AF65-F5344CB8AC3E}">
        <p14:creationId xmlns:p14="http://schemas.microsoft.com/office/powerpoint/2010/main" val="1371675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">
            <a:extLst>
              <a:ext uri="{FF2B5EF4-FFF2-40B4-BE49-F238E27FC236}">
                <a16:creationId xmlns:a16="http://schemas.microsoft.com/office/drawing/2014/main" id="{BEAD1203-FDA1-D64E-A550-A8C045A8BFB8}"/>
              </a:ext>
            </a:extLst>
          </p:cNvPr>
          <p:cNvSpPr/>
          <p:nvPr/>
        </p:nvSpPr>
        <p:spPr>
          <a:xfrm>
            <a:off x="256555" y="1108475"/>
            <a:ext cx="2785748" cy="3228336"/>
          </a:xfrm>
          <a:prstGeom prst="roundRect">
            <a:avLst/>
          </a:prstGeom>
          <a:noFill/>
          <a:ln w="38100">
            <a:solidFill>
              <a:srgbClr val="00A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Wales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December 2015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43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8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2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904DCA5A-F83C-C64A-86CF-F0497AB93569}"/>
              </a:ext>
            </a:extLst>
          </p:cNvPr>
          <p:cNvSpPr/>
          <p:nvPr/>
        </p:nvSpPr>
        <p:spPr>
          <a:xfrm>
            <a:off x="2444924" y="3434145"/>
            <a:ext cx="2604329" cy="32283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Scotland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 2021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116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  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  2	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: Rounded Corners 3">
            <a:extLst>
              <a:ext uri="{FF2B5EF4-FFF2-40B4-BE49-F238E27FC236}">
                <a16:creationId xmlns:a16="http://schemas.microsoft.com/office/drawing/2014/main" id="{FFCE2D8B-54E8-A542-B538-C9A6A1B19007}"/>
              </a:ext>
            </a:extLst>
          </p:cNvPr>
          <p:cNvSpPr/>
          <p:nvPr/>
        </p:nvSpPr>
        <p:spPr>
          <a:xfrm>
            <a:off x="4170349" y="1108474"/>
            <a:ext cx="4358711" cy="21750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‘Max and Keira’s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May 2020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members bill 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No one formally objected!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E00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: Rounded Corners 4">
            <a:extLst>
              <a:ext uri="{FF2B5EF4-FFF2-40B4-BE49-F238E27FC236}">
                <a16:creationId xmlns:a16="http://schemas.microsoft.com/office/drawing/2014/main" id="{DE7DDD9B-6995-3046-988D-31F3EFDF1D78}"/>
              </a:ext>
            </a:extLst>
          </p:cNvPr>
          <p:cNvSpPr/>
          <p:nvPr/>
        </p:nvSpPr>
        <p:spPr>
          <a:xfrm>
            <a:off x="5216518" y="4528655"/>
            <a:ext cx="3312542" cy="148164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Northern Ireland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Dáithí’s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June 2023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verbal dissent.</a:t>
            </a:r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5067E8B-BBCF-514F-82F5-6883A40783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522" y="1853450"/>
            <a:ext cx="3763409" cy="2260412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picture containing person, outdoor, person&#10;&#10;Description automatically generated">
            <a:extLst>
              <a:ext uri="{FF2B5EF4-FFF2-40B4-BE49-F238E27FC236}">
                <a16:creationId xmlns:a16="http://schemas.microsoft.com/office/drawing/2014/main" id="{890195B1-2B9D-8D48-B3A5-2EDDEFACCF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912" y="4342998"/>
            <a:ext cx="3176979" cy="2114677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Deemed (Opt Out) Legislation in the UK</a:t>
            </a:r>
          </a:p>
        </p:txBody>
      </p:sp>
    </p:spTree>
    <p:extLst>
      <p:ext uri="{BB962C8B-B14F-4D97-AF65-F5344CB8AC3E}">
        <p14:creationId xmlns:p14="http://schemas.microsoft.com/office/powerpoint/2010/main" val="3682939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F11AAB4-8AB8-704A-AFDC-FEB7F155E0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1052290"/>
              </p:ext>
            </p:extLst>
          </p:nvPr>
        </p:nvGraphicFramePr>
        <p:xfrm>
          <a:off x="567867" y="455614"/>
          <a:ext cx="11056265" cy="63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A blue background with white text and a globe&#10;&#10;Description automatically generated">
            <a:extLst>
              <a:ext uri="{FF2B5EF4-FFF2-40B4-BE49-F238E27FC236}">
                <a16:creationId xmlns:a16="http://schemas.microsoft.com/office/drawing/2014/main" id="{F4AA8278-BC1F-3C01-0668-9225FDA8C8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146" y="192677"/>
            <a:ext cx="1905719" cy="74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66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6" name="Picture 25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5087DBF3-56C3-FD71-1A1F-693B2587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909" y="1535320"/>
            <a:ext cx="5117004" cy="45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71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859C878-4A15-C8F5-BC0F-7F40F7DC17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1723" y="2113625"/>
            <a:ext cx="3645468" cy="2630750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378" y="2705572"/>
            <a:ext cx="1114822" cy="10197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5778829" y="4868443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19" name="Picture 18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0CBD39CB-4AA4-3286-FD88-C4292608A83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5842" y="2096875"/>
            <a:ext cx="2437754" cy="36523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597A0DC-6B97-4675-B4A3-B849E771F95E}"/>
              </a:ext>
            </a:extLst>
          </p:cNvPr>
          <p:cNvSpPr txBox="1"/>
          <p:nvPr/>
        </p:nvSpPr>
        <p:spPr>
          <a:xfrm>
            <a:off x="9688189" y="5817943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</p:spTree>
    <p:extLst>
      <p:ext uri="{BB962C8B-B14F-4D97-AF65-F5344CB8AC3E}">
        <p14:creationId xmlns:p14="http://schemas.microsoft.com/office/powerpoint/2010/main" val="295991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282" y="18887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22" y="35724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146801" y="116344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1A3A9-596B-949A-2CAE-CD2DF2A397AD}"/>
              </a:ext>
            </a:extLst>
          </p:cNvPr>
          <p:cNvSpPr/>
          <p:nvPr/>
        </p:nvSpPr>
        <p:spPr>
          <a:xfrm>
            <a:off x="246282" y="1907184"/>
            <a:ext cx="11825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“Living and deceased donation will become an expected part of care, where clinically appropriate, for all in society.”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ospital Art Studio — Birds of The Medway Estuary">
            <a:extLst>
              <a:ext uri="{FF2B5EF4-FFF2-40B4-BE49-F238E27FC236}">
                <a16:creationId xmlns:a16="http://schemas.microsoft.com/office/drawing/2014/main" id="{C4F2977C-59F2-2F6A-CDA8-373B38EF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1203" y="3100325"/>
            <a:ext cx="4159169" cy="3119377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4D8ED1-199A-B9D5-E0CD-C0E8A6134614}"/>
              </a:ext>
            </a:extLst>
          </p:cNvPr>
          <p:cNvSpPr/>
          <p:nvPr/>
        </p:nvSpPr>
        <p:spPr>
          <a:xfrm>
            <a:off x="246282" y="3057951"/>
            <a:ext cx="64667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our intensive care and emergency departments, the consideration of organ donation is now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 of end of life care.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need to take the next step.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044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282" y="18887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22" y="35724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146801" y="116344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CD25FD7-22F0-4246-74D9-A7D6BC7B2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411" y="2876681"/>
            <a:ext cx="2805754" cy="2655032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B1ED47-C011-F8B8-4A64-8DE292D61EFC}"/>
              </a:ext>
            </a:extLst>
          </p:cNvPr>
          <p:cNvSpPr/>
          <p:nvPr/>
        </p:nvSpPr>
        <p:spPr>
          <a:xfrm>
            <a:off x="-244657" y="2138017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 donation becomes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societal norm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 descr="A group of people sitting on a couch&#10;&#10;Description automatically generated with low confidence">
            <a:extLst>
              <a:ext uri="{FF2B5EF4-FFF2-40B4-BE49-F238E27FC236}">
                <a16:creationId xmlns:a16="http://schemas.microsoft.com/office/drawing/2014/main" id="{FC5EB13F-9A70-B216-9C70-5E1BA3DB973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233" y="391015"/>
            <a:ext cx="3902403" cy="21914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80C974-112E-3869-0C5D-6B461D1B5C74}"/>
              </a:ext>
            </a:extLst>
          </p:cNvPr>
          <p:cNvSpPr/>
          <p:nvPr/>
        </p:nvSpPr>
        <p:spPr>
          <a:xfrm>
            <a:off x="3940489" y="2673166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Families are prepared for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 conversation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6ED990EA-BDD3-5764-1CFC-8B5F3D61D9F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253" y="3411830"/>
            <a:ext cx="1708361" cy="1552453"/>
          </a:xfrm>
          <a:prstGeom prst="rect">
            <a:avLst/>
          </a:prstGeom>
        </p:spPr>
      </p:pic>
      <p:pic>
        <p:nvPicPr>
          <p:cNvPr id="14" name="Picture 13" descr="A person standing in a hallway&#10;&#10;Description automatically generated with low confidence">
            <a:extLst>
              <a:ext uri="{FF2B5EF4-FFF2-40B4-BE49-F238E27FC236}">
                <a16:creationId xmlns:a16="http://schemas.microsoft.com/office/drawing/2014/main" id="{47B47895-A946-B147-FA22-553E1FCB2E9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3578" y="5102632"/>
            <a:ext cx="2861710" cy="15524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E00565-5350-9B9F-5D3E-A4AD4FE899A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06" y="1903904"/>
            <a:ext cx="3902403" cy="3844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026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4">
            <a:extLst>
              <a:ext uri="{FF2B5EF4-FFF2-40B4-BE49-F238E27FC236}">
                <a16:creationId xmlns:a16="http://schemas.microsoft.com/office/drawing/2014/main" id="{B114F458-224F-F340-84B8-B08A7F087A62}"/>
              </a:ext>
            </a:extLst>
          </p:cNvPr>
          <p:cNvSpPr txBox="1"/>
          <p:nvPr/>
        </p:nvSpPr>
        <p:spPr>
          <a:xfrm>
            <a:off x="100720" y="109165"/>
            <a:ext cx="1449621" cy="37930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F9F35-FA22-C244-EF86-36C5A223100A}"/>
              </a:ext>
            </a:extLst>
          </p:cNvPr>
          <p:cNvSpPr txBox="1"/>
          <p:nvPr/>
        </p:nvSpPr>
        <p:spPr>
          <a:xfrm>
            <a:off x="1647844" y="16614"/>
            <a:ext cx="9193024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Ethnicity Differences Report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April 2021 – 31 March 2022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2B0D5-85D2-8F6E-DF31-05F17B653D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1" y="-21737"/>
            <a:ext cx="2696978" cy="17979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22C2DA-C428-4F4C-8D3F-786DB06F0F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34AF63-52E5-6427-C0A3-451444E000F4}"/>
              </a:ext>
            </a:extLst>
          </p:cNvPr>
          <p:cNvSpPr/>
          <p:nvPr/>
        </p:nvSpPr>
        <p:spPr>
          <a:xfrm>
            <a:off x="2596484" y="1661256"/>
            <a:ext cx="7131716" cy="456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FFCE0D-CF16-0395-C5CC-11AF625E59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361"/>
          <a:stretch/>
        </p:blipFill>
        <p:spPr>
          <a:xfrm>
            <a:off x="494534" y="1907150"/>
            <a:ext cx="2696978" cy="45325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586B3D-B742-0AF6-FB13-181C1047C6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1512" y="1333758"/>
            <a:ext cx="8268014" cy="45325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E5CC48-4BC7-1929-6E76-26B11F1AE67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817" y="5941299"/>
            <a:ext cx="7131716" cy="56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8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mber of deceased paediatric (&lt;18 years) donors, transplants and active transplant list in the UK, 1 April 2011 – 31 March 2021">
            <a:extLst>
              <a:ext uri="{FF2B5EF4-FFF2-40B4-BE49-F238E27FC236}">
                <a16:creationId xmlns:a16="http://schemas.microsoft.com/office/drawing/2014/main" id="{2B93CF8D-3D81-2731-7151-8B0F45F7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61" y="1112876"/>
            <a:ext cx="7737959" cy="46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E0CA7F-F98B-4EB7-A6C1-ED1C099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83" y="178015"/>
            <a:ext cx="12192000" cy="968711"/>
          </a:xfrm>
        </p:spPr>
        <p:txBody>
          <a:bodyPr>
            <a:noAutofit/>
          </a:bodyPr>
          <a:lstStyle/>
          <a:p>
            <a:pPr algn="l"/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Paediatrics (&lt;18yrs)</a:t>
            </a:r>
            <a:b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</a:br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1 April 2011 – 31 March 2021 </a:t>
            </a:r>
          </a:p>
        </p:txBody>
      </p:sp>
      <p:pic>
        <p:nvPicPr>
          <p:cNvPr id="5" name="Picture 4" descr="A group of stuffed animals&#10;&#10;Description automatically generated with low confidence">
            <a:extLst>
              <a:ext uri="{FF2B5EF4-FFF2-40B4-BE49-F238E27FC236}">
                <a16:creationId xmlns:a16="http://schemas.microsoft.com/office/drawing/2014/main" id="{BD47EBAC-8B6D-3B42-A34A-E70C46E1C5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060" y="314595"/>
            <a:ext cx="3611043" cy="5126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AutoShape 5">
            <a:extLst>
              <a:ext uri="{FF2B5EF4-FFF2-40B4-BE49-F238E27FC236}">
                <a16:creationId xmlns:a16="http://schemas.microsoft.com/office/drawing/2014/main" id="{FE76EFF2-948F-BE44-A984-ABB0E110F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995" y="5773257"/>
            <a:ext cx="2851584" cy="9621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0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Paediatrics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2F2FB66-0A09-C92C-BCCC-7632FDAE8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03" y="5611707"/>
            <a:ext cx="4056097" cy="1123712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UK PICU mortality (&lt; 16 years)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2004 – 5.5 %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2021 – 3.5 %</a:t>
            </a:r>
          </a:p>
        </p:txBody>
      </p:sp>
    </p:spTree>
    <p:extLst>
      <p:ext uri="{BB962C8B-B14F-4D97-AF65-F5344CB8AC3E}">
        <p14:creationId xmlns:p14="http://schemas.microsoft.com/office/powerpoint/2010/main" val="292197758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AA986D3-C3AE-2A5B-2AA6-35A624A4B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30"/>
          <a:stretch/>
        </p:blipFill>
        <p:spPr bwMode="auto">
          <a:xfrm>
            <a:off x="4461469" y="881957"/>
            <a:ext cx="7727483" cy="598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DE0131-3DC8-2A34-A95B-5C19B170466C}"/>
              </a:ext>
            </a:extLst>
          </p:cNvPr>
          <p:cNvSpPr/>
          <p:nvPr/>
        </p:nvSpPr>
        <p:spPr>
          <a:xfrm>
            <a:off x="10269415" y="829134"/>
            <a:ext cx="1919537" cy="597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A5CD00-0BFB-EAD7-1579-210515B7C5C7}"/>
              </a:ext>
            </a:extLst>
          </p:cNvPr>
          <p:cNvSpPr/>
          <p:nvPr/>
        </p:nvSpPr>
        <p:spPr>
          <a:xfrm>
            <a:off x="10272463" y="6250036"/>
            <a:ext cx="1919537" cy="597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2083704-0EE1-BF9D-5E4F-295E17F8D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13" y="1909976"/>
            <a:ext cx="2881590" cy="3312200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deaths in PICU is 1 years old.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proceeding donors is 12 years old.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BF069794-3FE6-21A8-6456-520814742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458" y="6011846"/>
            <a:ext cx="5644224" cy="78319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Only 14% of children who die in PICU are suitable to explore donation with their family.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3B1B9887-10F0-D0C3-EEDD-072B15CC1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9213" y="1302935"/>
            <a:ext cx="1034980" cy="4706653"/>
          </a:xfrm>
          <a:prstGeom prst="roundRect">
            <a:avLst/>
          </a:prstGeom>
          <a:noFill/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179529A-D1F0-336C-ADA6-03AFD95A2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3" y="4876798"/>
            <a:ext cx="309042" cy="393523"/>
          </a:xfrm>
          <a:prstGeom prst="roundRect">
            <a:avLst/>
          </a:prstGeom>
          <a:noFill/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EB669C25-AB54-F486-114C-BA75B7DFB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1098" y="2759294"/>
            <a:ext cx="309042" cy="393523"/>
          </a:xfrm>
          <a:prstGeom prst="roundRect">
            <a:avLst/>
          </a:prstGeom>
          <a:noFill/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100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pic>
        <p:nvPicPr>
          <p:cNvPr id="10" name="Picture 9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AA88F63B-6F84-209A-AE43-239415E326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6766" y="1867249"/>
            <a:ext cx="4349234" cy="289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E02873-A77E-070A-CEE1-E3021C368BCE}"/>
              </a:ext>
            </a:extLst>
          </p:cNvPr>
          <p:cNvSpPr/>
          <p:nvPr/>
        </p:nvSpPr>
        <p:spPr>
          <a:xfrm>
            <a:off x="1628110" y="4979018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Greater recognition of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tissue and research donors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Picture 23" descr="A picture containing person, indoor, hospital room&#10;&#10;Description automatically generated">
            <a:extLst>
              <a:ext uri="{FF2B5EF4-FFF2-40B4-BE49-F238E27FC236}">
                <a16:creationId xmlns:a16="http://schemas.microsoft.com/office/drawing/2014/main" id="{27C86F0D-8B84-5ED4-82CD-55A5E4800F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5469" y="1867249"/>
            <a:ext cx="2511972" cy="31235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05657D-7F29-BEF6-F064-FEF37A096D0F}"/>
              </a:ext>
            </a:extLst>
          </p:cNvPr>
          <p:cNvSpPr/>
          <p:nvPr/>
        </p:nvSpPr>
        <p:spPr>
          <a:xfrm>
            <a:off x="6647510" y="5101535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all offer and provide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Moment of Honour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60E75-FA1D-B235-54FA-C025DDC80BD1}"/>
              </a:ext>
            </a:extLst>
          </p:cNvPr>
          <p:cNvSpPr txBox="1"/>
          <p:nvPr/>
        </p:nvSpPr>
        <p:spPr>
          <a:xfrm>
            <a:off x="7203800" y="5852385"/>
            <a:ext cx="415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https://www.odt.nhs.uk/deceased-donation/best-practice-guidance/end-of-life-care/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27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pic>
        <p:nvPicPr>
          <p:cNvPr id="17" name="Picture 1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D3210FF-F0F5-42B5-2D11-FDF78BE03A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1997" y="1575358"/>
            <a:ext cx="5943721" cy="233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E3BD12-1780-0B74-DE5E-A18FC800F07A}"/>
              </a:ext>
            </a:extLst>
          </p:cNvPr>
          <p:cNvSpPr/>
          <p:nvPr/>
        </p:nvSpPr>
        <p:spPr>
          <a:xfrm>
            <a:off x="7296140" y="4115354"/>
            <a:ext cx="4895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Trainee Representatives in Organ Donation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TRODs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3F23F33F-3D2F-B1A3-3302-E7AFDFDAB2C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332" y="2163549"/>
            <a:ext cx="3361351" cy="1887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F91DD8-E33A-DCAE-E772-EED0D66603A8}"/>
              </a:ext>
            </a:extLst>
          </p:cNvPr>
          <p:cNvSpPr txBox="1"/>
          <p:nvPr/>
        </p:nvSpPr>
        <p:spPr>
          <a:xfrm>
            <a:off x="380332" y="5853641"/>
            <a:ext cx="6915808" cy="523220"/>
          </a:xfrm>
          <a:prstGeom prst="rect">
            <a:avLst/>
          </a:prstGeom>
          <a:solidFill>
            <a:srgbClr val="E011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Donation and Transplantation Academy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7B471-5B2C-5FF2-B1F2-249A4A4B7CBD}"/>
              </a:ext>
            </a:extLst>
          </p:cNvPr>
          <p:cNvSpPr/>
          <p:nvPr/>
        </p:nvSpPr>
        <p:spPr>
          <a:xfrm>
            <a:off x="296250" y="4115354"/>
            <a:ext cx="6840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are recognised for our world-leading policies and guidelines, we need to be recognised for 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0070C0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education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BA6D6A-217D-F919-0E70-F44FF0429FCE}"/>
              </a:ext>
            </a:extLst>
          </p:cNvPr>
          <p:cNvSpPr txBox="1"/>
          <p:nvPr/>
        </p:nvSpPr>
        <p:spPr>
          <a:xfrm>
            <a:off x="1884753" y="4799301"/>
            <a:ext cx="3369797" cy="523220"/>
          </a:xfrm>
          <a:prstGeom prst="rect">
            <a:avLst/>
          </a:prstGeom>
          <a:solidFill>
            <a:srgbClr val="E011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e.g. SIGNET study </a:t>
            </a:r>
          </a:p>
        </p:txBody>
      </p:sp>
    </p:spTree>
    <p:extLst>
      <p:ext uri="{BB962C8B-B14F-4D97-AF65-F5344CB8AC3E}">
        <p14:creationId xmlns:p14="http://schemas.microsoft.com/office/powerpoint/2010/main" val="342235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pinning coin">
            <a:hlinkClick r:id="" action="ppaction://media"/>
            <a:extLst>
              <a:ext uri="{FF2B5EF4-FFF2-40B4-BE49-F238E27FC236}">
                <a16:creationId xmlns:a16="http://schemas.microsoft.com/office/drawing/2014/main" id="{C4E3868F-BD7F-117C-31A2-0396B01D8E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20797"/>
          <a:stretch/>
        </p:blipFill>
        <p:spPr>
          <a:xfrm>
            <a:off x="3939809" y="241137"/>
            <a:ext cx="2340985" cy="1854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sp>
        <p:nvSpPr>
          <p:cNvPr id="9" name="Isosceles Triangle 4">
            <a:extLst>
              <a:ext uri="{FF2B5EF4-FFF2-40B4-BE49-F238E27FC236}">
                <a16:creationId xmlns:a16="http://schemas.microsoft.com/office/drawing/2014/main" id="{69E64371-F6C2-EE74-5885-ADCE232A94BA}"/>
              </a:ext>
            </a:extLst>
          </p:cNvPr>
          <p:cNvSpPr/>
          <p:nvPr/>
        </p:nvSpPr>
        <p:spPr>
          <a:xfrm>
            <a:off x="4172594" y="3516725"/>
            <a:ext cx="3551027" cy="2189473"/>
          </a:xfrm>
          <a:prstGeom prst="triangle">
            <a:avLst/>
          </a:prstGeom>
          <a:solidFill>
            <a:srgbClr val="0070C0"/>
          </a:solidFill>
          <a:ln w="9525" cap="flat" cmpd="sng" algn="ctr">
            <a:solidFill>
              <a:srgbClr val="6E2C6B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34E4BA2E-0082-EE08-63F8-DE58FFCDA7E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919" y="4353631"/>
            <a:ext cx="1282376" cy="11729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4B9607-5539-B34A-FCD5-DF9ACB443CB1}"/>
              </a:ext>
            </a:extLst>
          </p:cNvPr>
          <p:cNvSpPr/>
          <p:nvPr/>
        </p:nvSpPr>
        <p:spPr>
          <a:xfrm>
            <a:off x="2428773" y="5704830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43AB65-5605-9364-AB0A-7A3E14BA95DC}"/>
              </a:ext>
            </a:extLst>
          </p:cNvPr>
          <p:cNvSpPr/>
          <p:nvPr/>
        </p:nvSpPr>
        <p:spPr>
          <a:xfrm>
            <a:off x="2074942" y="1086533"/>
            <a:ext cx="7438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 			Transplantation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825694-DD9C-19DA-D0E9-D590B78D5ABF}"/>
              </a:ext>
            </a:extLst>
          </p:cNvPr>
          <p:cNvSpPr/>
          <p:nvPr/>
        </p:nvSpPr>
        <p:spPr>
          <a:xfrm>
            <a:off x="4611995" y="2967335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Retrieval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6BB6B3-BE5B-62C4-C110-D66F17722193}"/>
              </a:ext>
            </a:extLst>
          </p:cNvPr>
          <p:cNvSpPr/>
          <p:nvPr/>
        </p:nvSpPr>
        <p:spPr>
          <a:xfrm>
            <a:off x="7015884" y="5780148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11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9" grpId="0" animBg="1"/>
      <p:bldP spid="12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9" descr="iStock_cardiac death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1505" y="2113247"/>
            <a:ext cx="2914735" cy="163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4"/>
          <p:cNvSpPr txBox="1">
            <a:spLocks noChangeArrowheads="1"/>
          </p:cNvSpPr>
          <p:nvPr/>
        </p:nvSpPr>
        <p:spPr bwMode="auto">
          <a:xfrm>
            <a:off x="5080631" y="3877017"/>
            <a:ext cx="32646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UK,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Australia, Netherlands, Spain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Cape Town (1967)</a:t>
            </a:r>
          </a:p>
        </p:txBody>
      </p:sp>
      <p:pic>
        <p:nvPicPr>
          <p:cNvPr id="7" name="Transmedic Hear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016" y="2037281"/>
            <a:ext cx="5066739" cy="2837375"/>
          </a:xfrm>
          <a:prstGeom prst="roundRect">
            <a:avLst>
              <a:gd name="adj" fmla="val 5783"/>
            </a:avLst>
          </a:prstGeom>
          <a:ln>
            <a:noFill/>
          </a:ln>
          <a:effectLst/>
          <a:scene3d>
            <a:camera prst="perspectiveRight"/>
            <a:lightRig rig="twoPt" dir="t">
              <a:rot lat="0" lon="0" rev="10200000"/>
            </a:lightRig>
          </a:scene3d>
          <a:sp3d contourW="6350">
            <a:bevelT w="165100" h="3175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160699" y="5032022"/>
            <a:ext cx="255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Image from YouTube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436045" y="5291973"/>
            <a:ext cx="472815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→26% UK Heart Tx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821" y="991378"/>
            <a:ext cx="9304867" cy="1155700"/>
          </a:xfrm>
        </p:spPr>
        <p:txBody>
          <a:bodyPr/>
          <a:lstStyle/>
          <a:p>
            <a:r>
              <a:rPr lang="en-GB" sz="4800" dirty="0"/>
              <a:t>DCD heart retrieval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ECD837-0845-3D42-B9AB-22A37AEA82C8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A34D2-220F-6248-9C15-666798928AD3}"/>
              </a:ext>
            </a:extLst>
          </p:cNvPr>
          <p:cNvSpPr/>
          <p:nvPr/>
        </p:nvSpPr>
        <p:spPr>
          <a:xfrm>
            <a:off x="763100" y="1105423"/>
            <a:ext cx="1481496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79472A-E700-9548-8028-06529AE49A04}"/>
              </a:ext>
            </a:extLst>
          </p:cNvPr>
          <p:cNvSpPr/>
          <p:nvPr/>
        </p:nvSpPr>
        <p:spPr>
          <a:xfrm>
            <a:off x="8439548" y="1704331"/>
            <a:ext cx="3626133" cy="419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Ex-situ machine perfusion for extracorporeal preservation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livers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for transplantation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Interventional procedures guidance </a:t>
            </a: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Published: 16 January 2019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nice.org.uk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/guidance/ipg636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ABBEAF59-EBD9-2143-AE77-BC31E53544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48109" y="1105423"/>
            <a:ext cx="2937" cy="4346896"/>
          </a:xfrm>
          <a:prstGeom prst="line">
            <a:avLst/>
          </a:prstGeom>
          <a:noFill/>
          <a:ln w="28575">
            <a:solidFill>
              <a:srgbClr val="6E2C6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531648-6DEE-0442-B25C-0D855AD72A7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3300" y="157079"/>
            <a:ext cx="1806601" cy="1668597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AEE4DAC8-9E9E-F440-ACC1-399592903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749" y="230771"/>
            <a:ext cx="2981427" cy="9366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Technology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425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4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3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3" grpId="0"/>
      <p:bldP spid="13" grpId="0" animBg="1"/>
      <p:bldP spid="8" grpId="0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87150B6-1EEC-8F4D-9083-DF54EB06CF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479" y="182277"/>
            <a:ext cx="1721530" cy="480914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5B66ACBF-D872-DF42-A9CF-302BDFD43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4" y="158017"/>
            <a:ext cx="6951031" cy="101034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ARCs</a:t>
            </a:r>
          </a:p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(Assessment and Recovery Centres)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8" name="Picture 17" descr="OCSRoom_Final copy.jpg">
            <a:extLst>
              <a:ext uri="{FF2B5EF4-FFF2-40B4-BE49-F238E27FC236}">
                <a16:creationId xmlns:a16="http://schemas.microsoft.com/office/drawing/2014/main" id="{5458658C-9617-A942-ADAD-AF242D8E7F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5565" y="860218"/>
            <a:ext cx="4623444" cy="2994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Transmedic Heart.mp4">
            <a:hlinkClick r:id="" action="ppaction://media"/>
            <a:extLst>
              <a:ext uri="{FF2B5EF4-FFF2-40B4-BE49-F238E27FC236}">
                <a16:creationId xmlns:a16="http://schemas.microsoft.com/office/drawing/2014/main" id="{F3D0685E-168A-0B45-AF27-8F59D3E4CC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2988" y="1518896"/>
            <a:ext cx="3733012" cy="2090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DD61145-FCA2-5747-8E9A-60D32DB8A33C}"/>
              </a:ext>
            </a:extLst>
          </p:cNvPr>
          <p:cNvSpPr/>
          <p:nvPr/>
        </p:nvSpPr>
        <p:spPr>
          <a:xfrm>
            <a:off x="396231" y="1412835"/>
            <a:ext cx="1244251" cy="46166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ex situ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CF265B-37A2-6748-AD01-E77F65C8D04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645" y="4536822"/>
            <a:ext cx="2162273" cy="2050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E4B121-4083-8B44-94E9-1859D5565DE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075" y="4188793"/>
            <a:ext cx="3166735" cy="2300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D942A3-9399-D144-B663-8160B283DF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0764" y="4325465"/>
            <a:ext cx="3052055" cy="20272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546669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7356" y="2164658"/>
            <a:ext cx="2888123" cy="216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4697357" y="4500117"/>
            <a:ext cx="34714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Borderline liver &amp; pancreas </a:t>
            </a:r>
          </a:p>
        </p:txBody>
      </p:sp>
      <p:pic>
        <p:nvPicPr>
          <p:cNvPr id="19" name="Picture 18" descr="IMG_113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5482">
            <a:off x="1300019" y="2118375"/>
            <a:ext cx="2790912" cy="3722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95475" y="1074785"/>
            <a:ext cx="69562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</a:t>
            </a:r>
            <a:r>
              <a:rPr lang="en-GB" sz="2800" dirty="0">
                <a:solidFill>
                  <a:srgbClr val="6E2C6B"/>
                </a:solidFill>
                <a:latin typeface="Arial"/>
                <a:cs typeface="Arial" panose="020B0604020202020204" pitchFamily="34" charset="0"/>
              </a:rPr>
              <a:t>29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% UK Liver Tx 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(39% with NRP)</a:t>
            </a:r>
          </a:p>
        </p:txBody>
      </p:sp>
      <p:pic>
        <p:nvPicPr>
          <p:cNvPr id="11" name="Picture 1037" descr="extracorporeal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797">
            <a:off x="8577061" y="1844049"/>
            <a:ext cx="2988539" cy="3332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104" y="9498"/>
            <a:ext cx="9304867" cy="1155700"/>
          </a:xfrm>
        </p:spPr>
        <p:txBody>
          <a:bodyPr/>
          <a:lstStyle/>
          <a:p>
            <a:r>
              <a:rPr lang="en-GB" sz="4267" dirty="0"/>
              <a:t>Normothermic Regional Perfusion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F41B7A-8361-3D4B-9FAC-B66B4D64FBC6}"/>
              </a:ext>
            </a:extLst>
          </p:cNvPr>
          <p:cNvSpPr/>
          <p:nvPr/>
        </p:nvSpPr>
        <p:spPr>
          <a:xfrm>
            <a:off x="4697356" y="5330211"/>
            <a:ext cx="7095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~ 16% increased risk ischaemic cholangiopathy 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for every 1 additional minute warm ischaemia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M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96106-5053-6C49-9C1D-5BFDB2E95CD3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3BA850-F407-6B40-8CF3-D756DA151AF2}"/>
              </a:ext>
            </a:extLst>
          </p:cNvPr>
          <p:cNvSpPr/>
          <p:nvPr/>
        </p:nvSpPr>
        <p:spPr>
          <a:xfrm>
            <a:off x="808787" y="1105423"/>
            <a:ext cx="1390124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F5B86F-52E2-1A49-998D-696B181F475E}"/>
              </a:ext>
            </a:extLst>
          </p:cNvPr>
          <p:cNvSpPr/>
          <p:nvPr/>
        </p:nvSpPr>
        <p:spPr bwMode="auto">
          <a:xfrm>
            <a:off x="10041333" y="2529675"/>
            <a:ext cx="1053884" cy="1012311"/>
          </a:xfrm>
          <a:prstGeom prst="ellipse">
            <a:avLst/>
          </a:prstGeom>
          <a:noFill/>
          <a:ln w="63500" cap="flat" cmpd="sng" algn="ctr">
            <a:solidFill>
              <a:srgbClr val="6E2C6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A4282-A1F5-594F-B1B6-17A420D5E88B}"/>
              </a:ext>
            </a:extLst>
          </p:cNvPr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</p:spTree>
    <p:extLst>
      <p:ext uri="{BB962C8B-B14F-4D97-AF65-F5344CB8AC3E}">
        <p14:creationId xmlns:p14="http://schemas.microsoft.com/office/powerpoint/2010/main" val="3742168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15" y="221264"/>
            <a:ext cx="9873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future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24AE5805-2FB8-9B4F-AFF7-84C1EE46B5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73EC157C-B205-1E4E-BBEF-5158A1F1A9D6}"/>
              </a:ext>
            </a:extLst>
          </p:cNvPr>
          <p:cNvSpPr/>
          <p:nvPr/>
        </p:nvSpPr>
        <p:spPr>
          <a:xfrm>
            <a:off x="5159223" y="1523069"/>
            <a:ext cx="3109707" cy="1348928"/>
          </a:xfrm>
          <a:prstGeom prst="roundRect">
            <a:avLst/>
          </a:prstGeom>
          <a:noFill/>
          <a:ln w="38100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world leading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donation and transplantation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CD66BC-A855-E544-A6F6-B57C31CBA74E}"/>
              </a:ext>
            </a:extLst>
          </p:cNvPr>
          <p:cNvSpPr/>
          <p:nvPr/>
        </p:nvSpPr>
        <p:spPr>
          <a:xfrm>
            <a:off x="4221890" y="1794884"/>
            <a:ext cx="571771" cy="852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b="1" i="1" u="none" strike="noStrike" kern="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</a:t>
            </a:r>
            <a:endParaRPr kumimoji="0" lang="en-GB" sz="5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71203D1-5847-ACAD-F53F-02C70937AD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79" y="2647747"/>
            <a:ext cx="6734798" cy="378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528A8-556B-43DF-F3FC-72A0FDBA9424}"/>
              </a:ext>
            </a:extLst>
          </p:cNvPr>
          <p:cNvSpPr txBox="1"/>
          <p:nvPr/>
        </p:nvSpPr>
        <p:spPr>
          <a:xfrm>
            <a:off x="6714076" y="6452070"/>
            <a:ext cx="5477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www.nhsbt.nhs.uk</a:t>
            </a:r>
            <a:r>
              <a:rPr lang="en-GB" dirty="0">
                <a:solidFill>
                  <a:schemeClr val="bg1"/>
                </a:solidFill>
              </a:rPr>
              <a:t>/commonwealth</a:t>
            </a:r>
          </a:p>
        </p:txBody>
      </p:sp>
    </p:spTree>
    <p:extLst>
      <p:ext uri="{BB962C8B-B14F-4D97-AF65-F5344CB8AC3E}">
        <p14:creationId xmlns:p14="http://schemas.microsoft.com/office/powerpoint/2010/main" val="2508218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6282" y="126386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Organ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9F2D0C4-34C1-96CA-542F-489E9E1D8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1210" y="2250308"/>
            <a:ext cx="2717581" cy="3603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A403E9-07EF-91C6-3B12-6A97E742F29E}"/>
              </a:ext>
            </a:extLst>
          </p:cNvPr>
          <p:cNvSpPr/>
          <p:nvPr/>
        </p:nvSpPr>
        <p:spPr>
          <a:xfrm>
            <a:off x="8692053" y="1573417"/>
            <a:ext cx="2475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more…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F3742E-F777-51ED-0D6C-84336BA484C7}"/>
              </a:ext>
            </a:extLst>
          </p:cNvPr>
          <p:cNvSpPr txBox="1"/>
          <p:nvPr/>
        </p:nvSpPr>
        <p:spPr>
          <a:xfrm>
            <a:off x="8211231" y="5950493"/>
            <a:ext cx="5115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https://www.odt.nhs.uk/deceased-donation/education-and-training/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9EAAA6B0-CD8E-627B-F2C0-E5D617062424}"/>
              </a:ext>
            </a:extLst>
          </p:cNvPr>
          <p:cNvSpPr txBox="1">
            <a:spLocks/>
          </p:cNvSpPr>
          <p:nvPr/>
        </p:nvSpPr>
        <p:spPr bwMode="auto">
          <a:xfrm>
            <a:off x="279553" y="2014138"/>
            <a:ext cx="1949807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past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7" name="Picture 16" descr="image-1182-orig.jpg">
            <a:extLst>
              <a:ext uri="{FF2B5EF4-FFF2-40B4-BE49-F238E27FC236}">
                <a16:creationId xmlns:a16="http://schemas.microsoft.com/office/drawing/2014/main" id="{DE4380D5-0E19-C8EA-029F-71611329C3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11746"/>
            <a:ext cx="2508914" cy="1694211"/>
          </a:xfrm>
          <a:prstGeom prst="rect">
            <a:avLst/>
          </a:prstGeom>
        </p:spPr>
      </p:pic>
      <p:pic>
        <p:nvPicPr>
          <p:cNvPr id="18" name="Picture 1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7524D70-2832-F12E-8F7B-CDB7206E0F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3" y="4352072"/>
            <a:ext cx="1072002" cy="1502986"/>
          </a:xfrm>
          <a:prstGeom prst="rect">
            <a:avLst/>
          </a:prstGeom>
        </p:spPr>
      </p:pic>
      <p:sp>
        <p:nvSpPr>
          <p:cNvPr id="19" name="Text Box 3">
            <a:extLst>
              <a:ext uri="{FF2B5EF4-FFF2-40B4-BE49-F238E27FC236}">
                <a16:creationId xmlns:a16="http://schemas.microsoft.com/office/drawing/2014/main" id="{2AEF0386-48CA-D1BF-ED23-90FC09847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705" y="6259475"/>
            <a:ext cx="2085655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Firm Foundations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0" name="Picture 1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C0291B7-728F-3360-64ED-38F71DF79D4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269" y="4352072"/>
            <a:ext cx="1073702" cy="1501547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DE17FCC8-1647-DF62-EE8C-7E73871B87D2}"/>
              </a:ext>
            </a:extLst>
          </p:cNvPr>
          <p:cNvSpPr txBox="1">
            <a:spLocks/>
          </p:cNvSpPr>
          <p:nvPr/>
        </p:nvSpPr>
        <p:spPr bwMode="auto">
          <a:xfrm>
            <a:off x="2462187" y="1979115"/>
            <a:ext cx="2809805" cy="8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3" name="Picture 22" descr="Shape, circle&#10;&#10;Description automatically generated">
            <a:extLst>
              <a:ext uri="{FF2B5EF4-FFF2-40B4-BE49-F238E27FC236}">
                <a16:creationId xmlns:a16="http://schemas.microsoft.com/office/drawing/2014/main" id="{47A953A6-EB2B-FE34-9DC6-04469E55651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347" y="2797164"/>
            <a:ext cx="1247490" cy="1141086"/>
          </a:xfrm>
          <a:prstGeom prst="rect">
            <a:avLst/>
          </a:prstGeom>
        </p:spPr>
      </p:pic>
      <p:pic>
        <p:nvPicPr>
          <p:cNvPr id="24" name="Picture 23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C879857-881C-CD6C-E9A1-41E3658FF79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958" y="4190731"/>
            <a:ext cx="1760989" cy="1057701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DB1378-B0ED-FA36-2C96-D38EA6CDB7A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584" y="5338449"/>
            <a:ext cx="831008" cy="831008"/>
          </a:xfrm>
          <a:prstGeom prst="rect">
            <a:avLst/>
          </a:prstGeom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ADB9247C-52F3-4230-616E-D0105D585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261" y="6259474"/>
            <a:ext cx="2085655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Wide Support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27A1D78D-B1DA-9B83-B975-8F4474D69D71}"/>
              </a:ext>
            </a:extLst>
          </p:cNvPr>
          <p:cNvSpPr txBox="1">
            <a:spLocks/>
          </p:cNvSpPr>
          <p:nvPr/>
        </p:nvSpPr>
        <p:spPr bwMode="auto">
          <a:xfrm>
            <a:off x="5188953" y="1967192"/>
            <a:ext cx="2475897" cy="8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future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3" name="Picture 32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2368BBA7-CA99-EA53-6627-E94789A42AF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3797" y="2771491"/>
            <a:ext cx="1234452" cy="1102777"/>
          </a:xfrm>
          <a:prstGeom prst="rect">
            <a:avLst/>
          </a:prstGeom>
        </p:spPr>
      </p:pic>
      <p:pic>
        <p:nvPicPr>
          <p:cNvPr id="34" name="Picture 33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ABF4FC89-21A2-0526-917C-C6006C4E415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338" y="4047720"/>
            <a:ext cx="1150105" cy="829973"/>
          </a:xfrm>
          <a:prstGeom prst="rect">
            <a:avLst/>
          </a:prstGeom>
        </p:spPr>
      </p:pic>
      <p:pic>
        <p:nvPicPr>
          <p:cNvPr id="35" name="Picture 34" descr="Shape, circle&#10;&#10;Description automatically generated">
            <a:extLst>
              <a:ext uri="{FF2B5EF4-FFF2-40B4-BE49-F238E27FC236}">
                <a16:creationId xmlns:a16="http://schemas.microsoft.com/office/drawing/2014/main" id="{2E60EB7B-3506-ACE6-A6C0-A786F63C921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745" y="4209061"/>
            <a:ext cx="457063" cy="418078"/>
          </a:xfrm>
          <a:prstGeom prst="rect">
            <a:avLst/>
          </a:prstGeom>
        </p:spPr>
      </p:pic>
      <p:pic>
        <p:nvPicPr>
          <p:cNvPr id="36" name="Picture 35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EE30ABEC-2A85-183B-0777-23C474C60472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210" y="5006069"/>
            <a:ext cx="630359" cy="944424"/>
          </a:xfrm>
          <a:prstGeom prst="rect">
            <a:avLst/>
          </a:prstGeom>
        </p:spPr>
      </p:pic>
      <p:sp>
        <p:nvSpPr>
          <p:cNvPr id="38" name="Text Box 3">
            <a:extLst>
              <a:ext uri="{FF2B5EF4-FFF2-40B4-BE49-F238E27FC236}">
                <a16:creationId xmlns:a16="http://schemas.microsoft.com/office/drawing/2014/main" id="{3BF679FF-E55B-651E-8B62-433116CD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844" y="6078869"/>
            <a:ext cx="2475897" cy="715089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Donation: Expected and Recognised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83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night, lit, dark&#10;&#10;Description automatically generated">
            <a:extLst>
              <a:ext uri="{FF2B5EF4-FFF2-40B4-BE49-F238E27FC236}">
                <a16:creationId xmlns:a16="http://schemas.microsoft.com/office/drawing/2014/main" id="{C00FCD2A-EB93-524C-99D0-FAFB154316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834"/>
            <a:ext cx="2819349" cy="2985543"/>
          </a:xfrm>
          <a:prstGeom prst="rect">
            <a:avLst/>
          </a:prstGeom>
        </p:spPr>
      </p:pic>
      <p:pic>
        <p:nvPicPr>
          <p:cNvPr id="6" name="Picture 5" descr="A picture containing outdoor, building, night, street&#10;&#10;Description automatically generated">
            <a:extLst>
              <a:ext uri="{FF2B5EF4-FFF2-40B4-BE49-F238E27FC236}">
                <a16:creationId xmlns:a16="http://schemas.microsoft.com/office/drawing/2014/main" id="{96B9ABFA-0679-5745-A787-35756CA540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028949"/>
            <a:ext cx="6780295" cy="3829051"/>
          </a:xfrm>
          <a:prstGeom prst="rect">
            <a:avLst/>
          </a:prstGeom>
        </p:spPr>
      </p:pic>
      <p:pic>
        <p:nvPicPr>
          <p:cNvPr id="14" name="Picture 13" descr="A picture containing purple&#10;&#10;Description automatically generated">
            <a:extLst>
              <a:ext uri="{FF2B5EF4-FFF2-40B4-BE49-F238E27FC236}">
                <a16:creationId xmlns:a16="http://schemas.microsoft.com/office/drawing/2014/main" id="{2E0D806D-F796-C944-86FB-EA6593E41B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81" y="3070969"/>
            <a:ext cx="6667500" cy="3761631"/>
          </a:xfrm>
          <a:prstGeom prst="rect">
            <a:avLst/>
          </a:prstGeom>
        </p:spPr>
      </p:pic>
      <p:pic>
        <p:nvPicPr>
          <p:cNvPr id="8" name="Picture 7" descr="A picture containing green, outdoor, light, dark&#10;&#10;Description automatically generated">
            <a:extLst>
              <a:ext uri="{FF2B5EF4-FFF2-40B4-BE49-F238E27FC236}">
                <a16:creationId xmlns:a16="http://schemas.microsoft.com/office/drawing/2014/main" id="{E95B9C8D-B733-9348-960E-36DD4970FC6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877" y="0"/>
            <a:ext cx="6178408" cy="3529528"/>
          </a:xfrm>
          <a:prstGeom prst="rect">
            <a:avLst/>
          </a:prstGeom>
        </p:spPr>
      </p:pic>
      <p:pic>
        <p:nvPicPr>
          <p:cNvPr id="10" name="Picture 9" descr="A picture containing indoor, purple, lit, light&#10;&#10;Description automatically generated">
            <a:extLst>
              <a:ext uri="{FF2B5EF4-FFF2-40B4-BE49-F238E27FC236}">
                <a16:creationId xmlns:a16="http://schemas.microsoft.com/office/drawing/2014/main" id="{E61351EB-BEDE-384F-8734-811486BD9C6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9285" y="-74185"/>
            <a:ext cx="3625509" cy="360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2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heme/theme1.xml><?xml version="1.0" encoding="utf-8"?>
<a:theme xmlns:a="http://schemas.openxmlformats.org/drawingml/2006/main" name="5_NHSBT_presentation_style_v2">
  <a:themeElements>
    <a:clrScheme name="3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3_NHSBT_presentation_style_v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lnDef>
  </a:objectDefaults>
  <a:extraClrSchemeLst>
    <a:extraClrScheme>
      <a:clrScheme name="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NHSBT_presentation_style_v2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13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2_NHSBT_presentation_style_v2 1">
    <a:dk1>
      <a:srgbClr val="000000"/>
    </a:dk1>
    <a:lt1>
      <a:srgbClr val="FFFFFF"/>
    </a:lt1>
    <a:dk2>
      <a:srgbClr val="1F497D"/>
    </a:dk2>
    <a:lt2>
      <a:srgbClr val="EEECE1"/>
    </a:lt2>
    <a:accent1>
      <a:srgbClr val="0072C6"/>
    </a:accent1>
    <a:accent2>
      <a:srgbClr val="0091C9"/>
    </a:accent2>
    <a:accent3>
      <a:srgbClr val="FFFFFF"/>
    </a:accent3>
    <a:accent4>
      <a:srgbClr val="000000"/>
    </a:accent4>
    <a:accent5>
      <a:srgbClr val="AABCDF"/>
    </a:accent5>
    <a:accent6>
      <a:srgbClr val="0083B6"/>
    </a:accent6>
    <a:hlink>
      <a:srgbClr val="000000"/>
    </a:hlink>
    <a:folHlink>
      <a:srgbClr val="000000"/>
    </a:folHlink>
  </a:clrScheme>
  <a:fontScheme name="2_NHSBT_presentation_style_v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6" ma:contentTypeDescription="Create a new document." ma:contentTypeScope="" ma:versionID="0c449b03a85982f2445fc7e15cd3ae28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cdfcc5ab533cfd5dd576ac5b38d997e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946131-457B-4163-87B3-B528D692FD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B7E828-B86F-4A2D-B85A-66648F4398EE}">
  <ds:schemaRefs>
    <ds:schemaRef ds:uri="http://schemas.microsoft.com/office/2006/documentManagement/types"/>
    <ds:schemaRef ds:uri="http://schemas.microsoft.com/office/2006/metadata/properties"/>
    <ds:schemaRef ds:uri="6dc0cc31-d152-4c57-a5dc-d92704ab0787"/>
    <ds:schemaRef ds:uri="http://purl.org/dc/elements/1.1/"/>
    <ds:schemaRef ds:uri="1184d4b9-0856-4329-917a-a00dd4be4299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D67EBB9-5B9D-4DB9-8260-49B81A7E53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10019</TotalTime>
  <Words>1940</Words>
  <Application>Microsoft Office PowerPoint</Application>
  <PresentationFormat>Widescreen</PresentationFormat>
  <Paragraphs>354</Paragraphs>
  <Slides>37</Slides>
  <Notes>30</Notes>
  <HiddenSlides>0</HiddenSlides>
  <MMClips>4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68" baseType="lpstr">
      <vt:lpstr>Arial</vt:lpstr>
      <vt:lpstr>ArialMT</vt:lpstr>
      <vt:lpstr>Calibri</vt:lpstr>
      <vt:lpstr>Calibri Light</vt:lpstr>
      <vt:lpstr>Constantia</vt:lpstr>
      <vt:lpstr>FrutigerLTStd</vt:lpstr>
      <vt:lpstr>Lato</vt:lpstr>
      <vt:lpstr>Lucida Grande</vt:lpstr>
      <vt:lpstr>SymbolMT</vt:lpstr>
      <vt:lpstr>Wingdings</vt:lpstr>
      <vt:lpstr>5_NHSBT_presentation_style_v2</vt:lpstr>
      <vt:lpstr>2_Default Design</vt:lpstr>
      <vt:lpstr>3_Default Design</vt:lpstr>
      <vt:lpstr>2_NHSBT_presentation_style_v2</vt:lpstr>
      <vt:lpstr>3_NHSBT_presentation_style_v2</vt:lpstr>
      <vt:lpstr>4_NHSBT_presentation_style_v2</vt:lpstr>
      <vt:lpstr>6_NHSBT_presentation_style_v2</vt:lpstr>
      <vt:lpstr>7_NHSBT_presentation_style_v2</vt:lpstr>
      <vt:lpstr>8_NHSBT_presentation_style_v2</vt:lpstr>
      <vt:lpstr>4_Default Design</vt:lpstr>
      <vt:lpstr>1_Office Theme</vt:lpstr>
      <vt:lpstr>1_default</vt:lpstr>
      <vt:lpstr>9_NHSBT_presentation_style_v2</vt:lpstr>
      <vt:lpstr>2_Office Theme</vt:lpstr>
      <vt:lpstr>14_NHSBT_presentation_style_v2</vt:lpstr>
      <vt:lpstr>5_Default Design</vt:lpstr>
      <vt:lpstr>7_Office Theme</vt:lpstr>
      <vt:lpstr>6_Default Design</vt:lpstr>
      <vt:lpstr>7_Default Design</vt:lpstr>
      <vt:lpstr>2_Custom Design</vt:lpstr>
      <vt:lpstr>think-cell Slide</vt:lpstr>
      <vt:lpstr>PowerPoint Presentation</vt:lpstr>
      <vt:lpstr>Deceased Donation in Context  past, present and future </vt:lpstr>
      <vt:lpstr>PowerPoint Presentation</vt:lpstr>
      <vt:lpstr>Donation in UK, 2022/23</vt:lpstr>
      <vt:lpstr>Our journey</vt:lpstr>
      <vt:lpstr>past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journey</vt:lpstr>
      <vt:lpstr>future </vt:lpstr>
      <vt:lpstr>future </vt:lpstr>
      <vt:lpstr>PowerPoint Presentation</vt:lpstr>
      <vt:lpstr>PowerPoint Presentation</vt:lpstr>
      <vt:lpstr>PowerPoint Presentation</vt:lpstr>
      <vt:lpstr>Paediatrics (&lt;18yrs) 1 April 2011 – 31 March 2021 </vt:lpstr>
      <vt:lpstr>PowerPoint Presentation</vt:lpstr>
      <vt:lpstr>PowerPoint Presentation</vt:lpstr>
      <vt:lpstr>PowerPoint Presentation</vt:lpstr>
      <vt:lpstr>PowerPoint Presentation</vt:lpstr>
      <vt:lpstr>DCD heart retrieval</vt:lpstr>
      <vt:lpstr>PowerPoint Presentation</vt:lpstr>
      <vt:lpstr>Normothermic Regional Perfusion</vt:lpstr>
      <vt:lpstr>PowerPoint Presentation</vt:lpstr>
      <vt:lpstr>Organ Donation in Context  past, present and future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Conner Sweet</cp:lastModifiedBy>
  <cp:revision>251</cp:revision>
  <dcterms:created xsi:type="dcterms:W3CDTF">2014-03-03T07:34:55Z</dcterms:created>
  <dcterms:modified xsi:type="dcterms:W3CDTF">2023-11-13T16:34:22Z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