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4"/>
  </p:sldMasterIdLst>
  <p:notesMasterIdLst>
    <p:notesMasterId r:id="rId17"/>
  </p:notesMasterIdLst>
  <p:sldIdLst>
    <p:sldId id="1856" r:id="rId5"/>
    <p:sldId id="1859" r:id="rId6"/>
    <p:sldId id="1857" r:id="rId7"/>
    <p:sldId id="1858" r:id="rId8"/>
    <p:sldId id="1769" r:id="rId9"/>
    <p:sldId id="1745" r:id="rId10"/>
    <p:sldId id="1855" r:id="rId11"/>
    <p:sldId id="1852" r:id="rId12"/>
    <p:sldId id="1844" r:id="rId13"/>
    <p:sldId id="1851" r:id="rId14"/>
    <p:sldId id="1853" r:id="rId15"/>
    <p:sldId id="1807"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Slides" id="{55163364-A2B6-4ADD-A9D9-79B4ABA9A852}">
          <p14:sldIdLst>
            <p14:sldId id="1856"/>
            <p14:sldId id="1859"/>
            <p14:sldId id="1857"/>
            <p14:sldId id="1858"/>
            <p14:sldId id="1769"/>
            <p14:sldId id="1745"/>
            <p14:sldId id="1855"/>
            <p14:sldId id="1852"/>
            <p14:sldId id="1844"/>
            <p14:sldId id="1851"/>
            <p14:sldId id="1853"/>
            <p14:sldId id="1807"/>
          </p14:sldIdLst>
        </p14:section>
        <p14:section name="closing slides" id="{4E8B10A0-1167-45DB-81E3-515EE39D0BCC}">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chemeClr val="accent1">
        <a:lumMod val="75000"/>
      </a:schemeClr>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4E6165-F6C5-46EE-99CB-316502B2D1AD}" v="100" dt="2022-10-03T16:27:38.2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4411" autoAdjust="0"/>
  </p:normalViewPr>
  <p:slideViewPr>
    <p:cSldViewPr snapToGrid="0">
      <p:cViewPr varScale="1">
        <p:scale>
          <a:sx n="79" d="100"/>
          <a:sy n="79" d="100"/>
        </p:scale>
        <p:origin x="804" y="9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1" d="100"/>
          <a:sy n="61" d="100"/>
        </p:scale>
        <p:origin x="1930" y="6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088F1C-2F1D-476C-AF32-67C027E431D6}" type="datetimeFigureOut">
              <a:rPr lang="en-GB" smtClean="0"/>
              <a:t>05/10/2022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C200A8-3CCA-4A1A-BA75-6918EE3C90D9}" type="slidenum">
              <a:rPr lang="en-GB" smtClean="0"/>
              <a:t>‹#›</a:t>
            </a:fld>
            <a:endParaRPr lang="en-GB"/>
          </a:p>
        </p:txBody>
      </p:sp>
    </p:spTree>
    <p:extLst>
      <p:ext uri="{BB962C8B-B14F-4D97-AF65-F5344CB8AC3E}">
        <p14:creationId xmlns:p14="http://schemas.microsoft.com/office/powerpoint/2010/main" val="3440360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3 roles already identified</a:t>
            </a:r>
          </a:p>
        </p:txBody>
      </p:sp>
      <p:sp>
        <p:nvSpPr>
          <p:cNvPr id="4" name="Slide Number Placeholder 3"/>
          <p:cNvSpPr>
            <a:spLocks noGrp="1"/>
          </p:cNvSpPr>
          <p:nvPr>
            <p:ph type="sldNum" sz="quarter" idx="5"/>
          </p:nvPr>
        </p:nvSpPr>
        <p:spPr/>
        <p:txBody>
          <a:bodyPr/>
          <a:lstStyle/>
          <a:p>
            <a:fld id="{82C200A8-3CCA-4A1A-BA75-6918EE3C90D9}" type="slidenum">
              <a:rPr lang="en-GB" smtClean="0"/>
              <a:t>2</a:t>
            </a:fld>
            <a:endParaRPr lang="en-GB"/>
          </a:p>
        </p:txBody>
      </p:sp>
    </p:spTree>
    <p:extLst>
      <p:ext uri="{BB962C8B-B14F-4D97-AF65-F5344CB8AC3E}">
        <p14:creationId xmlns:p14="http://schemas.microsoft.com/office/powerpoint/2010/main" val="13042804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We’ve looked at what your role entails</a:t>
            </a:r>
          </a:p>
        </p:txBody>
      </p:sp>
      <p:sp>
        <p:nvSpPr>
          <p:cNvPr id="4" name="Slide Number Placeholder 3"/>
          <p:cNvSpPr>
            <a:spLocks noGrp="1"/>
          </p:cNvSpPr>
          <p:nvPr>
            <p:ph type="sldNum" sz="quarter" idx="5"/>
          </p:nvPr>
        </p:nvSpPr>
        <p:spPr/>
        <p:txBody>
          <a:bodyPr/>
          <a:lstStyle/>
          <a:p>
            <a:fld id="{82C200A8-3CCA-4A1A-BA75-6918EE3C90D9}" type="slidenum">
              <a:rPr lang="en-GB" smtClean="0"/>
              <a:t>3</a:t>
            </a:fld>
            <a:endParaRPr lang="en-GB"/>
          </a:p>
        </p:txBody>
      </p:sp>
    </p:spTree>
    <p:extLst>
      <p:ext uri="{BB962C8B-B14F-4D97-AF65-F5344CB8AC3E}">
        <p14:creationId xmlns:p14="http://schemas.microsoft.com/office/powerpoint/2010/main" val="12462094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Lets now look at what you can expect from your specialist nurses working with you</a:t>
            </a:r>
          </a:p>
        </p:txBody>
      </p:sp>
      <p:sp>
        <p:nvSpPr>
          <p:cNvPr id="4" name="Slide Number Placeholder 3"/>
          <p:cNvSpPr>
            <a:spLocks noGrp="1"/>
          </p:cNvSpPr>
          <p:nvPr>
            <p:ph type="sldNum" sz="quarter" idx="5"/>
          </p:nvPr>
        </p:nvSpPr>
        <p:spPr/>
        <p:txBody>
          <a:bodyPr/>
          <a:lstStyle/>
          <a:p>
            <a:fld id="{82C200A8-3CCA-4A1A-BA75-6918EE3C90D9}" type="slidenum">
              <a:rPr lang="en-GB" smtClean="0"/>
              <a:t>4</a:t>
            </a:fld>
            <a:endParaRPr lang="en-GB"/>
          </a:p>
        </p:txBody>
      </p:sp>
    </p:spTree>
    <p:extLst>
      <p:ext uri="{BB962C8B-B14F-4D97-AF65-F5344CB8AC3E}">
        <p14:creationId xmlns:p14="http://schemas.microsoft.com/office/powerpoint/2010/main" val="39401062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dirty="0">
                <a:latin typeface="Arial" panose="020B0604020202020204" pitchFamily="34" charset="0"/>
                <a:cs typeface="Arial" panose="020B0604020202020204" pitchFamily="34" charset="0"/>
              </a:rPr>
              <a:t>What’s included in the hand book? Raise your hands/ emoji reaction if you have had chance to look at the sway information around SN work?</a:t>
            </a:r>
          </a:p>
          <a:p>
            <a:endParaRPr lang="en-GB" sz="1400"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rPr>
              <a:t>This is a senior nurse role within NHSBT with strong roots in training and education at the foundation point</a:t>
            </a:r>
          </a:p>
          <a:p>
            <a:r>
              <a:rPr lang="en-GB" sz="1400" dirty="0">
                <a:latin typeface="Arial" panose="020B0604020202020204" pitchFamily="34" charset="0"/>
                <a:cs typeface="Arial" panose="020B0604020202020204" pitchFamily="34" charset="0"/>
              </a:rPr>
              <a:t>A strong culture of renewal and continuous improvement  once established. </a:t>
            </a:r>
          </a:p>
          <a:p>
            <a:r>
              <a:rPr lang="en-GB" sz="1400" dirty="0">
                <a:latin typeface="Arial" panose="020B0604020202020204" pitchFamily="34" charset="0"/>
                <a:cs typeface="Arial" panose="020B0604020202020204" pitchFamily="34" charset="0"/>
              </a:rPr>
              <a:t>Attention to practice reflection and development learning from both governance reviews and powerfully from each other in various forums. 2 distinct roles outlined in the handbook but training and development is shared equally across both roles and roles are increasingly interchangeable. Background of most SN is  in critical care but not exclusively. </a:t>
            </a:r>
          </a:p>
          <a:p>
            <a:endParaRPr lang="en-GB" sz="14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2C200A8-3CCA-4A1A-BA75-6918EE3C90D9}" type="slidenum">
              <a:rPr lang="en-GB" smtClean="0"/>
              <a:t>5</a:t>
            </a:fld>
            <a:endParaRPr lang="en-GB"/>
          </a:p>
        </p:txBody>
      </p:sp>
    </p:spTree>
    <p:extLst>
      <p:ext uri="{BB962C8B-B14F-4D97-AF65-F5344CB8AC3E}">
        <p14:creationId xmlns:p14="http://schemas.microsoft.com/office/powerpoint/2010/main" val="494723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Arial" panose="020B0604020202020204" pitchFamily="34" charset="0"/>
                <a:cs typeface="Arial" panose="020B0604020202020204" pitchFamily="34" charset="0"/>
              </a:rPr>
              <a:t>Our  focus is donation activity.  </a:t>
            </a:r>
          </a:p>
          <a:p>
            <a:r>
              <a:rPr lang="en-GB" dirty="0">
                <a:latin typeface="Arial" panose="020B0604020202020204" pitchFamily="34" charset="0"/>
                <a:cs typeface="Arial" panose="020B0604020202020204" pitchFamily="34" charset="0"/>
              </a:rPr>
              <a:t>Change in rotas to address long working hours have altered</a:t>
            </a:r>
          </a:p>
          <a:p>
            <a:r>
              <a:rPr lang="en-GB" dirty="0">
                <a:latin typeface="Arial" panose="020B0604020202020204" pitchFamily="34" charset="0"/>
                <a:cs typeface="Arial" panose="020B0604020202020204" pitchFamily="34" charset="0"/>
              </a:rPr>
              <a:t>Previous working patterns mean that presence is more thinly spread over the week but may now cover all week increasing visibility in a different way.</a:t>
            </a:r>
          </a:p>
          <a:p>
            <a:r>
              <a:rPr lang="en-GB" dirty="0">
                <a:latin typeface="Arial" panose="020B0604020202020204" pitchFamily="34" charset="0"/>
                <a:cs typeface="Arial" panose="020B0604020202020204" pitchFamily="34" charset="0"/>
              </a:rPr>
              <a:t>Donation activity is higher = success but it means greater proportion of SN time is engaged in this activity whether as embedded or on call</a:t>
            </a:r>
          </a:p>
        </p:txBody>
      </p:sp>
      <p:sp>
        <p:nvSpPr>
          <p:cNvPr id="4" name="Slide Number Placeholder 3"/>
          <p:cNvSpPr>
            <a:spLocks noGrp="1"/>
          </p:cNvSpPr>
          <p:nvPr>
            <p:ph type="sldNum" sz="quarter" idx="5"/>
          </p:nvPr>
        </p:nvSpPr>
        <p:spPr/>
        <p:txBody>
          <a:bodyPr/>
          <a:lstStyle/>
          <a:p>
            <a:fld id="{82C200A8-3CCA-4A1A-BA75-6918EE3C90D9}" type="slidenum">
              <a:rPr lang="en-GB" smtClean="0"/>
              <a:t>6</a:t>
            </a:fld>
            <a:endParaRPr lang="en-GB"/>
          </a:p>
        </p:txBody>
      </p:sp>
    </p:spTree>
    <p:extLst>
      <p:ext uri="{BB962C8B-B14F-4D97-AF65-F5344CB8AC3E}">
        <p14:creationId xmlns:p14="http://schemas.microsoft.com/office/powerpoint/2010/main" val="29778644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SN aims to ensure: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Patient decisions are respected,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Legislation is applied appropriately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family feel safe in their support when they have an expert available to answer their questions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LOP is reduced where possible and dual/ collaborative SN working in working hours  facilitates quicker process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Support for witnessing testing for Neuro death is made available (bedside nurse profile changes =not always knowledgeable)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Family bespoke needs including cultural/ religious are met whilst balanced with all other needs (police coroner/PF)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p:txBody>
      </p:sp>
      <p:sp>
        <p:nvSpPr>
          <p:cNvPr id="4" name="Slide Number Placeholder 3"/>
          <p:cNvSpPr>
            <a:spLocks noGrp="1"/>
          </p:cNvSpPr>
          <p:nvPr>
            <p:ph type="sldNum" sz="quarter" idx="5"/>
          </p:nvPr>
        </p:nvSpPr>
        <p:spPr/>
        <p:txBody>
          <a:bodyPr/>
          <a:lstStyle/>
          <a:p>
            <a:fld id="{82C200A8-3CCA-4A1A-BA75-6918EE3C90D9}" type="slidenum">
              <a:rPr lang="en-GB" smtClean="0"/>
              <a:t>7</a:t>
            </a:fld>
            <a:endParaRPr lang="en-GB"/>
          </a:p>
        </p:txBody>
      </p:sp>
    </p:spTree>
    <p:extLst>
      <p:ext uri="{BB962C8B-B14F-4D97-AF65-F5344CB8AC3E}">
        <p14:creationId xmlns:p14="http://schemas.microsoft.com/office/powerpoint/2010/main" val="31742256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Draw attention to  the touch points of interactions  be aware and what you as a chair can influence? How can you as a Trust support this working well? </a:t>
            </a:r>
          </a:p>
          <a:p>
            <a:endParaRPr lang="en-GB" dirty="0"/>
          </a:p>
          <a:p>
            <a:r>
              <a:rPr lang="en-GB" dirty="0"/>
              <a:t>Training?  Theatre? Donation from areas other than ITU?  From notifications to the mortuary does it work smoothly?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Highlight complexity of process and challenges to keep on track for competing expectations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p:txBody>
      </p:sp>
      <p:sp>
        <p:nvSpPr>
          <p:cNvPr id="4" name="Slide Number Placeholder 3"/>
          <p:cNvSpPr>
            <a:spLocks noGrp="1"/>
          </p:cNvSpPr>
          <p:nvPr>
            <p:ph type="sldNum" sz="quarter" idx="5"/>
          </p:nvPr>
        </p:nvSpPr>
        <p:spPr/>
        <p:txBody>
          <a:bodyPr/>
          <a:lstStyle/>
          <a:p>
            <a:fld id="{82C200A8-3CCA-4A1A-BA75-6918EE3C90D9}" type="slidenum">
              <a:rPr lang="en-GB" smtClean="0"/>
              <a:t>8</a:t>
            </a:fld>
            <a:endParaRPr lang="en-GB"/>
          </a:p>
        </p:txBody>
      </p:sp>
    </p:spTree>
    <p:extLst>
      <p:ext uri="{BB962C8B-B14F-4D97-AF65-F5344CB8AC3E}">
        <p14:creationId xmlns:p14="http://schemas.microsoft.com/office/powerpoint/2010/main" val="6114071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1000"/>
              </a:spcAft>
            </a:pPr>
            <a:r>
              <a:rPr lang="en-GB" sz="1200" b="1" dirty="0">
                <a:effectLst/>
                <a:latin typeface="Calibri" panose="020F0502020204030204" pitchFamily="34" charset="0"/>
                <a:ea typeface="Calibri" panose="020F0502020204030204" pitchFamily="34" charset="0"/>
                <a:cs typeface="Times New Roman" panose="02020603050405020304" pitchFamily="18" charset="0"/>
              </a:rPr>
              <a:t> SN work endeavours to support </a:t>
            </a:r>
            <a:r>
              <a:rPr lang="en-GB" sz="1200" b="1" dirty="0">
                <a:effectLst/>
                <a:latin typeface="Arial" panose="020B0604020202020204" pitchFamily="34" charset="0"/>
                <a:ea typeface="Calibri" panose="020F0502020204030204" pitchFamily="34" charset="0"/>
                <a:cs typeface="Arial" panose="020B0604020202020204" pitchFamily="34" charset="0"/>
              </a:rPr>
              <a:t>Clinical teams   </a:t>
            </a:r>
          </a:p>
          <a:p>
            <a:pPr marL="285750" marR="0" lvl="0" indent="-285750" algn="l"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lang="en-GB" sz="1200" dirty="0">
                <a:latin typeface="Arial" panose="020B0604020202020204" pitchFamily="34" charset="0"/>
                <a:cs typeface="Arial" panose="020B0604020202020204" pitchFamily="34" charset="0"/>
              </a:rPr>
              <a:t>marginal donors, particularly DCD donors criteria can change. Screening =quicker</a:t>
            </a:r>
          </a:p>
          <a:p>
            <a:pPr marL="285750" indent="-285750">
              <a:lnSpc>
                <a:spcPct val="115000"/>
              </a:lnSpc>
              <a:spcAft>
                <a:spcPts val="1000"/>
              </a:spcAft>
              <a:buFont typeface="Arial" panose="020B0604020202020204" pitchFamily="34" charset="0"/>
              <a:buChar char="•"/>
            </a:pPr>
            <a:r>
              <a:rPr lang="en-GB" sz="1200" b="0" dirty="0">
                <a:effectLst/>
                <a:latin typeface="Arial" panose="020B0604020202020204" pitchFamily="34" charset="0"/>
                <a:ea typeface="Calibri" panose="020F0502020204030204" pitchFamily="34" charset="0"/>
                <a:cs typeface="Arial" panose="020B0604020202020204" pitchFamily="34" charset="0"/>
              </a:rPr>
              <a:t>Donors are identified  – every opportunity for donation is explored and unit recognised as good partner (kudos) </a:t>
            </a:r>
          </a:p>
          <a:p>
            <a:pPr marL="285750" indent="-285750">
              <a:lnSpc>
                <a:spcPct val="115000"/>
              </a:lnSpc>
              <a:spcAft>
                <a:spcPts val="1000"/>
              </a:spcAft>
              <a:buFont typeface="Arial" panose="020B0604020202020204" pitchFamily="34" charset="0"/>
              <a:buChar char="•"/>
            </a:pPr>
            <a:r>
              <a:rPr lang="en-GB" sz="1200" b="0" dirty="0">
                <a:effectLst/>
                <a:latin typeface="Arial" panose="020B0604020202020204" pitchFamily="34" charset="0"/>
                <a:ea typeface="Calibri" panose="020F0502020204030204" pitchFamily="34" charset="0"/>
                <a:cs typeface="Arial" panose="020B0604020202020204" pitchFamily="34" charset="0"/>
              </a:rPr>
              <a:t>Drs fulfil their professional responsibilities to consider a patient’s end of life considerations as part of their end of life planning</a:t>
            </a:r>
          </a:p>
          <a:p>
            <a:pPr marL="285750" indent="-285750">
              <a:lnSpc>
                <a:spcPct val="115000"/>
              </a:lnSpc>
              <a:spcAft>
                <a:spcPts val="1000"/>
              </a:spcAft>
              <a:buFont typeface="Arial" panose="020B0604020202020204" pitchFamily="34" charset="0"/>
              <a:buChar char="•"/>
            </a:pPr>
            <a:r>
              <a:rPr lang="en-GB" sz="1200" b="0" dirty="0">
                <a:effectLst/>
                <a:latin typeface="Arial" panose="020B0604020202020204" pitchFamily="34" charset="0"/>
                <a:ea typeface="Calibri" panose="020F0502020204030204" pitchFamily="34" charset="0"/>
                <a:cs typeface="Arial" panose="020B0604020202020204" pitchFamily="34" charset="0"/>
              </a:rPr>
              <a:t>Consent is explored with full knowledge of the legislation and its interpretation and patient decisions made in life ODR </a:t>
            </a:r>
          </a:p>
          <a:p>
            <a:pPr marL="285750" marR="0" lvl="0" indent="-285750" algn="l"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lang="en-GB" sz="1200" dirty="0">
                <a:latin typeface="Arial" panose="020B0604020202020204" pitchFamily="34" charset="0"/>
                <a:cs typeface="Arial" panose="020B0604020202020204" pitchFamily="34" charset="0"/>
              </a:rPr>
              <a:t>Identification and resolution of potential Coronial/Procurator Fiscal issues can be made more quickly.</a:t>
            </a:r>
          </a:p>
          <a:p>
            <a:pPr marL="285750" marR="0" lvl="0" indent="-285750" algn="l"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lang="en-GB" sz="1200" dirty="0">
                <a:latin typeface="Arial" panose="020B0604020202020204" pitchFamily="34" charset="0"/>
                <a:cs typeface="Arial" panose="020B0604020202020204" pitchFamily="34" charset="0"/>
              </a:rPr>
              <a:t>Family conversations can be considered and supported with SN expertise -family  have their questions answered. </a:t>
            </a:r>
          </a:p>
          <a:p>
            <a:pPr marL="285750" marR="0" lvl="0" indent="-285750" algn="l"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lang="en-GB" sz="1200" dirty="0">
                <a:latin typeface="Arial" panose="020B0604020202020204" pitchFamily="34" charset="0"/>
                <a:cs typeface="Arial" panose="020B0604020202020204" pitchFamily="34" charset="0"/>
              </a:rPr>
              <a:t>SNOD team can arrange the right member of staff to be there when you need  them.</a:t>
            </a:r>
          </a:p>
          <a:p>
            <a:pPr marL="285750" marR="0" lvl="0" indent="-285750" algn="l"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lang="en-GB" sz="1200" dirty="0">
                <a:latin typeface="Arial" panose="020B0604020202020204" pitchFamily="34" charset="0"/>
                <a:cs typeface="Arial" panose="020B0604020202020204" pitchFamily="34" charset="0"/>
              </a:rPr>
              <a:t>Coalescence of disciplines around family care </a:t>
            </a:r>
          </a:p>
          <a:p>
            <a:pPr marL="285750" marR="0" lvl="0" indent="-285750" algn="l"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endParaRPr lang="en-GB" sz="1200" dirty="0">
              <a:latin typeface="Arial" panose="020B060402020202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82C200A8-3CCA-4A1A-BA75-6918EE3C90D9}" type="slidenum">
              <a:rPr lang="en-GB" smtClean="0"/>
              <a:t>9</a:t>
            </a:fld>
            <a:endParaRPr lang="en-GB"/>
          </a:p>
        </p:txBody>
      </p:sp>
    </p:spTree>
    <p:extLst>
      <p:ext uri="{BB962C8B-B14F-4D97-AF65-F5344CB8AC3E}">
        <p14:creationId xmlns:p14="http://schemas.microsoft.com/office/powerpoint/2010/main" val="14078724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lang="en-GB" sz="1200" dirty="0">
                <a:latin typeface="Arial" panose="020B0604020202020204" pitchFamily="34" charset="0"/>
                <a:cs typeface="Arial" panose="020B0604020202020204" pitchFamily="34" charset="0"/>
              </a:rPr>
              <a:t>Process made more timely for clinical team working. Prep work (bloods donor ODR check Coroner/PF)  ahead of the family discussion</a:t>
            </a:r>
          </a:p>
          <a:p>
            <a:pPr marL="285750" marR="0" lvl="0" indent="-285750" algn="l"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lang="en-GB" sz="1200" dirty="0">
                <a:latin typeface="Arial" panose="020B0604020202020204" pitchFamily="34" charset="0"/>
                <a:cs typeface="Arial" panose="020B0604020202020204" pitchFamily="34" charset="0"/>
              </a:rPr>
              <a:t>Interventions and investigations to be co-ordinated in anticipation of a confirmation of consent with family needs in mind (speeds up the process and ensures best condition of donated organs)</a:t>
            </a:r>
          </a:p>
          <a:p>
            <a:pPr marL="285750" marR="0" lvl="0" indent="-285750" algn="l"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lang="en-GB" sz="1200" dirty="0">
                <a:latin typeface="Arial" panose="020B0604020202020204" pitchFamily="34" charset="0"/>
                <a:cs typeface="Arial" panose="020B0604020202020204" pitchFamily="34" charset="0"/>
              </a:rPr>
              <a:t>Identifies interventions that support donation to be optimised. Prompt application of the donor care bundle to support the physiological optimisation of donors</a:t>
            </a:r>
          </a:p>
          <a:p>
            <a:pPr marL="0" marR="0" lvl="0" indent="0" algn="l" defTabSz="914400" rtl="0" eaLnBrk="1" fontAlgn="auto" latinLnBrk="0" hangingPunct="1">
              <a:lnSpc>
                <a:spcPct val="115000"/>
              </a:lnSpc>
              <a:spcBef>
                <a:spcPts val="0"/>
              </a:spcBef>
              <a:spcAft>
                <a:spcPts val="1000"/>
              </a:spcAft>
              <a:buClrTx/>
              <a:buSzTx/>
              <a:buFont typeface="Arial" panose="020B0604020202020204" pitchFamily="34" charset="0"/>
              <a:buNone/>
              <a:tabLst/>
              <a:defRPr/>
            </a:pPr>
            <a:r>
              <a:rPr lang="en-GB" sz="1200" dirty="0">
                <a:latin typeface="Arial" panose="020B0604020202020204" pitchFamily="34" charset="0"/>
                <a:cs typeface="Arial" panose="020B0604020202020204" pitchFamily="34" charset="0"/>
              </a:rPr>
              <a:t>Rapidly access clinical advice (regional / national level) where uncertainty exists, for example on the neurological determination of death (brain-stem death testing). </a:t>
            </a:r>
          </a:p>
          <a:p>
            <a:pPr marL="285750" marR="0" lvl="0" indent="-285750" algn="l"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lang="en-GB" sz="1200" dirty="0">
                <a:latin typeface="Arial" panose="020B0604020202020204" pitchFamily="34" charset="0"/>
                <a:cs typeface="Arial" panose="020B0604020202020204" pitchFamily="34" charset="0"/>
              </a:rPr>
              <a:t>Direct support for clinical team members who are less familiar with donation process. </a:t>
            </a:r>
          </a:p>
          <a:p>
            <a:pPr marL="285750" marR="0" lvl="0" indent="-285750" algn="l"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lang="en-GB" sz="1200" dirty="0">
                <a:latin typeface="Arial" panose="020B0604020202020204" pitchFamily="34" charset="0"/>
                <a:cs typeface="Arial" panose="020B0604020202020204" pitchFamily="34" charset="0"/>
              </a:rPr>
              <a:t>Organising a safe and effective organ retrieval takes time. It requires detailed assessment of the potential donor, careful evaluation of potential recipients and mobilisation of the relevant retrieval team(s) who might be some distance away/ competing availability. </a:t>
            </a:r>
            <a:endParaRPr lang="en-GB" sz="1000" b="1" dirty="0">
              <a:effectLst/>
              <a:latin typeface="Arial" panose="020B0604020202020204" pitchFamily="34" charset="0"/>
              <a:ea typeface="Calibri" panose="020F050202020403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82C200A8-3CCA-4A1A-BA75-6918EE3C90D9}" type="slidenum">
              <a:rPr lang="en-GB" smtClean="0"/>
              <a:t>10</a:t>
            </a:fld>
            <a:endParaRPr lang="en-GB"/>
          </a:p>
        </p:txBody>
      </p:sp>
    </p:spTree>
    <p:extLst>
      <p:ext uri="{BB962C8B-B14F-4D97-AF65-F5344CB8AC3E}">
        <p14:creationId xmlns:p14="http://schemas.microsoft.com/office/powerpoint/2010/main" val="28284700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When not on call </a:t>
            </a:r>
          </a:p>
          <a:p>
            <a:r>
              <a:rPr lang="en-GB" dirty="0"/>
              <a:t>Role is to ensure within the hospital that donation opportunities are optimised through </a:t>
            </a:r>
          </a:p>
          <a:p>
            <a:r>
              <a:rPr lang="en-GB" dirty="0"/>
              <a:t>Maintaining the audit and awareness of performance on which a judgement of the effectiveness within the hospital can be made ( critical friend response) </a:t>
            </a:r>
          </a:p>
          <a:p>
            <a:r>
              <a:rPr lang="en-GB" dirty="0"/>
              <a:t>Education occurs across disciplines</a:t>
            </a:r>
          </a:p>
          <a:p>
            <a:r>
              <a:rPr lang="en-GB" dirty="0"/>
              <a:t>Policy is up to date, maintained and reflects contemporary practice </a:t>
            </a:r>
          </a:p>
          <a:p>
            <a:endParaRPr lang="en-GB" dirty="0"/>
          </a:p>
          <a:p>
            <a:r>
              <a:rPr lang="en-GB" dirty="0"/>
              <a:t>Support of the MOU between NHSBT and the Trust so that the opportunities for SN to succeed are in place and their work supported. </a:t>
            </a:r>
          </a:p>
        </p:txBody>
      </p:sp>
      <p:sp>
        <p:nvSpPr>
          <p:cNvPr id="4" name="Slide Number Placeholder 3"/>
          <p:cNvSpPr>
            <a:spLocks noGrp="1"/>
          </p:cNvSpPr>
          <p:nvPr>
            <p:ph type="sldNum" sz="quarter" idx="5"/>
          </p:nvPr>
        </p:nvSpPr>
        <p:spPr/>
        <p:txBody>
          <a:bodyPr/>
          <a:lstStyle/>
          <a:p>
            <a:fld id="{82C200A8-3CCA-4A1A-BA75-6918EE3C90D9}" type="slidenum">
              <a:rPr lang="en-GB" smtClean="0"/>
              <a:t>11</a:t>
            </a:fld>
            <a:endParaRPr lang="en-GB"/>
          </a:p>
        </p:txBody>
      </p:sp>
    </p:spTree>
    <p:extLst>
      <p:ext uri="{BB962C8B-B14F-4D97-AF65-F5344CB8AC3E}">
        <p14:creationId xmlns:p14="http://schemas.microsoft.com/office/powerpoint/2010/main" val="22614541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1000"/>
              </a:spcAft>
            </a:pPr>
            <a:r>
              <a:rPr lang="en-GB" dirty="0"/>
              <a:t>Notifications? </a:t>
            </a:r>
          </a:p>
          <a:p>
            <a:pPr>
              <a:lnSpc>
                <a:spcPct val="115000"/>
              </a:lnSpc>
              <a:spcAft>
                <a:spcPts val="1000"/>
              </a:spcAft>
            </a:pPr>
            <a:r>
              <a:rPr lang="en-GB" dirty="0"/>
              <a:t>Visiting Specialist Nurses access to information? </a:t>
            </a:r>
          </a:p>
          <a:p>
            <a:pPr>
              <a:lnSpc>
                <a:spcPct val="115000"/>
              </a:lnSpc>
              <a:spcAft>
                <a:spcPts val="1000"/>
              </a:spcAft>
            </a:pPr>
            <a:r>
              <a:rPr lang="en-GB" dirty="0"/>
              <a:t>Embedded work happening? What does success look like? </a:t>
            </a:r>
          </a:p>
        </p:txBody>
      </p:sp>
      <p:sp>
        <p:nvSpPr>
          <p:cNvPr id="4" name="Slide Number Placeholder 3"/>
          <p:cNvSpPr>
            <a:spLocks noGrp="1"/>
          </p:cNvSpPr>
          <p:nvPr>
            <p:ph type="sldNum" sz="quarter" idx="5"/>
          </p:nvPr>
        </p:nvSpPr>
        <p:spPr/>
        <p:txBody>
          <a:bodyPr/>
          <a:lstStyle/>
          <a:p>
            <a:fld id="{82C200A8-3CCA-4A1A-BA75-6918EE3C90D9}" type="slidenum">
              <a:rPr lang="en-GB" smtClean="0"/>
              <a:t>12</a:t>
            </a:fld>
            <a:endParaRPr lang="en-GB"/>
          </a:p>
        </p:txBody>
      </p:sp>
    </p:spTree>
    <p:extLst>
      <p:ext uri="{BB962C8B-B14F-4D97-AF65-F5344CB8AC3E}">
        <p14:creationId xmlns:p14="http://schemas.microsoft.com/office/powerpoint/2010/main" val="22956932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1D088-2CDA-41CD-B973-C5ACEB462F9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71010CE-7F97-494C-8B5D-0E833FC3C00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B1FB037-EFEF-4E0E-865A-1D3259ED052E}"/>
              </a:ext>
            </a:extLst>
          </p:cNvPr>
          <p:cNvSpPr>
            <a:spLocks noGrp="1"/>
          </p:cNvSpPr>
          <p:nvPr>
            <p:ph type="dt" sz="half" idx="10"/>
          </p:nvPr>
        </p:nvSpPr>
        <p:spPr>
          <a:xfrm>
            <a:off x="838200" y="6356350"/>
            <a:ext cx="2743200" cy="365125"/>
          </a:xfrm>
          <a:prstGeom prst="rect">
            <a:avLst/>
          </a:prstGeom>
        </p:spPr>
        <p:txBody>
          <a:bodyPr/>
          <a:lstStyle/>
          <a:p>
            <a:fld id="{EA0C0817-A112-4847-8014-A94B7D2A4EA3}" type="datetime1">
              <a:rPr lang="en-US" smtClean="0"/>
              <a:t>10/5/2022</a:t>
            </a:fld>
            <a:endParaRPr lang="en-US" dirty="0"/>
          </a:p>
        </p:txBody>
      </p:sp>
      <p:sp>
        <p:nvSpPr>
          <p:cNvPr id="5" name="Footer Placeholder 4">
            <a:extLst>
              <a:ext uri="{FF2B5EF4-FFF2-40B4-BE49-F238E27FC236}">
                <a16:creationId xmlns:a16="http://schemas.microsoft.com/office/drawing/2014/main" id="{FEAD68CF-61D4-41A6-8A2D-9BED72B3761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E3EC8E6-A98C-4887-B002-078C80CA62DD}"/>
              </a:ext>
            </a:extLst>
          </p:cNvPr>
          <p:cNvSpPr>
            <a:spLocks noGrp="1"/>
          </p:cNvSpPr>
          <p:nvPr>
            <p:ph type="sldNum" sz="quarter" idx="12"/>
          </p:nvPr>
        </p:nvSpPr>
        <p:spPr>
          <a:xfrm>
            <a:off x="8610600" y="6356350"/>
            <a:ext cx="2743200" cy="365125"/>
          </a:xfrm>
          <a:prstGeom prst="rect">
            <a:avLst/>
          </a:prstGeom>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42903406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75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047BD2-F0A5-420B-9238-C8FCDE26ADC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565CEE22-7539-4040-A12F-E6F990CA8361}"/>
              </a:ext>
            </a:extLst>
          </p:cNvPr>
          <p:cNvSpPr>
            <a:spLocks noGrp="1"/>
          </p:cNvSpPr>
          <p:nvPr>
            <p:ph type="ftr" sz="quarter" idx="11"/>
          </p:nvPr>
        </p:nvSpPr>
        <p:spPr>
          <a:xfrm>
            <a:off x="88232" y="6279983"/>
            <a:ext cx="11999494" cy="425784"/>
          </a:xfrm>
        </p:spPr>
        <p:txBody>
          <a:bodyPr/>
          <a:lstStyle/>
          <a:p>
            <a:r>
              <a:rPr lang="en-US" dirty="0"/>
              <a:t>                            </a:t>
            </a:r>
          </a:p>
        </p:txBody>
      </p:sp>
      <p:sp>
        <p:nvSpPr>
          <p:cNvPr id="9" name="Title 8">
            <a:extLst>
              <a:ext uri="{FF2B5EF4-FFF2-40B4-BE49-F238E27FC236}">
                <a16:creationId xmlns:a16="http://schemas.microsoft.com/office/drawing/2014/main" id="{CC3F62AA-4B1B-46F2-A616-68C3BAA4542E}"/>
              </a:ext>
            </a:extLst>
          </p:cNvPr>
          <p:cNvSpPr>
            <a:spLocks noGrp="1"/>
          </p:cNvSpPr>
          <p:nvPr>
            <p:ph type="title"/>
          </p:nvPr>
        </p:nvSpPr>
        <p:spPr>
          <a:xfrm>
            <a:off x="838199" y="365125"/>
            <a:ext cx="11177337" cy="1325563"/>
          </a:xfrm>
        </p:spPr>
        <p:txBody>
          <a:bodyPr/>
          <a:lstStyle/>
          <a:p>
            <a:r>
              <a:rPr lang="en-US"/>
              <a:t>Click to edit Master title style</a:t>
            </a:r>
            <a:endParaRPr lang="en-GB"/>
          </a:p>
        </p:txBody>
      </p:sp>
    </p:spTree>
    <p:extLst>
      <p:ext uri="{BB962C8B-B14F-4D97-AF65-F5344CB8AC3E}">
        <p14:creationId xmlns:p14="http://schemas.microsoft.com/office/powerpoint/2010/main" val="10070403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75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FF3A7-A01D-4ADE-9A63-EB6A037F8E6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64A5895-1EE0-4F89-954B-05530D1F760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1BE0DE9-BAA5-470A-B468-5EEC22C366B5}"/>
              </a:ext>
            </a:extLst>
          </p:cNvPr>
          <p:cNvSpPr>
            <a:spLocks noGrp="1"/>
          </p:cNvSpPr>
          <p:nvPr>
            <p:ph type="dt" sz="half" idx="10"/>
          </p:nvPr>
        </p:nvSpPr>
        <p:spPr>
          <a:xfrm>
            <a:off x="838200" y="6356350"/>
            <a:ext cx="2743200" cy="365125"/>
          </a:xfrm>
          <a:prstGeom prst="rect">
            <a:avLst/>
          </a:prstGeom>
        </p:spPr>
        <p:txBody>
          <a:bodyPr/>
          <a:lstStyle/>
          <a:p>
            <a:fld id="{D9C646AA-F36E-4540-911D-FFFC0A0EF24A}" type="datetime1">
              <a:rPr lang="en-US" smtClean="0"/>
              <a:t>10/5/2022</a:t>
            </a:fld>
            <a:endParaRPr lang="en-US" dirty="0"/>
          </a:p>
        </p:txBody>
      </p:sp>
      <p:sp>
        <p:nvSpPr>
          <p:cNvPr id="5" name="Footer Placeholder 4">
            <a:extLst>
              <a:ext uri="{FF2B5EF4-FFF2-40B4-BE49-F238E27FC236}">
                <a16:creationId xmlns:a16="http://schemas.microsoft.com/office/drawing/2014/main" id="{8BCA23E2-5D32-416F-B88C-4FA7E174440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96C97F5-BBA7-4E79-8A04-01E937C97CA3}"/>
              </a:ext>
            </a:extLst>
          </p:cNvPr>
          <p:cNvSpPr>
            <a:spLocks noGrp="1"/>
          </p:cNvSpPr>
          <p:nvPr>
            <p:ph type="sldNum" sz="quarter" idx="12"/>
          </p:nvPr>
        </p:nvSpPr>
        <p:spPr>
          <a:xfrm>
            <a:off x="8610600" y="6356350"/>
            <a:ext cx="2743200" cy="365125"/>
          </a:xfrm>
          <a:prstGeom prst="rect">
            <a:avLst/>
          </a:prstGeom>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1287559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75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202B5-D875-4F8C-AA48-1E1015FF7E4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A38F870-E52D-43CA-8003-388B6EDF58E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A6D3D1C-D6CE-4A21-AEEF-8A2B3353D4E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368FF0D-02BA-49CF-908C-C39F2A92711E}"/>
              </a:ext>
            </a:extLst>
          </p:cNvPr>
          <p:cNvSpPr>
            <a:spLocks noGrp="1"/>
          </p:cNvSpPr>
          <p:nvPr>
            <p:ph type="dt" sz="half" idx="10"/>
          </p:nvPr>
        </p:nvSpPr>
        <p:spPr>
          <a:xfrm>
            <a:off x="838200" y="6356350"/>
            <a:ext cx="2743200" cy="365125"/>
          </a:xfrm>
          <a:prstGeom prst="rect">
            <a:avLst/>
          </a:prstGeom>
        </p:spPr>
        <p:txBody>
          <a:bodyPr/>
          <a:lstStyle/>
          <a:p>
            <a:fld id="{69186D26-FA5F-4637-B602-B7C2DC34CFD4}" type="datetime1">
              <a:rPr lang="en-US" smtClean="0"/>
              <a:t>10/5/2022</a:t>
            </a:fld>
            <a:endParaRPr lang="en-US"/>
          </a:p>
        </p:txBody>
      </p:sp>
      <p:sp>
        <p:nvSpPr>
          <p:cNvPr id="6" name="Footer Placeholder 5">
            <a:extLst>
              <a:ext uri="{FF2B5EF4-FFF2-40B4-BE49-F238E27FC236}">
                <a16:creationId xmlns:a16="http://schemas.microsoft.com/office/drawing/2014/main" id="{5057B7AB-9AA3-4EF4-8B6B-697AC1995F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03F007-C8C2-4696-894D-92D3C1752BDA}"/>
              </a:ext>
            </a:extLst>
          </p:cNvPr>
          <p:cNvSpPr>
            <a:spLocks noGrp="1"/>
          </p:cNvSpPr>
          <p:nvPr>
            <p:ph type="sldNum" sz="quarter" idx="12"/>
          </p:nvPr>
        </p:nvSpPr>
        <p:spPr>
          <a:xfrm>
            <a:off x="8610600" y="6356350"/>
            <a:ext cx="2743200" cy="365125"/>
          </a:xfrm>
          <a:prstGeom prst="rect">
            <a:avLst/>
          </a:prstGeom>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40018089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75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82104-FA94-432E-AFB4-8F89C29D546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EB3752C-CFDA-4609-A685-2D666A8829F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B8ABB18-426B-4CF5-9A15-D429F661496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462AB9B-FA8D-4B87-A16F-983C9D6E70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B23594-8FA0-4587-B9A7-1E2AABFBDF2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16EBEA4-CF93-4BAD-842E-8A128B80E802}"/>
              </a:ext>
            </a:extLst>
          </p:cNvPr>
          <p:cNvSpPr>
            <a:spLocks noGrp="1"/>
          </p:cNvSpPr>
          <p:nvPr>
            <p:ph type="dt" sz="half" idx="10"/>
          </p:nvPr>
        </p:nvSpPr>
        <p:spPr>
          <a:xfrm>
            <a:off x="838200" y="6356350"/>
            <a:ext cx="2743200" cy="365125"/>
          </a:xfrm>
          <a:prstGeom prst="rect">
            <a:avLst/>
          </a:prstGeom>
        </p:spPr>
        <p:txBody>
          <a:bodyPr/>
          <a:lstStyle/>
          <a:p>
            <a:fld id="{8A7F15D8-96D1-4781-BC50-CA8A088B2FE4}" type="datetime1">
              <a:rPr lang="en-US" smtClean="0"/>
              <a:t>10/5/2022</a:t>
            </a:fld>
            <a:endParaRPr lang="en-US"/>
          </a:p>
        </p:txBody>
      </p:sp>
      <p:sp>
        <p:nvSpPr>
          <p:cNvPr id="8" name="Footer Placeholder 7">
            <a:extLst>
              <a:ext uri="{FF2B5EF4-FFF2-40B4-BE49-F238E27FC236}">
                <a16:creationId xmlns:a16="http://schemas.microsoft.com/office/drawing/2014/main" id="{C1ED60CC-7784-46E7-A903-896F96042BB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9812329-71E1-40DA-821B-F50DDE6319AC}"/>
              </a:ext>
            </a:extLst>
          </p:cNvPr>
          <p:cNvSpPr>
            <a:spLocks noGrp="1"/>
          </p:cNvSpPr>
          <p:nvPr>
            <p:ph type="sldNum" sz="quarter" idx="12"/>
          </p:nvPr>
        </p:nvSpPr>
        <p:spPr>
          <a:xfrm>
            <a:off x="8610600" y="6356350"/>
            <a:ext cx="2743200" cy="365125"/>
          </a:xfrm>
          <a:prstGeom prst="rect">
            <a:avLst/>
          </a:prstGeom>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068205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75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68729-A630-404B-B4D6-3979C25A8F2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0060C59-585A-4FBC-89EA-7C20595DC494}"/>
              </a:ext>
            </a:extLst>
          </p:cNvPr>
          <p:cNvSpPr>
            <a:spLocks noGrp="1"/>
          </p:cNvSpPr>
          <p:nvPr>
            <p:ph type="dt" sz="half" idx="10"/>
          </p:nvPr>
        </p:nvSpPr>
        <p:spPr>
          <a:xfrm>
            <a:off x="838200" y="6356350"/>
            <a:ext cx="2743200" cy="365125"/>
          </a:xfrm>
          <a:prstGeom prst="rect">
            <a:avLst/>
          </a:prstGeom>
        </p:spPr>
        <p:txBody>
          <a:bodyPr/>
          <a:lstStyle/>
          <a:p>
            <a:fld id="{F6FA2B21-3FCD-4721-B95C-427943F61125}" type="datetime1">
              <a:rPr lang="en-US" smtClean="0"/>
              <a:t>10/5/2022</a:t>
            </a:fld>
            <a:endParaRPr lang="en-US"/>
          </a:p>
        </p:txBody>
      </p:sp>
      <p:sp>
        <p:nvSpPr>
          <p:cNvPr id="4" name="Footer Placeholder 3">
            <a:extLst>
              <a:ext uri="{FF2B5EF4-FFF2-40B4-BE49-F238E27FC236}">
                <a16:creationId xmlns:a16="http://schemas.microsoft.com/office/drawing/2014/main" id="{9065BB87-EBB0-41E9-9F6F-CC8894C9CC2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B0A8A15-BEA5-4C18-AD3F-031FEFEEFD4C}"/>
              </a:ext>
            </a:extLst>
          </p:cNvPr>
          <p:cNvSpPr>
            <a:spLocks noGrp="1"/>
          </p:cNvSpPr>
          <p:nvPr>
            <p:ph type="sldNum" sz="quarter" idx="12"/>
          </p:nvPr>
        </p:nvSpPr>
        <p:spPr>
          <a:xfrm>
            <a:off x="8610600" y="6356350"/>
            <a:ext cx="2743200" cy="365125"/>
          </a:xfrm>
          <a:prstGeom prst="rect">
            <a:avLst/>
          </a:prstGeom>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7070163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75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FD674-404C-407E-B1F3-5151CA7106E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1A1BC20-5BEB-4A85-AA4E-9975BF97B251}"/>
              </a:ext>
            </a:extLst>
          </p:cNvPr>
          <p:cNvSpPr>
            <a:spLocks noGrp="1"/>
          </p:cNvSpPr>
          <p:nvPr>
            <p:ph type="dt" sz="half" idx="10"/>
          </p:nvPr>
        </p:nvSpPr>
        <p:spPr>
          <a:xfrm>
            <a:off x="838200" y="6356350"/>
            <a:ext cx="2743200" cy="365125"/>
          </a:xfrm>
          <a:prstGeom prst="rect">
            <a:avLst/>
          </a:prstGeom>
        </p:spPr>
        <p:txBody>
          <a:bodyPr/>
          <a:lstStyle/>
          <a:p>
            <a:fld id="{F9A96C99-B8F8-4528-BD05-0E16E943DC09}" type="datetime1">
              <a:rPr lang="en-US" smtClean="0"/>
              <a:t>10/5/2022</a:t>
            </a:fld>
            <a:endParaRPr lang="en-US"/>
          </a:p>
        </p:txBody>
      </p:sp>
      <p:sp>
        <p:nvSpPr>
          <p:cNvPr id="4" name="Footer Placeholder 3">
            <a:extLst>
              <a:ext uri="{FF2B5EF4-FFF2-40B4-BE49-F238E27FC236}">
                <a16:creationId xmlns:a16="http://schemas.microsoft.com/office/drawing/2014/main" id="{6C762501-4E81-4574-B255-42A3299FF6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433BCF1-793A-41E6-AD55-9E9B459C8D48}"/>
              </a:ext>
            </a:extLst>
          </p:cNvPr>
          <p:cNvSpPr>
            <a:spLocks noGrp="1"/>
          </p:cNvSpPr>
          <p:nvPr>
            <p:ph type="sldNum" sz="quarter" idx="12"/>
          </p:nvPr>
        </p:nvSpPr>
        <p:spPr>
          <a:xfrm>
            <a:off x="8610600" y="6356350"/>
            <a:ext cx="2743200" cy="365125"/>
          </a:xfrm>
          <a:prstGeom prst="rect">
            <a:avLst/>
          </a:prstGeom>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0920939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75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7C25E4E-4F2D-4448-B6D1-8540EFA159A3}"/>
              </a:ext>
            </a:extLst>
          </p:cNvPr>
          <p:cNvSpPr>
            <a:spLocks noGrp="1"/>
          </p:cNvSpPr>
          <p:nvPr>
            <p:ph type="dt" sz="half" idx="10"/>
          </p:nvPr>
        </p:nvSpPr>
        <p:spPr>
          <a:xfrm>
            <a:off x="838200" y="6356350"/>
            <a:ext cx="2743200" cy="365125"/>
          </a:xfrm>
          <a:prstGeom prst="rect">
            <a:avLst/>
          </a:prstGeom>
        </p:spPr>
        <p:txBody>
          <a:bodyPr/>
          <a:lstStyle/>
          <a:p>
            <a:fld id="{03636942-C211-4B28-8DBD-C953E00AF71B}" type="datetime1">
              <a:rPr lang="en-US" smtClean="0"/>
              <a:t>10/5/2022</a:t>
            </a:fld>
            <a:endParaRPr lang="en-US"/>
          </a:p>
        </p:txBody>
      </p:sp>
      <p:sp>
        <p:nvSpPr>
          <p:cNvPr id="3" name="Footer Placeholder 2">
            <a:extLst>
              <a:ext uri="{FF2B5EF4-FFF2-40B4-BE49-F238E27FC236}">
                <a16:creationId xmlns:a16="http://schemas.microsoft.com/office/drawing/2014/main" id="{27AF67BC-038F-4B74-9576-B1BE3C6A791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5CA0348-9104-4D1D-857D-570864778A82}"/>
              </a:ext>
            </a:extLst>
          </p:cNvPr>
          <p:cNvSpPr>
            <a:spLocks noGrp="1"/>
          </p:cNvSpPr>
          <p:nvPr>
            <p:ph type="sldNum" sz="quarter" idx="12"/>
          </p:nvPr>
        </p:nvSpPr>
        <p:spPr>
          <a:xfrm>
            <a:off x="8610600" y="6356350"/>
            <a:ext cx="2743200" cy="365125"/>
          </a:xfrm>
          <a:prstGeom prst="rect">
            <a:avLst/>
          </a:prstGeom>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184489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75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1578F-ADA7-4613-A26E-350A8BEB77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EB6ED5E-6F3A-4ADE-A954-494ED12741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3C2A496-8031-49D8-8E8D-14AAE3B532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3BFE815-73EE-4673-89A5-E2C38FB1EC30}"/>
              </a:ext>
            </a:extLst>
          </p:cNvPr>
          <p:cNvSpPr>
            <a:spLocks noGrp="1"/>
          </p:cNvSpPr>
          <p:nvPr>
            <p:ph type="dt" sz="half" idx="10"/>
          </p:nvPr>
        </p:nvSpPr>
        <p:spPr>
          <a:xfrm>
            <a:off x="838200" y="6356350"/>
            <a:ext cx="2743200" cy="365125"/>
          </a:xfrm>
          <a:prstGeom prst="rect">
            <a:avLst/>
          </a:prstGeom>
        </p:spPr>
        <p:txBody>
          <a:bodyPr/>
          <a:lstStyle/>
          <a:p>
            <a:fld id="{7E8D12A6-918A-48BD-8CB9-CA713993B0EA}" type="datetime1">
              <a:rPr lang="en-US" smtClean="0"/>
              <a:t>10/5/2022</a:t>
            </a:fld>
            <a:endParaRPr lang="en-US"/>
          </a:p>
        </p:txBody>
      </p:sp>
      <p:sp>
        <p:nvSpPr>
          <p:cNvPr id="6" name="Footer Placeholder 5">
            <a:extLst>
              <a:ext uri="{FF2B5EF4-FFF2-40B4-BE49-F238E27FC236}">
                <a16:creationId xmlns:a16="http://schemas.microsoft.com/office/drawing/2014/main" id="{BA66DDAD-0A79-43C7-92E5-091250FF8B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68421F-7B7F-418B-A45C-323F71553488}"/>
              </a:ext>
            </a:extLst>
          </p:cNvPr>
          <p:cNvSpPr>
            <a:spLocks noGrp="1"/>
          </p:cNvSpPr>
          <p:nvPr>
            <p:ph type="sldNum" sz="quarter" idx="12"/>
          </p:nvPr>
        </p:nvSpPr>
        <p:spPr>
          <a:xfrm>
            <a:off x="8610600" y="6356350"/>
            <a:ext cx="2743200" cy="365125"/>
          </a:xfrm>
          <a:prstGeom prst="rect">
            <a:avLst/>
          </a:prstGeom>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9541480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75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38689-0DF1-4E94-8CD8-DE3E83564C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8864B06-1DC7-4263-AC2D-EDB966CE5CA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B96EA7A-AE06-4EC6-A1EB-6901436AF5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B461AE-022C-4808-8633-BAEECB1A3CE1}"/>
              </a:ext>
            </a:extLst>
          </p:cNvPr>
          <p:cNvSpPr>
            <a:spLocks noGrp="1"/>
          </p:cNvSpPr>
          <p:nvPr>
            <p:ph type="dt" sz="half" idx="10"/>
          </p:nvPr>
        </p:nvSpPr>
        <p:spPr>
          <a:xfrm>
            <a:off x="838200" y="6356350"/>
            <a:ext cx="2743200" cy="365125"/>
          </a:xfrm>
          <a:prstGeom prst="rect">
            <a:avLst/>
          </a:prstGeom>
        </p:spPr>
        <p:txBody>
          <a:bodyPr/>
          <a:lstStyle/>
          <a:p>
            <a:fld id="{E778CE86-875F-4587-BCF6-FA054AFC0D53}" type="datetime1">
              <a:rPr lang="en-US" smtClean="0"/>
              <a:pPr/>
              <a:t>10/5/2022</a:t>
            </a:fld>
            <a:endParaRPr lang="en-US" dirty="0"/>
          </a:p>
        </p:txBody>
      </p:sp>
      <p:sp>
        <p:nvSpPr>
          <p:cNvPr id="6" name="Footer Placeholder 5">
            <a:extLst>
              <a:ext uri="{FF2B5EF4-FFF2-40B4-BE49-F238E27FC236}">
                <a16:creationId xmlns:a16="http://schemas.microsoft.com/office/drawing/2014/main" id="{DEC4D65C-7122-47A2-965C-6885AE3A1C24}"/>
              </a:ext>
            </a:extLst>
          </p:cNvPr>
          <p:cNvSpPr>
            <a:spLocks noGrp="1"/>
          </p:cNvSpPr>
          <p:nvPr>
            <p:ph type="ftr" sz="quarter" idx="11"/>
          </p:nvPr>
        </p:nvSpPr>
        <p:spPr/>
        <p:txBody>
          <a:bodyPr/>
          <a:lstStyle/>
          <a:p>
            <a:pPr algn="l"/>
            <a:endParaRPr lang="en-US" dirty="0"/>
          </a:p>
        </p:txBody>
      </p:sp>
      <p:sp>
        <p:nvSpPr>
          <p:cNvPr id="7" name="Slide Number Placeholder 6">
            <a:extLst>
              <a:ext uri="{FF2B5EF4-FFF2-40B4-BE49-F238E27FC236}">
                <a16:creationId xmlns:a16="http://schemas.microsoft.com/office/drawing/2014/main" id="{A99F8700-2407-424B-99BF-6BB49D669C9F}"/>
              </a:ext>
            </a:extLst>
          </p:cNvPr>
          <p:cNvSpPr>
            <a:spLocks noGrp="1"/>
          </p:cNvSpPr>
          <p:nvPr>
            <p:ph type="sldNum" sz="quarter" idx="12"/>
          </p:nvPr>
        </p:nvSpPr>
        <p:spPr>
          <a:xfrm>
            <a:off x="8610600" y="6356350"/>
            <a:ext cx="2743200" cy="365125"/>
          </a:xfrm>
          <a:prstGeom prst="rect">
            <a:avLst/>
          </a:prstGeom>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7422595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75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899CA-066C-420F-B7E4-D998E5B22F3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6194526-B80B-492D-B37A-D21663C807E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02D74F4-BF60-4BC9-B081-1BDACD08FB03}"/>
              </a:ext>
            </a:extLst>
          </p:cNvPr>
          <p:cNvSpPr>
            <a:spLocks noGrp="1"/>
          </p:cNvSpPr>
          <p:nvPr>
            <p:ph type="dt" sz="half" idx="10"/>
          </p:nvPr>
        </p:nvSpPr>
        <p:spPr>
          <a:xfrm>
            <a:off x="838200" y="6356350"/>
            <a:ext cx="2743200" cy="365125"/>
          </a:xfrm>
          <a:prstGeom prst="rect">
            <a:avLst/>
          </a:prstGeom>
        </p:spPr>
        <p:txBody>
          <a:bodyPr/>
          <a:lstStyle/>
          <a:p>
            <a:fld id="{134F40B7-36AB-4376-BE14-EF7004D79BB9}" type="datetime1">
              <a:rPr lang="en-US" smtClean="0"/>
              <a:t>10/5/2022</a:t>
            </a:fld>
            <a:endParaRPr lang="en-US"/>
          </a:p>
        </p:txBody>
      </p:sp>
      <p:sp>
        <p:nvSpPr>
          <p:cNvPr id="5" name="Footer Placeholder 4">
            <a:extLst>
              <a:ext uri="{FF2B5EF4-FFF2-40B4-BE49-F238E27FC236}">
                <a16:creationId xmlns:a16="http://schemas.microsoft.com/office/drawing/2014/main" id="{58BCF9E6-0FE0-4073-9CAC-53E248337A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445F72-53B9-4F72-ABE4-B11CD550198B}"/>
              </a:ext>
            </a:extLst>
          </p:cNvPr>
          <p:cNvSpPr>
            <a:spLocks noGrp="1"/>
          </p:cNvSpPr>
          <p:nvPr>
            <p:ph type="sldNum" sz="quarter" idx="12"/>
          </p:nvPr>
        </p:nvSpPr>
        <p:spPr>
          <a:xfrm>
            <a:off x="8610600" y="6356350"/>
            <a:ext cx="2743200" cy="365125"/>
          </a:xfrm>
          <a:prstGeom prst="rect">
            <a:avLst/>
          </a:prstGeom>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1001124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750">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C1E08AE-D47A-419E-80D5-4972244192E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F8425D1-B23E-448D-8FC3-664B96A0BB7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E028404-BB0D-480B-BFA9-848CF7185190}"/>
              </a:ext>
            </a:extLst>
          </p:cNvPr>
          <p:cNvSpPr>
            <a:spLocks noGrp="1"/>
          </p:cNvSpPr>
          <p:nvPr>
            <p:ph type="dt" sz="half" idx="10"/>
          </p:nvPr>
        </p:nvSpPr>
        <p:spPr>
          <a:xfrm>
            <a:off x="838200" y="6356350"/>
            <a:ext cx="2743200" cy="365125"/>
          </a:xfrm>
          <a:prstGeom prst="rect">
            <a:avLst/>
          </a:prstGeom>
        </p:spPr>
        <p:txBody>
          <a:bodyPr/>
          <a:lstStyle/>
          <a:p>
            <a:fld id="{FF87CAB8-DCAE-46A5-AADA-B3FAD11A54E0}" type="datetime1">
              <a:rPr lang="en-US" smtClean="0"/>
              <a:t>10/5/2022</a:t>
            </a:fld>
            <a:endParaRPr lang="en-US"/>
          </a:p>
        </p:txBody>
      </p:sp>
      <p:sp>
        <p:nvSpPr>
          <p:cNvPr id="5" name="Footer Placeholder 4">
            <a:extLst>
              <a:ext uri="{FF2B5EF4-FFF2-40B4-BE49-F238E27FC236}">
                <a16:creationId xmlns:a16="http://schemas.microsoft.com/office/drawing/2014/main" id="{89560252-60BB-4888-91A6-E63AF4C17F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DD33F1-E65A-48E1-A949-D571F9570AFE}"/>
              </a:ext>
            </a:extLst>
          </p:cNvPr>
          <p:cNvSpPr>
            <a:spLocks noGrp="1"/>
          </p:cNvSpPr>
          <p:nvPr>
            <p:ph type="sldNum" sz="quarter" idx="12"/>
          </p:nvPr>
        </p:nvSpPr>
        <p:spPr>
          <a:xfrm>
            <a:off x="8610600" y="6356350"/>
            <a:ext cx="2743200" cy="365125"/>
          </a:xfrm>
          <a:prstGeom prst="rect">
            <a:avLst/>
          </a:prstGeom>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8910282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75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FCFD312-9922-4289-B238-68FA9E93ABB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2B6F664-F8C3-4F70-A8FF-2AD040F7BF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Footer Placeholder 4">
            <a:extLst>
              <a:ext uri="{FF2B5EF4-FFF2-40B4-BE49-F238E27FC236}">
                <a16:creationId xmlns:a16="http://schemas.microsoft.com/office/drawing/2014/main" id="{EC66EF17-682B-4977-A64C-2E23C4D53074}"/>
              </a:ext>
            </a:extLst>
          </p:cNvPr>
          <p:cNvSpPr>
            <a:spLocks noGrp="1"/>
          </p:cNvSpPr>
          <p:nvPr>
            <p:ph type="ftr" sz="quarter" idx="3"/>
          </p:nvPr>
        </p:nvSpPr>
        <p:spPr>
          <a:xfrm>
            <a:off x="838200" y="6247732"/>
            <a:ext cx="10515599" cy="425784"/>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                                                                                            </a:t>
            </a:r>
          </a:p>
        </p:txBody>
      </p:sp>
      <p:pic>
        <p:nvPicPr>
          <p:cNvPr id="10" name="Picture 9" descr="A picture containing graphical user interface&#10;&#10;Description automatically generated">
            <a:extLst>
              <a:ext uri="{FF2B5EF4-FFF2-40B4-BE49-F238E27FC236}">
                <a16:creationId xmlns:a16="http://schemas.microsoft.com/office/drawing/2014/main" id="{9883A1EE-CA52-46A8-989A-F8389CB94DD0}"/>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0159940" y="365125"/>
            <a:ext cx="1655069" cy="462347"/>
          </a:xfrm>
          <a:prstGeom prst="rect">
            <a:avLst/>
          </a:prstGeom>
        </p:spPr>
      </p:pic>
      <p:pic>
        <p:nvPicPr>
          <p:cNvPr id="11" name="Picture 10">
            <a:extLst>
              <a:ext uri="{FF2B5EF4-FFF2-40B4-BE49-F238E27FC236}">
                <a16:creationId xmlns:a16="http://schemas.microsoft.com/office/drawing/2014/main" id="{667B34B9-C731-42AA-B448-86C2333E8C2F}"/>
              </a:ext>
            </a:extLst>
          </p:cNvPr>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8606588" y="6288272"/>
            <a:ext cx="3433011" cy="376555"/>
          </a:xfrm>
          <a:prstGeom prst="rect">
            <a:avLst/>
          </a:prstGeom>
          <a:noFill/>
          <a:ln>
            <a:noFill/>
          </a:ln>
        </p:spPr>
      </p:pic>
    </p:spTree>
    <p:extLst>
      <p:ext uri="{BB962C8B-B14F-4D97-AF65-F5344CB8AC3E}">
        <p14:creationId xmlns:p14="http://schemas.microsoft.com/office/powerpoint/2010/main" val="2776577823"/>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6" r:id="rId6"/>
    <p:sldLayoutId id="2147483680" r:id="rId7"/>
    <p:sldLayoutId id="2147483681" r:id="rId8"/>
    <p:sldLayoutId id="2147483682" r:id="rId9"/>
    <p:sldLayoutId id="2147483683" r:id="rId10"/>
    <p:sldLayoutId id="2147483684" r:id="rId11"/>
    <p:sldLayoutId id="2147483685" r:id="rId12"/>
  </p:sldLayoutIdLst>
  <mc:AlternateContent xmlns:mc="http://schemas.openxmlformats.org/markup-compatibility/2006" xmlns:p159="http://schemas.microsoft.com/office/powerpoint/2015/09/main">
    <mc:Choice Requires="p159">
      <p:transition xmlns:p14="http://schemas.microsoft.com/office/powerpoint/2010/main" spd="slow" p14:dur="1750">
        <p159:morph option="byObject"/>
      </p:transition>
    </mc:Choice>
    <mc:Fallback xmlns="">
      <p:transition spd="slow">
        <p:fade/>
      </p:transition>
    </mc:Fallback>
  </mc:AlternateConten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4490DE-A459-4C54-9822-59A7472DEE9E}"/>
              </a:ext>
            </a:extLst>
          </p:cNvPr>
          <p:cNvSpPr>
            <a:spLocks noGrp="1"/>
          </p:cNvSpPr>
          <p:nvPr>
            <p:ph type="title"/>
          </p:nvPr>
        </p:nvSpPr>
        <p:spPr>
          <a:xfrm>
            <a:off x="762001" y="803325"/>
            <a:ext cx="5314536" cy="1325563"/>
          </a:xfrm>
        </p:spPr>
        <p:txBody>
          <a:bodyPr vert="horz" lIns="91440" tIns="45720" rIns="91440" bIns="45720" rtlCol="0" anchor="ctr">
            <a:normAutofit/>
          </a:bodyPr>
          <a:lstStyle/>
          <a:p>
            <a:r>
              <a:rPr lang="en-US" sz="4400" kern="1200" dirty="0">
                <a:solidFill>
                  <a:schemeClr val="tx1"/>
                </a:solidFill>
                <a:latin typeface="+mj-lt"/>
                <a:ea typeface="+mj-ea"/>
                <a:cs typeface="+mj-cs"/>
              </a:rPr>
              <a:t>The Triumvirate </a:t>
            </a:r>
          </a:p>
        </p:txBody>
      </p:sp>
      <p:sp>
        <p:nvSpPr>
          <p:cNvPr id="12" name="Freeform: Shape 11">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52AC6D7F-F068-4E11-BB06-F601D89BB9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Content Placeholder 4" descr="Text&#10;&#10;Description automatically generated">
            <a:extLst>
              <a:ext uri="{FF2B5EF4-FFF2-40B4-BE49-F238E27FC236}">
                <a16:creationId xmlns:a16="http://schemas.microsoft.com/office/drawing/2014/main" id="{91D2DD60-192A-4AB3-A512-C58997A161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9871" y="623916"/>
            <a:ext cx="3685161" cy="3834963"/>
          </a:xfrm>
          <a:prstGeom prst="rect">
            <a:avLst/>
          </a:prstGeom>
        </p:spPr>
      </p:pic>
    </p:spTree>
    <p:extLst>
      <p:ext uri="{BB962C8B-B14F-4D97-AF65-F5344CB8AC3E}">
        <p14:creationId xmlns:p14="http://schemas.microsoft.com/office/powerpoint/2010/main" val="374169209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9="http://schemas.microsoft.com/office/powerpoint/2015/09/main" Requires="p159">
      <p:transition xmlns:p14="http://schemas.microsoft.com/office/powerpoint/2010/main" spd="slow" p14:dur="1750">
        <p159:morph option="byObject"/>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4490DE-A459-4C54-9822-59A7472DEE9E}"/>
              </a:ext>
            </a:extLst>
          </p:cNvPr>
          <p:cNvSpPr>
            <a:spLocks noGrp="1"/>
          </p:cNvSpPr>
          <p:nvPr>
            <p:ph type="title"/>
          </p:nvPr>
        </p:nvSpPr>
        <p:spPr>
          <a:xfrm>
            <a:off x="762001" y="803325"/>
            <a:ext cx="5314536" cy="1325563"/>
          </a:xfrm>
        </p:spPr>
        <p:txBody>
          <a:bodyPr vert="horz" lIns="91440" tIns="45720" rIns="91440" bIns="45720" rtlCol="0" anchor="ctr">
            <a:normAutofit/>
          </a:bodyPr>
          <a:lstStyle/>
          <a:p>
            <a:r>
              <a:rPr lang="en-US" sz="4400" kern="1200" dirty="0">
                <a:solidFill>
                  <a:schemeClr val="tx1"/>
                </a:solidFill>
                <a:latin typeface="+mj-lt"/>
                <a:ea typeface="+mj-ea"/>
                <a:cs typeface="+mj-cs"/>
              </a:rPr>
              <a:t>The Triumvirate </a:t>
            </a:r>
          </a:p>
        </p:txBody>
      </p:sp>
      <p:sp>
        <p:nvSpPr>
          <p:cNvPr id="9" name="Content Placeholder 8">
            <a:extLst>
              <a:ext uri="{FF2B5EF4-FFF2-40B4-BE49-F238E27FC236}">
                <a16:creationId xmlns:a16="http://schemas.microsoft.com/office/drawing/2014/main" id="{B35594EE-26F2-C808-263A-DA3F6C1F28B7}"/>
              </a:ext>
            </a:extLst>
          </p:cNvPr>
          <p:cNvSpPr>
            <a:spLocks noGrp="1"/>
          </p:cNvSpPr>
          <p:nvPr>
            <p:ph idx="1"/>
          </p:nvPr>
        </p:nvSpPr>
        <p:spPr>
          <a:xfrm>
            <a:off x="762000" y="2279018"/>
            <a:ext cx="5314543" cy="1518282"/>
          </a:xfrm>
        </p:spPr>
        <p:txBody>
          <a:bodyPr vert="horz" lIns="91440" tIns="45720" rIns="91440" bIns="45720" rtlCol="0" anchor="t">
            <a:noAutofit/>
          </a:bodyPr>
          <a:lstStyle/>
          <a:p>
            <a:pPr marL="0" indent="0">
              <a:buNone/>
            </a:pPr>
            <a:r>
              <a:rPr lang="en-US" sz="5400" dirty="0"/>
              <a:t>Chair </a:t>
            </a:r>
          </a:p>
          <a:p>
            <a:pPr marL="0" indent="0">
              <a:buNone/>
            </a:pPr>
            <a:r>
              <a:rPr lang="en-US" sz="5400" dirty="0"/>
              <a:t>Specialist Nurse</a:t>
            </a:r>
          </a:p>
          <a:p>
            <a:pPr marL="0" indent="0">
              <a:buNone/>
            </a:pPr>
            <a:r>
              <a:rPr lang="en-US" sz="5400" dirty="0"/>
              <a:t>CLOD</a:t>
            </a:r>
          </a:p>
        </p:txBody>
      </p:sp>
      <p:sp>
        <p:nvSpPr>
          <p:cNvPr id="12" name="Freeform: Shape 11">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52AC6D7F-F068-4E11-BB06-F601D89BB9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Content Placeholder 4" descr="Text&#10;&#10;Description automatically generated">
            <a:extLst>
              <a:ext uri="{FF2B5EF4-FFF2-40B4-BE49-F238E27FC236}">
                <a16:creationId xmlns:a16="http://schemas.microsoft.com/office/drawing/2014/main" id="{91D2DD60-192A-4AB3-A512-C58997A161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871" y="623916"/>
            <a:ext cx="3685161" cy="3834963"/>
          </a:xfrm>
          <a:prstGeom prst="rect">
            <a:avLst/>
          </a:prstGeom>
        </p:spPr>
      </p:pic>
    </p:spTree>
    <p:extLst>
      <p:ext uri="{BB962C8B-B14F-4D97-AF65-F5344CB8AC3E}">
        <p14:creationId xmlns:p14="http://schemas.microsoft.com/office/powerpoint/2010/main" val="306682260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175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4490DE-A459-4C54-9822-59A7472DEE9E}"/>
              </a:ext>
            </a:extLst>
          </p:cNvPr>
          <p:cNvSpPr>
            <a:spLocks noGrp="1"/>
          </p:cNvSpPr>
          <p:nvPr>
            <p:ph type="title"/>
          </p:nvPr>
        </p:nvSpPr>
        <p:spPr>
          <a:xfrm>
            <a:off x="762001" y="803325"/>
            <a:ext cx="5314536" cy="1325563"/>
          </a:xfrm>
        </p:spPr>
        <p:txBody>
          <a:bodyPr vert="horz" lIns="91440" tIns="45720" rIns="91440" bIns="45720" rtlCol="0" anchor="ctr">
            <a:normAutofit/>
          </a:bodyPr>
          <a:lstStyle/>
          <a:p>
            <a:r>
              <a:rPr lang="en-US" sz="4400" kern="1200" dirty="0">
                <a:solidFill>
                  <a:schemeClr val="tx1"/>
                </a:solidFill>
                <a:latin typeface="+mj-lt"/>
                <a:ea typeface="+mj-ea"/>
                <a:cs typeface="+mj-cs"/>
              </a:rPr>
              <a:t>The Triumvirate </a:t>
            </a:r>
          </a:p>
        </p:txBody>
      </p:sp>
      <p:sp>
        <p:nvSpPr>
          <p:cNvPr id="9" name="Content Placeholder 8">
            <a:extLst>
              <a:ext uri="{FF2B5EF4-FFF2-40B4-BE49-F238E27FC236}">
                <a16:creationId xmlns:a16="http://schemas.microsoft.com/office/drawing/2014/main" id="{B35594EE-26F2-C808-263A-DA3F6C1F28B7}"/>
              </a:ext>
            </a:extLst>
          </p:cNvPr>
          <p:cNvSpPr>
            <a:spLocks noGrp="1"/>
          </p:cNvSpPr>
          <p:nvPr>
            <p:ph idx="1"/>
          </p:nvPr>
        </p:nvSpPr>
        <p:spPr>
          <a:xfrm>
            <a:off x="762000" y="2279018"/>
            <a:ext cx="5314543" cy="1518282"/>
          </a:xfrm>
        </p:spPr>
        <p:txBody>
          <a:bodyPr vert="horz" lIns="91440" tIns="45720" rIns="91440" bIns="45720" rtlCol="0" anchor="t">
            <a:noAutofit/>
          </a:bodyPr>
          <a:lstStyle/>
          <a:p>
            <a:pPr marL="0" indent="0">
              <a:buNone/>
            </a:pPr>
            <a:r>
              <a:rPr lang="en-US" sz="5400" dirty="0"/>
              <a:t>Chair </a:t>
            </a:r>
          </a:p>
        </p:txBody>
      </p:sp>
      <p:sp>
        <p:nvSpPr>
          <p:cNvPr id="12" name="Freeform: Shape 11">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52AC6D7F-F068-4E11-BB06-F601D89BB9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Content Placeholder 4" descr="Text&#10;&#10;Description automatically generated">
            <a:extLst>
              <a:ext uri="{FF2B5EF4-FFF2-40B4-BE49-F238E27FC236}">
                <a16:creationId xmlns:a16="http://schemas.microsoft.com/office/drawing/2014/main" id="{91D2DD60-192A-4AB3-A512-C58997A161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871" y="623916"/>
            <a:ext cx="3685161" cy="3834963"/>
          </a:xfrm>
          <a:prstGeom prst="rect">
            <a:avLst/>
          </a:prstGeom>
        </p:spPr>
      </p:pic>
    </p:spTree>
    <p:extLst>
      <p:ext uri="{BB962C8B-B14F-4D97-AF65-F5344CB8AC3E}">
        <p14:creationId xmlns:p14="http://schemas.microsoft.com/office/powerpoint/2010/main" val="161498796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175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4490DE-A459-4C54-9822-59A7472DEE9E}"/>
              </a:ext>
            </a:extLst>
          </p:cNvPr>
          <p:cNvSpPr>
            <a:spLocks noGrp="1"/>
          </p:cNvSpPr>
          <p:nvPr>
            <p:ph type="title"/>
          </p:nvPr>
        </p:nvSpPr>
        <p:spPr>
          <a:xfrm>
            <a:off x="762001" y="803325"/>
            <a:ext cx="5314536" cy="1325563"/>
          </a:xfrm>
        </p:spPr>
        <p:txBody>
          <a:bodyPr vert="horz" lIns="91440" tIns="45720" rIns="91440" bIns="45720" rtlCol="0" anchor="ctr">
            <a:normAutofit/>
          </a:bodyPr>
          <a:lstStyle/>
          <a:p>
            <a:r>
              <a:rPr lang="en-US" sz="4400" kern="1200" dirty="0">
                <a:solidFill>
                  <a:schemeClr val="tx1"/>
                </a:solidFill>
                <a:latin typeface="+mj-lt"/>
                <a:ea typeface="+mj-ea"/>
                <a:cs typeface="+mj-cs"/>
              </a:rPr>
              <a:t>The Triumvirate </a:t>
            </a:r>
          </a:p>
        </p:txBody>
      </p:sp>
      <p:sp>
        <p:nvSpPr>
          <p:cNvPr id="9" name="Content Placeholder 8">
            <a:extLst>
              <a:ext uri="{FF2B5EF4-FFF2-40B4-BE49-F238E27FC236}">
                <a16:creationId xmlns:a16="http://schemas.microsoft.com/office/drawing/2014/main" id="{B35594EE-26F2-C808-263A-DA3F6C1F28B7}"/>
              </a:ext>
            </a:extLst>
          </p:cNvPr>
          <p:cNvSpPr>
            <a:spLocks noGrp="1"/>
          </p:cNvSpPr>
          <p:nvPr>
            <p:ph idx="1"/>
          </p:nvPr>
        </p:nvSpPr>
        <p:spPr>
          <a:xfrm>
            <a:off x="762000" y="2279018"/>
            <a:ext cx="5314543" cy="1518282"/>
          </a:xfrm>
        </p:spPr>
        <p:txBody>
          <a:bodyPr vert="horz" lIns="91440" tIns="45720" rIns="91440" bIns="45720" rtlCol="0" anchor="t">
            <a:noAutofit/>
          </a:bodyPr>
          <a:lstStyle/>
          <a:p>
            <a:pPr marL="0" indent="0">
              <a:buNone/>
            </a:pPr>
            <a:r>
              <a:rPr lang="en-US" sz="5400" dirty="0">
                <a:solidFill>
                  <a:schemeClr val="tx2">
                    <a:lumMod val="25000"/>
                  </a:schemeClr>
                </a:solidFill>
              </a:rPr>
              <a:t>Chair </a:t>
            </a:r>
          </a:p>
          <a:p>
            <a:pPr marL="0" indent="0">
              <a:buNone/>
            </a:pPr>
            <a:r>
              <a:rPr lang="en-US" sz="5400" dirty="0"/>
              <a:t>Specialist Nurse</a:t>
            </a:r>
          </a:p>
        </p:txBody>
      </p:sp>
      <p:sp>
        <p:nvSpPr>
          <p:cNvPr id="12" name="Freeform: Shape 11">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52AC6D7F-F068-4E11-BB06-F601D89BB9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Content Placeholder 4" descr="Text&#10;&#10;Description automatically generated">
            <a:extLst>
              <a:ext uri="{FF2B5EF4-FFF2-40B4-BE49-F238E27FC236}">
                <a16:creationId xmlns:a16="http://schemas.microsoft.com/office/drawing/2014/main" id="{91D2DD60-192A-4AB3-A512-C58997A161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871" y="623916"/>
            <a:ext cx="3685161" cy="3834963"/>
          </a:xfrm>
          <a:prstGeom prst="rect">
            <a:avLst/>
          </a:prstGeom>
        </p:spPr>
      </p:pic>
    </p:spTree>
    <p:extLst>
      <p:ext uri="{BB962C8B-B14F-4D97-AF65-F5344CB8AC3E}">
        <p14:creationId xmlns:p14="http://schemas.microsoft.com/office/powerpoint/2010/main" val="243836037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175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E54F8-4042-4D31-897D-577007F32F28}"/>
              </a:ext>
            </a:extLst>
          </p:cNvPr>
          <p:cNvSpPr>
            <a:spLocks noGrp="1"/>
          </p:cNvSpPr>
          <p:nvPr>
            <p:ph type="title"/>
          </p:nvPr>
        </p:nvSpPr>
        <p:spPr>
          <a:xfrm>
            <a:off x="7464614" y="1087395"/>
            <a:ext cx="4087306" cy="4324864"/>
          </a:xfrm>
        </p:spPr>
        <p:txBody>
          <a:bodyPr vert="horz" lIns="91440" tIns="45720" rIns="91440" bIns="45720" rtlCol="0" anchor="b">
            <a:normAutofit/>
          </a:bodyPr>
          <a:lstStyle/>
          <a:p>
            <a:pPr algn="ctr"/>
            <a:br>
              <a:rPr lang="en-US" sz="3400" cap="all" spc="-100" dirty="0"/>
            </a:br>
            <a:r>
              <a:rPr lang="en-US" cap="all" spc="-100" dirty="0">
                <a:latin typeface="+mn-lt"/>
              </a:rPr>
              <a:t>Organ Donation </a:t>
            </a:r>
            <a:br>
              <a:rPr lang="en-US" cap="all" spc="-100" dirty="0">
                <a:latin typeface="+mn-lt"/>
              </a:rPr>
            </a:br>
            <a:r>
              <a:rPr lang="en-US" sz="3200" cap="all" spc="-100" dirty="0">
                <a:latin typeface="+mn-lt"/>
              </a:rPr>
              <a:t>and the </a:t>
            </a:r>
            <a:br>
              <a:rPr lang="en-US" sz="3200" cap="all" spc="-100" dirty="0">
                <a:latin typeface="+mn-lt"/>
              </a:rPr>
            </a:br>
            <a:r>
              <a:rPr lang="en-US" cap="all" spc="-100" dirty="0">
                <a:latin typeface="+mn-lt"/>
              </a:rPr>
              <a:t>role of the specialist nurse</a:t>
            </a:r>
          </a:p>
        </p:txBody>
      </p:sp>
      <p:sp>
        <p:nvSpPr>
          <p:cNvPr id="12" name="Freeform: Shape 11">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Content Placeholder 4">
            <a:extLst>
              <a:ext uri="{FF2B5EF4-FFF2-40B4-BE49-F238E27FC236}">
                <a16:creationId xmlns:a16="http://schemas.microsoft.com/office/drawing/2014/main" id="{473F3680-C4C0-4ECD-8DC0-95FADF0F2DFA}"/>
              </a:ext>
            </a:extLst>
          </p:cNvPr>
          <p:cNvPicPr>
            <a:picLocks noChangeAspect="1"/>
          </p:cNvPicPr>
          <p:nvPr/>
        </p:nvPicPr>
        <p:blipFill rotWithShape="1">
          <a:blip r:embed="rId3">
            <a:extLst>
              <a:ext uri="{28A0092B-C50C-407E-A947-70E740481C1C}">
                <a14:useLocalDpi xmlns:a14="http://schemas.microsoft.com/office/drawing/2010/main" val="0"/>
              </a:ext>
            </a:extLst>
          </a:blip>
          <a:srcRect l="2051" r="40301"/>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a:solidFill>
            <a:srgbClr val="FFFFFF">
              <a:shade val="85000"/>
            </a:srgbClr>
          </a:solidFill>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1757937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17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Placeholder 7" descr="A group of people sitting in chairs&#10;&#10;Description automatically generated with medium confidence">
            <a:extLst>
              <a:ext uri="{FF2B5EF4-FFF2-40B4-BE49-F238E27FC236}">
                <a16:creationId xmlns:a16="http://schemas.microsoft.com/office/drawing/2014/main" id="{664FA865-C172-44FA-BC4C-7C3AA95464D4}"/>
              </a:ext>
            </a:extLst>
          </p:cNvPr>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t="11452" r="9091"/>
          <a:stretch/>
        </p:blipFill>
        <p:spPr>
          <a:xfrm>
            <a:off x="20" y="-126990"/>
            <a:ext cx="12191980" cy="6857990"/>
          </a:xfrm>
          <a:prstGeom prst="rect">
            <a:avLst/>
          </a:prstGeom>
          <a:solidFill>
            <a:srgbClr val="FFFFFF">
              <a:shade val="85000"/>
            </a:srgbClr>
          </a:solidFill>
          <a:scene3d>
            <a:camera prst="orthographicFront"/>
            <a:lightRig rig="twoPt" dir="t">
              <a:rot lat="0" lon="0" rev="7200000"/>
            </a:lightRig>
          </a:scene3d>
          <a:sp3d>
            <a:bevelT w="25400" h="19050"/>
            <a:contourClr>
              <a:srgbClr val="FFFFFF"/>
            </a:contourClr>
          </a:sp3d>
        </p:spPr>
      </p:pic>
      <p:sp>
        <p:nvSpPr>
          <p:cNvPr id="35" name="Rectangle 30">
            <a:extLst>
              <a:ext uri="{FF2B5EF4-FFF2-40B4-BE49-F238E27FC236}">
                <a16:creationId xmlns:a16="http://schemas.microsoft.com/office/drawing/2014/main" id="{7B51B11D-BBCD-47C7-A599-1EDA2F22FE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3308" y="4549726"/>
            <a:ext cx="11438793" cy="1844256"/>
          </a:xfrm>
          <a:prstGeom prst="rect">
            <a:avLst/>
          </a:prstGeom>
          <a:solidFill>
            <a:srgbClr val="404040">
              <a:alpha val="93000"/>
            </a:srgbClr>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6238EC21-C22C-4D25-9046-DEB235A13BEE}"/>
              </a:ext>
            </a:extLst>
          </p:cNvPr>
          <p:cNvSpPr>
            <a:spLocks noGrp="1"/>
          </p:cNvSpPr>
          <p:nvPr>
            <p:ph type="title"/>
          </p:nvPr>
        </p:nvSpPr>
        <p:spPr>
          <a:xfrm>
            <a:off x="542544" y="4754880"/>
            <a:ext cx="11137392" cy="871220"/>
          </a:xfrm>
        </p:spPr>
        <p:txBody>
          <a:bodyPr vert="horz" lIns="91440" tIns="45720" rIns="91440" bIns="45720" rtlCol="0" anchor="b">
            <a:normAutofit fontScale="90000"/>
          </a:bodyPr>
          <a:lstStyle/>
          <a:p>
            <a:pPr algn="ctr"/>
            <a:r>
              <a:rPr lang="en-US" sz="6000" dirty="0">
                <a:solidFill>
                  <a:schemeClr val="bg1"/>
                </a:solidFill>
              </a:rPr>
              <a:t>Donation focus </a:t>
            </a:r>
          </a:p>
        </p:txBody>
      </p:sp>
      <p:cxnSp>
        <p:nvCxnSpPr>
          <p:cNvPr id="36" name="Straight Connector 32">
            <a:extLst>
              <a:ext uri="{FF2B5EF4-FFF2-40B4-BE49-F238E27FC236}">
                <a16:creationId xmlns:a16="http://schemas.microsoft.com/office/drawing/2014/main" id="{6A810F53-4CAC-492E-A2F9-C147AA509B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4243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32957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75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5" descr="A group of people looking at a person in a hospital bed&#10;&#10;Description automatically generated with low confidence">
            <a:extLst>
              <a:ext uri="{FF2B5EF4-FFF2-40B4-BE49-F238E27FC236}">
                <a16:creationId xmlns:a16="http://schemas.microsoft.com/office/drawing/2014/main" id="{2A763E30-8EF2-4F83-8CC7-B241A84137CA}"/>
              </a:ext>
            </a:extLst>
          </p:cNvPr>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l="10344" r="10344"/>
          <a:stretch/>
        </p:blipFill>
        <p:spPr>
          <a:xfrm>
            <a:off x="2522356" y="10"/>
            <a:ext cx="9669642" cy="6857990"/>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DDCFB39-EC07-483C-924C-FEA5D903904B}"/>
              </a:ext>
            </a:extLst>
          </p:cNvPr>
          <p:cNvSpPr>
            <a:spLocks noGrp="1"/>
          </p:cNvSpPr>
          <p:nvPr>
            <p:ph type="title"/>
          </p:nvPr>
        </p:nvSpPr>
        <p:spPr>
          <a:xfrm>
            <a:off x="838200" y="365125"/>
            <a:ext cx="1979141" cy="1388039"/>
          </a:xfrm>
        </p:spPr>
        <p:txBody>
          <a:bodyPr vert="horz" lIns="91440" tIns="45720" rIns="91440" bIns="45720" rtlCol="0" anchor="ctr">
            <a:normAutofit/>
          </a:bodyPr>
          <a:lstStyle/>
          <a:p>
            <a:r>
              <a:rPr lang="en-GB" sz="4000" dirty="0"/>
              <a:t>Family</a:t>
            </a:r>
            <a:endParaRPr lang="en-US" sz="4000" dirty="0"/>
          </a:p>
        </p:txBody>
      </p:sp>
      <p:sp>
        <p:nvSpPr>
          <p:cNvPr id="4" name="Text Placeholder 3">
            <a:extLst>
              <a:ext uri="{FF2B5EF4-FFF2-40B4-BE49-F238E27FC236}">
                <a16:creationId xmlns:a16="http://schemas.microsoft.com/office/drawing/2014/main" id="{34893905-9D43-4259-A6CE-B49A3A3E9070}"/>
              </a:ext>
            </a:extLst>
          </p:cNvPr>
          <p:cNvSpPr>
            <a:spLocks noGrp="1"/>
          </p:cNvSpPr>
          <p:nvPr>
            <p:ph type="body" sz="half" idx="2"/>
          </p:nvPr>
        </p:nvSpPr>
        <p:spPr>
          <a:xfrm>
            <a:off x="86497" y="2434201"/>
            <a:ext cx="8130746" cy="3558826"/>
          </a:xfrm>
        </p:spPr>
        <p:txBody>
          <a:bodyPr vert="horz" lIns="91440" tIns="45720" rIns="91440" bIns="45720" rtlCol="0">
            <a:normAutofit lnSpcReduction="10000"/>
          </a:bodyPr>
          <a:lstStyle/>
          <a:p>
            <a:r>
              <a:rPr lang="en-GB" sz="3600" dirty="0"/>
              <a:t>Patient decisions respected</a:t>
            </a:r>
          </a:p>
          <a:p>
            <a:r>
              <a:rPr lang="en-GB" sz="3600" dirty="0"/>
              <a:t>Legislation is applied appropriately </a:t>
            </a:r>
          </a:p>
          <a:p>
            <a:r>
              <a:rPr lang="en-GB" sz="3600" dirty="0"/>
              <a:t>Expert to answer questions</a:t>
            </a:r>
          </a:p>
          <a:p>
            <a:r>
              <a:rPr lang="en-GB" sz="3600" dirty="0"/>
              <a:t>Reduced length of process </a:t>
            </a:r>
          </a:p>
          <a:p>
            <a:r>
              <a:rPr lang="en-GB" sz="3600" dirty="0"/>
              <a:t>Support for witnessing testing</a:t>
            </a:r>
          </a:p>
          <a:p>
            <a:r>
              <a:rPr lang="en-GB" sz="3600" dirty="0"/>
              <a:t>Supports any bespoke family needs</a:t>
            </a:r>
          </a:p>
          <a:p>
            <a:pPr indent="-228600">
              <a:buFont typeface="Arial" panose="020B0604020202020204" pitchFamily="34" charset="0"/>
              <a:buChar char="•"/>
            </a:pPr>
            <a:endParaRPr lang="en-US" sz="2000" dirty="0"/>
          </a:p>
        </p:txBody>
      </p:sp>
    </p:spTree>
    <p:extLst>
      <p:ext uri="{BB962C8B-B14F-4D97-AF65-F5344CB8AC3E}">
        <p14:creationId xmlns:p14="http://schemas.microsoft.com/office/powerpoint/2010/main" val="26823505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75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C1E5815-D54C-487F-A054-6D4930ADE3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208496"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5" name="Picture 4">
            <a:extLst>
              <a:ext uri="{FF2B5EF4-FFF2-40B4-BE49-F238E27FC236}">
                <a16:creationId xmlns:a16="http://schemas.microsoft.com/office/drawing/2014/main" id="{94C2988C-3A2F-4714-8DF2-44ACDC81A5B0}"/>
              </a:ext>
            </a:extLst>
          </p:cNvPr>
          <p:cNvPicPr>
            <a:picLocks noChangeAspect="1"/>
          </p:cNvPicPr>
          <p:nvPr/>
        </p:nvPicPr>
        <p:blipFill>
          <a:blip r:embed="rId3"/>
          <a:stretch>
            <a:fillRect/>
          </a:stretch>
        </p:blipFill>
        <p:spPr>
          <a:xfrm>
            <a:off x="333633" y="506627"/>
            <a:ext cx="10957696" cy="6163704"/>
          </a:xfrm>
          <a:prstGeom prst="rect">
            <a:avLst/>
          </a:prstGeom>
        </p:spPr>
      </p:pic>
    </p:spTree>
    <p:extLst>
      <p:ext uri="{BB962C8B-B14F-4D97-AF65-F5344CB8AC3E}">
        <p14:creationId xmlns:p14="http://schemas.microsoft.com/office/powerpoint/2010/main" val="7962857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75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group of people standing around a person in a hospital bed&#10;&#10;Description automatically generated with medium confidence">
            <a:extLst>
              <a:ext uri="{FF2B5EF4-FFF2-40B4-BE49-F238E27FC236}">
                <a16:creationId xmlns:a16="http://schemas.microsoft.com/office/drawing/2014/main" id="{E3F72C19-B224-4DE5-9A6C-3F68B7045611}"/>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5882" b="-1"/>
          <a:stretch/>
        </p:blipFill>
        <p:spPr>
          <a:xfrm>
            <a:off x="-3047" y="10"/>
            <a:ext cx="9669642" cy="6857990"/>
          </a:xfrm>
          <a:prstGeom prst="rect">
            <a:avLst/>
          </a:prstGeom>
        </p:spPr>
      </p:pic>
      <p:sp>
        <p:nvSpPr>
          <p:cNvPr id="28" name="Rectangle 2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E87A6F15-F718-44AB-894D-AC93330D2C5F}"/>
              </a:ext>
            </a:extLst>
          </p:cNvPr>
          <p:cNvSpPr txBox="1"/>
          <p:nvPr/>
        </p:nvSpPr>
        <p:spPr>
          <a:xfrm>
            <a:off x="7531610" y="365125"/>
            <a:ext cx="3822189" cy="1899912"/>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000">
                <a:latin typeface="+mj-lt"/>
                <a:ea typeface="+mj-ea"/>
                <a:cs typeface="+mj-cs"/>
              </a:rPr>
              <a:t>Clinical Teams</a:t>
            </a:r>
          </a:p>
        </p:txBody>
      </p:sp>
      <p:sp>
        <p:nvSpPr>
          <p:cNvPr id="7" name="TextBox 6">
            <a:extLst>
              <a:ext uri="{FF2B5EF4-FFF2-40B4-BE49-F238E27FC236}">
                <a16:creationId xmlns:a16="http://schemas.microsoft.com/office/drawing/2014/main" id="{ADF10288-48DE-467D-B4A6-602172F0E6BF}"/>
              </a:ext>
            </a:extLst>
          </p:cNvPr>
          <p:cNvSpPr txBox="1"/>
          <p:nvPr/>
        </p:nvSpPr>
        <p:spPr>
          <a:xfrm>
            <a:off x="6181851" y="1862700"/>
            <a:ext cx="6010149" cy="4538099"/>
          </a:xfrm>
          <a:prstGeom prst="rect">
            <a:avLst/>
          </a:prstGeom>
        </p:spPr>
        <p:txBody>
          <a:bodyPr vert="horz" lIns="91440" tIns="45720" rIns="91440" bIns="45720" rtlCol="0">
            <a:normAutofit/>
          </a:bodyPr>
          <a:lstStyle/>
          <a:p>
            <a:pPr indent="-228600" algn="ctr">
              <a:lnSpc>
                <a:spcPct val="90000"/>
              </a:lnSpc>
              <a:spcAft>
                <a:spcPts val="600"/>
              </a:spcAft>
              <a:buFont typeface="Arial" panose="020B0604020202020204" pitchFamily="34" charset="0"/>
              <a:buChar char="•"/>
            </a:pPr>
            <a:r>
              <a:rPr lang="en-US" sz="3600" dirty="0"/>
              <a:t>Donors identified and rapidly triaged</a:t>
            </a:r>
          </a:p>
          <a:p>
            <a:pPr indent="-228600" algn="ctr">
              <a:lnSpc>
                <a:spcPct val="90000"/>
              </a:lnSpc>
              <a:spcAft>
                <a:spcPts val="600"/>
              </a:spcAft>
              <a:buFont typeface="Arial" panose="020B0604020202020204" pitchFamily="34" charset="0"/>
              <a:buChar char="•"/>
            </a:pPr>
            <a:r>
              <a:rPr lang="en-US" sz="3600" dirty="0"/>
              <a:t>Good partnership working</a:t>
            </a:r>
          </a:p>
          <a:p>
            <a:pPr indent="-228600" algn="ctr">
              <a:lnSpc>
                <a:spcPct val="90000"/>
              </a:lnSpc>
              <a:spcAft>
                <a:spcPts val="600"/>
              </a:spcAft>
              <a:buFont typeface="Arial" panose="020B0604020202020204" pitchFamily="34" charset="0"/>
              <a:buChar char="•"/>
            </a:pPr>
            <a:r>
              <a:rPr lang="en-US" sz="3600" dirty="0"/>
              <a:t>Ensure professional fulfilment of patient’s end of life care</a:t>
            </a:r>
          </a:p>
          <a:p>
            <a:pPr indent="-228600" algn="ctr">
              <a:lnSpc>
                <a:spcPct val="90000"/>
              </a:lnSpc>
              <a:spcAft>
                <a:spcPts val="600"/>
              </a:spcAft>
              <a:buFont typeface="Arial" panose="020B0604020202020204" pitchFamily="34" charset="0"/>
              <a:buChar char="•"/>
            </a:pPr>
            <a:r>
              <a:rPr lang="en-US" sz="3600" dirty="0"/>
              <a:t>Family needs met </a:t>
            </a:r>
          </a:p>
          <a:p>
            <a:pPr indent="-228600">
              <a:lnSpc>
                <a:spcPct val="90000"/>
              </a:lnSpc>
              <a:spcAft>
                <a:spcPts val="600"/>
              </a:spcAft>
              <a:buFont typeface="Arial" panose="020B0604020202020204" pitchFamily="34" charset="0"/>
              <a:buChar char="•"/>
            </a:pPr>
            <a:endParaRPr lang="en-US" sz="2000" dirty="0"/>
          </a:p>
        </p:txBody>
      </p:sp>
    </p:spTree>
    <p:extLst>
      <p:ext uri="{BB962C8B-B14F-4D97-AF65-F5344CB8AC3E}">
        <p14:creationId xmlns:p14="http://schemas.microsoft.com/office/powerpoint/2010/main" val="1872199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75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EBA08ED0-C9C9-4BEC-AFFE-A4CAE2AF4E8A}"/>
              </a:ext>
            </a:extLst>
          </p:cNvPr>
          <p:cNvPicPr>
            <a:picLocks noGrp="1" noChangeAspect="1"/>
          </p:cNvPicPr>
          <p:nvPr>
            <p:ph idx="1"/>
          </p:nvPr>
        </p:nvPicPr>
        <p:blipFill rotWithShape="1">
          <a:blip r:embed="rId3">
            <a:alphaModFix amt="99000"/>
          </a:blip>
          <a:srcRect t="2054" b="13677"/>
          <a:stretch/>
        </p:blipFill>
        <p:spPr>
          <a:xfrm>
            <a:off x="20" y="10"/>
            <a:ext cx="12191980" cy="6857990"/>
          </a:xfrm>
          <a:prstGeom prst="rect">
            <a:avLst/>
          </a:prstGeom>
        </p:spPr>
      </p:pic>
      <p:sp>
        <p:nvSpPr>
          <p:cNvPr id="9"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cxnSp>
        <p:nvCxnSpPr>
          <p:cNvPr id="11" name="Straight Connector 10">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F322EFBA-DE80-46F5-947D-4859B52A156B}"/>
              </a:ext>
            </a:extLst>
          </p:cNvPr>
          <p:cNvSpPr txBox="1">
            <a:spLocks noGrp="1"/>
          </p:cNvSpPr>
          <p:nvPr>
            <p:ph type="title"/>
          </p:nvPr>
        </p:nvSpPr>
        <p:spPr>
          <a:xfrm>
            <a:off x="7488621" y="3628390"/>
            <a:ext cx="3852862" cy="1833563"/>
          </a:xfrm>
          <a:prstGeom prst="rect">
            <a:avLst/>
          </a:prstGeom>
          <a:noFill/>
        </p:spPr>
        <p:txBody>
          <a:bodyPr wrap="none" rtlCol="0">
            <a:spAutoFit/>
          </a:bodyPr>
          <a:lstStyle/>
          <a:p>
            <a:r>
              <a:rPr lang="en-GB" sz="4000" dirty="0"/>
              <a:t>Clinical Teams</a:t>
            </a:r>
          </a:p>
        </p:txBody>
      </p:sp>
      <p:sp>
        <p:nvSpPr>
          <p:cNvPr id="6" name="Title 6">
            <a:extLst>
              <a:ext uri="{FF2B5EF4-FFF2-40B4-BE49-F238E27FC236}">
                <a16:creationId xmlns:a16="http://schemas.microsoft.com/office/drawing/2014/main" id="{8F1A4251-1BD8-418A-8D39-A1D7BE0916E0}"/>
              </a:ext>
            </a:extLst>
          </p:cNvPr>
          <p:cNvSpPr txBox="1">
            <a:spLocks/>
          </p:cNvSpPr>
          <p:nvPr/>
        </p:nvSpPr>
        <p:spPr>
          <a:xfrm>
            <a:off x="0" y="4549676"/>
            <a:ext cx="4719562" cy="2308324"/>
          </a:xfrm>
          <a:prstGeom prst="rect">
            <a:avLst/>
          </a:prstGeom>
          <a:noFill/>
        </p:spPr>
        <p:txBody>
          <a:bodyPr vert="horz" wrap="non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solidFill>
                  <a:schemeClr val="bg1"/>
                </a:solidFill>
              </a:rPr>
              <a:t>Timely process</a:t>
            </a:r>
          </a:p>
          <a:p>
            <a:r>
              <a:rPr lang="en-GB" sz="4000" dirty="0">
                <a:solidFill>
                  <a:schemeClr val="bg1"/>
                </a:solidFill>
              </a:rPr>
              <a:t>Prompt optimisation</a:t>
            </a:r>
          </a:p>
          <a:p>
            <a:r>
              <a:rPr lang="en-GB" sz="4000" dirty="0">
                <a:solidFill>
                  <a:schemeClr val="bg1"/>
                </a:solidFill>
              </a:rPr>
              <a:t>Expertise </a:t>
            </a:r>
          </a:p>
          <a:p>
            <a:r>
              <a:rPr lang="en-GB" sz="4000" dirty="0">
                <a:solidFill>
                  <a:schemeClr val="bg1"/>
                </a:solidFill>
              </a:rPr>
              <a:t>Staff support</a:t>
            </a:r>
          </a:p>
        </p:txBody>
      </p:sp>
    </p:spTree>
    <p:extLst>
      <p:ext uri="{BB962C8B-B14F-4D97-AF65-F5344CB8AC3E}">
        <p14:creationId xmlns:p14="http://schemas.microsoft.com/office/powerpoint/2010/main" val="11586234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75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17" name="!!BGRectangle">
            <a:extLst>
              <a:ext uri="{FF2B5EF4-FFF2-40B4-BE49-F238E27FC236}">
                <a16:creationId xmlns:a16="http://schemas.microsoft.com/office/drawing/2014/main" id="{9B76D444-2756-434F-AE61-96D69830C1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B16C767E-4C19-430D-BDA4-8AEECD99D2B1}"/>
              </a:ext>
            </a:extLst>
          </p:cNvPr>
          <p:cNvSpPr>
            <a:spLocks noGrp="1"/>
          </p:cNvSpPr>
          <p:nvPr>
            <p:ph type="title"/>
          </p:nvPr>
        </p:nvSpPr>
        <p:spPr>
          <a:xfrm>
            <a:off x="6421700" y="713232"/>
            <a:ext cx="5154168" cy="1197864"/>
          </a:xfrm>
        </p:spPr>
        <p:txBody>
          <a:bodyPr vert="horz" lIns="91440" tIns="45720" rIns="91440" bIns="45720" rtlCol="0" anchor="ctr">
            <a:normAutofit/>
          </a:bodyPr>
          <a:lstStyle/>
          <a:p>
            <a:r>
              <a:rPr lang="en-US" sz="3700"/>
              <a:t>Hospital Engagement</a:t>
            </a:r>
          </a:p>
        </p:txBody>
      </p:sp>
      <p:pic>
        <p:nvPicPr>
          <p:cNvPr id="5" name="Content Placeholder 4" descr="Text&#10;&#10;Description automatically generated with low confidence">
            <a:extLst>
              <a:ext uri="{FF2B5EF4-FFF2-40B4-BE49-F238E27FC236}">
                <a16:creationId xmlns:a16="http://schemas.microsoft.com/office/drawing/2014/main" id="{5B15A19F-A819-4EF8-A324-5E12C05F2778}"/>
              </a:ext>
            </a:extLst>
          </p:cNvPr>
          <p:cNvPicPr>
            <a:picLocks noChangeAspect="1"/>
          </p:cNvPicPr>
          <p:nvPr/>
        </p:nvPicPr>
        <p:blipFill rotWithShape="1">
          <a:blip r:embed="rId3">
            <a:extLst>
              <a:ext uri="{28A0092B-C50C-407E-A947-70E740481C1C}">
                <a14:useLocalDpi xmlns:a14="http://schemas.microsoft.com/office/drawing/2010/main" val="0"/>
              </a:ext>
            </a:extLst>
          </a:blip>
          <a:srcRect r="2" b="11860"/>
          <a:stretch/>
        </p:blipFill>
        <p:spPr>
          <a:xfrm>
            <a:off x="20" y="10"/>
            <a:ext cx="5495089" cy="6857990"/>
          </a:xfrm>
          <a:prstGeom prst="rect">
            <a:avLst/>
          </a:prstGeom>
        </p:spPr>
      </p:pic>
      <p:sp>
        <p:nvSpPr>
          <p:cNvPr id="19" name="!!Line">
            <a:extLst>
              <a:ext uri="{FF2B5EF4-FFF2-40B4-BE49-F238E27FC236}">
                <a16:creationId xmlns:a16="http://schemas.microsoft.com/office/drawing/2014/main" id="{29A9EE12-EF77-4DB4-84E4-043DE72352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3328" y="822960"/>
            <a:ext cx="9144" cy="91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83E0E278-1487-209A-1EFB-9316F085C0A8}"/>
              </a:ext>
            </a:extLst>
          </p:cNvPr>
          <p:cNvSpPr>
            <a:spLocks noGrp="1"/>
          </p:cNvSpPr>
          <p:nvPr>
            <p:ph idx="1"/>
          </p:nvPr>
        </p:nvSpPr>
        <p:spPr>
          <a:xfrm>
            <a:off x="6421700" y="3026156"/>
            <a:ext cx="5154168" cy="1799844"/>
          </a:xfrm>
        </p:spPr>
        <p:txBody>
          <a:bodyPr vert="horz" lIns="91440" tIns="45720" rIns="91440" bIns="45720" rtlCol="0" anchor="t">
            <a:normAutofit/>
          </a:bodyPr>
          <a:lstStyle/>
          <a:p>
            <a:r>
              <a:rPr lang="en-US" sz="2200" dirty="0"/>
              <a:t>Audit and performance </a:t>
            </a:r>
          </a:p>
          <a:p>
            <a:r>
              <a:rPr lang="en-US" sz="2200" dirty="0"/>
              <a:t>Education</a:t>
            </a:r>
          </a:p>
          <a:p>
            <a:r>
              <a:rPr lang="en-US" sz="2200" dirty="0"/>
              <a:t>Policy </a:t>
            </a:r>
          </a:p>
          <a:p>
            <a:r>
              <a:rPr lang="en-US" sz="2200" dirty="0"/>
              <a:t>MOU </a:t>
            </a:r>
          </a:p>
        </p:txBody>
      </p:sp>
    </p:spTree>
    <p:extLst>
      <p:ext uri="{BB962C8B-B14F-4D97-AF65-F5344CB8AC3E}">
        <p14:creationId xmlns:p14="http://schemas.microsoft.com/office/powerpoint/2010/main" val="230666550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175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group of people attending to a patient&#10;&#10;Description automatically generated with low confidence">
            <a:extLst>
              <a:ext uri="{FF2B5EF4-FFF2-40B4-BE49-F238E27FC236}">
                <a16:creationId xmlns:a16="http://schemas.microsoft.com/office/drawing/2014/main" id="{FF46B013-A141-4ED2-965D-5E8D369F5379}"/>
              </a:ext>
            </a:extLst>
          </p:cNvPr>
          <p:cNvPicPr>
            <a:picLocks noGrp="1" noChangeAspect="1"/>
          </p:cNvPicPr>
          <p:nvPr>
            <p:ph idx="1"/>
          </p:nvPr>
        </p:nvPicPr>
        <p:blipFill rotWithShape="1">
          <a:blip r:embed="rId3">
            <a:alphaModFix/>
            <a:extLst>
              <a:ext uri="{28A0092B-C50C-407E-A947-70E740481C1C}">
                <a14:useLocalDpi xmlns:a14="http://schemas.microsoft.com/office/drawing/2010/main" val="0"/>
              </a:ext>
            </a:extLst>
          </a:blip>
          <a:srcRect t="3702" b="11408"/>
          <a:stretch/>
        </p:blipFill>
        <p:spPr>
          <a:xfrm>
            <a:off x="-1504" y="1282"/>
            <a:ext cx="12191980" cy="6856718"/>
          </a:xfrm>
          <a:prstGeom prst="rect">
            <a:avLst/>
          </a:prstGeom>
        </p:spPr>
      </p:pic>
      <p:sp>
        <p:nvSpPr>
          <p:cNvPr id="6" name="TextBox 5">
            <a:extLst>
              <a:ext uri="{FF2B5EF4-FFF2-40B4-BE49-F238E27FC236}">
                <a16:creationId xmlns:a16="http://schemas.microsoft.com/office/drawing/2014/main" id="{96775411-AEB8-4B82-8C64-536A716A15D4}"/>
              </a:ext>
            </a:extLst>
          </p:cNvPr>
          <p:cNvSpPr txBox="1"/>
          <p:nvPr/>
        </p:nvSpPr>
        <p:spPr>
          <a:xfrm>
            <a:off x="4480560" y="792480"/>
            <a:ext cx="327334" cy="707886"/>
          </a:xfrm>
          <a:prstGeom prst="rect">
            <a:avLst/>
          </a:prstGeom>
          <a:noFill/>
        </p:spPr>
        <p:txBody>
          <a:bodyPr wrap="none" rtlCol="0">
            <a:spAutoFit/>
          </a:bodyPr>
          <a:lstStyle/>
          <a:p>
            <a:r>
              <a:rPr lang="en-GB" sz="4000" dirty="0"/>
              <a:t> </a:t>
            </a:r>
          </a:p>
        </p:txBody>
      </p:sp>
      <p:sp>
        <p:nvSpPr>
          <p:cNvPr id="7" name="TextBox 6">
            <a:extLst>
              <a:ext uri="{FF2B5EF4-FFF2-40B4-BE49-F238E27FC236}">
                <a16:creationId xmlns:a16="http://schemas.microsoft.com/office/drawing/2014/main" id="{3726188E-FE1C-4F8D-841D-6D652A45BD21}"/>
              </a:ext>
            </a:extLst>
          </p:cNvPr>
          <p:cNvSpPr txBox="1"/>
          <p:nvPr/>
        </p:nvSpPr>
        <p:spPr>
          <a:xfrm>
            <a:off x="316561" y="4742081"/>
            <a:ext cx="8125982" cy="1938992"/>
          </a:xfrm>
          <a:prstGeom prst="rect">
            <a:avLst/>
          </a:prstGeom>
          <a:solidFill>
            <a:schemeClr val="bg2"/>
          </a:solidFill>
        </p:spPr>
        <p:txBody>
          <a:bodyPr wrap="square" rtlCol="0">
            <a:spAutoFit/>
          </a:bodyPr>
          <a:lstStyle/>
          <a:p>
            <a:r>
              <a:rPr lang="en-GB" sz="4000" dirty="0"/>
              <a:t>Q: what are the challenges for the Specialist Nurses in your Trust in facilitating donation? </a:t>
            </a:r>
          </a:p>
        </p:txBody>
      </p:sp>
    </p:spTree>
    <p:extLst>
      <p:ext uri="{BB962C8B-B14F-4D97-AF65-F5344CB8AC3E}">
        <p14:creationId xmlns:p14="http://schemas.microsoft.com/office/powerpoint/2010/main" val="20272229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75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0aee4a98-54e2-4fa9-8bf1-c07c68638e25" xsi:nil="true"/>
    <lcf76f155ced4ddcb4097134ff3c332f xmlns="cd53466c-a81a-4dc1-83af-23d66d2d1c2b">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2224D39BD9BB846BFA303B9830534CA" ma:contentTypeVersion="14" ma:contentTypeDescription="Create a new document." ma:contentTypeScope="" ma:versionID="3a992809904abe140881601e67e25cd3">
  <xsd:schema xmlns:xsd="http://www.w3.org/2001/XMLSchema" xmlns:xs="http://www.w3.org/2001/XMLSchema" xmlns:p="http://schemas.microsoft.com/office/2006/metadata/properties" xmlns:ns2="cd53466c-a81a-4dc1-83af-23d66d2d1c2b" xmlns:ns3="30af0a64-d428-4363-9183-e43a89fbdd65" xmlns:ns4="0aee4a98-54e2-4fa9-8bf1-c07c68638e25" targetNamespace="http://schemas.microsoft.com/office/2006/metadata/properties" ma:root="true" ma:fieldsID="2b375fdbae244c9d73813678011ff581" ns2:_="" ns3:_="" ns4:_="">
    <xsd:import namespace="cd53466c-a81a-4dc1-83af-23d66d2d1c2b"/>
    <xsd:import namespace="30af0a64-d428-4363-9183-e43a89fbdd65"/>
    <xsd:import namespace="0aee4a98-54e2-4fa9-8bf1-c07c68638e2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53466c-a81a-4dc1-83af-23d66d2d1c2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e4d4c276-3e6c-4cc9-8c7e-f782a92f0864"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30af0a64-d428-4363-9183-e43a89fbdd65"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aee4a98-54e2-4fa9-8bf1-c07c68638e25"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33410e93-99e3-44b5-b4aa-304f2a731cb4}" ma:internalName="TaxCatchAll" ma:showField="CatchAllData" ma:web="30af0a64-d428-4363-9183-e43a89fbdd6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DD9692B-C881-460E-9FF5-C804FB4E5EF5}">
  <ds:schemaRefs>
    <ds:schemaRef ds:uri="http://schemas.microsoft.com/sharepoint/v3/contenttype/forms"/>
  </ds:schemaRefs>
</ds:datastoreItem>
</file>

<file path=customXml/itemProps2.xml><?xml version="1.0" encoding="utf-8"?>
<ds:datastoreItem xmlns:ds="http://schemas.openxmlformats.org/officeDocument/2006/customXml" ds:itemID="{E273EE64-5340-47DD-BC9C-7C4A73F460C6}">
  <ds:schemaRefs>
    <ds:schemaRef ds:uri="http://purl.org/dc/dcmitype/"/>
    <ds:schemaRef ds:uri="cd53466c-a81a-4dc1-83af-23d66d2d1c2b"/>
    <ds:schemaRef ds:uri="http://www.w3.org/XML/1998/namespace"/>
    <ds:schemaRef ds:uri="http://purl.org/dc/elements/1.1/"/>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0aee4a98-54e2-4fa9-8bf1-c07c68638e25"/>
    <ds:schemaRef ds:uri="30af0a64-d428-4363-9183-e43a89fbdd65"/>
    <ds:schemaRef ds:uri="http://schemas.microsoft.com/office/2006/metadata/properties"/>
  </ds:schemaRefs>
</ds:datastoreItem>
</file>

<file path=customXml/itemProps3.xml><?xml version="1.0" encoding="utf-8"?>
<ds:datastoreItem xmlns:ds="http://schemas.openxmlformats.org/officeDocument/2006/customXml" ds:itemID="{397649B2-4D18-4999-B4E7-B89EE053A5F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d53466c-a81a-4dc1-83af-23d66d2d1c2b"/>
    <ds:schemaRef ds:uri="30af0a64-d428-4363-9183-e43a89fbdd65"/>
    <ds:schemaRef ds:uri="0aee4a98-54e2-4fa9-8bf1-c07c68638e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9012</TotalTime>
  <Words>882</Words>
  <Application>Microsoft Office PowerPoint</Application>
  <PresentationFormat>Widescreen</PresentationFormat>
  <Paragraphs>96</Paragraphs>
  <Slides>12</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The Triumvirate </vt:lpstr>
      <vt:lpstr>The Triumvirate </vt:lpstr>
      <vt:lpstr>The Triumvirate </vt:lpstr>
      <vt:lpstr>The Triumvirate </vt:lpstr>
      <vt:lpstr> Organ Donation  and the  role of the specialist nurse</vt:lpstr>
      <vt:lpstr>Donation focus </vt:lpstr>
      <vt:lpstr>Family</vt:lpstr>
      <vt:lpstr>PowerPoint Presentation</vt:lpstr>
      <vt:lpstr>PowerPoint Presentation</vt:lpstr>
      <vt:lpstr>Clinical Teams</vt:lpstr>
      <vt:lpstr>Hospital Engagement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Jill Featherstone</dc:creator>
  <cp:lastModifiedBy>Jill Featherstone</cp:lastModifiedBy>
  <cp:revision>6</cp:revision>
  <dcterms:created xsi:type="dcterms:W3CDTF">2022-05-02T21:43:26Z</dcterms:created>
  <dcterms:modified xsi:type="dcterms:W3CDTF">2022-10-05T14:11:26Z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0x01010002224D39BD9BB846BFA303B9830534CA</vt:lpwstr>
  </property>
  <property fmtid="{D5CDD505-2E9C-101B-9397-08002B2CF9AE}" pid="3" name="MediaServiceImageTags">
    <vt:lpwstr/>
  </property>
</Properties>
</file>