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4"/>
    <p:sldMasterId id="2147483701" r:id="rId5"/>
    <p:sldMasterId id="2147483660" r:id="rId6"/>
    <p:sldMasterId id="2147483680" r:id="rId7"/>
  </p:sldMasterIdLst>
  <p:notesMasterIdLst>
    <p:notesMasterId r:id="rId16"/>
  </p:notesMasterIdLst>
  <p:sldIdLst>
    <p:sldId id="1846" r:id="rId8"/>
    <p:sldId id="1862" r:id="rId9"/>
    <p:sldId id="1863" r:id="rId10"/>
    <p:sldId id="1866" r:id="rId11"/>
    <p:sldId id="1864" r:id="rId12"/>
    <p:sldId id="1867" r:id="rId13"/>
    <p:sldId id="1854" r:id="rId14"/>
    <p:sldId id="18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lly Mason" initials="HM" lastIdx="1" clrIdx="0">
    <p:extLst>
      <p:ext uri="{19B8F6BF-5375-455C-9EA6-DF929625EA0E}">
        <p15:presenceInfo xmlns:p15="http://schemas.microsoft.com/office/powerpoint/2012/main" userId="S::Holly.Mason@nhsbt.nhs.uk::fe0d62d1-44b2-4ccf-8889-675001834a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FBA"/>
    <a:srgbClr val="F5CFE4"/>
    <a:srgbClr val="D5CDDF"/>
    <a:srgbClr val="EBE8F0"/>
    <a:srgbClr val="FFD3DE"/>
    <a:srgbClr val="FFE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101" autoAdjust="0"/>
  </p:normalViewPr>
  <p:slideViewPr>
    <p:cSldViewPr snapToGrid="0">
      <p:cViewPr varScale="1">
        <p:scale>
          <a:sx n="96" d="100"/>
          <a:sy n="96" d="100"/>
        </p:scale>
        <p:origin x="7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image" Target="../media/image14.jpg"/><Relationship Id="rId4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image" Target="../media/image14.jpg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46266-F260-4F2C-922A-36F29BC0CB5C}" type="doc">
      <dgm:prSet loTypeId="urn:microsoft.com/office/officeart/2005/8/layout/pList2" loCatId="list" qsTypeId="urn:microsoft.com/office/officeart/2005/8/quickstyle/simple1" qsCatId="simple" csTypeId="urn:microsoft.com/office/officeart/2005/8/colors/colorful3" csCatId="colorful" phldr="1"/>
      <dgm:spPr/>
    </dgm:pt>
    <dgm:pt modelId="{BB24D088-823E-4A6A-8125-3C7185D3EEC1}">
      <dgm:prSet phldrT="[Text]"/>
      <dgm:spPr/>
      <dgm:t>
        <a:bodyPr/>
        <a:lstStyle/>
        <a:p>
          <a:r>
            <a:rPr lang="en-GB" dirty="0"/>
            <a:t>Willingness to donate </a:t>
          </a:r>
        </a:p>
        <a:p>
          <a:endParaRPr lang="en-GB" dirty="0"/>
        </a:p>
        <a:p>
          <a:r>
            <a:rPr lang="en-GB" dirty="0"/>
            <a:t>Motivate through real life stories</a:t>
          </a:r>
        </a:p>
      </dgm:t>
    </dgm:pt>
    <dgm:pt modelId="{0C35F096-8A6A-498B-91AE-9019966C128D}" type="parTrans" cxnId="{78F742E9-53DF-4295-9E75-79D7F73A1EAA}">
      <dgm:prSet/>
      <dgm:spPr/>
      <dgm:t>
        <a:bodyPr/>
        <a:lstStyle/>
        <a:p>
          <a:endParaRPr lang="en-GB"/>
        </a:p>
      </dgm:t>
    </dgm:pt>
    <dgm:pt modelId="{C99544FC-6E04-45F3-A1CE-8190A9469AA8}" type="sibTrans" cxnId="{78F742E9-53DF-4295-9E75-79D7F73A1EAA}">
      <dgm:prSet/>
      <dgm:spPr/>
      <dgm:t>
        <a:bodyPr/>
        <a:lstStyle/>
        <a:p>
          <a:endParaRPr lang="en-GB"/>
        </a:p>
      </dgm:t>
    </dgm:pt>
    <dgm:pt modelId="{61BDB1B9-840A-46B4-A9C3-12BDDE8C6F33}">
      <dgm:prSet phldrT="[Text]"/>
      <dgm:spPr/>
      <dgm:t>
        <a:bodyPr/>
        <a:lstStyle/>
        <a:p>
          <a:r>
            <a:rPr lang="en-GB" dirty="0"/>
            <a:t>Drive action </a:t>
          </a:r>
        </a:p>
        <a:p>
          <a:endParaRPr lang="en-GB" dirty="0"/>
        </a:p>
        <a:p>
          <a:r>
            <a:rPr lang="en-GB" dirty="0"/>
            <a:t>Encourage people to register and share their decision</a:t>
          </a:r>
        </a:p>
      </dgm:t>
    </dgm:pt>
    <dgm:pt modelId="{84BFAE3D-9FDC-437F-9333-5008ECD52775}" type="parTrans" cxnId="{9DB580DD-BA67-43DD-878A-D5C90133774F}">
      <dgm:prSet/>
      <dgm:spPr/>
      <dgm:t>
        <a:bodyPr/>
        <a:lstStyle/>
        <a:p>
          <a:endParaRPr lang="en-GB"/>
        </a:p>
      </dgm:t>
    </dgm:pt>
    <dgm:pt modelId="{835B2E9D-80E3-464C-AB39-6CB5DBC9E5C2}" type="sibTrans" cxnId="{9DB580DD-BA67-43DD-878A-D5C90133774F}">
      <dgm:prSet/>
      <dgm:spPr/>
      <dgm:t>
        <a:bodyPr/>
        <a:lstStyle/>
        <a:p>
          <a:endParaRPr lang="en-GB"/>
        </a:p>
      </dgm:t>
    </dgm:pt>
    <dgm:pt modelId="{2F75400C-6177-4A3E-9ED2-18D448926F0E}">
      <dgm:prSet phldrT="[Text]"/>
      <dgm:spPr/>
      <dgm:t>
        <a:bodyPr/>
        <a:lstStyle/>
        <a:p>
          <a:r>
            <a:rPr lang="en-GB" dirty="0"/>
            <a:t>Community engagement</a:t>
          </a:r>
        </a:p>
        <a:p>
          <a:endParaRPr lang="en-GB" dirty="0"/>
        </a:p>
        <a:p>
          <a:r>
            <a:rPr lang="en-GB" dirty="0"/>
            <a:t>Educate &amp; overcome barriers </a:t>
          </a:r>
        </a:p>
      </dgm:t>
    </dgm:pt>
    <dgm:pt modelId="{BFD6623E-3386-48D4-A487-CBEC487C6A23}" type="parTrans" cxnId="{46B16746-BA2C-48CC-90A1-A2EEDB85F6FC}">
      <dgm:prSet/>
      <dgm:spPr/>
      <dgm:t>
        <a:bodyPr/>
        <a:lstStyle/>
        <a:p>
          <a:endParaRPr lang="en-GB"/>
        </a:p>
      </dgm:t>
    </dgm:pt>
    <dgm:pt modelId="{DB281087-9427-43D5-9D89-AD213D801538}" type="sibTrans" cxnId="{46B16746-BA2C-48CC-90A1-A2EEDB85F6FC}">
      <dgm:prSet/>
      <dgm:spPr/>
      <dgm:t>
        <a:bodyPr/>
        <a:lstStyle/>
        <a:p>
          <a:endParaRPr lang="en-GB"/>
        </a:p>
      </dgm:t>
    </dgm:pt>
    <dgm:pt modelId="{A7C682F7-637D-40D9-9464-58A02CBAE52F}">
      <dgm:prSet phldrT="[Text]"/>
      <dgm:spPr/>
      <dgm:t>
        <a:bodyPr/>
        <a:lstStyle/>
        <a:p>
          <a:r>
            <a:rPr lang="en-GB" dirty="0"/>
            <a:t>Living Donation</a:t>
          </a:r>
        </a:p>
        <a:p>
          <a:endParaRPr lang="en-GB" dirty="0"/>
        </a:p>
        <a:p>
          <a:r>
            <a:rPr lang="en-GB" dirty="0"/>
            <a:t>Educate and motivate through real life stories and CIS</a:t>
          </a:r>
        </a:p>
      </dgm:t>
    </dgm:pt>
    <dgm:pt modelId="{562C1A89-6C3E-4ECD-9CA4-2358926D46B2}" type="parTrans" cxnId="{B8945498-1D70-476A-9A48-9221E7F4ACB7}">
      <dgm:prSet/>
      <dgm:spPr/>
      <dgm:t>
        <a:bodyPr/>
        <a:lstStyle/>
        <a:p>
          <a:endParaRPr lang="en-GB"/>
        </a:p>
      </dgm:t>
    </dgm:pt>
    <dgm:pt modelId="{0916547E-6BE6-4167-BA1B-E7A2D778342F}" type="sibTrans" cxnId="{B8945498-1D70-476A-9A48-9221E7F4ACB7}">
      <dgm:prSet/>
      <dgm:spPr/>
      <dgm:t>
        <a:bodyPr/>
        <a:lstStyle/>
        <a:p>
          <a:endParaRPr lang="en-GB"/>
        </a:p>
      </dgm:t>
    </dgm:pt>
    <dgm:pt modelId="{07220787-4E7B-4A2C-8B4F-A6F908206DBC}" type="pres">
      <dgm:prSet presAssocID="{DDC46266-F260-4F2C-922A-36F29BC0CB5C}" presName="Name0" presStyleCnt="0">
        <dgm:presLayoutVars>
          <dgm:dir/>
          <dgm:resizeHandles val="exact"/>
        </dgm:presLayoutVars>
      </dgm:prSet>
      <dgm:spPr/>
    </dgm:pt>
    <dgm:pt modelId="{8D405DC3-A6A8-4413-B784-F40B09A45112}" type="pres">
      <dgm:prSet presAssocID="{DDC46266-F260-4F2C-922A-36F29BC0CB5C}" presName="bkgdShp" presStyleLbl="alignAccFollowNode1" presStyleIdx="0" presStyleCnt="1"/>
      <dgm:spPr/>
    </dgm:pt>
    <dgm:pt modelId="{F2313833-055C-4DDA-B5EE-8986BD40FFF7}" type="pres">
      <dgm:prSet presAssocID="{DDC46266-F260-4F2C-922A-36F29BC0CB5C}" presName="linComp" presStyleCnt="0"/>
      <dgm:spPr/>
    </dgm:pt>
    <dgm:pt modelId="{FE06D1B2-1AB6-474D-A083-90DCBA0E8288}" type="pres">
      <dgm:prSet presAssocID="{BB24D088-823E-4A6A-8125-3C7185D3EEC1}" presName="compNode" presStyleCnt="0"/>
      <dgm:spPr/>
    </dgm:pt>
    <dgm:pt modelId="{9E0153E2-7DFE-46C4-A217-4AD2412F3AFF}" type="pres">
      <dgm:prSet presAssocID="{BB24D088-823E-4A6A-8125-3C7185D3EEC1}" presName="node" presStyleLbl="node1" presStyleIdx="0" presStyleCnt="4">
        <dgm:presLayoutVars>
          <dgm:bulletEnabled val="1"/>
        </dgm:presLayoutVars>
      </dgm:prSet>
      <dgm:spPr/>
    </dgm:pt>
    <dgm:pt modelId="{9E8A8B4D-D952-4621-8EB9-9D61C234BB2D}" type="pres">
      <dgm:prSet presAssocID="{BB24D088-823E-4A6A-8125-3C7185D3EEC1}" presName="invisiNode" presStyleLbl="node1" presStyleIdx="0" presStyleCnt="4"/>
      <dgm:spPr/>
    </dgm:pt>
    <dgm:pt modelId="{46D70EA0-71CD-4331-B5D3-9F4C1F2E33A1}" type="pres">
      <dgm:prSet presAssocID="{BB24D088-823E-4A6A-8125-3C7185D3EEC1}" presName="imagNode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88319CCD-60DF-43E5-91B4-49EBA71C5121}" type="pres">
      <dgm:prSet presAssocID="{C99544FC-6E04-45F3-A1CE-8190A9469AA8}" presName="sibTrans" presStyleLbl="sibTrans2D1" presStyleIdx="0" presStyleCnt="0"/>
      <dgm:spPr/>
    </dgm:pt>
    <dgm:pt modelId="{748A5885-E10D-4DEF-92EF-89388989A421}" type="pres">
      <dgm:prSet presAssocID="{61BDB1B9-840A-46B4-A9C3-12BDDE8C6F33}" presName="compNode" presStyleCnt="0"/>
      <dgm:spPr/>
    </dgm:pt>
    <dgm:pt modelId="{422D17D2-1245-45EE-9FF1-08B3941163A7}" type="pres">
      <dgm:prSet presAssocID="{61BDB1B9-840A-46B4-A9C3-12BDDE8C6F33}" presName="node" presStyleLbl="node1" presStyleIdx="1" presStyleCnt="4">
        <dgm:presLayoutVars>
          <dgm:bulletEnabled val="1"/>
        </dgm:presLayoutVars>
      </dgm:prSet>
      <dgm:spPr/>
    </dgm:pt>
    <dgm:pt modelId="{3B244C23-FB3A-42DB-976B-CAE6280389DC}" type="pres">
      <dgm:prSet presAssocID="{61BDB1B9-840A-46B4-A9C3-12BDDE8C6F33}" presName="invisiNode" presStyleLbl="node1" presStyleIdx="1" presStyleCnt="4"/>
      <dgm:spPr/>
    </dgm:pt>
    <dgm:pt modelId="{13D6427A-2AEE-4674-8C62-79CAEA0CF783}" type="pres">
      <dgm:prSet presAssocID="{61BDB1B9-840A-46B4-A9C3-12BDDE8C6F33}" presName="imagNode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7B95CA39-B45F-4829-ACD3-96226F1E7517}" type="pres">
      <dgm:prSet presAssocID="{835B2E9D-80E3-464C-AB39-6CB5DBC9E5C2}" presName="sibTrans" presStyleLbl="sibTrans2D1" presStyleIdx="0" presStyleCnt="0"/>
      <dgm:spPr/>
    </dgm:pt>
    <dgm:pt modelId="{0440A4E7-C99A-455E-AEB6-1167A9214D6E}" type="pres">
      <dgm:prSet presAssocID="{2F75400C-6177-4A3E-9ED2-18D448926F0E}" presName="compNode" presStyleCnt="0"/>
      <dgm:spPr/>
    </dgm:pt>
    <dgm:pt modelId="{FB1269C2-6F5A-414D-922F-AB2A68D9F467}" type="pres">
      <dgm:prSet presAssocID="{2F75400C-6177-4A3E-9ED2-18D448926F0E}" presName="node" presStyleLbl="node1" presStyleIdx="2" presStyleCnt="4">
        <dgm:presLayoutVars>
          <dgm:bulletEnabled val="1"/>
        </dgm:presLayoutVars>
      </dgm:prSet>
      <dgm:spPr/>
    </dgm:pt>
    <dgm:pt modelId="{4FE3A8FC-8076-4C27-A39B-6194C9B99677}" type="pres">
      <dgm:prSet presAssocID="{2F75400C-6177-4A3E-9ED2-18D448926F0E}" presName="invisiNode" presStyleLbl="node1" presStyleIdx="2" presStyleCnt="4"/>
      <dgm:spPr/>
    </dgm:pt>
    <dgm:pt modelId="{9DAD197C-81A3-4B26-B4AE-82105CAB9038}" type="pres">
      <dgm:prSet presAssocID="{2F75400C-6177-4A3E-9ED2-18D448926F0E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F9E95CE-BDDB-4F10-BF96-F498289BCE73}" type="pres">
      <dgm:prSet presAssocID="{DB281087-9427-43D5-9D89-AD213D801538}" presName="sibTrans" presStyleLbl="sibTrans2D1" presStyleIdx="0" presStyleCnt="0"/>
      <dgm:spPr/>
    </dgm:pt>
    <dgm:pt modelId="{EEB93902-934F-4AFF-BC19-FDA75A9832BC}" type="pres">
      <dgm:prSet presAssocID="{A7C682F7-637D-40D9-9464-58A02CBAE52F}" presName="compNode" presStyleCnt="0"/>
      <dgm:spPr/>
    </dgm:pt>
    <dgm:pt modelId="{21D10A35-57FF-488E-8078-8EF293756752}" type="pres">
      <dgm:prSet presAssocID="{A7C682F7-637D-40D9-9464-58A02CBAE52F}" presName="node" presStyleLbl="node1" presStyleIdx="3" presStyleCnt="4">
        <dgm:presLayoutVars>
          <dgm:bulletEnabled val="1"/>
        </dgm:presLayoutVars>
      </dgm:prSet>
      <dgm:spPr/>
    </dgm:pt>
    <dgm:pt modelId="{63BAC437-8258-451C-AB99-789EA05B094C}" type="pres">
      <dgm:prSet presAssocID="{A7C682F7-637D-40D9-9464-58A02CBAE52F}" presName="invisiNode" presStyleLbl="node1" presStyleIdx="3" presStyleCnt="4"/>
      <dgm:spPr/>
    </dgm:pt>
    <dgm:pt modelId="{5EFA1900-3354-41C1-9701-25B0F379A90C}" type="pres">
      <dgm:prSet presAssocID="{A7C682F7-637D-40D9-9464-58A02CBAE52F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</dgm:ptLst>
  <dgm:cxnLst>
    <dgm:cxn modelId="{EB8E0621-3AEC-445E-A21D-383EE1025A3F}" type="presOf" srcId="{A7C682F7-637D-40D9-9464-58A02CBAE52F}" destId="{21D10A35-57FF-488E-8078-8EF293756752}" srcOrd="0" destOrd="0" presId="urn:microsoft.com/office/officeart/2005/8/layout/pList2"/>
    <dgm:cxn modelId="{A925385C-3DE7-4F1A-869D-96654FA0B000}" type="presOf" srcId="{C99544FC-6E04-45F3-A1CE-8190A9469AA8}" destId="{88319CCD-60DF-43E5-91B4-49EBA71C5121}" srcOrd="0" destOrd="0" presId="urn:microsoft.com/office/officeart/2005/8/layout/pList2"/>
    <dgm:cxn modelId="{C1499345-0706-4806-9F96-F112B6228202}" type="presOf" srcId="{2F75400C-6177-4A3E-9ED2-18D448926F0E}" destId="{FB1269C2-6F5A-414D-922F-AB2A68D9F467}" srcOrd="0" destOrd="0" presId="urn:microsoft.com/office/officeart/2005/8/layout/pList2"/>
    <dgm:cxn modelId="{46B16746-BA2C-48CC-90A1-A2EEDB85F6FC}" srcId="{DDC46266-F260-4F2C-922A-36F29BC0CB5C}" destId="{2F75400C-6177-4A3E-9ED2-18D448926F0E}" srcOrd="2" destOrd="0" parTransId="{BFD6623E-3386-48D4-A487-CBEC487C6A23}" sibTransId="{DB281087-9427-43D5-9D89-AD213D801538}"/>
    <dgm:cxn modelId="{3807AC59-874D-462F-B681-49C8360F9469}" type="presOf" srcId="{61BDB1B9-840A-46B4-A9C3-12BDDE8C6F33}" destId="{422D17D2-1245-45EE-9FF1-08B3941163A7}" srcOrd="0" destOrd="0" presId="urn:microsoft.com/office/officeart/2005/8/layout/pList2"/>
    <dgm:cxn modelId="{7535617E-4927-4426-A310-CCBC17CB0216}" type="presOf" srcId="{DDC46266-F260-4F2C-922A-36F29BC0CB5C}" destId="{07220787-4E7B-4A2C-8B4F-A6F908206DBC}" srcOrd="0" destOrd="0" presId="urn:microsoft.com/office/officeart/2005/8/layout/pList2"/>
    <dgm:cxn modelId="{B8945498-1D70-476A-9A48-9221E7F4ACB7}" srcId="{DDC46266-F260-4F2C-922A-36F29BC0CB5C}" destId="{A7C682F7-637D-40D9-9464-58A02CBAE52F}" srcOrd="3" destOrd="0" parTransId="{562C1A89-6C3E-4ECD-9CA4-2358926D46B2}" sibTransId="{0916547E-6BE6-4167-BA1B-E7A2D778342F}"/>
    <dgm:cxn modelId="{9703E0B5-5565-4CF2-8534-14AA4D5FBF6F}" type="presOf" srcId="{835B2E9D-80E3-464C-AB39-6CB5DBC9E5C2}" destId="{7B95CA39-B45F-4829-ACD3-96226F1E7517}" srcOrd="0" destOrd="0" presId="urn:microsoft.com/office/officeart/2005/8/layout/pList2"/>
    <dgm:cxn modelId="{F9E225CB-4819-4E28-AE14-1BF95645068E}" type="presOf" srcId="{DB281087-9427-43D5-9D89-AD213D801538}" destId="{2F9E95CE-BDDB-4F10-BF96-F498289BCE73}" srcOrd="0" destOrd="0" presId="urn:microsoft.com/office/officeart/2005/8/layout/pList2"/>
    <dgm:cxn modelId="{07E2A1DA-9E4A-4503-9B9A-AAD19C1B8EB8}" type="presOf" srcId="{BB24D088-823E-4A6A-8125-3C7185D3EEC1}" destId="{9E0153E2-7DFE-46C4-A217-4AD2412F3AFF}" srcOrd="0" destOrd="0" presId="urn:microsoft.com/office/officeart/2005/8/layout/pList2"/>
    <dgm:cxn modelId="{9DB580DD-BA67-43DD-878A-D5C90133774F}" srcId="{DDC46266-F260-4F2C-922A-36F29BC0CB5C}" destId="{61BDB1B9-840A-46B4-A9C3-12BDDE8C6F33}" srcOrd="1" destOrd="0" parTransId="{84BFAE3D-9FDC-437F-9333-5008ECD52775}" sibTransId="{835B2E9D-80E3-464C-AB39-6CB5DBC9E5C2}"/>
    <dgm:cxn modelId="{78F742E9-53DF-4295-9E75-79D7F73A1EAA}" srcId="{DDC46266-F260-4F2C-922A-36F29BC0CB5C}" destId="{BB24D088-823E-4A6A-8125-3C7185D3EEC1}" srcOrd="0" destOrd="0" parTransId="{0C35F096-8A6A-498B-91AE-9019966C128D}" sibTransId="{C99544FC-6E04-45F3-A1CE-8190A9469AA8}"/>
    <dgm:cxn modelId="{CC5EB52E-1558-499D-AD9D-30C07A0B5A80}" type="presParOf" srcId="{07220787-4E7B-4A2C-8B4F-A6F908206DBC}" destId="{8D405DC3-A6A8-4413-B784-F40B09A45112}" srcOrd="0" destOrd="0" presId="urn:microsoft.com/office/officeart/2005/8/layout/pList2"/>
    <dgm:cxn modelId="{0C3FC003-4D2F-47CB-983B-12D4CCA4A9FE}" type="presParOf" srcId="{07220787-4E7B-4A2C-8B4F-A6F908206DBC}" destId="{F2313833-055C-4DDA-B5EE-8986BD40FFF7}" srcOrd="1" destOrd="0" presId="urn:microsoft.com/office/officeart/2005/8/layout/pList2"/>
    <dgm:cxn modelId="{1F97D8CF-B73E-4261-91B3-25F7DF6564D4}" type="presParOf" srcId="{F2313833-055C-4DDA-B5EE-8986BD40FFF7}" destId="{FE06D1B2-1AB6-474D-A083-90DCBA0E8288}" srcOrd="0" destOrd="0" presId="urn:microsoft.com/office/officeart/2005/8/layout/pList2"/>
    <dgm:cxn modelId="{479DF888-E013-44CE-A512-33F9504CAC1A}" type="presParOf" srcId="{FE06D1B2-1AB6-474D-A083-90DCBA0E8288}" destId="{9E0153E2-7DFE-46C4-A217-4AD2412F3AFF}" srcOrd="0" destOrd="0" presId="urn:microsoft.com/office/officeart/2005/8/layout/pList2"/>
    <dgm:cxn modelId="{F7B6B87B-15C4-4414-9D57-043C1718A9A1}" type="presParOf" srcId="{FE06D1B2-1AB6-474D-A083-90DCBA0E8288}" destId="{9E8A8B4D-D952-4621-8EB9-9D61C234BB2D}" srcOrd="1" destOrd="0" presId="urn:microsoft.com/office/officeart/2005/8/layout/pList2"/>
    <dgm:cxn modelId="{793D3AD3-49C9-4B72-A6F4-66015FCB2557}" type="presParOf" srcId="{FE06D1B2-1AB6-474D-A083-90DCBA0E8288}" destId="{46D70EA0-71CD-4331-B5D3-9F4C1F2E33A1}" srcOrd="2" destOrd="0" presId="urn:microsoft.com/office/officeart/2005/8/layout/pList2"/>
    <dgm:cxn modelId="{A9B8AA7A-7E1D-4AE8-BC57-5B68968240B6}" type="presParOf" srcId="{F2313833-055C-4DDA-B5EE-8986BD40FFF7}" destId="{88319CCD-60DF-43E5-91B4-49EBA71C5121}" srcOrd="1" destOrd="0" presId="urn:microsoft.com/office/officeart/2005/8/layout/pList2"/>
    <dgm:cxn modelId="{D2D132AF-475F-400B-80B6-F9D2F1215729}" type="presParOf" srcId="{F2313833-055C-4DDA-B5EE-8986BD40FFF7}" destId="{748A5885-E10D-4DEF-92EF-89388989A421}" srcOrd="2" destOrd="0" presId="urn:microsoft.com/office/officeart/2005/8/layout/pList2"/>
    <dgm:cxn modelId="{ACB04650-C425-4558-ACB8-D25F55721C50}" type="presParOf" srcId="{748A5885-E10D-4DEF-92EF-89388989A421}" destId="{422D17D2-1245-45EE-9FF1-08B3941163A7}" srcOrd="0" destOrd="0" presId="urn:microsoft.com/office/officeart/2005/8/layout/pList2"/>
    <dgm:cxn modelId="{53E93819-665F-4EE8-8E55-C3195514E8CE}" type="presParOf" srcId="{748A5885-E10D-4DEF-92EF-89388989A421}" destId="{3B244C23-FB3A-42DB-976B-CAE6280389DC}" srcOrd="1" destOrd="0" presId="urn:microsoft.com/office/officeart/2005/8/layout/pList2"/>
    <dgm:cxn modelId="{E4AE2BD3-EFCE-4608-BF6C-E85367DEA555}" type="presParOf" srcId="{748A5885-E10D-4DEF-92EF-89388989A421}" destId="{13D6427A-2AEE-4674-8C62-79CAEA0CF783}" srcOrd="2" destOrd="0" presId="urn:microsoft.com/office/officeart/2005/8/layout/pList2"/>
    <dgm:cxn modelId="{176103B4-3E25-4EBC-8097-0274B5141E3A}" type="presParOf" srcId="{F2313833-055C-4DDA-B5EE-8986BD40FFF7}" destId="{7B95CA39-B45F-4829-ACD3-96226F1E7517}" srcOrd="3" destOrd="0" presId="urn:microsoft.com/office/officeart/2005/8/layout/pList2"/>
    <dgm:cxn modelId="{71C1F44E-7AEC-4184-B99F-14C533FC7A38}" type="presParOf" srcId="{F2313833-055C-4DDA-B5EE-8986BD40FFF7}" destId="{0440A4E7-C99A-455E-AEB6-1167A9214D6E}" srcOrd="4" destOrd="0" presId="urn:microsoft.com/office/officeart/2005/8/layout/pList2"/>
    <dgm:cxn modelId="{B23A0748-37F3-43AC-B471-457529987B11}" type="presParOf" srcId="{0440A4E7-C99A-455E-AEB6-1167A9214D6E}" destId="{FB1269C2-6F5A-414D-922F-AB2A68D9F467}" srcOrd="0" destOrd="0" presId="urn:microsoft.com/office/officeart/2005/8/layout/pList2"/>
    <dgm:cxn modelId="{38F4A8EF-5B86-4933-AC44-756AC3DC2257}" type="presParOf" srcId="{0440A4E7-C99A-455E-AEB6-1167A9214D6E}" destId="{4FE3A8FC-8076-4C27-A39B-6194C9B99677}" srcOrd="1" destOrd="0" presId="urn:microsoft.com/office/officeart/2005/8/layout/pList2"/>
    <dgm:cxn modelId="{A2886A9B-C8D8-4561-B07D-E4829D820E6C}" type="presParOf" srcId="{0440A4E7-C99A-455E-AEB6-1167A9214D6E}" destId="{9DAD197C-81A3-4B26-B4AE-82105CAB9038}" srcOrd="2" destOrd="0" presId="urn:microsoft.com/office/officeart/2005/8/layout/pList2"/>
    <dgm:cxn modelId="{2871DCBB-824C-4DEA-9E37-3B9098FE1EFD}" type="presParOf" srcId="{F2313833-055C-4DDA-B5EE-8986BD40FFF7}" destId="{2F9E95CE-BDDB-4F10-BF96-F498289BCE73}" srcOrd="5" destOrd="0" presId="urn:microsoft.com/office/officeart/2005/8/layout/pList2"/>
    <dgm:cxn modelId="{0C244B73-421C-4DD1-AD4C-189A977EFF26}" type="presParOf" srcId="{F2313833-055C-4DDA-B5EE-8986BD40FFF7}" destId="{EEB93902-934F-4AFF-BC19-FDA75A9832BC}" srcOrd="6" destOrd="0" presId="urn:microsoft.com/office/officeart/2005/8/layout/pList2"/>
    <dgm:cxn modelId="{6BCE2844-4743-4A05-9801-747991950FF5}" type="presParOf" srcId="{EEB93902-934F-4AFF-BC19-FDA75A9832BC}" destId="{21D10A35-57FF-488E-8078-8EF293756752}" srcOrd="0" destOrd="0" presId="urn:microsoft.com/office/officeart/2005/8/layout/pList2"/>
    <dgm:cxn modelId="{F94EABBD-537B-4C87-BD25-456A521B857C}" type="presParOf" srcId="{EEB93902-934F-4AFF-BC19-FDA75A9832BC}" destId="{63BAC437-8258-451C-AB99-789EA05B094C}" srcOrd="1" destOrd="0" presId="urn:microsoft.com/office/officeart/2005/8/layout/pList2"/>
    <dgm:cxn modelId="{36E3467B-D5F6-4558-88C6-826A375396D1}" type="presParOf" srcId="{EEB93902-934F-4AFF-BC19-FDA75A9832BC}" destId="{5EFA1900-3354-41C1-9701-25B0F379A90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05DC3-A6A8-4413-B784-F40B09A45112}">
      <dsp:nvSpPr>
        <dsp:cNvPr id="0" name=""/>
        <dsp:cNvSpPr/>
      </dsp:nvSpPr>
      <dsp:spPr>
        <a:xfrm>
          <a:off x="0" y="0"/>
          <a:ext cx="7971316" cy="229623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70EA0-71CD-4331-B5D3-9F4C1F2E33A1}">
      <dsp:nvSpPr>
        <dsp:cNvPr id="0" name=""/>
        <dsp:cNvSpPr/>
      </dsp:nvSpPr>
      <dsp:spPr>
        <a:xfrm>
          <a:off x="241334" y="306164"/>
          <a:ext cx="1741545" cy="16839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153E2-7DFE-46C4-A217-4AD2412F3AFF}">
      <dsp:nvSpPr>
        <dsp:cNvPr id="0" name=""/>
        <dsp:cNvSpPr/>
      </dsp:nvSpPr>
      <dsp:spPr>
        <a:xfrm rot="10800000">
          <a:off x="241334" y="2296236"/>
          <a:ext cx="1741545" cy="28065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Willingness to donate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Motivate through real life stories</a:t>
          </a:r>
        </a:p>
      </dsp:txBody>
      <dsp:txXfrm rot="10800000">
        <a:off x="294893" y="2296236"/>
        <a:ext cx="1634427" cy="2752951"/>
      </dsp:txXfrm>
    </dsp:sp>
    <dsp:sp modelId="{13D6427A-2AEE-4674-8C62-79CAEA0CF783}">
      <dsp:nvSpPr>
        <dsp:cNvPr id="0" name=""/>
        <dsp:cNvSpPr/>
      </dsp:nvSpPr>
      <dsp:spPr>
        <a:xfrm>
          <a:off x="2157034" y="306164"/>
          <a:ext cx="1741545" cy="16839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D17D2-1245-45EE-9FF1-08B3941163A7}">
      <dsp:nvSpPr>
        <dsp:cNvPr id="0" name=""/>
        <dsp:cNvSpPr/>
      </dsp:nvSpPr>
      <dsp:spPr>
        <a:xfrm rot="10800000">
          <a:off x="2157034" y="2296236"/>
          <a:ext cx="1741545" cy="28065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1999998"/>
            <a:satOff val="-16393"/>
            <a:lumOff val="-1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Drive action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Encourage people to register and share their decision</a:t>
          </a:r>
        </a:p>
      </dsp:txBody>
      <dsp:txXfrm rot="10800000">
        <a:off x="2210593" y="2296236"/>
        <a:ext cx="1634427" cy="2752951"/>
      </dsp:txXfrm>
    </dsp:sp>
    <dsp:sp modelId="{9DAD197C-81A3-4B26-B4AE-82105CAB9038}">
      <dsp:nvSpPr>
        <dsp:cNvPr id="0" name=""/>
        <dsp:cNvSpPr/>
      </dsp:nvSpPr>
      <dsp:spPr>
        <a:xfrm>
          <a:off x="4072735" y="306164"/>
          <a:ext cx="1741545" cy="16839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269C2-6F5A-414D-922F-AB2A68D9F467}">
      <dsp:nvSpPr>
        <dsp:cNvPr id="0" name=""/>
        <dsp:cNvSpPr/>
      </dsp:nvSpPr>
      <dsp:spPr>
        <a:xfrm rot="10800000">
          <a:off x="4072735" y="2296236"/>
          <a:ext cx="1741545" cy="28065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3999995"/>
            <a:satOff val="-32787"/>
            <a:lumOff val="-2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Community engagement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Educate &amp; overcome barriers </a:t>
          </a:r>
        </a:p>
      </dsp:txBody>
      <dsp:txXfrm rot="10800000">
        <a:off x="4126294" y="2296236"/>
        <a:ext cx="1634427" cy="2752951"/>
      </dsp:txXfrm>
    </dsp:sp>
    <dsp:sp modelId="{5EFA1900-3354-41C1-9701-25B0F379A90C}">
      <dsp:nvSpPr>
        <dsp:cNvPr id="0" name=""/>
        <dsp:cNvSpPr/>
      </dsp:nvSpPr>
      <dsp:spPr>
        <a:xfrm>
          <a:off x="5988435" y="306164"/>
          <a:ext cx="1741545" cy="16839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10A35-57FF-488E-8078-8EF293756752}">
      <dsp:nvSpPr>
        <dsp:cNvPr id="0" name=""/>
        <dsp:cNvSpPr/>
      </dsp:nvSpPr>
      <dsp:spPr>
        <a:xfrm rot="10800000">
          <a:off x="5988435" y="2296236"/>
          <a:ext cx="1741545" cy="28065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5999993"/>
            <a:satOff val="-49180"/>
            <a:lumOff val="-34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Living Donation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Educate and motivate through real life stories and CIS</a:t>
          </a:r>
        </a:p>
      </dsp:txBody>
      <dsp:txXfrm rot="10800000">
        <a:off x="6041994" y="2296236"/>
        <a:ext cx="1634427" cy="2752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06FD3-5A0C-4621-98C0-4D2FA1ECC857}" type="datetimeFigureOut">
              <a:t>10/5/2022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2D3DA-EAC6-412D-87B6-6B9288DAAA4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93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Hi, I’m Holly Mason and I’m Head of Marketing for Transplantation at NHSBT </a:t>
            </a:r>
          </a:p>
          <a:p>
            <a:endParaRPr lang="en-GB" dirty="0"/>
          </a:p>
          <a:p>
            <a:r>
              <a:rPr lang="en-GB" dirty="0"/>
              <a:t>I’m going to give you a quick overview of our activity and how we support ODCs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7DE0CB-1B5D-4A95-AFB8-6B0EA8B6F9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96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The biggest impact that public engagement can have on supporting an uplift in consent rates is to motivate those in </a:t>
            </a:r>
            <a:r>
              <a:rPr lang="en-US" dirty="0" err="1">
                <a:cs typeface="Calibri"/>
              </a:rPr>
              <a:t>favour</a:t>
            </a:r>
            <a:r>
              <a:rPr lang="en-US" dirty="0">
                <a:cs typeface="Calibri"/>
              </a:rPr>
              <a:t> of organ donation to register and share their decision</a:t>
            </a:r>
          </a:p>
          <a:p>
            <a:r>
              <a:rPr lang="en-US" dirty="0">
                <a:cs typeface="Calibri"/>
              </a:rPr>
              <a:t>We know that 9 in 10 families support organ donation going ahead if they knew what their loved one wanted so </a:t>
            </a:r>
          </a:p>
          <a:p>
            <a:r>
              <a:rPr lang="en-US" dirty="0">
                <a:cs typeface="Calibri"/>
              </a:rPr>
              <a:t>So as you can see whilst most people are willing to donate, this does not translate into action</a:t>
            </a:r>
          </a:p>
          <a:p>
            <a:r>
              <a:rPr lang="en-US" dirty="0">
                <a:cs typeface="Calibri"/>
              </a:rPr>
              <a:t>and we need to continue to encourage people to register and share their decision to help save more lives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766F9-E1C3-42BD-BAD4-BF1AD3AF38B6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37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help to save and improve more lives our work is focused on growing the donor base, the number of people who have registered and shared their decision</a:t>
            </a:r>
          </a:p>
          <a:p>
            <a:r>
              <a:rPr lang="en-GB" dirty="0"/>
              <a:t>And to diversify the donor base to help to address health inequalities</a:t>
            </a:r>
          </a:p>
          <a:p>
            <a:endParaRPr lang="en-GB" dirty="0"/>
          </a:p>
          <a:p>
            <a:r>
              <a:rPr lang="en-GB" dirty="0"/>
              <a:t>We focus on four main areas: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Increase the number of people who are willing to donate after death &gt; through real life stories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Drive action &gt; since the law changed we have found that people believe if they are in favour of organ donation, they no longer need to take any action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Through our campaigns we need to educate the public that their family is always involved so they understand why they still need to register and their decision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We also work with partners to provide prompts and opportunities to register, such as the NHS App and the DVLA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Community engagement: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Is focused on engaging Black and Asian communities to help to address health inequalities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Black and Asian patients wait significantly longer for a kidney transplant than white patients and are over represented on the waiting list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We know significant barriers to donation exist so through collaboration with the community we work to educate and help overcome barriers to donation to increase willingness to donate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Such as through our Community Investment scheme and with faith and belief organisations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Living donation: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Makes a unique contribution to organ donation and transplantation – we work to educate the public about living donation to increase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condiseration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2D3DA-EAC6-412D-87B6-6B9288DAAA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293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message house outlines some key messages that can be used for deceased organ donation. </a:t>
            </a:r>
          </a:p>
          <a:p>
            <a:endParaRPr lang="en-GB" dirty="0"/>
          </a:p>
          <a:p>
            <a:r>
              <a:rPr lang="en-GB" dirty="0"/>
              <a:t>Our key message is organ donation, the gift of life. </a:t>
            </a:r>
          </a:p>
          <a:p>
            <a:r>
              <a:rPr lang="en-GB" dirty="0"/>
              <a:t>This positive and uplifting message goes across all our activity. </a:t>
            </a:r>
          </a:p>
          <a:p>
            <a:endParaRPr lang="en-GB" dirty="0"/>
          </a:p>
          <a:p>
            <a:r>
              <a:rPr lang="en-GB" dirty="0"/>
              <a:t>There are stats here to outline the need but one of the most important messages to get across is that the family will always be involved and expected to support a decision so that’s the reason why we still need people to take action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2D3DA-EAC6-412D-87B6-6B9288DAAA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385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Together we have maximum impact</a:t>
            </a:r>
          </a:p>
          <a:p>
            <a:endParaRPr lang="en-GB" dirty="0"/>
          </a:p>
          <a:p>
            <a:r>
              <a:rPr lang="en-GB" dirty="0"/>
              <a:t>At a national level, we develop the campaign (messaging, resources and press release) and deliver this via our channels:</a:t>
            </a:r>
          </a:p>
          <a:p>
            <a:pPr marL="171450" indent="-171450">
              <a:buFontTx/>
              <a:buChar char="-"/>
            </a:pPr>
            <a:r>
              <a:rPr lang="en-GB" dirty="0"/>
              <a:t>Social media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website</a:t>
            </a:r>
          </a:p>
          <a:p>
            <a:pPr marL="171450" indent="-171450">
              <a:buFontTx/>
              <a:buChar char="-"/>
            </a:pPr>
            <a:r>
              <a:rPr lang="en-GB" dirty="0"/>
              <a:t>Stakeholders, partners and influencers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And to the media 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But the work of organ donation committees enables the message to reach much wider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We’re hear to support ODCs and SNODs to deliver their own activity by providing briefings for major campaigns, a toolkit (resources and templates) and support with media 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year for ODW, there was fantastic support across all regions and some really innovative ideas.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 would suggest building a relationship with the comms teams within the NHS Trust. They will have </a:t>
            </a:r>
            <a:r>
              <a:rPr lang="en-GB" dirty="0" err="1"/>
              <a:t>contactss</a:t>
            </a:r>
            <a:r>
              <a:rPr lang="en-GB" dirty="0"/>
              <a:t> with the local media and have access to the Trusts internal and external communication channels to help support local activity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And please do share activity with the team at NHSBT so we can support on our social media channels and also be aware for any media opportunities that come up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2D3DA-EAC6-412D-87B6-6B9288DAAA4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461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We align our activity to key calendar moments to drive relevance and awareness.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Gold / Silver / bronze ranking identifies the level of activity we’ll deliver per moment, gold being our major events and bronze being social media activity.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Some channels are classed as always on – such as: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PR which is proactive around these key moments but also reactive to interest from the media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CIS scheme projects deliver activity at various points in the year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>
                <a:cs typeface="Calibri"/>
              </a:rPr>
              <a:t>Partnerships we taking a long-term strategic approach to engage the public via their internal or external channels</a:t>
            </a:r>
          </a:p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684E8-F54B-471E-ACBE-16777BFA500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861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Information on our latest activity can be found on our campaign guide which is a Sway document </a:t>
            </a:r>
          </a:p>
          <a:p>
            <a:r>
              <a:rPr lang="en-GB" dirty="0"/>
              <a:t>And our Get Involved hub is where you’ll find digital resources, be able to order printed resources and find stats.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2D3DA-EAC6-412D-87B6-6B9288DAAA4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529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2D3DA-EAC6-412D-87B6-6B9288DAAA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294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26DF-0617-4148-988B-1D38BEBD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A3B4766-EDAF-4AB7-A1E8-41E529E313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0181" y="1600808"/>
            <a:ext cx="10971641" cy="45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28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2AABBD05-4448-46E1-A632-6A7A3A52F67D}"/>
              </a:ext>
            </a:extLst>
          </p:cNvPr>
          <p:cNvSpPr/>
          <p:nvPr/>
        </p:nvSpPr>
        <p:spPr>
          <a:xfrm>
            <a:off x="-6615" y="-9921"/>
            <a:ext cx="12213496" cy="2019199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500">
              <a:solidFill>
                <a:srgbClr val="FFFFFF"/>
              </a:solidFill>
            </a:endParaRPr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F8B3EDEE-5FB8-4B7B-A730-2FB15152DE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15" y="-9921"/>
            <a:ext cx="12213496" cy="266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8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4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08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1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23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4pPr>
            <a:lvl5pPr marL="1904831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5pPr>
            <a:lvl6pPr marL="2381039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6pPr>
            <a:lvl7pPr marL="2857246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7pPr>
            <a:lvl8pPr marL="3333454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8pPr>
            <a:lvl9pPr marL="3809661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7138" y="505234"/>
            <a:ext cx="2059300" cy="57490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D559F14-BADB-48C0-ABC8-D5BCFD81B3B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08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1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23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4pPr>
            <a:lvl5pPr marL="1904831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5pPr>
            <a:lvl6pPr marL="2381039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6pPr>
            <a:lvl7pPr marL="2857246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7pPr>
            <a:lvl8pPr marL="3333454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8pPr>
            <a:lvl9pPr marL="3809661" indent="0">
              <a:buNone/>
              <a:defRPr sz="14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29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000"/>
            </a:lvl2pPr>
            <a:lvl3pPr>
              <a:lnSpc>
                <a:spcPct val="100000"/>
              </a:lnSpc>
              <a:spcAft>
                <a:spcPts val="1200"/>
              </a:spcAft>
              <a:defRPr sz="1800"/>
            </a:lvl3pPr>
            <a:lvl4pPr>
              <a:lnSpc>
                <a:spcPct val="100000"/>
              </a:lnSpc>
              <a:spcAft>
                <a:spcPts val="1200"/>
              </a:spcAft>
              <a:defRPr sz="1600"/>
            </a:lvl4pPr>
            <a:lvl5pPr>
              <a:lnSpc>
                <a:spcPct val="100000"/>
              </a:lnSpc>
              <a:spcAft>
                <a:spcPts val="12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15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7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9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08" indent="0">
              <a:buNone/>
              <a:defRPr sz="1875"/>
            </a:lvl2pPr>
            <a:lvl3pPr marL="952415" indent="0">
              <a:buNone/>
              <a:defRPr sz="1667"/>
            </a:lvl3pPr>
            <a:lvl4pPr marL="1428623" indent="0">
              <a:buNone/>
              <a:defRPr sz="1459"/>
            </a:lvl4pPr>
            <a:lvl5pPr marL="1904831" indent="0">
              <a:buNone/>
              <a:defRPr sz="1459"/>
            </a:lvl5pPr>
            <a:lvl6pPr marL="2381039" indent="0">
              <a:buNone/>
              <a:defRPr sz="1459"/>
            </a:lvl6pPr>
            <a:lvl7pPr marL="2857246" indent="0">
              <a:buNone/>
              <a:defRPr sz="1459"/>
            </a:lvl7pPr>
            <a:lvl8pPr marL="3333454" indent="0">
              <a:buNone/>
              <a:defRPr sz="1459"/>
            </a:lvl8pPr>
            <a:lvl9pPr marL="3809661" indent="0">
              <a:buNone/>
              <a:defRPr sz="14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969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4" y="1600225"/>
            <a:ext cx="5392615" cy="4525963"/>
          </a:xfrm>
        </p:spPr>
        <p:txBody>
          <a:bodyPr>
            <a:normAutofit/>
          </a:bodyPr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8" y="1600225"/>
            <a:ext cx="5392615" cy="4525963"/>
          </a:xfrm>
        </p:spPr>
        <p:txBody>
          <a:bodyPr>
            <a:normAutofit/>
          </a:bodyPr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8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2"/>
            <a:ext cx="5386755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08" indent="0">
              <a:buNone/>
              <a:defRPr sz="2083" b="1"/>
            </a:lvl2pPr>
            <a:lvl3pPr marL="952415" indent="0">
              <a:buNone/>
              <a:defRPr sz="1875" b="1"/>
            </a:lvl3pPr>
            <a:lvl4pPr marL="1428623" indent="0">
              <a:buNone/>
              <a:defRPr sz="1667" b="1"/>
            </a:lvl4pPr>
            <a:lvl5pPr marL="1904831" indent="0">
              <a:buNone/>
              <a:defRPr sz="1667" b="1"/>
            </a:lvl5pPr>
            <a:lvl6pPr marL="2381039" indent="0">
              <a:buNone/>
              <a:defRPr sz="1667" b="1"/>
            </a:lvl6pPr>
            <a:lvl7pPr marL="2857246" indent="0">
              <a:buNone/>
              <a:defRPr sz="1667" b="1"/>
            </a:lvl7pPr>
            <a:lvl8pPr marL="3333454" indent="0">
              <a:buNone/>
              <a:defRPr sz="1667" b="1"/>
            </a:lvl8pPr>
            <a:lvl9pPr marL="3809661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755" cy="3951288"/>
          </a:xfrm>
        </p:spPr>
        <p:txBody>
          <a:bodyPr>
            <a:normAutofit/>
          </a:bodyPr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08" indent="0">
              <a:buNone/>
              <a:defRPr sz="2083" b="1"/>
            </a:lvl2pPr>
            <a:lvl3pPr marL="952415" indent="0">
              <a:buNone/>
              <a:defRPr sz="1875" b="1"/>
            </a:lvl3pPr>
            <a:lvl4pPr marL="1428623" indent="0">
              <a:buNone/>
              <a:defRPr sz="1667" b="1"/>
            </a:lvl4pPr>
            <a:lvl5pPr marL="1904831" indent="0">
              <a:buNone/>
              <a:defRPr sz="1667" b="1"/>
            </a:lvl5pPr>
            <a:lvl6pPr marL="2381039" indent="0">
              <a:buNone/>
              <a:defRPr sz="1667" b="1"/>
            </a:lvl6pPr>
            <a:lvl7pPr marL="2857246" indent="0">
              <a:buNone/>
              <a:defRPr sz="1667" b="1"/>
            </a:lvl7pPr>
            <a:lvl8pPr marL="3333454" indent="0">
              <a:buNone/>
              <a:defRPr sz="1667" b="1"/>
            </a:lvl8pPr>
            <a:lvl9pPr marL="3809661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>
            <a:normAutofit/>
          </a:bodyPr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BA3687F-6285-4E3E-BD33-AAC0399654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21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73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347333"/>
            <a:ext cx="5386755" cy="639763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08" indent="0">
              <a:buNone/>
              <a:defRPr sz="2083" b="1"/>
            </a:lvl2pPr>
            <a:lvl3pPr marL="952415" indent="0">
              <a:buNone/>
              <a:defRPr sz="1875" b="1"/>
            </a:lvl3pPr>
            <a:lvl4pPr marL="1428623" indent="0">
              <a:buNone/>
              <a:defRPr sz="1667" b="1"/>
            </a:lvl4pPr>
            <a:lvl5pPr marL="1904831" indent="0">
              <a:buNone/>
              <a:defRPr sz="1667" b="1"/>
            </a:lvl5pPr>
            <a:lvl6pPr marL="2381039" indent="0">
              <a:buNone/>
              <a:defRPr sz="1667" b="1"/>
            </a:lvl6pPr>
            <a:lvl7pPr marL="2857246" indent="0">
              <a:buNone/>
              <a:defRPr sz="1667" b="1"/>
            </a:lvl7pPr>
            <a:lvl8pPr marL="3333454" indent="0">
              <a:buNone/>
              <a:defRPr sz="1667" b="1"/>
            </a:lvl8pPr>
            <a:lvl9pPr marL="3809661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755" cy="3951288"/>
          </a:xfrm>
          <a:ln>
            <a:solidFill>
              <a:srgbClr val="0071BB"/>
            </a:solidFill>
          </a:ln>
        </p:spPr>
        <p:txBody>
          <a:bodyPr>
            <a:normAutofit/>
          </a:bodyPr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3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08" indent="0">
              <a:buNone/>
              <a:defRPr sz="2083" b="1"/>
            </a:lvl2pPr>
            <a:lvl3pPr marL="952415" indent="0">
              <a:buNone/>
              <a:defRPr sz="1875" b="1"/>
            </a:lvl3pPr>
            <a:lvl4pPr marL="1428623" indent="0">
              <a:buNone/>
              <a:defRPr sz="1667" b="1"/>
            </a:lvl4pPr>
            <a:lvl5pPr marL="1904831" indent="0">
              <a:buNone/>
              <a:defRPr sz="1667" b="1"/>
            </a:lvl5pPr>
            <a:lvl6pPr marL="2381039" indent="0">
              <a:buNone/>
              <a:defRPr sz="1667" b="1"/>
            </a:lvl6pPr>
            <a:lvl7pPr marL="2857246" indent="0">
              <a:buNone/>
              <a:defRPr sz="1667" b="1"/>
            </a:lvl7pPr>
            <a:lvl8pPr marL="3333454" indent="0">
              <a:buNone/>
              <a:defRPr sz="1667" b="1"/>
            </a:lvl8pPr>
            <a:lvl9pPr marL="3809661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>
            <a:normAutofit/>
          </a:bodyPr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BA3687F-6285-4E3E-BD33-AAC0399654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21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953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866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3300B4-FC2A-4ED6-A903-5FE450538DED}"/>
              </a:ext>
            </a:extLst>
          </p:cNvPr>
          <p:cNvSpPr/>
          <p:nvPr userDrawn="1"/>
        </p:nvSpPr>
        <p:spPr bwMode="auto">
          <a:xfrm>
            <a:off x="0" y="718457"/>
            <a:ext cx="12192000" cy="351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60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9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08" indent="0">
              <a:buNone/>
              <a:defRPr sz="2916"/>
            </a:lvl2pPr>
            <a:lvl3pPr marL="952415" indent="0">
              <a:buNone/>
              <a:defRPr sz="2500"/>
            </a:lvl3pPr>
            <a:lvl4pPr marL="1428623" indent="0">
              <a:buNone/>
              <a:defRPr sz="2083"/>
            </a:lvl4pPr>
            <a:lvl5pPr marL="1904831" indent="0">
              <a:buNone/>
              <a:defRPr sz="2083"/>
            </a:lvl5pPr>
            <a:lvl6pPr marL="2381039" indent="0">
              <a:buNone/>
              <a:defRPr sz="2083"/>
            </a:lvl6pPr>
            <a:lvl7pPr marL="2857246" indent="0">
              <a:buNone/>
              <a:defRPr sz="2083"/>
            </a:lvl7pPr>
            <a:lvl8pPr marL="3333454" indent="0">
              <a:buNone/>
              <a:defRPr sz="2083"/>
            </a:lvl8pPr>
            <a:lvl9pPr marL="3809661" indent="0">
              <a:buNone/>
              <a:defRPr sz="2083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3"/>
          </a:xfrm>
        </p:spPr>
        <p:txBody>
          <a:bodyPr/>
          <a:lstStyle>
            <a:lvl1pPr marL="0" indent="0">
              <a:buNone/>
              <a:defRPr sz="1459"/>
            </a:lvl1pPr>
            <a:lvl2pPr marL="476208" indent="0">
              <a:buNone/>
              <a:defRPr sz="1251"/>
            </a:lvl2pPr>
            <a:lvl3pPr marL="952415" indent="0">
              <a:buNone/>
              <a:defRPr sz="1043"/>
            </a:lvl3pPr>
            <a:lvl4pPr marL="1428623" indent="0">
              <a:buNone/>
              <a:defRPr sz="937"/>
            </a:lvl4pPr>
            <a:lvl5pPr marL="1904831" indent="0">
              <a:buNone/>
              <a:defRPr sz="937"/>
            </a:lvl5pPr>
            <a:lvl6pPr marL="2381039" indent="0">
              <a:buNone/>
              <a:defRPr sz="937"/>
            </a:lvl6pPr>
            <a:lvl7pPr marL="2857246" indent="0">
              <a:buNone/>
              <a:defRPr sz="937"/>
            </a:lvl7pPr>
            <a:lvl8pPr marL="3333454" indent="0">
              <a:buNone/>
              <a:defRPr sz="937"/>
            </a:lvl8pPr>
            <a:lvl9pPr marL="3809661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5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F57073-208D-4F52-AF47-8918701187FE}"/>
              </a:ext>
            </a:extLst>
          </p:cNvPr>
          <p:cNvSpPr/>
          <p:nvPr userDrawn="1"/>
        </p:nvSpPr>
        <p:spPr bwMode="auto">
          <a:xfrm>
            <a:off x="0" y="718457"/>
            <a:ext cx="12192000" cy="351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499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1" y="274521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1" y="1600808"/>
            <a:ext cx="10971641" cy="4524593"/>
          </a:xfrm>
        </p:spPr>
        <p:txBody>
          <a:bodyPr/>
          <a:lstStyle/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8184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HSBT">
            <a:extLst>
              <a:ext uri="{FF2B5EF4-FFF2-40B4-BE49-F238E27FC236}">
                <a16:creationId xmlns:a16="http://schemas.microsoft.com/office/drawing/2014/main" id="{EC128990-EC2C-4DFE-B55A-B5573F77A5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4532" y="277814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270CC0D-D52F-45A1-B448-3821B2DE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2" y="812801"/>
            <a:ext cx="9305090" cy="10318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167580-9443-4980-90DF-C25675A19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2" y="2089150"/>
            <a:ext cx="9305090" cy="335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324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itle, body, and image LEFT 1">
  <p:cSld name="Basic Title, body, and image LEFT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276767" y="250867"/>
            <a:ext cx="9398000" cy="4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276767" y="930133"/>
            <a:ext cx="4449600" cy="57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886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NHSBT">
            <a:extLst>
              <a:ext uri="{FF2B5EF4-FFF2-40B4-BE49-F238E27FC236}">
                <a16:creationId xmlns:a16="http://schemas.microsoft.com/office/drawing/2014/main" id="{1F768DAA-C56C-4029-8E06-CA5F6F2C52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4532" y="277814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7361"/>
            <a:ext cx="9305090" cy="10318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24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93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4BE0E5-64AE-44C7-BB65-8CB7C1F4C309}"/>
              </a:ext>
            </a:extLst>
          </p:cNvPr>
          <p:cNvSpPr/>
          <p:nvPr/>
        </p:nvSpPr>
        <p:spPr bwMode="auto">
          <a:xfrm>
            <a:off x="10131228" y="0"/>
            <a:ext cx="2060772" cy="930584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endParaRPr lang="en-GB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F57073-208D-4F52-AF47-8918701187FE}"/>
              </a:ext>
            </a:extLst>
          </p:cNvPr>
          <p:cNvSpPr/>
          <p:nvPr/>
        </p:nvSpPr>
        <p:spPr bwMode="auto">
          <a:xfrm>
            <a:off x="0" y="718457"/>
            <a:ext cx="12192000" cy="351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935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4" y="1600225"/>
            <a:ext cx="5392615" cy="4525963"/>
          </a:xfrm>
        </p:spPr>
        <p:txBody>
          <a:bodyPr>
            <a:normAutofit/>
          </a:bodyPr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8" y="1600225"/>
            <a:ext cx="5392615" cy="4525963"/>
          </a:xfrm>
        </p:spPr>
        <p:txBody>
          <a:bodyPr>
            <a:normAutofit/>
          </a:bodyPr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334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77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72EB2811-0865-423B-8858-4C050E873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0181" y="1600808"/>
            <a:ext cx="10971641" cy="45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4" name="Picture 11">
            <a:extLst>
              <a:ext uri="{FF2B5EF4-FFF2-40B4-BE49-F238E27FC236}">
                <a16:creationId xmlns:a16="http://schemas.microsoft.com/office/drawing/2014/main" id="{533489FA-DF5E-41B1-89AA-6FD7E0EE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4" y="907896"/>
            <a:ext cx="12074672" cy="5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9BF2F789-07ED-4918-A2B1-BCAAA141D513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685"/>
            <a:ext cx="12192000" cy="42831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defTabSz="952415" eaLnBrk="1" hangingPunct="1">
              <a:defRPr/>
            </a:pPr>
            <a:endParaRPr lang="en-US" altLang="en-US" sz="1667">
              <a:solidFill>
                <a:srgbClr val="000000"/>
              </a:solidFill>
            </a:endParaRPr>
          </a:p>
        </p:txBody>
      </p:sp>
      <p:sp>
        <p:nvSpPr>
          <p:cNvPr id="121" name="Slide Number">
            <a:extLst>
              <a:ext uri="{FF2B5EF4-FFF2-40B4-BE49-F238E27FC236}">
                <a16:creationId xmlns:a16="http://schemas.microsoft.com/office/drawing/2014/main" id="{C32C7684-2B9F-4571-818B-13479CCAC91E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auto">
          <a:xfrm>
            <a:off x="11724232" y="6560249"/>
            <a:ext cx="163506" cy="1604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defTabSz="952415" eaLnBrk="1" hangingPunct="1">
              <a:defRPr/>
            </a:pPr>
            <a:fld id="{81BB4F62-9FFC-4743-8C8A-61E7F6D8B61A}" type="slidenum">
              <a:rPr lang="en-GB" altLang="en-US" sz="1043" smtClean="0">
                <a:solidFill>
                  <a:srgbClr val="FFFFFF"/>
                </a:solidFill>
                <a:cs typeface="Arial" panose="020B0604020202020204" pitchFamily="34" charset="0"/>
              </a:rPr>
              <a:pPr algn="r" defTabSz="952415" eaLnBrk="1" hangingPunct="1">
                <a:defRPr/>
              </a:pPr>
              <a:t>‹#›</a:t>
            </a:fld>
            <a:endParaRPr lang="en-GB" altLang="en-US" sz="1043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F8C5C725-2B59-46E2-8757-5EB583597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21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036" y="143048"/>
            <a:ext cx="1622549" cy="4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04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705" r:id="rId3"/>
    <p:sldLayoutId id="2147483703" r:id="rId4"/>
    <p:sldLayoutId id="2147483664" r:id="rId5"/>
    <p:sldLayoutId id="2147483707" r:id="rId6"/>
    <p:sldLayoutId id="2147483709" r:id="rId7"/>
    <p:sldLayoutId id="2147483667" r:id="rId8"/>
    <p:sldLayoutId id="2147483668" r:id="rId9"/>
    <p:sldLayoutId id="2147483669" r:id="rId10"/>
    <p:sldLayoutId id="2147483708" r:id="rId11"/>
    <p:sldLayoutId id="2147483671" r:id="rId12"/>
    <p:sldLayoutId id="2147483672" r:id="rId13"/>
    <p:sldLayoutId id="2147483673" r:id="rId14"/>
    <p:sldLayoutId id="2147483674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5pPr>
      <a:lvl6pPr marL="47620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15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23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31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7156" indent="-357156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3838" indent="-29763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90520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66726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142934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619141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349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557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765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08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15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23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3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39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246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454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6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72EB2811-0865-423B-8858-4C050E873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0181" y="1600808"/>
            <a:ext cx="10971641" cy="45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4" name="Picture 11">
            <a:extLst>
              <a:ext uri="{FF2B5EF4-FFF2-40B4-BE49-F238E27FC236}">
                <a16:creationId xmlns:a16="http://schemas.microsoft.com/office/drawing/2014/main" id="{533489FA-DF5E-41B1-89AA-6FD7E0EE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0" t="66895" r="12354" b="27951"/>
          <a:stretch>
            <a:fillRect/>
          </a:stretch>
        </p:blipFill>
        <p:spPr bwMode="auto">
          <a:xfrm>
            <a:off x="58664" y="907896"/>
            <a:ext cx="12074672" cy="5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9BF2F789-07ED-4918-A2B1-BCAAA141D513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6429687"/>
            <a:ext cx="12192000" cy="42831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7143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21" name="Slide Number">
            <a:extLst>
              <a:ext uri="{FF2B5EF4-FFF2-40B4-BE49-F238E27FC236}">
                <a16:creationId xmlns:a16="http://schemas.microsoft.com/office/drawing/2014/main" id="{C32C7684-2B9F-4571-818B-13479CCAC91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11764305" y="6600387"/>
            <a:ext cx="123432" cy="12035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7143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BB4F62-9FFC-4743-8C8A-61E7F6D8B61A}" type="slidenum">
              <a:rPr kumimoji="0" lang="en-GB" altLang="en-US" sz="782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71432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78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F8C5C725-2B59-46E2-8757-5EB583597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21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1CF771-A8EC-4F03-A613-D93B4E1EE65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437" y="274521"/>
            <a:ext cx="2059300" cy="5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5pPr>
      <a:lvl6pPr marL="357165" algn="l" rtl="0" fontAlgn="base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6pPr>
      <a:lvl7pPr marL="714329" algn="l" rtl="0" fontAlgn="base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7pPr>
      <a:lvl8pPr marL="1071494" algn="l" rtl="0" fontAlgn="base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8pPr>
      <a:lvl9pPr marL="1428659" algn="l" rtl="0" fontAlgn="base">
        <a:spcBef>
          <a:spcPct val="0"/>
        </a:spcBef>
        <a:spcAft>
          <a:spcPct val="0"/>
        </a:spcAft>
        <a:defRPr sz="2500" b="1">
          <a:solidFill>
            <a:srgbClr val="0066CC"/>
          </a:solidFill>
          <a:latin typeface="Arial" pitchFamily="34" charset="0"/>
        </a:defRPr>
      </a:lvl9pPr>
    </p:titleStyle>
    <p:bodyStyle>
      <a:lvl1pPr marL="267874" indent="-267874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80393" indent="-223228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2pPr>
      <a:lvl3pPr marL="892912" indent="-178583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50076" indent="-178583" algn="l" rtl="0" eaLnBrk="0" fontAlgn="base" hangingPunct="0">
        <a:spcBef>
          <a:spcPct val="20000"/>
        </a:spcBef>
        <a:spcAft>
          <a:spcPct val="0"/>
        </a:spcAft>
        <a:buChar char="–"/>
        <a:defRPr sz="1350">
          <a:solidFill>
            <a:schemeClr val="tx1"/>
          </a:solidFill>
          <a:latin typeface="+mn-lt"/>
        </a:defRPr>
      </a:lvl4pPr>
      <a:lvl5pPr marL="1607241" indent="-178583" algn="l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5pPr>
      <a:lvl6pPr marL="1964405" indent="-178583" algn="l" rtl="0" fontAlgn="base">
        <a:spcBef>
          <a:spcPct val="20000"/>
        </a:spcBef>
        <a:spcAft>
          <a:spcPct val="0"/>
        </a:spcAft>
        <a:buChar char="»"/>
        <a:defRPr sz="1562">
          <a:solidFill>
            <a:schemeClr val="tx1"/>
          </a:solidFill>
          <a:latin typeface="+mn-lt"/>
        </a:defRPr>
      </a:lvl6pPr>
      <a:lvl7pPr marL="2321570" indent="-178583" algn="l" rtl="0" fontAlgn="base">
        <a:spcBef>
          <a:spcPct val="20000"/>
        </a:spcBef>
        <a:spcAft>
          <a:spcPct val="0"/>
        </a:spcAft>
        <a:buChar char="»"/>
        <a:defRPr sz="1562">
          <a:solidFill>
            <a:schemeClr val="tx1"/>
          </a:solidFill>
          <a:latin typeface="+mn-lt"/>
        </a:defRPr>
      </a:lvl7pPr>
      <a:lvl8pPr marL="2678735" indent="-178583" algn="l" rtl="0" fontAlgn="base">
        <a:spcBef>
          <a:spcPct val="20000"/>
        </a:spcBef>
        <a:spcAft>
          <a:spcPct val="0"/>
        </a:spcAft>
        <a:buChar char="»"/>
        <a:defRPr sz="1562">
          <a:solidFill>
            <a:schemeClr val="tx1"/>
          </a:solidFill>
          <a:latin typeface="+mn-lt"/>
        </a:defRPr>
      </a:lvl8pPr>
      <a:lvl9pPr marL="3035900" indent="-178583" algn="l" rtl="0" fontAlgn="base">
        <a:spcBef>
          <a:spcPct val="20000"/>
        </a:spcBef>
        <a:spcAft>
          <a:spcPct val="0"/>
        </a:spcAft>
        <a:buChar char="»"/>
        <a:defRPr sz="156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1pPr>
      <a:lvl2pPr marL="357165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2pPr>
      <a:lvl3pPr marL="714329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3pPr>
      <a:lvl4pPr marL="1071494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4pPr>
      <a:lvl5pPr marL="1428659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5pPr>
      <a:lvl6pPr marL="1785824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6pPr>
      <a:lvl7pPr marL="2142988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7pPr>
      <a:lvl8pPr marL="2500153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8pPr>
      <a:lvl9pPr marL="2857317" algn="l" defTabSz="714329" rtl="0" eaLnBrk="1" latinLnBrk="0" hangingPunct="1">
        <a:defRPr sz="14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72EB2811-0865-423B-8858-4C050E873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0181" y="1600808"/>
            <a:ext cx="10971641" cy="45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4" name="Picture 11">
            <a:extLst>
              <a:ext uri="{FF2B5EF4-FFF2-40B4-BE49-F238E27FC236}">
                <a16:creationId xmlns:a16="http://schemas.microsoft.com/office/drawing/2014/main" id="{533489FA-DF5E-41B1-89AA-6FD7E0EE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4" y="907896"/>
            <a:ext cx="12074672" cy="5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9BF2F789-07ED-4918-A2B1-BCAAA141D513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429685"/>
            <a:ext cx="12192000" cy="42831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defTabSz="952415" eaLnBrk="1" hangingPunct="1">
              <a:defRPr/>
            </a:pPr>
            <a:r>
              <a:rPr lang="en-US" altLang="en-US" sz="1667" i="1">
                <a:solidFill>
                  <a:schemeClr val="bg1"/>
                </a:solidFill>
              </a:rPr>
              <a:t>         Organ Donation Week 2022</a:t>
            </a:r>
          </a:p>
        </p:txBody>
      </p:sp>
      <p:sp>
        <p:nvSpPr>
          <p:cNvPr id="121" name="Slide Number">
            <a:extLst>
              <a:ext uri="{FF2B5EF4-FFF2-40B4-BE49-F238E27FC236}">
                <a16:creationId xmlns:a16="http://schemas.microsoft.com/office/drawing/2014/main" id="{C32C7684-2B9F-4571-818B-13479CCAC91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11724232" y="6560249"/>
            <a:ext cx="163506" cy="1604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defTabSz="952415" eaLnBrk="1" hangingPunct="1">
              <a:defRPr/>
            </a:pPr>
            <a:fld id="{81BB4F62-9FFC-4743-8C8A-61E7F6D8B61A}" type="slidenum">
              <a:rPr lang="en-GB" altLang="en-US" sz="1043" smtClean="0">
                <a:solidFill>
                  <a:srgbClr val="FFFFFF"/>
                </a:solidFill>
                <a:cs typeface="Arial" panose="020B0604020202020204" pitchFamily="34" charset="0"/>
              </a:rPr>
              <a:pPr algn="r" defTabSz="952415" eaLnBrk="1" hangingPunct="1">
                <a:defRPr/>
              </a:pPr>
              <a:t>‹#›</a:t>
            </a:fld>
            <a:endParaRPr lang="en-GB" altLang="en-US" sz="1043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F8C5C725-2B59-46E2-8757-5EB583597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21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036" y="143048"/>
            <a:ext cx="1622549" cy="4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2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5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5pPr>
      <a:lvl6pPr marL="476208"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15"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23"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31" algn="l" rtl="0" eaLnBrk="1" fontAlgn="base" hangingPunct="1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7156" indent="-357156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3838" indent="-29763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90520" indent="-238105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66726" indent="-238105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142934" indent="-238105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619141" indent="-238105" algn="l" rtl="0" eaLnBrk="1" fontAlgn="base" hangingPunct="1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349" indent="-238105" algn="l" rtl="0" eaLnBrk="1" fontAlgn="base" hangingPunct="1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557" indent="-238105" algn="l" rtl="0" eaLnBrk="1" fontAlgn="base" hangingPunct="1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765" indent="-238105" algn="l" rtl="0" eaLnBrk="1" fontAlgn="base" hangingPunct="1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08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15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23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3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39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246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454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6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72EB2811-0865-423B-8858-4C050E873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0181" y="1600808"/>
            <a:ext cx="10971641" cy="45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4" name="Picture 11">
            <a:extLst>
              <a:ext uri="{FF2B5EF4-FFF2-40B4-BE49-F238E27FC236}">
                <a16:creationId xmlns:a16="http://schemas.microsoft.com/office/drawing/2014/main" id="{533489FA-DF5E-41B1-89AA-6FD7E0EE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4" y="907896"/>
            <a:ext cx="12074672" cy="5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9BF2F789-07ED-4918-A2B1-BCAAA141D513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6429685"/>
            <a:ext cx="12192000" cy="42831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defTabSz="952415" eaLnBrk="1" hangingPunct="1">
              <a:defRPr/>
            </a:pPr>
            <a:endParaRPr lang="en-US" altLang="en-US" sz="1667">
              <a:solidFill>
                <a:srgbClr val="000000"/>
              </a:solidFill>
            </a:endParaRPr>
          </a:p>
        </p:txBody>
      </p:sp>
      <p:sp>
        <p:nvSpPr>
          <p:cNvPr id="121" name="Slide Number">
            <a:extLst>
              <a:ext uri="{FF2B5EF4-FFF2-40B4-BE49-F238E27FC236}">
                <a16:creationId xmlns:a16="http://schemas.microsoft.com/office/drawing/2014/main" id="{C32C7684-2B9F-4571-818B-13479CCAC91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11724232" y="6560249"/>
            <a:ext cx="163506" cy="1604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defTabSz="952415" eaLnBrk="1" hangingPunct="1">
              <a:defRPr/>
            </a:pPr>
            <a:fld id="{81BB4F62-9FFC-4743-8C8A-61E7F6D8B61A}" type="slidenum">
              <a:rPr lang="en-GB" altLang="en-US" sz="1043" smtClean="0">
                <a:solidFill>
                  <a:srgbClr val="FFFFFF"/>
                </a:solidFill>
                <a:cs typeface="Arial" panose="020B0604020202020204" pitchFamily="34" charset="0"/>
              </a:rPr>
              <a:pPr algn="r" defTabSz="952415" eaLnBrk="1" hangingPunct="1">
                <a:defRPr/>
              </a:pPr>
              <a:t>‹#›</a:t>
            </a:fld>
            <a:endParaRPr lang="en-GB" altLang="en-US" sz="1043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F8C5C725-2B59-46E2-8757-5EB583597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138017"/>
            <a:ext cx="9842856" cy="63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036" y="143048"/>
            <a:ext cx="1622549" cy="4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8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5pPr>
      <a:lvl6pPr marL="47620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15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23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31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7156" indent="-357156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3838" indent="-29763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90520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66726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142934" indent="-23810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619141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349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557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765" indent="-238105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08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15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23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3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39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246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454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61" algn="l" defTabSz="952415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sv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5" Type="http://schemas.openxmlformats.org/officeDocument/2006/relationships/image" Target="../media/image41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10" Type="http://schemas.openxmlformats.org/officeDocument/2006/relationships/image" Target="../media/image26.png"/><Relationship Id="rId19" Type="http://schemas.openxmlformats.org/officeDocument/2006/relationships/image" Target="../media/image35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office.com/e9lnib4bbFV5Cjbk?ref=Link" TargetMode="Externa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hyperlink" Target="https://www.nhsbt.nhs.uk/how-you-can-help/get-involved/" TargetMode="External"/><Relationship Id="rId4" Type="http://schemas.openxmlformats.org/officeDocument/2006/relationships/hyperlink" Target="mailto:marketing.comms@nhsbt.nhs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ting.comms@nhsbt.nhs.u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AE01-1050-4D84-A7A4-A2DE5D2CA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691" y="3789966"/>
            <a:ext cx="10363200" cy="1470661"/>
          </a:xfrm>
        </p:spPr>
        <p:txBody>
          <a:bodyPr>
            <a:normAutofit fontScale="90000"/>
          </a:bodyPr>
          <a:lstStyle/>
          <a:p>
            <a:r>
              <a:rPr lang="en-GB" dirty="0"/>
              <a:t>Organ Donation Marketing Overview </a:t>
            </a:r>
            <a:br>
              <a:rPr lang="en-GB" dirty="0"/>
            </a:br>
            <a:br>
              <a:rPr lang="en-GB" dirty="0"/>
            </a:br>
            <a:r>
              <a:rPr lang="en-GB" sz="2000" dirty="0"/>
              <a:t>Organ Donation Committee Chairs – October 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56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Flowchart: Merge 367">
            <a:extLst>
              <a:ext uri="{FF2B5EF4-FFF2-40B4-BE49-F238E27FC236}">
                <a16:creationId xmlns:a16="http://schemas.microsoft.com/office/drawing/2014/main" id="{3E8730D3-234C-78EE-2505-E477CB162F75}"/>
              </a:ext>
            </a:extLst>
          </p:cNvPr>
          <p:cNvSpPr/>
          <p:nvPr/>
        </p:nvSpPr>
        <p:spPr bwMode="auto">
          <a:xfrm>
            <a:off x="6381888" y="1473062"/>
            <a:ext cx="4363277" cy="4539971"/>
          </a:xfrm>
          <a:prstGeom prst="flowChartMerg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85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endParaRPr lang="en-GB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B71BE-B795-B9C8-D55F-0EE2B50D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11" y="197217"/>
            <a:ext cx="9842856" cy="633377"/>
          </a:xfrm>
        </p:spPr>
        <p:txBody>
          <a:bodyPr>
            <a:noAutofit/>
          </a:bodyPr>
          <a:lstStyle/>
          <a:p>
            <a:r>
              <a:rPr lang="en-GB" sz="1800" dirty="0">
                <a:cs typeface="Arial"/>
              </a:rPr>
              <a:t>The biggest impact that public engagement can have on supporting an uplift in consent rates is to motivate those in favour of organ donation to register &amp; share their decision</a:t>
            </a:r>
            <a:endParaRPr lang="en-GB" sz="1800" dirty="0"/>
          </a:p>
        </p:txBody>
      </p:sp>
      <p:pic>
        <p:nvPicPr>
          <p:cNvPr id="367" name="Picture 367">
            <a:extLst>
              <a:ext uri="{FF2B5EF4-FFF2-40B4-BE49-F238E27FC236}">
                <a16:creationId xmlns:a16="http://schemas.microsoft.com/office/drawing/2014/main" id="{36EE975A-40B9-9851-F404-2DC3162C8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561" y="1896818"/>
            <a:ext cx="3305331" cy="3330314"/>
          </a:xfrm>
          <a:prstGeom prst="rect">
            <a:avLst/>
          </a:prstGeom>
        </p:spPr>
      </p:pic>
      <p:pic>
        <p:nvPicPr>
          <p:cNvPr id="362" name="Graphic 362" descr="Group of people outline">
            <a:extLst>
              <a:ext uri="{FF2B5EF4-FFF2-40B4-BE49-F238E27FC236}">
                <a16:creationId xmlns:a16="http://schemas.microsoft.com/office/drawing/2014/main" id="{5CC3C83A-5E5B-C5BA-BA74-C391FBF2F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3235" y="1712844"/>
            <a:ext cx="914400" cy="914400"/>
          </a:xfrm>
          <a:prstGeom prst="rect">
            <a:avLst/>
          </a:prstGeom>
        </p:spPr>
      </p:pic>
      <p:pic>
        <p:nvPicPr>
          <p:cNvPr id="363" name="Picture 363" descr="Icon&#10;&#10;Description automatically generated">
            <a:extLst>
              <a:ext uri="{FF2B5EF4-FFF2-40B4-BE49-F238E27FC236}">
                <a16:creationId xmlns:a16="http://schemas.microsoft.com/office/drawing/2014/main" id="{6EA1B4B4-7F63-B2BC-2551-C39544A6E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1480" y="4599264"/>
            <a:ext cx="862082" cy="851039"/>
          </a:xfrm>
          <a:prstGeom prst="rect">
            <a:avLst/>
          </a:prstGeom>
        </p:spPr>
      </p:pic>
      <p:pic>
        <p:nvPicPr>
          <p:cNvPr id="364" name="Picture 364" descr="Icon&#10;&#10;Description automatically generated">
            <a:extLst>
              <a:ext uri="{FF2B5EF4-FFF2-40B4-BE49-F238E27FC236}">
                <a16:creationId xmlns:a16="http://schemas.microsoft.com/office/drawing/2014/main" id="{DC56AC02-A0A1-0FFF-8BB7-FB8351F79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7046" y="2997959"/>
            <a:ext cx="1226517" cy="1226517"/>
          </a:xfrm>
          <a:prstGeom prst="rect">
            <a:avLst/>
          </a:prstGeom>
        </p:spPr>
      </p:pic>
      <p:sp>
        <p:nvSpPr>
          <p:cNvPr id="365" name="TextBox 364">
            <a:extLst>
              <a:ext uri="{FF2B5EF4-FFF2-40B4-BE49-F238E27FC236}">
                <a16:creationId xmlns:a16="http://schemas.microsoft.com/office/drawing/2014/main" id="{2FD767E2-3434-219F-8BA7-D24F2DF6043C}"/>
              </a:ext>
            </a:extLst>
          </p:cNvPr>
          <p:cNvSpPr txBox="1"/>
          <p:nvPr/>
        </p:nvSpPr>
        <p:spPr>
          <a:xfrm>
            <a:off x="8457096" y="205187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/>
              <a:t>80% willing to donate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83678C9-97FF-060C-D003-920412D6D706}"/>
              </a:ext>
            </a:extLst>
          </p:cNvPr>
          <p:cNvSpPr txBox="1"/>
          <p:nvPr/>
        </p:nvSpPr>
        <p:spPr>
          <a:xfrm>
            <a:off x="8512313" y="329979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/>
              <a:t>45% registered a decision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0B83374-A22A-4D26-1D80-52CD46579538}"/>
              </a:ext>
            </a:extLst>
          </p:cNvPr>
          <p:cNvSpPr txBox="1"/>
          <p:nvPr/>
        </p:nvSpPr>
        <p:spPr>
          <a:xfrm>
            <a:off x="8512313" y="460292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/>
              <a:t>38% shared their decision</a:t>
            </a:r>
          </a:p>
        </p:txBody>
      </p:sp>
    </p:spTree>
    <p:extLst>
      <p:ext uri="{BB962C8B-B14F-4D97-AF65-F5344CB8AC3E}">
        <p14:creationId xmlns:p14="http://schemas.microsoft.com/office/powerpoint/2010/main" val="315936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7157-43AB-4FC7-8065-A18AFDD5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 and diversify the donor base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34FC7B7-11B7-4BFA-A085-B497ABD48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548439"/>
              </p:ext>
            </p:extLst>
          </p:nvPr>
        </p:nvGraphicFramePr>
        <p:xfrm>
          <a:off x="2032000" y="1035586"/>
          <a:ext cx="7971316" cy="5102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303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DF59-58A5-4974-A5DC-2F3D13F9A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Deceased donation key messaging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EF8F349-51ED-4735-A36D-D8EDD68806AE}"/>
              </a:ext>
            </a:extLst>
          </p:cNvPr>
          <p:cNvSpPr/>
          <p:nvPr/>
        </p:nvSpPr>
        <p:spPr bwMode="auto">
          <a:xfrm>
            <a:off x="2126254" y="991519"/>
            <a:ext cx="9144000" cy="1619482"/>
          </a:xfrm>
          <a:prstGeom prst="triangle">
            <a:avLst/>
          </a:prstGeom>
          <a:solidFill>
            <a:srgbClr val="F5CFE4"/>
          </a:solidFill>
          <a:ln w="9525">
            <a:solidFill>
              <a:srgbClr val="F5CFE4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endParaRPr lang="en-GB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C0845A-8DF2-4126-AD09-75E3485A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724" y="1710122"/>
            <a:ext cx="3648075" cy="7048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43152F-DB53-40EE-A92A-5CA5C1F1A430}"/>
              </a:ext>
            </a:extLst>
          </p:cNvPr>
          <p:cNvSpPr/>
          <p:nvPr/>
        </p:nvSpPr>
        <p:spPr bwMode="auto">
          <a:xfrm>
            <a:off x="2115245" y="2683605"/>
            <a:ext cx="9155017" cy="10824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5CFE4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 pitchFamily="2" charset="0"/>
                <a:ea typeface="Nunito"/>
                <a:cs typeface="Nunito"/>
                <a:sym typeface="Nunito"/>
              </a:rPr>
              <a:t>You could save and improve up to nine people’s lives by being an organ donor and many more by donating tissue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 pitchFamily="2" charset="0"/>
                <a:ea typeface="Nunito"/>
                <a:cs typeface="Nunito"/>
                <a:sym typeface="Nunito"/>
              </a:rPr>
              <a:t>Last year, more than 4,000 people’s lives were saved by an organ transplant 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 pitchFamily="2" charset="0"/>
                <a:ea typeface="Nunito"/>
                <a:cs typeface="Nunito"/>
                <a:sym typeface="Nunito"/>
              </a:rPr>
              <a:t>However around 7,000 people are still waiting for an organ transplant to transform their lives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8ED5E1-9142-407A-8D4E-3087A794584F}"/>
              </a:ext>
            </a:extLst>
          </p:cNvPr>
          <p:cNvSpPr/>
          <p:nvPr/>
        </p:nvSpPr>
        <p:spPr bwMode="auto">
          <a:xfrm>
            <a:off x="2126254" y="3853117"/>
            <a:ext cx="9155017" cy="10824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F5CFE4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Your family will always be involved before organ donation goes ahead and will be expected to support your decision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Most families support organ donation going ahead if they knew what their loved one wanted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But each year hundreds of opportunities for transplants are missed because families aren’t sure what to 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17ADA-597F-40F6-A53E-143AB8B5FFD9}"/>
              </a:ext>
            </a:extLst>
          </p:cNvPr>
          <p:cNvSpPr/>
          <p:nvPr/>
        </p:nvSpPr>
        <p:spPr bwMode="auto">
          <a:xfrm>
            <a:off x="2115237" y="5022629"/>
            <a:ext cx="9155017" cy="1082407"/>
          </a:xfrm>
          <a:prstGeom prst="rect">
            <a:avLst/>
          </a:prstGeom>
          <a:solidFill>
            <a:srgbClr val="E95FBA"/>
          </a:solidFill>
          <a:ln w="9525">
            <a:solidFill>
              <a:srgbClr val="F5CFE4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Add your name and decision to the NHS Organ Donation Register and talk to your family so they know what you want 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Visit organdonation.nhs.uk to find out more and register your decision</a:t>
            </a:r>
          </a:p>
          <a:p>
            <a:pPr marL="285750" indent="-285750">
              <a:lnSpc>
                <a:spcPct val="90000"/>
              </a:lnSpc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 England, you can also register your decision or via the NHS App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5D227-AB7B-4537-93CF-4D3CDBD28957}"/>
              </a:ext>
            </a:extLst>
          </p:cNvPr>
          <p:cNvSpPr txBox="1"/>
          <p:nvPr/>
        </p:nvSpPr>
        <p:spPr>
          <a:xfrm>
            <a:off x="498512" y="1641081"/>
            <a:ext cx="290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Overarching message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32495-B944-4F4D-9742-BF93711110AB}"/>
              </a:ext>
            </a:extLst>
          </p:cNvPr>
          <p:cNvSpPr txBox="1"/>
          <p:nvPr/>
        </p:nvSpPr>
        <p:spPr>
          <a:xfrm>
            <a:off x="498512" y="2611001"/>
            <a:ext cx="133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The need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AF3B07-75B0-4026-8655-177E7DBAB16D}"/>
              </a:ext>
            </a:extLst>
          </p:cNvPr>
          <p:cNvSpPr txBox="1"/>
          <p:nvPr/>
        </p:nvSpPr>
        <p:spPr>
          <a:xfrm>
            <a:off x="498512" y="3812178"/>
            <a:ext cx="1698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Why take action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1B205-8954-42CE-9973-E6161ECC47F3}"/>
              </a:ext>
            </a:extLst>
          </p:cNvPr>
          <p:cNvSpPr txBox="1"/>
          <p:nvPr/>
        </p:nvSpPr>
        <p:spPr>
          <a:xfrm>
            <a:off x="498512" y="5045694"/>
            <a:ext cx="1698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Call to action</a:t>
            </a:r>
          </a:p>
        </p:txBody>
      </p:sp>
    </p:spTree>
    <p:extLst>
      <p:ext uri="{BB962C8B-B14F-4D97-AF65-F5344CB8AC3E}">
        <p14:creationId xmlns:p14="http://schemas.microsoft.com/office/powerpoint/2010/main" val="748220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6F6D9FF5-92A3-2E92-C438-EB362706C1E4}"/>
              </a:ext>
            </a:extLst>
          </p:cNvPr>
          <p:cNvSpPr/>
          <p:nvPr/>
        </p:nvSpPr>
        <p:spPr bwMode="auto">
          <a:xfrm>
            <a:off x="5397013" y="1137628"/>
            <a:ext cx="6101859" cy="506632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endParaRPr lang="en-GB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A4DED30-6FC0-A057-49C4-653C21E567E1}"/>
              </a:ext>
            </a:extLst>
          </p:cNvPr>
          <p:cNvSpPr/>
          <p:nvPr/>
        </p:nvSpPr>
        <p:spPr bwMode="auto">
          <a:xfrm>
            <a:off x="610091" y="1176705"/>
            <a:ext cx="5701320" cy="50272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endParaRPr lang="en-GB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69ECC-67A0-AA56-9CD0-D8B279CF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300" dirty="0">
                <a:cs typeface="Arial"/>
              </a:rPr>
              <a:t>National and regional approach for maximum impact </a:t>
            </a:r>
            <a:endParaRPr lang="en-GB" dirty="0"/>
          </a:p>
        </p:txBody>
      </p:sp>
      <p:pic>
        <p:nvPicPr>
          <p:cNvPr id="5" name="Picture 5" descr="Logo&#10;&#10;Description automatically generated">
            <a:extLst>
              <a:ext uri="{FF2B5EF4-FFF2-40B4-BE49-F238E27FC236}">
                <a16:creationId xmlns:a16="http://schemas.microsoft.com/office/drawing/2014/main" id="{F64DC51F-4335-6B4F-E59B-2779167D2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39" y="3194906"/>
            <a:ext cx="2743200" cy="89331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38E4418-81DC-A7D0-1D4E-8CE72510C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220" y="3191169"/>
            <a:ext cx="2743200" cy="892033"/>
          </a:xfrm>
          <a:prstGeom prst="rect">
            <a:avLst/>
          </a:prstGeom>
        </p:spPr>
      </p:pic>
      <p:pic>
        <p:nvPicPr>
          <p:cNvPr id="8" name="Graphic 7" descr="Newspaper with solid fill">
            <a:extLst>
              <a:ext uri="{FF2B5EF4-FFF2-40B4-BE49-F238E27FC236}">
                <a16:creationId xmlns:a16="http://schemas.microsoft.com/office/drawing/2014/main" id="{066F63B1-8EE0-6049-159D-E6A73384E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2553" y="2925950"/>
            <a:ext cx="766234" cy="7662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52080B-9A23-467F-1A46-BFDEF7D74099}"/>
              </a:ext>
            </a:extLst>
          </p:cNvPr>
          <p:cNvSpPr txBox="1"/>
          <p:nvPr/>
        </p:nvSpPr>
        <p:spPr>
          <a:xfrm>
            <a:off x="5509845" y="2569307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104DA2-1A0E-7E5E-4E9D-75805853507D}"/>
              </a:ext>
            </a:extLst>
          </p:cNvPr>
          <p:cNvSpPr txBox="1"/>
          <p:nvPr/>
        </p:nvSpPr>
        <p:spPr>
          <a:xfrm>
            <a:off x="5695461" y="3673231"/>
            <a:ext cx="5275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400" b="1">
                <a:solidFill>
                  <a:srgbClr val="0065CC"/>
                </a:solidFill>
                <a:cs typeface="Arial"/>
              </a:rPr>
              <a:t>PR</a:t>
            </a:r>
          </a:p>
        </p:txBody>
      </p:sp>
      <p:pic>
        <p:nvPicPr>
          <p:cNvPr id="17" name="Picture 17" descr="Icon&#10;&#10;Description automatically generated">
            <a:extLst>
              <a:ext uri="{FF2B5EF4-FFF2-40B4-BE49-F238E27FC236}">
                <a16:creationId xmlns:a16="http://schemas.microsoft.com/office/drawing/2014/main" id="{F86E7468-E16E-E045-09DB-ED03A9F6C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41" y="1563688"/>
            <a:ext cx="731228" cy="7217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D836B3-6866-2CE5-104C-8463306E020C}"/>
              </a:ext>
            </a:extLst>
          </p:cNvPr>
          <p:cNvSpPr txBox="1"/>
          <p:nvPr/>
        </p:nvSpPr>
        <p:spPr>
          <a:xfrm>
            <a:off x="3536460" y="2285999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Influencers &amp; Celebs</a:t>
            </a:r>
          </a:p>
        </p:txBody>
      </p:sp>
      <p:pic>
        <p:nvPicPr>
          <p:cNvPr id="19" name="Picture 19" descr="Icon&#10;&#10;Description automatically generated">
            <a:extLst>
              <a:ext uri="{FF2B5EF4-FFF2-40B4-BE49-F238E27FC236}">
                <a16:creationId xmlns:a16="http://schemas.microsoft.com/office/drawing/2014/main" id="{D647A0E8-1C88-E2E2-E1B6-159EA0AC63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3000" y="1392847"/>
            <a:ext cx="965689" cy="9656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62E29F-1F49-5C6E-AEE9-66BFF7664DA2}"/>
              </a:ext>
            </a:extLst>
          </p:cNvPr>
          <p:cNvSpPr txBox="1"/>
          <p:nvPr/>
        </p:nvSpPr>
        <p:spPr>
          <a:xfrm>
            <a:off x="2031998" y="2383691"/>
            <a:ext cx="1426307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050" b="1">
                <a:solidFill>
                  <a:srgbClr val="0065CC"/>
                </a:solidFill>
                <a:cs typeface="Arial"/>
              </a:rPr>
              <a:t>@NHSOrganDonor</a:t>
            </a:r>
            <a:r>
              <a:rPr lang="en-GB" sz="1400" b="1">
                <a:solidFill>
                  <a:srgbClr val="0065CC"/>
                </a:solidFill>
                <a:cs typeface="Arial"/>
              </a:rPr>
              <a:t> social media</a:t>
            </a:r>
          </a:p>
        </p:txBody>
      </p:sp>
      <p:pic>
        <p:nvPicPr>
          <p:cNvPr id="21" name="Picture 21" descr="Icon&#10;&#10;Description automatically generated">
            <a:extLst>
              <a:ext uri="{FF2B5EF4-FFF2-40B4-BE49-F238E27FC236}">
                <a16:creationId xmlns:a16="http://schemas.microsoft.com/office/drawing/2014/main" id="{EEADA530-DAF6-D847-8236-8B2EDF6C4D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695" y="2257302"/>
            <a:ext cx="994997" cy="9854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3FCF9F-25F2-F632-B84B-6BE3F4492346}"/>
              </a:ext>
            </a:extLst>
          </p:cNvPr>
          <p:cNvSpPr txBox="1"/>
          <p:nvPr/>
        </p:nvSpPr>
        <p:spPr>
          <a:xfrm>
            <a:off x="713151" y="3145690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Stakeholders &amp; Partners</a:t>
            </a:r>
          </a:p>
        </p:txBody>
      </p:sp>
      <p:pic>
        <p:nvPicPr>
          <p:cNvPr id="23" name="Picture 23" descr="Icon&#10;&#10;Description automatically generated">
            <a:extLst>
              <a:ext uri="{FF2B5EF4-FFF2-40B4-BE49-F238E27FC236}">
                <a16:creationId xmlns:a16="http://schemas.microsoft.com/office/drawing/2014/main" id="{E0AB1EF6-30EB-4CAE-3515-1DB1FC4008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080" y="3693380"/>
            <a:ext cx="965689" cy="9561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609A997-DDA5-78C2-851F-694F54AC5EB9}"/>
              </a:ext>
            </a:extLst>
          </p:cNvPr>
          <p:cNvSpPr txBox="1"/>
          <p:nvPr/>
        </p:nvSpPr>
        <p:spPr>
          <a:xfrm>
            <a:off x="810843" y="4542690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Website updates</a:t>
            </a:r>
          </a:p>
        </p:txBody>
      </p:sp>
      <p:pic>
        <p:nvPicPr>
          <p:cNvPr id="25" name="Picture 25">
            <a:extLst>
              <a:ext uri="{FF2B5EF4-FFF2-40B4-BE49-F238E27FC236}">
                <a16:creationId xmlns:a16="http://schemas.microsoft.com/office/drawing/2014/main" id="{55DD0B77-40DD-6F90-5055-FA76B60314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0919" y="4250226"/>
            <a:ext cx="926856" cy="8877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EC4CAE1-DBC5-70D3-4CDF-458F6641DC2D}"/>
              </a:ext>
            </a:extLst>
          </p:cNvPr>
          <p:cNvSpPr txBox="1"/>
          <p:nvPr/>
        </p:nvSpPr>
        <p:spPr>
          <a:xfrm>
            <a:off x="5275381" y="5099535"/>
            <a:ext cx="142630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Organ Donation Ambassadors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D043B9-39BA-27BE-86FD-F295185C63AC}"/>
              </a:ext>
            </a:extLst>
          </p:cNvPr>
          <p:cNvSpPr txBox="1"/>
          <p:nvPr/>
        </p:nvSpPr>
        <p:spPr>
          <a:xfrm>
            <a:off x="3712305" y="5070228"/>
            <a:ext cx="14263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Blood Donors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30658E-E981-E06C-9570-8A948B90269E}"/>
              </a:ext>
            </a:extLst>
          </p:cNvPr>
          <p:cNvSpPr txBox="1"/>
          <p:nvPr/>
        </p:nvSpPr>
        <p:spPr>
          <a:xfrm>
            <a:off x="2002689" y="5011613"/>
            <a:ext cx="142630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NHSBT Internal channels</a:t>
            </a:r>
          </a:p>
        </p:txBody>
      </p:sp>
      <p:pic>
        <p:nvPicPr>
          <p:cNvPr id="31" name="Picture 3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B73147B-6CE2-5866-2481-6E8B4C3A45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5133" y="4209439"/>
            <a:ext cx="881429" cy="891199"/>
          </a:xfrm>
          <a:prstGeom prst="rect">
            <a:avLst/>
          </a:prstGeom>
        </p:spPr>
      </p:pic>
      <p:pic>
        <p:nvPicPr>
          <p:cNvPr id="32" name="Picture 32" descr="Icon&#10;&#10;Description automatically generated">
            <a:extLst>
              <a:ext uri="{FF2B5EF4-FFF2-40B4-BE49-F238E27FC236}">
                <a16:creationId xmlns:a16="http://schemas.microsoft.com/office/drawing/2014/main" id="{66040B0D-CA35-F78C-BC0A-E58EAFDF86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33336" y="4118952"/>
            <a:ext cx="984250" cy="9842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0E9ED45-2749-E018-75E3-C7CE80B49E51}"/>
              </a:ext>
            </a:extLst>
          </p:cNvPr>
          <p:cNvSpPr txBox="1"/>
          <p:nvPr/>
        </p:nvSpPr>
        <p:spPr>
          <a:xfrm>
            <a:off x="5246074" y="2305536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Campaign toolkit</a:t>
            </a:r>
          </a:p>
        </p:txBody>
      </p:sp>
      <p:pic>
        <p:nvPicPr>
          <p:cNvPr id="36" name="Graphic 36" descr="Mining tools with solid fill">
            <a:extLst>
              <a:ext uri="{FF2B5EF4-FFF2-40B4-BE49-F238E27FC236}">
                <a16:creationId xmlns:a16="http://schemas.microsoft.com/office/drawing/2014/main" id="{0524E4CF-3215-6D69-8BD0-A12DDA5F05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99723" y="1672491"/>
            <a:ext cx="582247" cy="5822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3F5546C-8FE2-DADA-BFD9-5652E7225532}"/>
              </a:ext>
            </a:extLst>
          </p:cNvPr>
          <p:cNvSpPr txBox="1"/>
          <p:nvPr/>
        </p:nvSpPr>
        <p:spPr>
          <a:xfrm>
            <a:off x="6955691" y="2285998"/>
            <a:ext cx="1143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Local events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5E440E-8557-D037-20BB-5ACD183EBF77}"/>
              </a:ext>
            </a:extLst>
          </p:cNvPr>
          <p:cNvSpPr txBox="1"/>
          <p:nvPr/>
        </p:nvSpPr>
        <p:spPr>
          <a:xfrm>
            <a:off x="8450382" y="2188306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Memorial unveilings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90BD34-D746-F80A-834D-1E5A9470C806}"/>
              </a:ext>
            </a:extLst>
          </p:cNvPr>
          <p:cNvSpPr txBox="1"/>
          <p:nvPr/>
        </p:nvSpPr>
        <p:spPr>
          <a:xfrm>
            <a:off x="7014306" y="4435229"/>
            <a:ext cx="1143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Light Up Pink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805094-84BE-A84C-DAE9-24CBB0757337}"/>
              </a:ext>
            </a:extLst>
          </p:cNvPr>
          <p:cNvSpPr txBox="1"/>
          <p:nvPr/>
        </p:nvSpPr>
        <p:spPr>
          <a:xfrm>
            <a:off x="8538305" y="4454767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Race for Recipients</a:t>
            </a:r>
          </a:p>
        </p:txBody>
      </p:sp>
      <p:pic>
        <p:nvPicPr>
          <p:cNvPr id="42" name="Graphic 42" descr="Circus Tent with solid fill">
            <a:extLst>
              <a:ext uri="{FF2B5EF4-FFF2-40B4-BE49-F238E27FC236}">
                <a16:creationId xmlns:a16="http://schemas.microsoft.com/office/drawing/2014/main" id="{24A0B531-4EC1-B775-55A7-058910C76C4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211646" y="1633414"/>
            <a:ext cx="631093" cy="621324"/>
          </a:xfrm>
          <a:prstGeom prst="rect">
            <a:avLst/>
          </a:prstGeom>
        </p:spPr>
      </p:pic>
      <p:pic>
        <p:nvPicPr>
          <p:cNvPr id="43" name="Graphic 43" descr="Stacked Rocks with solid fill">
            <a:extLst>
              <a:ext uri="{FF2B5EF4-FFF2-40B4-BE49-F238E27FC236}">
                <a16:creationId xmlns:a16="http://schemas.microsoft.com/office/drawing/2014/main" id="{F6D4C459-09EC-2FAD-F32E-276F62E271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833338" y="1652953"/>
            <a:ext cx="660400" cy="650631"/>
          </a:xfrm>
          <a:prstGeom prst="rect">
            <a:avLst/>
          </a:prstGeom>
        </p:spPr>
      </p:pic>
      <p:pic>
        <p:nvPicPr>
          <p:cNvPr id="44" name="Graphic 44" descr="Lights On with solid fill">
            <a:extLst>
              <a:ext uri="{FF2B5EF4-FFF2-40B4-BE49-F238E27FC236}">
                <a16:creationId xmlns:a16="http://schemas.microsoft.com/office/drawing/2014/main" id="{692F5B8D-5E3E-F663-AD11-E041B3C8042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240953" y="4964723"/>
            <a:ext cx="679939" cy="699477"/>
          </a:xfrm>
          <a:prstGeom prst="rect">
            <a:avLst/>
          </a:prstGeom>
        </p:spPr>
      </p:pic>
      <p:pic>
        <p:nvPicPr>
          <p:cNvPr id="45" name="Graphic 45" descr="Run with solid fill">
            <a:extLst>
              <a:ext uri="{FF2B5EF4-FFF2-40B4-BE49-F238E27FC236}">
                <a16:creationId xmlns:a16="http://schemas.microsoft.com/office/drawing/2014/main" id="{7C6B180D-E198-83E6-976D-E9C7CE3AB2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882184" y="5052646"/>
            <a:ext cx="660400" cy="660400"/>
          </a:xfrm>
          <a:prstGeom prst="rect">
            <a:avLst/>
          </a:prstGeom>
        </p:spPr>
      </p:pic>
      <p:pic>
        <p:nvPicPr>
          <p:cNvPr id="46" name="Graphic 46" descr="Hospital with solid fill">
            <a:extLst>
              <a:ext uri="{FF2B5EF4-FFF2-40B4-BE49-F238E27FC236}">
                <a16:creationId xmlns:a16="http://schemas.microsoft.com/office/drawing/2014/main" id="{506C32A2-AA80-E3A7-C5C1-E32A968C787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191262" y="3714261"/>
            <a:ext cx="806939" cy="79717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CB4D561-86D0-556D-332F-288CF6A26145}"/>
              </a:ext>
            </a:extLst>
          </p:cNvPr>
          <p:cNvSpPr txBox="1"/>
          <p:nvPr/>
        </p:nvSpPr>
        <p:spPr>
          <a:xfrm>
            <a:off x="9886459" y="3243382"/>
            <a:ext cx="14263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>
                <a:solidFill>
                  <a:srgbClr val="0065CC"/>
                </a:solidFill>
                <a:cs typeface="Arial"/>
              </a:rPr>
              <a:t>NHS Trust comms</a:t>
            </a:r>
          </a:p>
        </p:txBody>
      </p:sp>
    </p:spTree>
    <p:extLst>
      <p:ext uri="{BB962C8B-B14F-4D97-AF65-F5344CB8AC3E}">
        <p14:creationId xmlns:p14="http://schemas.microsoft.com/office/powerpoint/2010/main" val="426443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>
            <a:extLst>
              <a:ext uri="{FF2B5EF4-FFF2-40B4-BE49-F238E27FC236}">
                <a16:creationId xmlns:a16="http://schemas.microsoft.com/office/drawing/2014/main" id="{573CEE9C-2000-4481-A63A-C3A55922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Activity is aligned to key calendar moments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2CFD3EA-B750-4165-AE81-FCCA33B46B0B}"/>
              </a:ext>
            </a:extLst>
          </p:cNvPr>
          <p:cNvGraphicFramePr>
            <a:graphicFrameLocks noGrp="1"/>
          </p:cNvGraphicFramePr>
          <p:nvPr/>
        </p:nvGraphicFramePr>
        <p:xfrm>
          <a:off x="141850" y="1173284"/>
          <a:ext cx="11924523" cy="4710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96">
                  <a:extLst>
                    <a:ext uri="{9D8B030D-6E8A-4147-A177-3AD203B41FA5}">
                      <a16:colId xmlns:a16="http://schemas.microsoft.com/office/drawing/2014/main" val="1755320313"/>
                    </a:ext>
                  </a:extLst>
                </a:gridCol>
                <a:gridCol w="798846">
                  <a:extLst>
                    <a:ext uri="{9D8B030D-6E8A-4147-A177-3AD203B41FA5}">
                      <a16:colId xmlns:a16="http://schemas.microsoft.com/office/drawing/2014/main" val="2633150390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2246360347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2793860434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3315187297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559683962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3214534491"/>
                    </a:ext>
                  </a:extLst>
                </a:gridCol>
                <a:gridCol w="917271">
                  <a:extLst>
                    <a:ext uri="{9D8B030D-6E8A-4147-A177-3AD203B41FA5}">
                      <a16:colId xmlns:a16="http://schemas.microsoft.com/office/drawing/2014/main" val="703649615"/>
                    </a:ext>
                  </a:extLst>
                </a:gridCol>
                <a:gridCol w="826116">
                  <a:extLst>
                    <a:ext uri="{9D8B030D-6E8A-4147-A177-3AD203B41FA5}">
                      <a16:colId xmlns:a16="http://schemas.microsoft.com/office/drawing/2014/main" val="3171555417"/>
                    </a:ext>
                  </a:extLst>
                </a:gridCol>
                <a:gridCol w="905070">
                  <a:extLst>
                    <a:ext uri="{9D8B030D-6E8A-4147-A177-3AD203B41FA5}">
                      <a16:colId xmlns:a16="http://schemas.microsoft.com/office/drawing/2014/main" val="4033637520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3024626913"/>
                    </a:ext>
                  </a:extLst>
                </a:gridCol>
                <a:gridCol w="1026367">
                  <a:extLst>
                    <a:ext uri="{9D8B030D-6E8A-4147-A177-3AD203B41FA5}">
                      <a16:colId xmlns:a16="http://schemas.microsoft.com/office/drawing/2014/main" val="2848380529"/>
                    </a:ext>
                  </a:extLst>
                </a:gridCol>
                <a:gridCol w="942394">
                  <a:extLst>
                    <a:ext uri="{9D8B030D-6E8A-4147-A177-3AD203B41FA5}">
                      <a16:colId xmlns:a16="http://schemas.microsoft.com/office/drawing/2014/main" val="521608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Aug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Mar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54448"/>
                  </a:ext>
                </a:extLst>
              </a:tr>
              <a:tr h="1880549">
                <a:tc>
                  <a:txBody>
                    <a:bodyPr/>
                    <a:lstStyle/>
                    <a:p>
                      <a:r>
                        <a:rPr lang="en-GB" sz="1100" b="1"/>
                        <a:t>Gold/Silver level activity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  <a:p>
                      <a:endParaRPr lang="en-GB"/>
                    </a:p>
                    <a:p>
                      <a:endParaRPr lang="en-GB"/>
                    </a:p>
                    <a:p>
                      <a:endParaRPr lang="en-GB"/>
                    </a:p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08204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b="1" i="0" u="none" strike="noStrike" noProof="0">
                          <a:latin typeface="Arial"/>
                        </a:rPr>
                        <a:t>Paid media 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GB" sz="1100" b="1" i="0" u="none" strike="noStrike" noProof="0">
                          <a:latin typeface="Arial"/>
                        </a:rPr>
                        <a:t>advertising</a:t>
                      </a:r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9290"/>
                  </a:ext>
                </a:extLst>
              </a:tr>
              <a:tr h="887392">
                <a:tc>
                  <a:txBody>
                    <a:bodyPr/>
                    <a:lstStyle/>
                    <a:p>
                      <a:r>
                        <a:rPr lang="en-GB" sz="1100" b="1"/>
                        <a:t>Bronze level activity</a:t>
                      </a:r>
                    </a:p>
                    <a:p>
                      <a:pPr lvl="0">
                        <a:buNone/>
                      </a:pPr>
                      <a:endParaRPr lang="en-GB" sz="1100" b="1"/>
                    </a:p>
                    <a:p>
                      <a:pPr lvl="0">
                        <a:buNone/>
                      </a:pPr>
                      <a:endParaRPr lang="en-GB" sz="1100" b="1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6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/>
                        <a:t>Always on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03440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GB" sz="1100" b="1"/>
                        <a:t>Evaluation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5381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sz="1100" b="1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303165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5B7C25DF-05B7-406A-9352-8A113A74D49E}"/>
              </a:ext>
            </a:extLst>
          </p:cNvPr>
          <p:cNvSpPr/>
          <p:nvPr/>
        </p:nvSpPr>
        <p:spPr bwMode="auto">
          <a:xfrm>
            <a:off x="1210297" y="4822335"/>
            <a:ext cx="10835802" cy="2161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3">
                <a:lumMod val="40000"/>
                <a:lumOff val="60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050" dirty="0">
                <a:solidFill>
                  <a:schemeClr val="bg1"/>
                </a:solidFill>
                <a:latin typeface="Nunito" pitchFamily="2" charset="0"/>
                <a:sym typeface="Nunito"/>
              </a:rPr>
              <a:t>Social media / PR / community engagement / partnership outreach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0A533-E53A-459A-8096-E6F3874DAEAD}"/>
              </a:ext>
            </a:extLst>
          </p:cNvPr>
          <p:cNvSpPr/>
          <p:nvPr/>
        </p:nvSpPr>
        <p:spPr bwMode="auto">
          <a:xfrm>
            <a:off x="3865078" y="2087805"/>
            <a:ext cx="811763" cy="469167"/>
          </a:xfrm>
          <a:prstGeom prst="rect">
            <a:avLst/>
          </a:prstGeom>
          <a:solidFill>
            <a:srgbClr val="E8AF05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Commonwealth Tribute To Life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27C27D-35A7-4CDB-BF77-D20B4FABBF77}"/>
              </a:ext>
            </a:extLst>
          </p:cNvPr>
          <p:cNvSpPr/>
          <p:nvPr/>
        </p:nvSpPr>
        <p:spPr bwMode="auto">
          <a:xfrm>
            <a:off x="4246492" y="2655946"/>
            <a:ext cx="1099568" cy="458716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0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South Asian Heritage Month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47B2D0-06D2-4B07-A44A-70E6C886061D}"/>
              </a:ext>
            </a:extLst>
          </p:cNvPr>
          <p:cNvSpPr/>
          <p:nvPr/>
        </p:nvSpPr>
        <p:spPr bwMode="auto">
          <a:xfrm>
            <a:off x="5709652" y="1609352"/>
            <a:ext cx="811763" cy="743270"/>
          </a:xfrm>
          <a:prstGeom prst="rect">
            <a:avLst/>
          </a:prstGeom>
          <a:solidFill>
            <a:srgbClr val="E8AF05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Organ Donation Week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47B518-90D0-4A00-B312-A08AFD36C449}"/>
              </a:ext>
            </a:extLst>
          </p:cNvPr>
          <p:cNvSpPr/>
          <p:nvPr/>
        </p:nvSpPr>
        <p:spPr bwMode="auto">
          <a:xfrm>
            <a:off x="6603002" y="1618998"/>
            <a:ext cx="821408" cy="508146"/>
          </a:xfrm>
          <a:prstGeom prst="rect">
            <a:avLst/>
          </a:prstGeom>
          <a:solidFill>
            <a:srgbClr val="E8AF05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Black History Month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13A042-C534-4779-9E11-95C02FE95822}"/>
              </a:ext>
            </a:extLst>
          </p:cNvPr>
          <p:cNvSpPr/>
          <p:nvPr/>
        </p:nvSpPr>
        <p:spPr bwMode="auto">
          <a:xfrm>
            <a:off x="9235631" y="1619000"/>
            <a:ext cx="811763" cy="893672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50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New Year Giving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82D4A9B-A523-412A-84C5-837C14631361}"/>
              </a:ext>
            </a:extLst>
          </p:cNvPr>
          <p:cNvSpPr/>
          <p:nvPr/>
        </p:nvSpPr>
        <p:spPr bwMode="auto">
          <a:xfrm>
            <a:off x="10166177" y="1618999"/>
            <a:ext cx="885883" cy="90331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Valentines: Heart to Heart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092300F-A860-44EF-BD2D-41AEF41FCCCE}"/>
              </a:ext>
            </a:extLst>
          </p:cNvPr>
          <p:cNvSpPr/>
          <p:nvPr/>
        </p:nvSpPr>
        <p:spPr bwMode="auto">
          <a:xfrm>
            <a:off x="11137993" y="1616821"/>
            <a:ext cx="885883" cy="903318"/>
          </a:xfrm>
          <a:prstGeom prst="rect">
            <a:avLst/>
          </a:prstGeom>
          <a:solidFill>
            <a:srgbClr val="E8AF05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World Kidney Day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FD5E323-3206-4E6B-8C69-A683637D5F30}"/>
              </a:ext>
            </a:extLst>
          </p:cNvPr>
          <p:cNvSpPr/>
          <p:nvPr/>
        </p:nvSpPr>
        <p:spPr bwMode="auto">
          <a:xfrm>
            <a:off x="6603001" y="2174582"/>
            <a:ext cx="811763" cy="430981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World Sight Day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BBF59D-BAE7-4E03-A447-D1BCC35C5B2B}"/>
              </a:ext>
            </a:extLst>
          </p:cNvPr>
          <p:cNvSpPr/>
          <p:nvPr/>
        </p:nvSpPr>
        <p:spPr bwMode="auto">
          <a:xfrm>
            <a:off x="1206170" y="1618603"/>
            <a:ext cx="746448" cy="662474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Easter: Give The Gift of Life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1878AA6-603B-492C-8FD1-4EBFEA79C0D1}"/>
              </a:ext>
            </a:extLst>
          </p:cNvPr>
          <p:cNvSpPr/>
          <p:nvPr/>
        </p:nvSpPr>
        <p:spPr bwMode="auto">
          <a:xfrm>
            <a:off x="2035849" y="1630032"/>
            <a:ext cx="787470" cy="662474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England: 2</a:t>
            </a:r>
            <a:r>
              <a:rPr lang="en-GB" sz="900" baseline="300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year anniversary law change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BC1C450-0B39-4B79-846A-266CA176BDF4}"/>
              </a:ext>
            </a:extLst>
          </p:cNvPr>
          <p:cNvSpPr/>
          <p:nvPr/>
        </p:nvSpPr>
        <p:spPr bwMode="auto">
          <a:xfrm>
            <a:off x="3863190" y="1603579"/>
            <a:ext cx="813965" cy="469564"/>
          </a:xfrm>
          <a:prstGeom prst="rect">
            <a:avLst/>
          </a:prstGeom>
          <a:solidFill>
            <a:srgbClr val="FFC000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Transplant Activity Report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A415B7-256E-457E-A907-946873A69C82}"/>
              </a:ext>
            </a:extLst>
          </p:cNvPr>
          <p:cNvSpPr/>
          <p:nvPr/>
        </p:nvSpPr>
        <p:spPr bwMode="auto">
          <a:xfrm>
            <a:off x="6612647" y="5543412"/>
            <a:ext cx="811763" cy="293445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Attitudinal survey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A57166F-4916-4A1E-85C9-76800D49FB17}"/>
              </a:ext>
            </a:extLst>
          </p:cNvPr>
          <p:cNvSpPr/>
          <p:nvPr/>
        </p:nvSpPr>
        <p:spPr bwMode="auto">
          <a:xfrm>
            <a:off x="1210297" y="5202626"/>
            <a:ext cx="10829131" cy="2723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0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Monthly / quarterly performance review &gt; campaign optimisation &gt; continuous learning cycle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80F36B-ECF1-270B-D800-9A9331247E72}"/>
              </a:ext>
            </a:extLst>
          </p:cNvPr>
          <p:cNvSpPr/>
          <p:nvPr/>
        </p:nvSpPr>
        <p:spPr bwMode="auto">
          <a:xfrm>
            <a:off x="2035849" y="3918729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Dying Matters week</a:t>
            </a:r>
            <a:endParaRPr lang="en-GB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133D0A-D3C5-5418-9B55-8BFF3E845A59}"/>
              </a:ext>
            </a:extLst>
          </p:cNvPr>
          <p:cNvSpPr/>
          <p:nvPr/>
        </p:nvSpPr>
        <p:spPr bwMode="auto">
          <a:xfrm>
            <a:off x="2035849" y="4351722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Eid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EDCCE1-D9F0-3FAC-4B82-4718F167592D}"/>
              </a:ext>
            </a:extLst>
          </p:cNvPr>
          <p:cNvSpPr/>
          <p:nvPr/>
        </p:nvSpPr>
        <p:spPr bwMode="auto">
          <a:xfrm>
            <a:off x="2966975" y="3953715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Father's Day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291AAC-D807-7503-12BB-71B6CE21054C}"/>
              </a:ext>
            </a:extLst>
          </p:cNvPr>
          <p:cNvSpPr/>
          <p:nvPr/>
        </p:nvSpPr>
        <p:spPr bwMode="auto">
          <a:xfrm>
            <a:off x="3880728" y="3931403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British Transplant Games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C27D14-A3CD-8F5E-A6BB-C603A413F66A}"/>
              </a:ext>
            </a:extLst>
          </p:cNvPr>
          <p:cNvSpPr/>
          <p:nvPr/>
        </p:nvSpPr>
        <p:spPr bwMode="auto">
          <a:xfrm>
            <a:off x="4796276" y="3945981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European Transplant Games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DE7BAA-16C7-B22D-3DE3-89070B58B7C8}"/>
              </a:ext>
            </a:extLst>
          </p:cNvPr>
          <p:cNvSpPr/>
          <p:nvPr/>
        </p:nvSpPr>
        <p:spPr bwMode="auto">
          <a:xfrm>
            <a:off x="5709652" y="3912094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Letter Writing Day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91CCE7-DACD-42FE-A55E-C3C2C4E5CE5B}"/>
              </a:ext>
            </a:extLst>
          </p:cNvPr>
          <p:cNvSpPr/>
          <p:nvPr/>
        </p:nvSpPr>
        <p:spPr bwMode="auto">
          <a:xfrm>
            <a:off x="5703719" y="4350271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World Heart Day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EDB5F9-EEA5-60AC-06A0-B64B167FF030}"/>
              </a:ext>
            </a:extLst>
          </p:cNvPr>
          <p:cNvSpPr/>
          <p:nvPr/>
        </p:nvSpPr>
        <p:spPr bwMode="auto">
          <a:xfrm>
            <a:off x="7516207" y="3919044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Interfaith Week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033376-81F9-2715-54DE-111F3EB1473E}"/>
              </a:ext>
            </a:extLst>
          </p:cNvPr>
          <p:cNvSpPr/>
          <p:nvPr/>
        </p:nvSpPr>
        <p:spPr bwMode="auto">
          <a:xfrm>
            <a:off x="7525852" y="1630031"/>
            <a:ext cx="739462" cy="514933"/>
          </a:xfrm>
          <a:prstGeom prst="rect">
            <a:avLst/>
          </a:prstGeom>
          <a:solidFill>
            <a:srgbClr val="E8AF05"/>
          </a:solidFill>
          <a:ln w="9525">
            <a:solidFill>
              <a:srgbClr val="E8AF05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BAME Transplant Activity Report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BC87770-373F-21F4-A757-24AA78424A0E}"/>
              </a:ext>
            </a:extLst>
          </p:cNvPr>
          <p:cNvSpPr/>
          <p:nvPr/>
        </p:nvSpPr>
        <p:spPr bwMode="auto">
          <a:xfrm>
            <a:off x="11205721" y="3912094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Mother's Day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C4A986-D9DA-7E66-47A9-0B57EB492C6A}"/>
              </a:ext>
            </a:extLst>
          </p:cNvPr>
          <p:cNvSpPr/>
          <p:nvPr/>
        </p:nvSpPr>
        <p:spPr bwMode="auto">
          <a:xfrm>
            <a:off x="9290932" y="4367215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Storytelling Week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DD7B7A-CC55-CD05-BD2E-C65E414F8F0D}"/>
              </a:ext>
            </a:extLst>
          </p:cNvPr>
          <p:cNvSpPr/>
          <p:nvPr/>
        </p:nvSpPr>
        <p:spPr bwMode="auto">
          <a:xfrm>
            <a:off x="6603355" y="2682429"/>
            <a:ext cx="827590" cy="364602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Diwali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BB365B-F70D-C7CB-56EA-0D3FC0C8BEE1}"/>
              </a:ext>
            </a:extLst>
          </p:cNvPr>
          <p:cNvSpPr/>
          <p:nvPr/>
        </p:nvSpPr>
        <p:spPr bwMode="auto">
          <a:xfrm>
            <a:off x="1197979" y="3953715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Vaisakhi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894298-ABCA-BC48-9156-0192F8A157A7}"/>
              </a:ext>
            </a:extLst>
          </p:cNvPr>
          <p:cNvSpPr/>
          <p:nvPr/>
        </p:nvSpPr>
        <p:spPr bwMode="auto">
          <a:xfrm>
            <a:off x="3880728" y="4357019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Friendship Day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CB2830-2EBD-3042-BF6E-FB398FFB4249}"/>
              </a:ext>
            </a:extLst>
          </p:cNvPr>
          <p:cNvSpPr/>
          <p:nvPr/>
        </p:nvSpPr>
        <p:spPr bwMode="auto">
          <a:xfrm>
            <a:off x="8351247" y="1636820"/>
            <a:ext cx="811763" cy="508145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90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Christmas – real life story PR</a:t>
            </a:r>
            <a:endParaRPr lang="en-GB" sz="900" dirty="0">
              <a:solidFill>
                <a:srgbClr val="FFFFFF"/>
              </a:solidFill>
              <a:latin typeface="Nunito"/>
              <a:ea typeface="Nunito"/>
              <a:cs typeface="Nunito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52074BD-8408-B107-1366-836418EA6AD0}"/>
              </a:ext>
            </a:extLst>
          </p:cNvPr>
          <p:cNvSpPr/>
          <p:nvPr/>
        </p:nvSpPr>
        <p:spPr bwMode="auto">
          <a:xfrm>
            <a:off x="9273148" y="3941657"/>
            <a:ext cx="750426" cy="364602"/>
          </a:xfrm>
          <a:prstGeom prst="rect">
            <a:avLst/>
          </a:prstGeom>
          <a:solidFill>
            <a:srgbClr val="B85906"/>
          </a:solidFill>
          <a:ln w="9525">
            <a:solidFill>
              <a:srgbClr val="B85906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80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World Religion Day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A359B6-4512-83B5-1959-7533306F756E}"/>
              </a:ext>
            </a:extLst>
          </p:cNvPr>
          <p:cNvSpPr/>
          <p:nvPr/>
        </p:nvSpPr>
        <p:spPr bwMode="auto">
          <a:xfrm>
            <a:off x="10204215" y="3449219"/>
            <a:ext cx="1695689" cy="36460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rtlCol="0" anchor="ctr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-GB" sz="1000" dirty="0">
                <a:solidFill>
                  <a:srgbClr val="FFFFFF"/>
                </a:solidFill>
                <a:latin typeface="Nunito"/>
                <a:ea typeface="Nunito"/>
                <a:cs typeface="Nunito"/>
              </a:rPr>
              <a:t>Paid media advertising TBC</a:t>
            </a:r>
            <a:endParaRPr lang="en-GB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009604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5BA4-8DD1-49D0-8EF1-DFEDAD62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1" y="274521"/>
            <a:ext cx="9842856" cy="633377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Access to the latest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0F7B-5F75-4C5A-B75C-AC159744F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34" y="1125265"/>
            <a:ext cx="5392615" cy="5069778"/>
          </a:xfrm>
        </p:spPr>
        <p:txBody>
          <a:bodyPr wrap="square" anchor="t">
            <a:normAutofit fontScale="92500"/>
          </a:bodyPr>
          <a:lstStyle/>
          <a:p>
            <a:pPr marL="356870" indent="-356870">
              <a:lnSpc>
                <a:spcPct val="140000"/>
              </a:lnSpc>
            </a:pPr>
            <a:r>
              <a:rPr lang="en-GB" sz="1600" dirty="0"/>
              <a:t>All the latest campaign information will available on our </a:t>
            </a:r>
            <a:r>
              <a:rPr lang="en-GB" sz="1600" b="1" dirty="0"/>
              <a:t>Campaign Guide </a:t>
            </a:r>
            <a:r>
              <a:rPr lang="en-GB" sz="1600" dirty="0"/>
              <a:t>&gt; </a:t>
            </a:r>
            <a:r>
              <a:rPr lang="en-GB" sz="1600" dirty="0">
                <a:hlinkClick r:id="rId3"/>
              </a:rPr>
              <a:t>https://sway.office.com/e9lnib4bbFV5Cjbk?ref=Link</a:t>
            </a:r>
            <a:endParaRPr lang="en-GB" sz="1600" dirty="0"/>
          </a:p>
          <a:p>
            <a:pPr marL="356870" indent="-356870">
              <a:lnSpc>
                <a:spcPct val="140000"/>
              </a:lnSpc>
            </a:pPr>
            <a:r>
              <a:rPr lang="en-GB" sz="1600" dirty="0"/>
              <a:t>Save it to your favourites and you’ll easily be able to revisit ahead of ODC meetings</a:t>
            </a:r>
          </a:p>
          <a:p>
            <a:pPr marL="356870" indent="-356870">
              <a:lnSpc>
                <a:spcPct val="140000"/>
              </a:lnSpc>
            </a:pPr>
            <a:r>
              <a:rPr lang="en-GB" sz="1600" dirty="0"/>
              <a:t>How you can get involved</a:t>
            </a:r>
          </a:p>
          <a:p>
            <a:pPr marL="773430" lvl="1" indent="-297180">
              <a:lnSpc>
                <a:spcPct val="140000"/>
              </a:lnSpc>
            </a:pPr>
            <a:r>
              <a:rPr lang="en-GB" sz="1600" dirty="0"/>
              <a:t>We’ve love to share any wins you’ve had as a committee on this site to inspire others</a:t>
            </a:r>
          </a:p>
          <a:p>
            <a:pPr marL="773430" lvl="1" indent="-297180">
              <a:lnSpc>
                <a:spcPct val="140000"/>
              </a:lnSpc>
            </a:pPr>
            <a:r>
              <a:rPr lang="en-GB" sz="1600" dirty="0"/>
              <a:t>Please share any news with your regional marketing lead or via </a:t>
            </a:r>
            <a:r>
              <a:rPr lang="en-GB" sz="1600" dirty="0">
                <a:hlinkClick r:id="rId4"/>
              </a:rPr>
              <a:t>marketing.comms@nhsbt.nhs.uk</a:t>
            </a:r>
            <a:endParaRPr lang="en-GB" sz="1600" dirty="0"/>
          </a:p>
          <a:p>
            <a:pPr marL="0" indent="0">
              <a:buNone/>
            </a:pPr>
            <a:r>
              <a:rPr lang="en-GB" sz="1600" b="1" dirty="0"/>
              <a:t>The </a:t>
            </a:r>
            <a:r>
              <a:rPr lang="en-GB" sz="1600" b="1" dirty="0">
                <a:hlinkClick r:id="rId5"/>
              </a:rPr>
              <a:t>Get Involved Hub</a:t>
            </a:r>
            <a:endParaRPr lang="en-GB" sz="16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184" dirty="0">
                <a:cs typeface="Arial"/>
              </a:rPr>
              <a:t>Download digital materials 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184" dirty="0">
                <a:cs typeface="Arial"/>
              </a:rPr>
              <a:t>Order printed materials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184" dirty="0">
                <a:cs typeface="Arial"/>
              </a:rPr>
              <a:t>Statistics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184" dirty="0">
                <a:cs typeface="Arial"/>
              </a:rPr>
              <a:t>Education resources</a:t>
            </a:r>
          </a:p>
          <a:p>
            <a:pPr marL="476250" lvl="1" indent="0">
              <a:lnSpc>
                <a:spcPct val="140000"/>
              </a:lnSpc>
              <a:buNone/>
            </a:pPr>
            <a:endParaRPr lang="en-GB" sz="1600" dirty="0"/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7F49B41-9AD1-445B-8054-2A3550D1A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249" y="1125265"/>
            <a:ext cx="5392615" cy="2413195"/>
          </a:xfrm>
          <a:prstGeom prst="rect">
            <a:avLst/>
          </a:prstGeom>
          <a:noFill/>
        </p:spPr>
      </p:pic>
      <p:pic>
        <p:nvPicPr>
          <p:cNvPr id="8" name="Content Placeholder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81D9A12-B154-4DB6-8705-7A1FAB80D4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7808050" y="2578495"/>
            <a:ext cx="3869829" cy="3616548"/>
          </a:xfrm>
        </p:spPr>
      </p:pic>
    </p:spTree>
    <p:extLst>
      <p:ext uri="{BB962C8B-B14F-4D97-AF65-F5344CB8AC3E}">
        <p14:creationId xmlns:p14="http://schemas.microsoft.com/office/powerpoint/2010/main" val="365308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43E92D-8C27-42E3-A85B-58C6CA13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8D2629-4D4C-4D38-9C45-49CFC90CB61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Marketing.comms@nhsbt.nhs.uk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08304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.lHlzYi02DdQrEzb.F_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.lHlzYi02DdQrEzb.F_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.lHlzYi02DdQrEzb.F_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.lHlzYi02DdQrEzb.F_Q"/>
</p:tagLst>
</file>

<file path=ppt/theme/theme1.xml><?xml version="1.0" encoding="utf-8"?>
<a:theme xmlns:a="http://schemas.openxmlformats.org/drawingml/2006/main" name="2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ee4a98-54e2-4fa9-8bf1-c07c68638e25" xsi:nil="true"/>
    <lcf76f155ced4ddcb4097134ff3c332f xmlns="cd53466c-a81a-4dc1-83af-23d66d2d1c2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24D39BD9BB846BFA303B9830534CA" ma:contentTypeVersion="14" ma:contentTypeDescription="Create a new document." ma:contentTypeScope="" ma:versionID="3a992809904abe140881601e67e25cd3">
  <xsd:schema xmlns:xsd="http://www.w3.org/2001/XMLSchema" xmlns:xs="http://www.w3.org/2001/XMLSchema" xmlns:p="http://schemas.microsoft.com/office/2006/metadata/properties" xmlns:ns2="cd53466c-a81a-4dc1-83af-23d66d2d1c2b" xmlns:ns3="30af0a64-d428-4363-9183-e43a89fbdd65" xmlns:ns4="0aee4a98-54e2-4fa9-8bf1-c07c68638e25" targetNamespace="http://schemas.microsoft.com/office/2006/metadata/properties" ma:root="true" ma:fieldsID="2b375fdbae244c9d73813678011ff581" ns2:_="" ns3:_="" ns4:_="">
    <xsd:import namespace="cd53466c-a81a-4dc1-83af-23d66d2d1c2b"/>
    <xsd:import namespace="30af0a64-d428-4363-9183-e43a89fbdd65"/>
    <xsd:import namespace="0aee4a98-54e2-4fa9-8bf1-c07c68638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3466c-a81a-4dc1-83af-23d66d2d1c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af0a64-d428-4363-9183-e43a89fbdd6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e4a98-54e2-4fa9-8bf1-c07c68638e2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3410e93-99e3-44b5-b4aa-304f2a731cb4}" ma:internalName="TaxCatchAll" ma:showField="CatchAllData" ma:web="30af0a64-d428-4363-9183-e43a89fbdd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2B38EF-A340-41C0-B3CD-DAEFBA290F1C}">
  <ds:schemaRefs>
    <ds:schemaRef ds:uri="http://www.w3.org/XML/1998/namespace"/>
    <ds:schemaRef ds:uri="cd53466c-a81a-4dc1-83af-23d66d2d1c2b"/>
    <ds:schemaRef ds:uri="30af0a64-d428-4363-9183-e43a89fbdd65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aee4a98-54e2-4fa9-8bf1-c07c68638e2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3D4DA30-B0A4-42A9-ACFE-56F028F451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DFCB0E-49D0-4D3F-8765-20231CFDCB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53466c-a81a-4dc1-83af-23d66d2d1c2b"/>
    <ds:schemaRef ds:uri="30af0a64-d428-4363-9183-e43a89fbdd65"/>
    <ds:schemaRef ds:uri="0aee4a98-54e2-4fa9-8bf1-c07c68638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1334</Words>
  <Application>Microsoft Office PowerPoint</Application>
  <PresentationFormat>Widescreen</PresentationFormat>
  <Paragraphs>172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Nunito</vt:lpstr>
      <vt:lpstr>Wingdings</vt:lpstr>
      <vt:lpstr>2_Default Design</vt:lpstr>
      <vt:lpstr>5_Default Design</vt:lpstr>
      <vt:lpstr>2_Default Design</vt:lpstr>
      <vt:lpstr>2_Default Design</vt:lpstr>
      <vt:lpstr>Organ Donation Marketing Overview   Organ Donation Committee Chairs – October 2022</vt:lpstr>
      <vt:lpstr>The biggest impact that public engagement can have on supporting an uplift in consent rates is to motivate those in favour of organ donation to register &amp; share their decision</vt:lpstr>
      <vt:lpstr>Grow and diversify the donor base</vt:lpstr>
      <vt:lpstr>Deceased donation key messaging </vt:lpstr>
      <vt:lpstr>National and regional approach for maximum impact </vt:lpstr>
      <vt:lpstr>Activity is aligned to key calendar moments</vt:lpstr>
      <vt:lpstr>Access to the latest information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21-22 Key workstreams &amp; objectives</dc:title>
  <dc:creator>Cullen Alexandra</dc:creator>
  <cp:lastModifiedBy>Jill Featherstone</cp:lastModifiedBy>
  <cp:revision>296</cp:revision>
  <dcterms:created xsi:type="dcterms:W3CDTF">2021-03-19T08:06:38Z</dcterms:created>
  <dcterms:modified xsi:type="dcterms:W3CDTF">2022-10-05T14:10:47Z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0x01010002224D39BD9BB846BFA303B9830534CA</vt:lpwstr>
  </property>
  <property fmtid="{D5CDD505-2E9C-101B-9397-08002B2CF9AE}" pid="3" name="MediaServiceImageTags">
    <vt:lpwstr/>
  </property>
</Properties>
</file>