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9" r:id="rId6"/>
    <p:sldId id="269" r:id="rId7"/>
    <p:sldId id="260" r:id="rId8"/>
    <p:sldId id="268" r:id="rId9"/>
    <p:sldId id="267" r:id="rId10"/>
    <p:sldId id="270" r:id="rId11"/>
    <p:sldId id="261" r:id="rId12"/>
    <p:sldId id="271" r:id="rId13"/>
    <p:sldId id="262" r:id="rId14"/>
    <p:sldId id="272" r:id="rId15"/>
    <p:sldId id="263" r:id="rId16"/>
    <p:sldId id="275" r:id="rId17"/>
    <p:sldId id="264" r:id="rId18"/>
    <p:sldId id="276" r:id="rId19"/>
    <p:sldId id="266" r:id="rId20"/>
    <p:sldId id="273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47DB15-04C4-4F5F-A2E5-25E5B49719BD}" v="7" dt="2022-10-06T08:35:07.2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DD44-E059-4685-BCCF-81204FBE8D9B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4876EE7E-8CAE-4E17-A5E1-E18724B5A7A2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8660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164CDD44-E059-4685-BCCF-81204FBE8D9B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6EE7E-8CAE-4E17-A5E1-E18724B5A7A2}" type="slidenum">
              <a:rPr lang="en-GB" smtClean="0"/>
              <a:t>‹#›</a:t>
            </a:fld>
            <a:endParaRPr lang="en-GB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7603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DD44-E059-4685-BCCF-81204FBE8D9B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6EE7E-8CAE-4E17-A5E1-E18724B5A7A2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482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DD44-E059-4685-BCCF-81204FBE8D9B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6EE7E-8CAE-4E17-A5E1-E18724B5A7A2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515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DD44-E059-4685-BCCF-81204FBE8D9B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6EE7E-8CAE-4E17-A5E1-E18724B5A7A2}" type="slidenum">
              <a:rPr lang="en-GB" smtClean="0"/>
              <a:t>‹#›</a:t>
            </a:fld>
            <a:endParaRPr lang="en-GB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6058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DD44-E059-4685-BCCF-81204FBE8D9B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6EE7E-8CAE-4E17-A5E1-E18724B5A7A2}" type="slidenum">
              <a:rPr lang="en-GB" smtClean="0"/>
              <a:t>‹#›</a:t>
            </a:fld>
            <a:endParaRPr lang="en-GB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032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DD44-E059-4685-BCCF-81204FBE8D9B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6EE7E-8CAE-4E17-A5E1-E18724B5A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16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DD44-E059-4685-BCCF-81204FBE8D9B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6EE7E-8CAE-4E17-A5E1-E18724B5A7A2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742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164CDD44-E059-4685-BCCF-81204FBE8D9B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4876EE7E-8CAE-4E17-A5E1-E18724B5A7A2}" type="slidenum">
              <a:rPr lang="en-GB" smtClean="0"/>
              <a:t>‹#›</a:t>
            </a:fld>
            <a:endParaRPr lang="en-GB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187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DD44-E059-4685-BCCF-81204FBE8D9B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6EE7E-8CAE-4E17-A5E1-E18724B5A7A2}" type="slidenum">
              <a:rPr lang="en-GB" smtClean="0"/>
              <a:t>‹#›</a:t>
            </a:fld>
            <a:endParaRPr lang="en-GB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009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DD44-E059-4685-BCCF-81204FBE8D9B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6EE7E-8CAE-4E17-A5E1-E18724B5A7A2}" type="slidenum">
              <a:rPr lang="en-GB" smtClean="0"/>
              <a:t>‹#›</a:t>
            </a:fld>
            <a:endParaRPr lang="en-GB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278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CDD44-E059-4685-BCCF-81204FBE8D9B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876EE7E-8CAE-4E17-A5E1-E18724B5A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11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Available%20at%20https:/www.odt.nhs.uk/odt-structures-and-standards/key-strategies/meeting-the-need-2030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FA7EDDA-3031-480A-AABD-CB2FE21B8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76D403-029E-446F-84D4-1383440CA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D0003C-A8C9-4899-979C-8C5CFB0AD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55441" y="983835"/>
            <a:ext cx="5305198" cy="2422561"/>
          </a:xfrm>
        </p:spPr>
        <p:txBody>
          <a:bodyPr>
            <a:normAutofit/>
          </a:bodyPr>
          <a:lstStyle/>
          <a:p>
            <a:r>
              <a:rPr lang="en-GB" sz="5400"/>
              <a:t>Post Course </a:t>
            </a:r>
            <a:br>
              <a:rPr lang="en-GB" sz="5400"/>
            </a:br>
            <a:r>
              <a:rPr lang="en-GB" sz="5400"/>
              <a:t>Survey Answers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16BC83-A25F-43AD-9E32-EDB556FF3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8" y="482171"/>
            <a:ext cx="4641751" cy="5149101"/>
            <a:chOff x="632238" y="482171"/>
            <a:chExt cx="4641751" cy="514910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61B6D6-C786-43A5-ABAC-1D09658CA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238" y="482171"/>
              <a:ext cx="4641751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E7BEA26-7E30-4B07-A8A7-313E96B994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5297" y="812507"/>
              <a:ext cx="4001652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88E28A69-8E6D-4069-B1BF-3E1FF828E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53521" b="36564"/>
          <a:stretch/>
        </p:blipFill>
        <p:spPr>
          <a:xfrm>
            <a:off x="5755426" y="643464"/>
            <a:ext cx="5312664" cy="1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85D9E3A-4055-4E75-99D6-A8BC78E24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8720" y="977099"/>
            <a:ext cx="3671503" cy="4136205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0991920-1599-4727-9308-F77237B8E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23" y="1300025"/>
            <a:ext cx="3362141" cy="349881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CB1121D-9064-4FD7-A180-A50054584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9C1C8D3-4CB3-40C0-82CB-AD7FC8C88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457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373B5-F4E4-4102-9D27-E17631B4C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3306E6-5D0B-439F-BB88-7F1CEA89B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D9016E-713D-40ED-A242-4F407E905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6E4F4B6-B981-4284-BB88-5B702BA3D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80" y="638508"/>
            <a:ext cx="10905339" cy="4843439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ysClr val="windowText" lastClr="000000">
                  <a:lumMod val="95000"/>
                  <a:lumOff val="5000"/>
                </a:sysClr>
              </a:gs>
            </a:gsLst>
            <a:lin ang="5400000" scaled="0"/>
          </a:gradFill>
          <a:ln w="76200" cap="flat" cmpd="sng" algn="ctr">
            <a:noFill/>
            <a:prstDash val="solid"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gradFill rotWithShape="1"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ap="flat" cmpd="sng" algn="ctr">
            <a:solidFill>
              <a:srgbClr val="191919"/>
            </a:solidFill>
            <a:prstDash val="solid"/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645" y="1030259"/>
            <a:ext cx="10122408" cy="4059936"/>
          </a:xfrm>
          <a:prstGeom prst="rect">
            <a:avLst/>
          </a:prstGeom>
          <a:solidFill>
            <a:srgbClr val="FFFFFE"/>
          </a:solidFill>
          <a:ln w="6350" cap="flat" cmpd="sng" algn="ctr">
            <a:solidFill>
              <a:srgbClr val="DCDCE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2393CC-BE97-4D10-BED4-FDF9918F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222" y="1584552"/>
            <a:ext cx="9099255" cy="2537251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ctr"/>
            <a:r>
              <a:rPr lang="en-US" sz="3800" dirty="0">
                <a:solidFill>
                  <a:srgbClr val="454545"/>
                </a:solidFill>
              </a:rPr>
              <a:t>Q. What were your top 3 learning points from the Chair Induction Provision?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EDE8358-DCAB-4435-B043-58877C674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050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880F1-B7B9-48CA-A406-22B97FA69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2E49A-6F30-42C5-91EF-5233F95A0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These will be your own preferences </a:t>
            </a:r>
          </a:p>
        </p:txBody>
      </p:sp>
    </p:spTree>
    <p:extLst>
      <p:ext uri="{BB962C8B-B14F-4D97-AF65-F5344CB8AC3E}">
        <p14:creationId xmlns:p14="http://schemas.microsoft.com/office/powerpoint/2010/main" val="596809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373B5-F4E4-4102-9D27-E17631B4C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3306E6-5D0B-439F-BB88-7F1CEA89B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D9016E-713D-40ED-A242-4F407E905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6E4F4B6-B981-4284-BB88-5B702BA3D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80" y="638508"/>
            <a:ext cx="10905339" cy="4843439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ysClr val="windowText" lastClr="000000">
                  <a:lumMod val="95000"/>
                  <a:lumOff val="5000"/>
                </a:sysClr>
              </a:gs>
            </a:gsLst>
            <a:lin ang="5400000" scaled="0"/>
          </a:gradFill>
          <a:ln w="76200" cap="flat" cmpd="sng" algn="ctr">
            <a:noFill/>
            <a:prstDash val="solid"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gradFill rotWithShape="1"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ap="flat" cmpd="sng" algn="ctr">
            <a:solidFill>
              <a:srgbClr val="191919"/>
            </a:solidFill>
            <a:prstDash val="solid"/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645" y="1030259"/>
            <a:ext cx="10122408" cy="4059936"/>
          </a:xfrm>
          <a:prstGeom prst="rect">
            <a:avLst/>
          </a:prstGeom>
          <a:solidFill>
            <a:srgbClr val="FFFFFE"/>
          </a:solidFill>
          <a:ln w="6350" cap="flat" cmpd="sng" algn="ctr">
            <a:solidFill>
              <a:srgbClr val="DCDCE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2393CC-BE97-4D10-BED4-FDF9918F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222" y="1584552"/>
            <a:ext cx="9099255" cy="2537251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ctr"/>
            <a:r>
              <a:rPr lang="en-US" sz="3800" dirty="0">
                <a:solidFill>
                  <a:srgbClr val="454545"/>
                </a:solidFill>
              </a:rPr>
              <a:t>Q</a:t>
            </a:r>
            <a:r>
              <a:rPr lang="en-US" sz="3600" dirty="0">
                <a:solidFill>
                  <a:srgbClr val="454545"/>
                </a:solidFill>
              </a:rPr>
              <a:t>. What are the two focus points of the new NHSBT OTDT strategy 'Organ Donation and Transplantation 2030: Meeting the Need' 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EDE8358-DCAB-4435-B043-58877C674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378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880F1-B7B9-48CA-A406-22B97FA69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2E49A-6F30-42C5-91EF-5233F95A0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375" y="1692946"/>
            <a:ext cx="9603275" cy="3294576"/>
          </a:xfrm>
        </p:spPr>
        <p:txBody>
          <a:bodyPr>
            <a:normAutofit fontScale="25000" lnSpcReduction="20000"/>
          </a:bodyPr>
          <a:lstStyle/>
          <a:p>
            <a:pPr marL="0" indent="0" algn="l" rtl="0">
              <a:buNone/>
            </a:pPr>
            <a:r>
              <a:rPr lang="en-GB" sz="7400" b="0" i="0" dirty="0">
                <a:solidFill>
                  <a:srgbClr val="212121"/>
                </a:solidFill>
                <a:effectLst/>
              </a:rPr>
              <a:t>The </a:t>
            </a:r>
            <a:r>
              <a:rPr lang="en-GB" sz="7400" b="0" i="0" dirty="0" err="1">
                <a:solidFill>
                  <a:srgbClr val="212121"/>
                </a:solidFill>
                <a:effectLst/>
              </a:rPr>
              <a:t>stragey</a:t>
            </a:r>
            <a:r>
              <a:rPr lang="en-GB" sz="7400" b="0" i="0" dirty="0">
                <a:solidFill>
                  <a:srgbClr val="212121"/>
                </a:solidFill>
                <a:effectLst/>
              </a:rPr>
              <a:t> acknowledges the two most significant events of 2020 , introduction of 'opt out' legislation across the UK and the impact of the COVID-19 pandemic and has two propositions </a:t>
            </a:r>
            <a:r>
              <a:rPr lang="en-GB" sz="7400" b="0" i="0" dirty="0" err="1">
                <a:solidFill>
                  <a:srgbClr val="212121"/>
                </a:solidFill>
                <a:effectLst/>
              </a:rPr>
              <a:t>suppoprted</a:t>
            </a:r>
            <a:r>
              <a:rPr lang="en-GB" sz="7400" b="0" i="0" dirty="0">
                <a:solidFill>
                  <a:srgbClr val="212121"/>
                </a:solidFill>
                <a:effectLst/>
              </a:rPr>
              <a:t> by actions across organ donation and transplantation pathways: </a:t>
            </a:r>
            <a:br>
              <a:rPr lang="en-GB" sz="7400" b="0" i="0" dirty="0">
                <a:solidFill>
                  <a:srgbClr val="212121"/>
                </a:solidFill>
                <a:effectLst/>
              </a:rPr>
            </a:br>
            <a:endParaRPr lang="en-GB" sz="7400" b="0" i="0" dirty="0">
              <a:solidFill>
                <a:srgbClr val="212121"/>
              </a:solidFill>
              <a:effectLst/>
            </a:endParaRPr>
          </a:p>
          <a:p>
            <a:pPr algn="l" rtl="0">
              <a:buFont typeface="+mj-lt"/>
              <a:buAutoNum type="arabicPeriod"/>
            </a:pPr>
            <a:r>
              <a:rPr lang="en-GB" sz="7400" b="1" i="0" dirty="0">
                <a:solidFill>
                  <a:srgbClr val="212121"/>
                </a:solidFill>
                <a:effectLst/>
              </a:rPr>
              <a:t>to increase organ donation </a:t>
            </a:r>
            <a:br>
              <a:rPr lang="en-GB" sz="7400" b="0" i="0" dirty="0">
                <a:solidFill>
                  <a:srgbClr val="212121"/>
                </a:solidFill>
                <a:effectLst/>
              </a:rPr>
            </a:br>
            <a:endParaRPr lang="en-GB" sz="7400" b="0" i="0" dirty="0">
              <a:solidFill>
                <a:srgbClr val="212121"/>
              </a:solidFill>
              <a:effectLst/>
            </a:endParaRPr>
          </a:p>
          <a:p>
            <a:pPr algn="l" rtl="0">
              <a:buFont typeface="+mj-lt"/>
              <a:buAutoNum type="arabicPeriod"/>
            </a:pPr>
            <a:r>
              <a:rPr lang="en-GB" sz="7400" b="1" i="0" dirty="0">
                <a:solidFill>
                  <a:srgbClr val="212121"/>
                </a:solidFill>
                <a:effectLst/>
              </a:rPr>
              <a:t>to increase organ transplantation</a:t>
            </a:r>
            <a:br>
              <a:rPr lang="en-GB" sz="7400" b="0" i="0" dirty="0">
                <a:solidFill>
                  <a:srgbClr val="212121"/>
                </a:solidFill>
                <a:effectLst/>
              </a:rPr>
            </a:br>
            <a:endParaRPr lang="en-GB" sz="7400" b="0" i="0" dirty="0">
              <a:solidFill>
                <a:srgbClr val="212121"/>
              </a:solidFill>
              <a:effectLst/>
            </a:endParaRPr>
          </a:p>
          <a:p>
            <a:pPr marL="0" indent="0" algn="l" rtl="0">
              <a:buNone/>
            </a:pPr>
            <a:r>
              <a:rPr lang="en-GB" sz="7400" b="0" i="0" dirty="0">
                <a:solidFill>
                  <a:srgbClr val="212121"/>
                </a:solidFill>
                <a:effectLst/>
              </a:rPr>
              <a:t>with an </a:t>
            </a:r>
            <a:r>
              <a:rPr lang="en-GB" sz="7400" b="1" i="0" dirty="0">
                <a:solidFill>
                  <a:srgbClr val="212121"/>
                </a:solidFill>
                <a:effectLst/>
              </a:rPr>
              <a:t>ambition to be a world leading organ donation and transplantation system</a:t>
            </a:r>
          </a:p>
          <a:p>
            <a:pPr marL="0" indent="0" algn="l" rtl="0">
              <a:buNone/>
            </a:pPr>
            <a:r>
              <a:rPr lang="en-GB" sz="7400" b="1" i="0" dirty="0">
                <a:solidFill>
                  <a:srgbClr val="212121"/>
                </a:solidFill>
                <a:effectLst/>
              </a:rPr>
              <a:t>Click on the document to link you to the full text. </a:t>
            </a:r>
            <a:br>
              <a:rPr lang="en-GB" sz="32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</a:br>
            <a:endParaRPr lang="en-GB" sz="3200" b="0" i="0" dirty="0">
              <a:solidFill>
                <a:srgbClr val="21212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2050" name="Picture 2">
            <a:hlinkClick r:id="rId2"/>
            <a:extLst>
              <a:ext uri="{FF2B5EF4-FFF2-40B4-BE49-F238E27FC236}">
                <a16:creationId xmlns:a16="http://schemas.microsoft.com/office/drawing/2014/main" id="{40CB9ADA-1B95-41C3-BBBB-073D01918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407" y="2742181"/>
            <a:ext cx="2455748" cy="327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119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373B5-F4E4-4102-9D27-E17631B4C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3306E6-5D0B-439F-BB88-7F1CEA89B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D9016E-713D-40ED-A242-4F407E905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6E4F4B6-B981-4284-BB88-5B702BA3D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80" y="638508"/>
            <a:ext cx="10905339" cy="4843439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ysClr val="windowText" lastClr="000000">
                  <a:lumMod val="95000"/>
                  <a:lumOff val="5000"/>
                </a:sysClr>
              </a:gs>
            </a:gsLst>
            <a:lin ang="5400000" scaled="0"/>
          </a:gradFill>
          <a:ln w="76200" cap="flat" cmpd="sng" algn="ctr">
            <a:noFill/>
            <a:prstDash val="solid"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gradFill rotWithShape="1"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ap="flat" cmpd="sng" algn="ctr">
            <a:solidFill>
              <a:srgbClr val="191919"/>
            </a:solidFill>
            <a:prstDash val="solid"/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645" y="1030259"/>
            <a:ext cx="10122408" cy="4059936"/>
          </a:xfrm>
          <a:prstGeom prst="rect">
            <a:avLst/>
          </a:prstGeom>
          <a:solidFill>
            <a:srgbClr val="FFFFFE"/>
          </a:solidFill>
          <a:ln w="6350" cap="flat" cmpd="sng" algn="ctr">
            <a:solidFill>
              <a:srgbClr val="DCDCE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2393CC-BE97-4D10-BED4-FDF9918F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222" y="1584552"/>
            <a:ext cx="9099255" cy="2537251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ctr"/>
            <a:r>
              <a:rPr lang="en-US" sz="3800" dirty="0">
                <a:solidFill>
                  <a:srgbClr val="454545"/>
                </a:solidFill>
              </a:rPr>
              <a:t>Q. 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What is the current priority for tissue donation? </a:t>
            </a:r>
            <a:endParaRPr lang="en-US" sz="3600" dirty="0">
              <a:solidFill>
                <a:srgbClr val="454545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EDE8358-DCAB-4435-B043-58877C674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67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880F1-B7B9-48CA-A406-22B97FA69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2E49A-6F30-42C5-91EF-5233F95A0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dirty="0"/>
              <a:t>Corneal Donation</a:t>
            </a:r>
          </a:p>
        </p:txBody>
      </p:sp>
    </p:spTree>
    <p:extLst>
      <p:ext uri="{BB962C8B-B14F-4D97-AF65-F5344CB8AC3E}">
        <p14:creationId xmlns:p14="http://schemas.microsoft.com/office/powerpoint/2010/main" val="1564781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373B5-F4E4-4102-9D27-E17631B4C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3306E6-5D0B-439F-BB88-7F1CEA89B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D9016E-713D-40ED-A242-4F407E905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6E4F4B6-B981-4284-BB88-5B702BA3D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80" y="638508"/>
            <a:ext cx="10905339" cy="4843439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ysClr val="windowText" lastClr="000000">
                  <a:lumMod val="95000"/>
                  <a:lumOff val="5000"/>
                </a:sysClr>
              </a:gs>
            </a:gsLst>
            <a:lin ang="5400000" scaled="0"/>
          </a:gradFill>
          <a:ln w="76200" cap="flat" cmpd="sng" algn="ctr">
            <a:noFill/>
            <a:prstDash val="solid"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gradFill rotWithShape="1"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ap="flat" cmpd="sng" algn="ctr">
            <a:solidFill>
              <a:srgbClr val="191919"/>
            </a:solidFill>
            <a:prstDash val="solid"/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645" y="1030259"/>
            <a:ext cx="10122408" cy="4059936"/>
          </a:xfrm>
          <a:prstGeom prst="rect">
            <a:avLst/>
          </a:prstGeom>
          <a:solidFill>
            <a:srgbClr val="FFFFFE"/>
          </a:solidFill>
          <a:ln w="6350" cap="flat" cmpd="sng" algn="ctr">
            <a:solidFill>
              <a:srgbClr val="DCDCE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2393CC-BE97-4D10-BED4-FDF9918F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222" y="1584552"/>
            <a:ext cx="9099255" cy="2537251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ctr"/>
            <a:r>
              <a:rPr lang="en-US" sz="3800" dirty="0">
                <a:solidFill>
                  <a:srgbClr val="454545"/>
                </a:solidFill>
              </a:rPr>
              <a:t>Q.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What 3 statistical measures from the your NHSBT Trust or Health Board report could you use to determine improvement and organ donation success?  </a:t>
            </a:r>
            <a:endParaRPr lang="en-US" sz="3600" dirty="0">
              <a:solidFill>
                <a:srgbClr val="454545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EDE8358-DCAB-4435-B043-58877C674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31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880F1-B7B9-48CA-A406-22B97FA69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2E49A-6F30-42C5-91EF-5233F95A0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1560866"/>
            <a:ext cx="9603275" cy="329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As close to 100% as possible for:</a:t>
            </a:r>
          </a:p>
          <a:p>
            <a:r>
              <a:rPr lang="en-GB" dirty="0"/>
              <a:t>timely referral rates</a:t>
            </a:r>
          </a:p>
          <a:p>
            <a:r>
              <a:rPr lang="en-GB" dirty="0"/>
              <a:t>brain stem death testing rates</a:t>
            </a:r>
          </a:p>
          <a:p>
            <a:r>
              <a:rPr lang="en-GB" dirty="0"/>
              <a:t>planned collaborative approaches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Improving trend in consent rates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Percentage on the ODR</a:t>
            </a:r>
          </a:p>
        </p:txBody>
      </p:sp>
    </p:spTree>
    <p:extLst>
      <p:ext uri="{BB962C8B-B14F-4D97-AF65-F5344CB8AC3E}">
        <p14:creationId xmlns:p14="http://schemas.microsoft.com/office/powerpoint/2010/main" val="1290532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373B5-F4E4-4102-9D27-E17631B4C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3306E6-5D0B-439F-BB88-7F1CEA89B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D9016E-713D-40ED-A242-4F407E905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6E4F4B6-B981-4284-BB88-5B702BA3D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80" y="638508"/>
            <a:ext cx="10905339" cy="4843439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ysClr val="windowText" lastClr="000000">
                  <a:lumMod val="95000"/>
                  <a:lumOff val="5000"/>
                </a:sysClr>
              </a:gs>
            </a:gsLst>
            <a:lin ang="5400000" scaled="0"/>
          </a:gradFill>
          <a:ln w="76200" cap="flat" cmpd="sng" algn="ctr">
            <a:noFill/>
            <a:prstDash val="solid"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gradFill rotWithShape="1"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ap="flat" cmpd="sng" algn="ctr">
            <a:solidFill>
              <a:srgbClr val="191919"/>
            </a:solidFill>
            <a:prstDash val="solid"/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645" y="1030259"/>
            <a:ext cx="10122408" cy="4059936"/>
          </a:xfrm>
          <a:prstGeom prst="rect">
            <a:avLst/>
          </a:prstGeom>
          <a:solidFill>
            <a:srgbClr val="FFFFFE"/>
          </a:solidFill>
          <a:ln w="6350" cap="flat" cmpd="sng" algn="ctr">
            <a:solidFill>
              <a:srgbClr val="DCDCE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2393CC-BE97-4D10-BED4-FDF9918F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222" y="1584552"/>
            <a:ext cx="9099255" cy="2537251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ctr"/>
            <a:r>
              <a:rPr lang="en-US" sz="3800" dirty="0">
                <a:solidFill>
                  <a:srgbClr val="454545"/>
                </a:solidFill>
              </a:rPr>
              <a:t>Q. 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What 3 soft measures could you use to determine the improvement and the success of your organ donation committee?  </a:t>
            </a:r>
            <a:endParaRPr lang="en-US" sz="3600" dirty="0">
              <a:solidFill>
                <a:srgbClr val="454545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EDE8358-DCAB-4435-B043-58877C674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308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880F1-B7B9-48CA-A406-22B97FA6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90" y="953323"/>
            <a:ext cx="9603275" cy="1049235"/>
          </a:xfrm>
        </p:spPr>
        <p:txBody>
          <a:bodyPr/>
          <a:lstStyle/>
          <a:p>
            <a:r>
              <a:rPr lang="en-GB" dirty="0"/>
              <a:t>A.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2E49A-6F30-42C5-91EF-5233F95A0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2" y="766741"/>
            <a:ext cx="9603275" cy="3294576"/>
          </a:xfrm>
        </p:spPr>
        <p:txBody>
          <a:bodyPr>
            <a:noAutofit/>
          </a:bodyPr>
          <a:lstStyle/>
          <a:p>
            <a:r>
              <a:rPr lang="en-GB" dirty="0"/>
              <a:t>Well attended meetings </a:t>
            </a:r>
          </a:p>
          <a:p>
            <a:r>
              <a:rPr lang="en-GB" dirty="0"/>
              <a:t>Good contributions from all members</a:t>
            </a:r>
          </a:p>
          <a:p>
            <a:r>
              <a:rPr lang="en-GB" dirty="0"/>
              <a:t>Sense of buy-in amongst committee members and in wider hospital staff community</a:t>
            </a:r>
          </a:p>
          <a:p>
            <a:r>
              <a:rPr lang="en-GB" dirty="0"/>
              <a:t>Shared approach to problem solving</a:t>
            </a:r>
          </a:p>
          <a:p>
            <a:r>
              <a:rPr lang="en-GB" dirty="0"/>
              <a:t>When issues arise, committee is first port of call and is engaged rather than by-passed</a:t>
            </a:r>
          </a:p>
          <a:p>
            <a:r>
              <a:rPr lang="en-GB" dirty="0"/>
              <a:t>Strong profile of donation committee and its work within the trust or health board</a:t>
            </a:r>
          </a:p>
          <a:p>
            <a:r>
              <a:rPr lang="en-GB" dirty="0"/>
              <a:t>Awareness &amp; positive acceptance of organ donation in the local community</a:t>
            </a:r>
          </a:p>
          <a:p>
            <a:r>
              <a:rPr lang="en-GB" dirty="0"/>
              <a:t>Effective use of committee funds</a:t>
            </a:r>
          </a:p>
        </p:txBody>
      </p:sp>
    </p:spTree>
    <p:extLst>
      <p:ext uri="{BB962C8B-B14F-4D97-AF65-F5344CB8AC3E}">
        <p14:creationId xmlns:p14="http://schemas.microsoft.com/office/powerpoint/2010/main" val="2613160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373B5-F4E4-4102-9D27-E17631B4C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3306E6-5D0B-439F-BB88-7F1CEA89B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D9016E-713D-40ED-A242-4F407E905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6E4F4B6-B981-4284-BB88-5B702BA3D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80" y="638508"/>
            <a:ext cx="10905339" cy="4843439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ysClr val="windowText" lastClr="000000">
                  <a:lumMod val="95000"/>
                  <a:lumOff val="5000"/>
                </a:sysClr>
              </a:gs>
            </a:gsLst>
            <a:lin ang="5400000" scaled="0"/>
          </a:gradFill>
          <a:ln w="76200" cap="flat" cmpd="sng" algn="ctr">
            <a:noFill/>
            <a:prstDash val="solid"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gradFill rotWithShape="1"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ap="flat" cmpd="sng" algn="ctr">
            <a:solidFill>
              <a:srgbClr val="191919"/>
            </a:solidFill>
            <a:prstDash val="solid"/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645" y="1030259"/>
            <a:ext cx="10122408" cy="4059936"/>
          </a:xfrm>
          <a:prstGeom prst="rect">
            <a:avLst/>
          </a:prstGeom>
          <a:solidFill>
            <a:srgbClr val="FFFFFE"/>
          </a:solidFill>
          <a:ln w="6350" cap="flat" cmpd="sng" algn="ctr">
            <a:solidFill>
              <a:srgbClr val="DCDCE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2393CC-BE97-4D10-BED4-FDF9918F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222" y="1584552"/>
            <a:ext cx="9099255" cy="2537251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ctr"/>
            <a:r>
              <a:rPr lang="en-US" sz="3800" dirty="0">
                <a:solidFill>
                  <a:srgbClr val="454545"/>
                </a:solidFill>
              </a:rPr>
              <a:t>Q. 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Name the four keys areas of concern of a donation committee? </a:t>
            </a:r>
            <a:endParaRPr lang="en-US" sz="3600" dirty="0">
              <a:solidFill>
                <a:srgbClr val="454545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EDE8358-DCAB-4435-B043-58877C674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318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880F1-B7B9-48CA-A406-22B97FA6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0" y="953323"/>
            <a:ext cx="9603275" cy="1049235"/>
          </a:xfrm>
        </p:spPr>
        <p:txBody>
          <a:bodyPr/>
          <a:lstStyle/>
          <a:p>
            <a:r>
              <a:rPr lang="en-GB" dirty="0"/>
              <a:t>A.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2E49A-6F30-42C5-91EF-5233F95A0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2" y="1477940"/>
            <a:ext cx="9603275" cy="4323419"/>
          </a:xfrm>
        </p:spPr>
        <p:txBody>
          <a:bodyPr>
            <a:normAutofit fontScale="47500" lnSpcReduction="20000"/>
          </a:bodyPr>
          <a:lstStyle/>
          <a:p>
            <a:pPr algn="l" rtl="0"/>
            <a:r>
              <a:rPr lang="en-GB" sz="42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The FOUR big tasks of an Organ Donation Committee are to drive forward:</a:t>
            </a:r>
          </a:p>
          <a:p>
            <a:pPr algn="l" rtl="0"/>
            <a:r>
              <a:rPr lang="en-GB" sz="4200" b="1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1. Performance </a:t>
            </a:r>
            <a:r>
              <a:rPr lang="en-GB" sz="42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– work to ensure there are no missed donation opportunities in your hospital.</a:t>
            </a:r>
          </a:p>
          <a:p>
            <a:pPr algn="l" rtl="0"/>
            <a:r>
              <a:rPr lang="en-GB" sz="4200" b="1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2. Policy</a:t>
            </a:r>
            <a:r>
              <a:rPr lang="en-GB" sz="42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 – ensure the hospital policies and guidelines support organ donation, are up to date and are in line with national guidance.</a:t>
            </a:r>
          </a:p>
          <a:p>
            <a:pPr algn="l" rtl="0"/>
            <a:r>
              <a:rPr lang="en-GB" sz="4200" b="1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3. Education</a:t>
            </a:r>
            <a:r>
              <a:rPr lang="en-GB" sz="42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 – ensure that any staff who are likely to care for a potential donor are adequately trained.</a:t>
            </a:r>
          </a:p>
          <a:p>
            <a:pPr algn="l" rtl="0"/>
            <a:r>
              <a:rPr lang="en-GB" sz="4200" b="1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4. Promotion</a:t>
            </a:r>
            <a:r>
              <a:rPr lang="en-GB" sz="42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 – engage the public through opportunities within both the hospital (like the annual Organ Donation Week) and your local community.</a:t>
            </a:r>
          </a:p>
          <a:p>
            <a:pPr marL="0" indent="0" algn="l" rtl="0">
              <a:buNone/>
            </a:pPr>
            <a:r>
              <a:rPr lang="en-GB" sz="42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Your role as the Organ Donation Committee Chair is not to deliver these tasks on your own. It’s a team endeavour with your CLOD, SN and the other Committee members.</a:t>
            </a:r>
          </a:p>
        </p:txBody>
      </p:sp>
    </p:spTree>
    <p:extLst>
      <p:ext uri="{BB962C8B-B14F-4D97-AF65-F5344CB8AC3E}">
        <p14:creationId xmlns:p14="http://schemas.microsoft.com/office/powerpoint/2010/main" val="1511066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373B5-F4E4-4102-9D27-E17631B4C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3306E6-5D0B-439F-BB88-7F1CEA89B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D9016E-713D-40ED-A242-4F407E905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6E4F4B6-B981-4284-BB88-5B702BA3D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80" y="638508"/>
            <a:ext cx="10905339" cy="4843439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ysClr val="windowText" lastClr="000000">
                  <a:lumMod val="95000"/>
                  <a:lumOff val="5000"/>
                </a:sysClr>
              </a:gs>
            </a:gsLst>
            <a:lin ang="5400000" scaled="0"/>
          </a:gradFill>
          <a:ln w="76200" cap="flat" cmpd="sng" algn="ctr">
            <a:noFill/>
            <a:prstDash val="solid"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gradFill rotWithShape="1"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ap="flat" cmpd="sng" algn="ctr">
            <a:solidFill>
              <a:srgbClr val="191919"/>
            </a:solidFill>
            <a:prstDash val="solid"/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645" y="1030259"/>
            <a:ext cx="10122408" cy="4059936"/>
          </a:xfrm>
          <a:prstGeom prst="rect">
            <a:avLst/>
          </a:prstGeom>
          <a:solidFill>
            <a:srgbClr val="FFFFFE"/>
          </a:solidFill>
          <a:ln w="6350" cap="flat" cmpd="sng" algn="ctr">
            <a:solidFill>
              <a:srgbClr val="DCDCE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2393CC-BE97-4D10-BED4-FDF9918F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222" y="1584552"/>
            <a:ext cx="9099255" cy="2537251"/>
          </a:xfrm>
        </p:spPr>
        <p:txBody>
          <a:bodyPr vert="horz" lIns="91440" tIns="45720" rIns="91440" bIns="0" rtlCol="0" anchor="ctr">
            <a:normAutofit fontScale="90000"/>
          </a:bodyPr>
          <a:lstStyle/>
          <a:p>
            <a:pPr algn="ctr"/>
            <a:r>
              <a:rPr lang="en-US" sz="3800" dirty="0">
                <a:solidFill>
                  <a:srgbClr val="454545"/>
                </a:solidFill>
              </a:rPr>
              <a:t>Q. 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The biggest impact that public engagement can have on supporting an uplift in consent rates is to motivate those in favour of organ donation to register &amp; share their decision</a:t>
            </a:r>
            <a:b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</a:br>
            <a: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True or False?</a:t>
            </a:r>
            <a:endParaRPr lang="en-US" sz="3600" dirty="0">
              <a:solidFill>
                <a:srgbClr val="454545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EDE8358-DCAB-4435-B043-58877C674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016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373B5-F4E4-4102-9D27-E17631B4C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3306E6-5D0B-439F-BB88-7F1CEA89B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D9016E-713D-40ED-A242-4F407E905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6E4F4B6-B981-4284-BB88-5B702BA3D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80" y="638508"/>
            <a:ext cx="10905339" cy="4843439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ysClr val="windowText" lastClr="000000">
                  <a:lumMod val="95000"/>
                  <a:lumOff val="5000"/>
                </a:sysClr>
              </a:gs>
            </a:gsLst>
            <a:lin ang="5400000" scaled="0"/>
          </a:gradFill>
          <a:ln w="76200" cap="flat" cmpd="sng" algn="ctr">
            <a:noFill/>
            <a:prstDash val="solid"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gradFill rotWithShape="1"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ap="flat" cmpd="sng" algn="ctr">
            <a:solidFill>
              <a:srgbClr val="191919"/>
            </a:solidFill>
            <a:prstDash val="solid"/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645" y="1030259"/>
            <a:ext cx="10122408" cy="4059936"/>
          </a:xfrm>
          <a:prstGeom prst="rect">
            <a:avLst/>
          </a:prstGeom>
          <a:solidFill>
            <a:srgbClr val="FFFFFE"/>
          </a:solidFill>
          <a:ln w="6350" cap="flat" cmpd="sng" algn="ctr">
            <a:solidFill>
              <a:srgbClr val="DCDCE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2393CC-BE97-4D10-BED4-FDF9918F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222" y="1584552"/>
            <a:ext cx="9099255" cy="2537251"/>
          </a:xfrm>
        </p:spPr>
        <p:txBody>
          <a:bodyPr vert="horz" lIns="91440" tIns="45720" rIns="91440" bIns="0" rtlCol="0" anchor="ctr">
            <a:normAutofit fontScale="90000"/>
          </a:bodyPr>
          <a:lstStyle/>
          <a:p>
            <a:pPr algn="ctr"/>
            <a:r>
              <a:rPr lang="en-US" sz="3800" dirty="0">
                <a:solidFill>
                  <a:srgbClr val="454545"/>
                </a:solidFill>
              </a:rPr>
              <a:t>A. 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The biggest impact that public engagement can have on supporting an uplift in consent rates is to motivate those in favour of organ donation to register &amp; share their decision</a:t>
            </a:r>
            <a:b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</a:br>
            <a:r>
              <a:rPr lang="en-GB" sz="36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True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or False?</a:t>
            </a:r>
            <a:endParaRPr lang="en-US" sz="3600" dirty="0">
              <a:solidFill>
                <a:srgbClr val="454545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EDE8358-DCAB-4435-B043-58877C674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D039375-2EBB-47C1-BEAF-9CD66C8BDAE7}"/>
              </a:ext>
            </a:extLst>
          </p:cNvPr>
          <p:cNvSpPr/>
          <p:nvPr/>
        </p:nvSpPr>
        <p:spPr>
          <a:xfrm>
            <a:off x="4444732" y="3371995"/>
            <a:ext cx="1371600" cy="9144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301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373B5-F4E4-4102-9D27-E17631B4C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3306E6-5D0B-439F-BB88-7F1CEA89B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D9016E-713D-40ED-A242-4F407E905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6E4F4B6-B981-4284-BB88-5B702BA3D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80" y="638508"/>
            <a:ext cx="10905339" cy="4843439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ysClr val="windowText" lastClr="000000">
                  <a:lumMod val="95000"/>
                  <a:lumOff val="5000"/>
                </a:sysClr>
              </a:gs>
            </a:gsLst>
            <a:lin ang="5400000" scaled="0"/>
          </a:gradFill>
          <a:ln w="76200" cap="flat" cmpd="sng" algn="ctr">
            <a:noFill/>
            <a:prstDash val="solid"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gradFill rotWithShape="1"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ap="flat" cmpd="sng" algn="ctr">
            <a:solidFill>
              <a:srgbClr val="191919"/>
            </a:solidFill>
            <a:prstDash val="solid"/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645" y="1030259"/>
            <a:ext cx="10122408" cy="4059936"/>
          </a:xfrm>
          <a:prstGeom prst="rect">
            <a:avLst/>
          </a:prstGeom>
          <a:solidFill>
            <a:srgbClr val="FFFFFE"/>
          </a:solidFill>
          <a:ln w="6350" cap="flat" cmpd="sng" algn="ctr">
            <a:solidFill>
              <a:srgbClr val="DCDCE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2393CC-BE97-4D10-BED4-FDF9918F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222" y="1584552"/>
            <a:ext cx="9099255" cy="2537251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ctr"/>
            <a:r>
              <a:rPr lang="en-US" sz="3800" dirty="0">
                <a:solidFill>
                  <a:srgbClr val="454545"/>
                </a:solidFill>
              </a:rPr>
              <a:t>Q6. 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Identify three ways in which an increase and diversification of your local donor base can be made .  </a:t>
            </a:r>
            <a:endParaRPr lang="en-US" sz="3600" dirty="0">
              <a:solidFill>
                <a:srgbClr val="454545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EDE8358-DCAB-4435-B043-58877C674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78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880F1-B7B9-48CA-A406-22B97FA69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E735F1-01FE-4596-B824-14EDA1C3D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061" y="1130003"/>
            <a:ext cx="8488308" cy="477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75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373B5-F4E4-4102-9D27-E17631B4C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3306E6-5D0B-439F-BB88-7F1CEA89B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D9016E-713D-40ED-A242-4F407E905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6E4F4B6-B981-4284-BB88-5B702BA3D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80" y="638508"/>
            <a:ext cx="10905339" cy="4843439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ysClr val="windowText" lastClr="000000">
                  <a:lumMod val="95000"/>
                  <a:lumOff val="5000"/>
                </a:sysClr>
              </a:gs>
            </a:gsLst>
            <a:lin ang="5400000" scaled="0"/>
          </a:gradFill>
          <a:ln w="76200" cap="flat" cmpd="sng" algn="ctr">
            <a:noFill/>
            <a:prstDash val="solid"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gradFill rotWithShape="1"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ap="flat" cmpd="sng" algn="ctr">
            <a:solidFill>
              <a:srgbClr val="191919"/>
            </a:solidFill>
            <a:prstDash val="solid"/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645" y="1030259"/>
            <a:ext cx="10122408" cy="4059936"/>
          </a:xfrm>
          <a:prstGeom prst="rect">
            <a:avLst/>
          </a:prstGeom>
          <a:solidFill>
            <a:srgbClr val="FFFFFE"/>
          </a:solidFill>
          <a:ln w="6350" cap="flat" cmpd="sng" algn="ctr">
            <a:solidFill>
              <a:srgbClr val="DCDCE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2393CC-BE97-4D10-BED4-FDF9918F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967" y="2070853"/>
            <a:ext cx="9099255" cy="2537251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ctr"/>
            <a: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Thank you</a:t>
            </a:r>
            <a:b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</a:br>
            <a:r>
              <a:rPr lang="en-GB" sz="3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 </a:t>
            </a:r>
            <a:endParaRPr lang="en-US" sz="3600" dirty="0">
              <a:solidFill>
                <a:srgbClr val="454545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EDE8358-DCAB-4435-B043-58877C674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pic>
        <p:nvPicPr>
          <p:cNvPr id="3074" name="Picture 3">
            <a:extLst>
              <a:ext uri="{FF2B5EF4-FFF2-40B4-BE49-F238E27FC236}">
                <a16:creationId xmlns:a16="http://schemas.microsoft.com/office/drawing/2014/main" id="{7A934D31-46EC-479B-8BAB-B0E8C6569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220" y="3658313"/>
            <a:ext cx="5310948" cy="68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99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Gallery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224D39BD9BB846BFA303B9830534CA" ma:contentTypeVersion="14" ma:contentTypeDescription="Create a new document." ma:contentTypeScope="" ma:versionID="3a992809904abe140881601e67e25cd3">
  <xsd:schema xmlns:xsd="http://www.w3.org/2001/XMLSchema" xmlns:xs="http://www.w3.org/2001/XMLSchema" xmlns:p="http://schemas.microsoft.com/office/2006/metadata/properties" xmlns:ns2="cd53466c-a81a-4dc1-83af-23d66d2d1c2b" xmlns:ns3="30af0a64-d428-4363-9183-e43a89fbdd65" xmlns:ns4="0aee4a98-54e2-4fa9-8bf1-c07c68638e25" targetNamespace="http://schemas.microsoft.com/office/2006/metadata/properties" ma:root="true" ma:fieldsID="2b375fdbae244c9d73813678011ff581" ns2:_="" ns3:_="" ns4:_="">
    <xsd:import namespace="cd53466c-a81a-4dc1-83af-23d66d2d1c2b"/>
    <xsd:import namespace="30af0a64-d428-4363-9183-e43a89fbdd65"/>
    <xsd:import namespace="0aee4a98-54e2-4fa9-8bf1-c07c68638e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53466c-a81a-4dc1-83af-23d66d2d1c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4d4c276-3e6c-4cc9-8c7e-f782a92f08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af0a64-d428-4363-9183-e43a89fbdd6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ee4a98-54e2-4fa9-8bf1-c07c68638e2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33410e93-99e3-44b5-b4aa-304f2a731cb4}" ma:internalName="TaxCatchAll" ma:showField="CatchAllData" ma:web="30af0a64-d428-4363-9183-e43a89fbdd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ee4a98-54e2-4fa9-8bf1-c07c68638e25"/>
    <lcf76f155ced4ddcb4097134ff3c332f xmlns="cd53466c-a81a-4dc1-83af-23d66d2d1c2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D33C2F9-185E-4016-8E69-6C321A5D05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53466c-a81a-4dc1-83af-23d66d2d1c2b"/>
    <ds:schemaRef ds:uri="30af0a64-d428-4363-9183-e43a89fbdd65"/>
    <ds:schemaRef ds:uri="0aee4a98-54e2-4fa9-8bf1-c07c68638e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888527-0CB1-434B-AD1C-3968790444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F43E0E-D9F4-415A-8F6A-C88075A4EBAF}">
  <ds:schemaRefs>
    <ds:schemaRef ds:uri="cd53466c-a81a-4dc1-83af-23d66d2d1c2b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0aee4a98-54e2-4fa9-8bf1-c07c68638e25"/>
    <ds:schemaRef ds:uri="http://www.w3.org/XML/1998/namespace"/>
    <ds:schemaRef ds:uri="30af0a64-d428-4363-9183-e43a89fbdd65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50</TotalTime>
  <Words>552</Words>
  <Application>Microsoft Office PowerPoint</Application>
  <PresentationFormat>Widescreen</PresentationFormat>
  <Paragraphs>47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Segoe UI</vt:lpstr>
      <vt:lpstr>Gallery</vt:lpstr>
      <vt:lpstr>Post Course  Survey Answers</vt:lpstr>
      <vt:lpstr>Q. What were your top 3 learning points from the Chair Induction Provision? </vt:lpstr>
      <vt:lpstr>A. </vt:lpstr>
      <vt:lpstr>Q. What are the two focus points of the new NHSBT OTDT strategy 'Organ Donation and Transplantation 2030: Meeting the Need' </vt:lpstr>
      <vt:lpstr>A. </vt:lpstr>
      <vt:lpstr>Q. What is the current priority for tissue donation? </vt:lpstr>
      <vt:lpstr>A. </vt:lpstr>
      <vt:lpstr>Q. What 3 statistical measures from the your NHSBT Trust or Health Board report could you use to determine improvement and organ donation success?  </vt:lpstr>
      <vt:lpstr>A. </vt:lpstr>
      <vt:lpstr>Q. What 3 soft measures could you use to determine the improvement and the success of your organ donation committee?  </vt:lpstr>
      <vt:lpstr>A. </vt:lpstr>
      <vt:lpstr>Q. Name the four keys areas of concern of a donation committee? </vt:lpstr>
      <vt:lpstr>A. </vt:lpstr>
      <vt:lpstr>Q. The biggest impact that public engagement can have on supporting an uplift in consent rates is to motivate those in favour of organ donation to register &amp; share their decision True or False?</vt:lpstr>
      <vt:lpstr>A. The biggest impact that public engagement can have on supporting an uplift in consent rates is to motivate those in favour of organ donation to register &amp; share their decision True or False?</vt:lpstr>
      <vt:lpstr>Q6. Identify three ways in which an increase and diversification of your local donor base can be made .  </vt:lpstr>
      <vt:lpstr>A. </vt:lpstr>
      <vt:lpstr>Thank you 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Course  Survey Answers</dc:title>
  <dc:creator>Jill Featherstone</dc:creator>
  <cp:lastModifiedBy>Jill Featherstone</cp:lastModifiedBy>
  <cp:revision>2</cp:revision>
  <dcterms:created xsi:type="dcterms:W3CDTF">2022-10-06T07:47:31Z</dcterms:created>
  <dcterms:modified xsi:type="dcterms:W3CDTF">2022-10-06T08:37:49Z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0x01010002224D39BD9BB846BFA303B9830534CA</vt:lpwstr>
  </property>
</Properties>
</file>