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65" y="29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0B5A6D-56E8-42C6-B1FB-01AC78794730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F5157E70-FE01-4F27-859A-510AFAA31A4E}">
      <dgm:prSet custT="1"/>
      <dgm:spPr/>
      <dgm:t>
        <a:bodyPr/>
        <a:lstStyle/>
        <a:p>
          <a:r>
            <a:rPr lang="en-GB" sz="2400" dirty="0"/>
            <a:t>‘In 2020/21 BAME patients accounted for a third of patients on the transplant waiting list, and a quarter of all transplants.</a:t>
          </a:r>
        </a:p>
      </dgm:t>
    </dgm:pt>
    <dgm:pt modelId="{9C313985-DD71-415B-9512-C46764265AE0}" type="parTrans" cxnId="{C0006D85-5515-47B2-A7CD-97BBF40D9F05}">
      <dgm:prSet/>
      <dgm:spPr/>
      <dgm:t>
        <a:bodyPr/>
        <a:lstStyle/>
        <a:p>
          <a:endParaRPr lang="en-US"/>
        </a:p>
      </dgm:t>
    </dgm:pt>
    <dgm:pt modelId="{17911BC9-0FE7-435F-B295-09DD62AB4F05}" type="sibTrans" cxnId="{C0006D85-5515-47B2-A7CD-97BBF40D9F05}">
      <dgm:prSet/>
      <dgm:spPr/>
      <dgm:t>
        <a:bodyPr/>
        <a:lstStyle/>
        <a:p>
          <a:endParaRPr lang="en-US"/>
        </a:p>
      </dgm:t>
    </dgm:pt>
    <dgm:pt modelId="{AB33C3EB-A2A4-4BBA-A0C1-0A628371C14E}">
      <dgm:prSet custT="1"/>
      <dgm:spPr/>
      <dgm:t>
        <a:bodyPr/>
        <a:lstStyle/>
        <a:p>
          <a:r>
            <a:rPr lang="en-GB" sz="2400" dirty="0"/>
            <a:t>According to data taken in 2020-21 - 39.5% of Black, Asian, Mixed Race or minority ethnic families agreed to support donation going ahead, compared to 69% of white families.</a:t>
          </a:r>
          <a:endParaRPr lang="en-US" sz="2400" dirty="0"/>
        </a:p>
      </dgm:t>
    </dgm:pt>
    <dgm:pt modelId="{44622CC7-8E35-4972-AB1C-D0D8CEF0F369}" type="parTrans" cxnId="{F33A47EB-37F9-409D-9B7B-DB66E4FA1A96}">
      <dgm:prSet/>
      <dgm:spPr/>
      <dgm:t>
        <a:bodyPr/>
        <a:lstStyle/>
        <a:p>
          <a:endParaRPr lang="en-US"/>
        </a:p>
      </dgm:t>
    </dgm:pt>
    <dgm:pt modelId="{75265541-6B64-44F8-89BB-88D8F450C9FC}" type="sibTrans" cxnId="{F33A47EB-37F9-409D-9B7B-DB66E4FA1A96}">
      <dgm:prSet/>
      <dgm:spPr/>
      <dgm:t>
        <a:bodyPr/>
        <a:lstStyle/>
        <a:p>
          <a:endParaRPr lang="en-US"/>
        </a:p>
      </dgm:t>
    </dgm:pt>
    <dgm:pt modelId="{333DFA0F-9BCF-47E5-A873-E7B015F4424A}" type="pres">
      <dgm:prSet presAssocID="{400B5A6D-56E8-42C6-B1FB-01AC78794730}" presName="linear" presStyleCnt="0">
        <dgm:presLayoutVars>
          <dgm:animLvl val="lvl"/>
          <dgm:resizeHandles val="exact"/>
        </dgm:presLayoutVars>
      </dgm:prSet>
      <dgm:spPr/>
    </dgm:pt>
    <dgm:pt modelId="{BBDE875B-5D39-43A6-941E-A6B3E8D27528}" type="pres">
      <dgm:prSet presAssocID="{F5157E70-FE01-4F27-859A-510AFAA31A4E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8A9EA0E7-1226-4FAD-9809-3E4D6A2DC84F}" type="pres">
      <dgm:prSet presAssocID="{17911BC9-0FE7-435F-B295-09DD62AB4F05}" presName="spacer" presStyleCnt="0"/>
      <dgm:spPr/>
    </dgm:pt>
    <dgm:pt modelId="{1201184B-BC5F-4A3E-96EA-9A8B560118D8}" type="pres">
      <dgm:prSet presAssocID="{AB33C3EB-A2A4-4BBA-A0C1-0A628371C14E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3E6A1410-BA68-4D13-8CA7-2CFF85084F48}" type="presOf" srcId="{AB33C3EB-A2A4-4BBA-A0C1-0A628371C14E}" destId="{1201184B-BC5F-4A3E-96EA-9A8B560118D8}" srcOrd="0" destOrd="0" presId="urn:microsoft.com/office/officeart/2005/8/layout/vList2"/>
    <dgm:cxn modelId="{079D836B-D0D4-46C1-91D6-F2E7CC66613C}" type="presOf" srcId="{F5157E70-FE01-4F27-859A-510AFAA31A4E}" destId="{BBDE875B-5D39-43A6-941E-A6B3E8D27528}" srcOrd="0" destOrd="0" presId="urn:microsoft.com/office/officeart/2005/8/layout/vList2"/>
    <dgm:cxn modelId="{1D01F87C-1771-4D95-AFC2-65232F911AF0}" type="presOf" srcId="{400B5A6D-56E8-42C6-B1FB-01AC78794730}" destId="{333DFA0F-9BCF-47E5-A873-E7B015F4424A}" srcOrd="0" destOrd="0" presId="urn:microsoft.com/office/officeart/2005/8/layout/vList2"/>
    <dgm:cxn modelId="{C0006D85-5515-47B2-A7CD-97BBF40D9F05}" srcId="{400B5A6D-56E8-42C6-B1FB-01AC78794730}" destId="{F5157E70-FE01-4F27-859A-510AFAA31A4E}" srcOrd="0" destOrd="0" parTransId="{9C313985-DD71-415B-9512-C46764265AE0}" sibTransId="{17911BC9-0FE7-435F-B295-09DD62AB4F05}"/>
    <dgm:cxn modelId="{F33A47EB-37F9-409D-9B7B-DB66E4FA1A96}" srcId="{400B5A6D-56E8-42C6-B1FB-01AC78794730}" destId="{AB33C3EB-A2A4-4BBA-A0C1-0A628371C14E}" srcOrd="1" destOrd="0" parTransId="{44622CC7-8E35-4972-AB1C-D0D8CEF0F369}" sibTransId="{75265541-6B64-44F8-89BB-88D8F450C9FC}"/>
    <dgm:cxn modelId="{DD9DAB42-69C8-4FB4-AE87-A4BBB2DBFACE}" type="presParOf" srcId="{333DFA0F-9BCF-47E5-A873-E7B015F4424A}" destId="{BBDE875B-5D39-43A6-941E-A6B3E8D27528}" srcOrd="0" destOrd="0" presId="urn:microsoft.com/office/officeart/2005/8/layout/vList2"/>
    <dgm:cxn modelId="{F5EF59D8-458F-44B0-8000-3EAB89EF3823}" type="presParOf" srcId="{333DFA0F-9BCF-47E5-A873-E7B015F4424A}" destId="{8A9EA0E7-1226-4FAD-9809-3E4D6A2DC84F}" srcOrd="1" destOrd="0" presId="urn:microsoft.com/office/officeart/2005/8/layout/vList2"/>
    <dgm:cxn modelId="{7E58AD29-DEE8-47FA-BBDC-2E4D673B67E0}" type="presParOf" srcId="{333DFA0F-9BCF-47E5-A873-E7B015F4424A}" destId="{1201184B-BC5F-4A3E-96EA-9A8B560118D8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DE875B-5D39-43A6-941E-A6B3E8D27528}">
      <dsp:nvSpPr>
        <dsp:cNvPr id="0" name=""/>
        <dsp:cNvSpPr/>
      </dsp:nvSpPr>
      <dsp:spPr>
        <a:xfrm>
          <a:off x="0" y="965257"/>
          <a:ext cx="6263640" cy="169348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‘In 2020/21 BAME patients accounted for a third of patients on the transplant waiting list, and a quarter of all transplants.</a:t>
          </a:r>
        </a:p>
      </dsp:txBody>
      <dsp:txXfrm>
        <a:off x="82669" y="1047926"/>
        <a:ext cx="6098302" cy="1528148"/>
      </dsp:txXfrm>
    </dsp:sp>
    <dsp:sp modelId="{1201184B-BC5F-4A3E-96EA-9A8B560118D8}">
      <dsp:nvSpPr>
        <dsp:cNvPr id="0" name=""/>
        <dsp:cNvSpPr/>
      </dsp:nvSpPr>
      <dsp:spPr>
        <a:xfrm>
          <a:off x="0" y="2845944"/>
          <a:ext cx="6263640" cy="1693486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According to data taken in 2020-21 - 39.5% of Black, Asian, Mixed Race or minority ethnic families agreed to support donation going ahead, compared to 69% of white families.</a:t>
          </a:r>
          <a:endParaRPr lang="en-US" sz="2400" kern="1200" dirty="0"/>
        </a:p>
      </dsp:txBody>
      <dsp:txXfrm>
        <a:off x="82669" y="2928613"/>
        <a:ext cx="6098302" cy="15281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C3F2D-9A08-4A6C-8223-0E70E3AAC0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A383C3-2F87-4440-8F38-46355C1811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8E95DB-719B-40D7-83FA-439D2BD3A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1757B-8FE4-4878-989B-CA4C98FF8EBD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9F0036-9720-47FA-9E27-FFA608B1B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9A4B1D-BEE3-4100-A854-23A3A54EB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C28C8-2C02-4030-AC16-4E0D6708C4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3428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3FBEB-D62D-494C-9C6F-D661AF92A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5DDF89-C7EE-47F8-9843-653DBC9B56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8EF4FB-C131-42EF-8F36-9DDF58AD3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1757B-8FE4-4878-989B-CA4C98FF8EBD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8E9D71-41A6-4399-B41F-544E8D08A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1F4C55-6BE6-41C8-B43E-E28FBDB56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C28C8-2C02-4030-AC16-4E0D6708C4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5326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52275-4638-448D-8F3E-D352EBA7D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109B86-045E-404A-8DB1-FFED076E10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D837D6-C390-4C1F-BD43-4FF0914A7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1757B-8FE4-4878-989B-CA4C98FF8EBD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260FC-35D4-4F35-9774-42062F6FF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CD0A43-9EA1-46EE-AF3A-360A5A8F0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C28C8-2C02-4030-AC16-4E0D6708C4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9525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C0004-EF83-4910-884F-D27EFE4CF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BF8A7-0236-48AD-817D-600D0B7ECE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AC7C46-2771-47A5-B6F6-113C42C773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FEAD95-1AA8-4CA4-A0FF-00C5C4753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1757B-8FE4-4878-989B-CA4C98FF8EBD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43AE31-D986-4914-A8E3-B29D7E926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6A1B61-C474-4F6C-8F61-800667C52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C28C8-2C02-4030-AC16-4E0D6708C4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6589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E161E-E286-48F1-93D0-106235E8F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2523B-5CC7-45F8-B755-B920129D5B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FFAF22-A339-4A7C-AF72-2626AE633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BAB13E-0ACE-4E19-9B32-F583A156D9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2087FD-ECE4-4BF5-B0C9-F49C259FDC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D4CF84-D4C6-490D-A742-6FB8AC7A2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1757B-8FE4-4878-989B-CA4C98FF8EBD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512116-59ED-4CAF-BCC6-F6F2D4B9A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288CA6-437E-4895-AAFF-0241704B2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C28C8-2C02-4030-AC16-4E0D6708C4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9624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06522-FFE0-4273-86B2-5D8302E26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5D4293-DB8F-48F1-9117-0493F51E3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1757B-8FE4-4878-989B-CA4C98FF8EBD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22C0E2-242F-472C-88B4-0361913D5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218B20-7193-460F-B929-21F21FF7E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C28C8-2C02-4030-AC16-4E0D6708C4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982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08CA87-F43B-48BA-9CC5-B35637288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1757B-8FE4-4878-989B-CA4C98FF8EBD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7EA2EF-FDA1-4283-A7B6-23B54A769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DBF233-E160-47CA-9ADD-38F33A210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C28C8-2C02-4030-AC16-4E0D6708C4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6740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E3AF7-0B25-4575-9F40-F1B5776BA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A4501A-3474-4F7E-93CC-1B20C6E80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805E41-9A31-4D4F-A4C7-15F8994C37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8D474F-8259-4275-BCC0-A1A9E4D21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1757B-8FE4-4878-989B-CA4C98FF8EBD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7F85DC-DB5B-4826-9AFB-EE493A4CD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993899-173E-49BB-810B-40EE80338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C28C8-2C02-4030-AC16-4E0D6708C4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5470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FA441-980B-4B56-B91E-A9AC2959B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352073-2937-4711-BA41-E0274CE8B7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6DF4DD-9383-4B9C-B25B-563942AB3C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3B4351-FE6F-4338-BC25-D67212505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1757B-8FE4-4878-989B-CA4C98FF8EBD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9CFDA5-344A-44A7-8B31-855B00DB5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250647-51A9-4772-B6A3-DB8264E49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C28C8-2C02-4030-AC16-4E0D6708C4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2015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7453-725D-4747-A8FD-FD2684A37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5493AC-7505-4963-8856-99F63C2FC0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5A196C-341C-4B4D-B261-E46E0E0C5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1757B-8FE4-4878-989B-CA4C98FF8EBD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5B4378-CF63-4E86-897D-4F678D345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0FBA0C-5DD6-459B-8B2F-9E99C5629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C28C8-2C02-4030-AC16-4E0D6708C4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09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847D6B-BA51-495A-9C4E-3BF13E4FE0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3645F1-840B-4326-A915-0ABDD805FA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EC18BA-A35B-4238-9991-1E25681AE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1757B-8FE4-4878-989B-CA4C98FF8EBD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98E68-2CC6-4C17-ADFA-085654EA7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7F423B-9FB3-47EA-B20C-EE1673D33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C28C8-2C02-4030-AC16-4E0D6708C4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2410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0936CB-2AAB-4748-9C71-3E672C872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17BEAC-EBE0-4F8E-8439-34B13809FE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8825EF-EC4B-4BAC-9ED9-5A8B6756EC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E1757B-8FE4-4878-989B-CA4C98FF8EBD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6CBD3E-A9D7-4038-B0C1-3EA9946836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F5EE9E-F45F-429A-BE88-59FB086FBC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EC28C8-2C02-4030-AC16-4E0D6708C4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0193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youtu.be/x6efjbV2Eq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7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1DB3F3-49AE-4FC6-9502-9213AAB25D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88000" y="1773937"/>
            <a:ext cx="5895463" cy="3129568"/>
          </a:xfrm>
        </p:spPr>
        <p:txBody>
          <a:bodyPr>
            <a:normAutofit/>
          </a:bodyPr>
          <a:lstStyle/>
          <a:p>
            <a:r>
              <a:rPr lang="en-GB" sz="5100" dirty="0"/>
              <a:t>‘Achieving inclusivity for success in donation’.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50FD33-A093-439A-8B0D-6732A1617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870" y="5290879"/>
            <a:ext cx="5334931" cy="2189214"/>
          </a:xfrm>
        </p:spPr>
        <p:txBody>
          <a:bodyPr>
            <a:normAutofit/>
          </a:bodyPr>
          <a:lstStyle/>
          <a:p>
            <a:endParaRPr lang="en-GB" dirty="0"/>
          </a:p>
          <a:p>
            <a:r>
              <a:rPr lang="en-GB" sz="2000" dirty="0"/>
              <a:t>By Winnie Andango</a:t>
            </a:r>
          </a:p>
          <a:p>
            <a:r>
              <a:rPr lang="en-GB" sz="2000" dirty="0"/>
              <a:t>OTDT</a:t>
            </a:r>
          </a:p>
        </p:txBody>
      </p:sp>
      <p:sp>
        <p:nvSpPr>
          <p:cNvPr id="27" name="Freeform: Shape 19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: Shape 21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E47CBC-30F1-4031-ACC6-061E8FB493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2" b="4749"/>
          <a:stretch/>
        </p:blipFill>
        <p:spPr>
          <a:xfrm>
            <a:off x="0" y="3244056"/>
            <a:ext cx="2637833" cy="2637833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56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29D892-0B76-4671-8687-95809B990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‘Black, Asian and minority ethnic patients often have to wait significantly longer for a successful match than white patients, due to a shortage of suitably matched donors.’</a:t>
            </a:r>
            <a:br>
              <a:rPr lang="en-GB" sz="2400" dirty="0">
                <a:solidFill>
                  <a:schemeClr val="bg1"/>
                </a:solidFill>
              </a:rPr>
            </a:br>
            <a:endParaRPr lang="en-GB" sz="2400" dirty="0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07A2334-FD8B-A0D1-BED1-557282F7CA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6628510"/>
              </p:ext>
            </p:extLst>
          </p:nvPr>
        </p:nvGraphicFramePr>
        <p:xfrm>
          <a:off x="5468389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97216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0E0DEA-61D3-41DF-895B-C0A1F83EA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Good News</a:t>
            </a:r>
          </a:p>
        </p:txBody>
      </p:sp>
      <p:sp>
        <p:nvSpPr>
          <p:cNvPr id="32" name="Arc 22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EE6887-50C2-45DC-A938-89E326E21B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Between 2016-2021 the number of Black, Asian, mixed-race, and other minority people who joined the Organ Donation Register increased  (6.8%- 9.2%) </a:t>
            </a:r>
          </a:p>
          <a:p>
            <a:pPr marL="0" indent="0">
              <a:buNone/>
            </a:pPr>
            <a:endParaRPr lang="en-GB" dirty="0"/>
          </a:p>
          <a:p>
            <a:pPr>
              <a:buFont typeface="Wingdings" panose="05000000000000000000" pitchFamily="2" charset="2"/>
              <a:buChar char="q"/>
            </a:pPr>
            <a:endParaRPr lang="en-GB" dirty="0"/>
          </a:p>
          <a:p>
            <a:pPr>
              <a:buFont typeface="Wingdings" panose="05000000000000000000" pitchFamily="2" charset="2"/>
              <a:buChar char="q"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9442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DACA8D-05F0-4ED3-A165-1878F98AD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5"/>
            <a:ext cx="8074815" cy="1618489"/>
          </a:xfrm>
        </p:spPr>
        <p:txBody>
          <a:bodyPr anchor="ctr">
            <a:normAutofit/>
          </a:bodyPr>
          <a:lstStyle/>
          <a:p>
            <a:r>
              <a:rPr lang="en-GB" sz="3200" dirty="0"/>
              <a:t>Who is involved in supporting inclusive Organ Donation?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90835-9D35-4585-A880-FE64CABB78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2475781"/>
            <a:ext cx="8074815" cy="3294083"/>
          </a:xfrm>
        </p:spPr>
        <p:txBody>
          <a:bodyPr anchor="t">
            <a:normAutofit/>
          </a:bodyPr>
          <a:lstStyle/>
          <a:p>
            <a:r>
              <a:rPr lang="en-GB" sz="2400" dirty="0"/>
              <a:t>Specialist Nurse in Organ donation - Nurses on the front line of Organ Donation</a:t>
            </a:r>
          </a:p>
          <a:p>
            <a:r>
              <a:rPr lang="en-GB" sz="2400" dirty="0"/>
              <a:t>Community Investment Scheme- funding trusted community and faith organisations to awareness awareness</a:t>
            </a:r>
          </a:p>
          <a:p>
            <a:r>
              <a:rPr lang="en-GB" sz="2400" dirty="0"/>
              <a:t>Organ Donation Ambassadors - a voluntary role to provide education on organ donation in communities through talks and donation promotion stands</a:t>
            </a:r>
          </a:p>
          <a:p>
            <a:r>
              <a:rPr lang="en-GB" sz="2400" dirty="0"/>
              <a:t>Committee Chairs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172512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1F1F5A-B61E-40A2-B48B-BB46DF6FD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4200"/>
              <a:t>Barriers to Organ and Tissue Donation</a:t>
            </a:r>
          </a:p>
        </p:txBody>
      </p:sp>
      <p:sp>
        <p:nvSpPr>
          <p:cNvPr id="4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22712-9E89-4429-B36D-539CE36B1B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94000"/>
            <a:ext cx="5293360" cy="3399567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GB" b="1" dirty="0"/>
              <a:t>Mistrust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b="1" dirty="0"/>
              <a:t>Lack of information or Mis-information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b="1" dirty="0"/>
              <a:t>Cultural and Religious Beliefs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b="1" dirty="0"/>
              <a:t>Not knowing the wish of their loved one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b="1" dirty="0"/>
              <a:t>Cultural Misunderstanding- Health care approach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A9671B-4C26-436C-89E4-B5DE0F307B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92" r="9755" b="-1"/>
          <a:stretch/>
        </p:blipFill>
        <p:spPr>
          <a:xfrm>
            <a:off x="6746240" y="10"/>
            <a:ext cx="5444237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32020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ridge at sunrise">
            <a:extLst>
              <a:ext uri="{FF2B5EF4-FFF2-40B4-BE49-F238E27FC236}">
                <a16:creationId xmlns:a16="http://schemas.microsoft.com/office/drawing/2014/main" id="{319353E7-2930-4BFE-BD04-38BB7AD46D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01" r="9091" b="1599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4" name="Rectangle 9">
            <a:extLst>
              <a:ext uri="{FF2B5EF4-FFF2-40B4-BE49-F238E27FC236}">
                <a16:creationId xmlns:a16="http://schemas.microsoft.com/office/drawing/2014/main" id="{86C7B4A1-154A-4DF0-AC46-F88D75A2E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6"/>
            <a:ext cx="7197772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16FCA6-AA78-4E28-8F49-672CA1EE9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804" y="640263"/>
            <a:ext cx="6619811" cy="1344975"/>
          </a:xfrm>
        </p:spPr>
        <p:txBody>
          <a:bodyPr>
            <a:normAutofit/>
          </a:bodyPr>
          <a:lstStyle/>
          <a:p>
            <a:r>
              <a:rPr lang="en-GB" sz="4000" dirty="0"/>
              <a:t>Build Bridges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158EB-9A14-483A-9B71-47235804C5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109" y="2121763"/>
            <a:ext cx="6620505" cy="3773010"/>
          </a:xfrm>
        </p:spPr>
        <p:txBody>
          <a:bodyPr>
            <a:normAutofit/>
          </a:bodyPr>
          <a:lstStyle/>
          <a:p>
            <a:r>
              <a:rPr lang="en-GB" sz="2400" dirty="0"/>
              <a:t>Build meaningful &amp; Respectful relationships with individuals and communities</a:t>
            </a:r>
          </a:p>
          <a:p>
            <a:r>
              <a:rPr lang="en-GB" sz="2400" dirty="0"/>
              <a:t>Be willing to listen – Be surprised at how much you learn</a:t>
            </a:r>
          </a:p>
          <a:p>
            <a:r>
              <a:rPr lang="en-GB" sz="2400" dirty="0"/>
              <a:t>Empower people by sharing information</a:t>
            </a:r>
          </a:p>
          <a:p>
            <a:r>
              <a:rPr lang="en-GB" sz="2400" dirty="0"/>
              <a:t>Share what you learn with OTDT</a:t>
            </a:r>
          </a:p>
        </p:txBody>
      </p:sp>
    </p:spTree>
    <p:extLst>
      <p:ext uri="{BB962C8B-B14F-4D97-AF65-F5344CB8AC3E}">
        <p14:creationId xmlns:p14="http://schemas.microsoft.com/office/powerpoint/2010/main" val="3471771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CC0E6-F79E-4083-A195-13B6E8470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2975"/>
            <a:ext cx="10419272" cy="5382882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Hilaria’s Story – Video of Kidney Recipient</a:t>
            </a:r>
          </a:p>
        </p:txBody>
      </p:sp>
      <p:pic>
        <p:nvPicPr>
          <p:cNvPr id="5" name="Picture 4">
            <a:hlinkClick r:id="rId2"/>
            <a:extLst>
              <a:ext uri="{FF2B5EF4-FFF2-40B4-BE49-F238E27FC236}">
                <a16:creationId xmlns:a16="http://schemas.microsoft.com/office/drawing/2014/main" id="{788EC59D-40F8-4A00-A47A-CA8DC69662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7438" y="1997067"/>
            <a:ext cx="6313098" cy="4308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2762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260</Words>
  <Application>Microsoft Office PowerPoint</Application>
  <PresentationFormat>Widescreen</PresentationFormat>
  <Paragraphs>30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Office Theme</vt:lpstr>
      <vt:lpstr>‘Achieving inclusivity for success in donation’.</vt:lpstr>
      <vt:lpstr>‘Black, Asian and minority ethnic patients often have to wait significantly longer for a successful match than white patients, due to a shortage of suitably matched donors.’ </vt:lpstr>
      <vt:lpstr>Good News</vt:lpstr>
      <vt:lpstr>Who is involved in supporting inclusive Organ Donation?</vt:lpstr>
      <vt:lpstr>Barriers to Organ and Tissue Donation</vt:lpstr>
      <vt:lpstr>Build Bridges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‘Achieving inclusivity for success in donation’.</dc:title>
  <dc:creator>Winnie Andango</dc:creator>
  <cp:lastModifiedBy>Jill Featherstone</cp:lastModifiedBy>
  <cp:revision>6</cp:revision>
  <dcterms:created xsi:type="dcterms:W3CDTF">2022-03-21T13:31:03Z</dcterms:created>
  <dcterms:modified xsi:type="dcterms:W3CDTF">2022-03-21T21:48:31Z</dcterms:modified>
</cp:coreProperties>
</file>