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  <p:sldMasterId id="2147483851" r:id="rId2"/>
    <p:sldMasterId id="2147483863" r:id="rId3"/>
    <p:sldMasterId id="2147483875" r:id="rId4"/>
    <p:sldMasterId id="2147483881" r:id="rId5"/>
    <p:sldMasterId id="2147483893" r:id="rId6"/>
  </p:sldMasterIdLst>
  <p:notesMasterIdLst>
    <p:notesMasterId r:id="rId20"/>
  </p:notesMasterIdLst>
  <p:sldIdLst>
    <p:sldId id="591" r:id="rId7"/>
    <p:sldId id="592" r:id="rId8"/>
    <p:sldId id="581" r:id="rId9"/>
    <p:sldId id="490" r:id="rId10"/>
    <p:sldId id="597" r:id="rId11"/>
    <p:sldId id="1861" r:id="rId12"/>
    <p:sldId id="1863" r:id="rId13"/>
    <p:sldId id="1862" r:id="rId14"/>
    <p:sldId id="583" r:id="rId15"/>
    <p:sldId id="574" r:id="rId16"/>
    <p:sldId id="585" r:id="rId17"/>
    <p:sldId id="593" r:id="rId18"/>
    <p:sldId id="59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2C6B"/>
    <a:srgbClr val="E0119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93" autoAdjust="0"/>
    <p:restoredTop sz="84154" autoAdjust="0"/>
  </p:normalViewPr>
  <p:slideViewPr>
    <p:cSldViewPr snapToGrid="0" snapToObjects="1">
      <p:cViewPr varScale="1">
        <p:scale>
          <a:sx n="93" d="100"/>
          <a:sy n="93" d="100"/>
        </p:scale>
        <p:origin x="1872" y="2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1021E-DAAA-5E41-A32C-8FABF0F2E3DE}" type="datetimeFigureOut">
              <a:rPr lang="en-US" smtClean="0"/>
              <a:t>3/10/22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EF218-7006-3B44-9E45-2A520B6FA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2344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 New Roman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901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 New Roman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8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E8C2D8-05A4-42FC-BE9C-477D6B81C51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095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6416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2202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574261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0"/>
            <a:ext cx="2590800" cy="5334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7569200" cy="5334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_0000_NHSBT_Ribbon_NHS_Blue_RGB_WhiteAbv_DRAF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1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NHSBT Colour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1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CEQ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049685" y="6188075"/>
            <a:ext cx="3752849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6900" y="3426289"/>
            <a:ext cx="9610701" cy="840293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8259" y="4385254"/>
            <a:ext cx="8534400" cy="690362"/>
          </a:xfrm>
        </p:spPr>
        <p:txBody>
          <a:bodyPr/>
          <a:lstStyle>
            <a:lvl1pPr marL="0" indent="0" algn="l">
              <a:buNone/>
              <a:defRPr sz="3500">
                <a:solidFill>
                  <a:srgbClr val="0091C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_0000_NHSBT_Ribbon_NHS_Blue_RGB_WhiteAbv_DRAF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4321176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313" y="134938"/>
            <a:ext cx="1736521" cy="3638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6351" y="-9525"/>
            <a:ext cx="1221316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pic>
        <p:nvPicPr>
          <p:cNvPr id="5" name="Picture 7" descr="_0000_NHSBT_Ribbon_NHS_Blue_RGB_WhiteAbv_DRAF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" t="9514" r="3648"/>
          <a:stretch>
            <a:fillRect/>
          </a:stretch>
        </p:blipFill>
        <p:spPr bwMode="auto">
          <a:xfrm>
            <a:off x="-6351" y="-9525"/>
            <a:ext cx="1221316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NHSBT Colour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1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CEQ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085" y="6200776"/>
            <a:ext cx="369570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3357881"/>
            <a:ext cx="10363200" cy="1362075"/>
          </a:xfrm>
        </p:spPr>
        <p:txBody>
          <a:bodyPr/>
          <a:lstStyle>
            <a:lvl1pPr algn="l">
              <a:defRPr sz="5000" b="1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121580"/>
            <a:ext cx="10363200" cy="669607"/>
          </a:xfrm>
        </p:spPr>
        <p:txBody>
          <a:bodyPr/>
          <a:lstStyle>
            <a:lvl1pPr marL="0" indent="0" algn="l">
              <a:buNone/>
              <a:defRPr sz="35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6351" y="-9525"/>
            <a:ext cx="12213168" cy="6029325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6614 w 9160577"/>
              <a:gd name="connsiteY0" fmla="*/ 1900327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524605 w 9160577"/>
              <a:gd name="connsiteY2" fmla="*/ 181137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4182446 w 9160577"/>
              <a:gd name="connsiteY3" fmla="*/ 1729004 h 2019721"/>
              <a:gd name="connsiteX4" fmla="*/ 5253561 w 9160577"/>
              <a:gd name="connsiteY4" fmla="*/ 1973818 h 2019721"/>
              <a:gd name="connsiteX5" fmla="*/ 7084656 w 9160577"/>
              <a:gd name="connsiteY5" fmla="*/ 2019721 h 2019721"/>
              <a:gd name="connsiteX6" fmla="*/ 8885148 w 9160577"/>
              <a:gd name="connsiteY6" fmla="*/ 1764706 h 2019721"/>
              <a:gd name="connsiteX7" fmla="*/ 9155476 w 9160577"/>
              <a:gd name="connsiteY7" fmla="*/ 1606596 h 2019721"/>
              <a:gd name="connsiteX8" fmla="*/ 9160577 w 9160577"/>
              <a:gd name="connsiteY8" fmla="*/ 0 h 2019721"/>
              <a:gd name="connsiteX9" fmla="*/ 0 w 9160577"/>
              <a:gd name="connsiteY9" fmla="*/ 2627 h 2019721"/>
              <a:gd name="connsiteX10" fmla="*/ 6614 w 9160577"/>
              <a:gd name="connsiteY10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916744 w 9160577"/>
              <a:gd name="connsiteY2" fmla="*/ 1972136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48861 w 9160577"/>
              <a:gd name="connsiteY5" fmla="*/ 1886323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40205"/>
              <a:gd name="connsiteX1" fmla="*/ 1255132 w 9160577"/>
              <a:gd name="connsiteY1" fmla="*/ 1814761 h 2040205"/>
              <a:gd name="connsiteX2" fmla="*/ 4916744 w 9160577"/>
              <a:gd name="connsiteY2" fmla="*/ 1972136 h 2040205"/>
              <a:gd name="connsiteX3" fmla="*/ 7084656 w 9160577"/>
              <a:gd name="connsiteY3" fmla="*/ 2019721 h 2040205"/>
              <a:gd name="connsiteX4" fmla="*/ 9148861 w 9160577"/>
              <a:gd name="connsiteY4" fmla="*/ 1886323 h 2040205"/>
              <a:gd name="connsiteX5" fmla="*/ 9160577 w 9160577"/>
              <a:gd name="connsiteY5" fmla="*/ 0 h 2040205"/>
              <a:gd name="connsiteX6" fmla="*/ 0 w 9160577"/>
              <a:gd name="connsiteY6" fmla="*/ 2627 h 2040205"/>
              <a:gd name="connsiteX7" fmla="*/ 6614 w 9160577"/>
              <a:gd name="connsiteY7" fmla="*/ 1900327 h 20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577" h="2040205">
                <a:moveTo>
                  <a:pt x="6614" y="1900327"/>
                </a:moveTo>
                <a:lnTo>
                  <a:pt x="1255132" y="1814761"/>
                </a:lnTo>
                <a:lnTo>
                  <a:pt x="4916744" y="1972136"/>
                </a:lnTo>
                <a:cubicBezTo>
                  <a:pt x="6069337" y="2064084"/>
                  <a:pt x="6335560" y="2044139"/>
                  <a:pt x="7084656" y="2019721"/>
                </a:cubicBezTo>
                <a:cubicBezTo>
                  <a:pt x="8361433" y="1979731"/>
                  <a:pt x="8460793" y="1930789"/>
                  <a:pt x="9148861" y="1886323"/>
                </a:cubicBezTo>
                <a:cubicBezTo>
                  <a:pt x="9151411" y="1083025"/>
                  <a:pt x="9158026" y="803298"/>
                  <a:pt x="9160577" y="0"/>
                </a:cubicBezTo>
                <a:lnTo>
                  <a:pt x="0" y="2627"/>
                </a:lnTo>
                <a:cubicBezTo>
                  <a:pt x="2205" y="635194"/>
                  <a:pt x="4409" y="1267760"/>
                  <a:pt x="6614" y="1900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pic>
        <p:nvPicPr>
          <p:cNvPr id="5" name="Picture 7" descr="_0000_NHSBT_Ribbon_NHS_Blue_RGB_WhiteAbv_DRAF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4449"/>
          <a:stretch>
            <a:fillRect/>
          </a:stretch>
        </p:blipFill>
        <p:spPr bwMode="auto">
          <a:xfrm>
            <a:off x="-6351" y="3584575"/>
            <a:ext cx="12213168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NHSBT Colour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1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066926"/>
            <a:ext cx="10363200" cy="1362075"/>
          </a:xfrm>
        </p:spPr>
        <p:txBody>
          <a:bodyPr/>
          <a:lstStyle>
            <a:lvl1pPr algn="l">
              <a:defRPr sz="5000" b="1" cap="none">
                <a:solidFill>
                  <a:srgbClr val="0072C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2837022"/>
            <a:ext cx="10363200" cy="669607"/>
          </a:xfrm>
        </p:spPr>
        <p:txBody>
          <a:bodyPr/>
          <a:lstStyle>
            <a:lvl1pPr marL="0" indent="0" algn="l">
              <a:buNone/>
              <a:defRPr sz="3500">
                <a:solidFill>
                  <a:srgbClr val="0072C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313" y="134938"/>
            <a:ext cx="1736521" cy="3638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1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4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607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7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0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9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29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437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359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3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1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5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7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092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0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7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438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712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66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0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0"/>
            <a:ext cx="2590800" cy="5334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7569200" cy="5334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7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984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383088"/>
          </a:xfrm>
          <a:prstGeom prst="rect">
            <a:avLst/>
          </a:prstGeom>
          <a:solidFill>
            <a:srgbClr val="F8F8F8"/>
          </a:solidFill>
          <a:ln w="28575">
            <a:solidFill>
              <a:schemeClr val="accent2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38920" name="Picture 8" descr="Organ Donation and Transplantation_RE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01" y="6378576"/>
            <a:ext cx="2925233" cy="4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23" name="Picture 11" descr="Organ Donation and Transplantation_RE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01" y="6340476"/>
            <a:ext cx="2925233" cy="4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239185" y="6378575"/>
            <a:ext cx="25058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800" dirty="0">
                <a:solidFill>
                  <a:srgbClr val="FFFFFF"/>
                </a:solidFill>
                <a:latin typeface="Arial" charset="0"/>
                <a:ea typeface="ＭＳ Ｐゴシック" charset="0"/>
                <a:cs typeface="Arial"/>
              </a:rPr>
              <a:t>Clinical Lead Induction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313" y="134938"/>
            <a:ext cx="1736521" cy="36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4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20" r:id="rId3"/>
  </p:sldLayoutIdLst>
  <p:transition>
    <p:fad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313" y="134938"/>
            <a:ext cx="1736521" cy="36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9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1036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>
            <a:off x="107952" y="6299201"/>
            <a:ext cx="8223249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GB" sz="1600" b="1">
              <a:solidFill>
                <a:srgbClr val="FFFFFF"/>
              </a:solidFill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GB" sz="16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66CC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749301"/>
            <a:ext cx="9304867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614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701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457200" rtl="0" fontAlgn="base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hort ribbon transparen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3326"/>
            <a:ext cx="1219200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2054" name="Picture 6" descr="OD_yes_RGB_Lal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484" y="6221414"/>
            <a:ext cx="2292349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22D77E-63E7-B14A-8C61-086D6F14559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6720" y="133877"/>
            <a:ext cx="2837520" cy="59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3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E0119D"/>
          </a:solidFill>
          <a:latin typeface="Arial" charset="0"/>
          <a:ea typeface="ＭＳ Ｐゴシック" charset="0"/>
        </a:defRPr>
      </a:lvl9pPr>
    </p:titleStyle>
    <p:bodyStyle>
      <a:lvl1pPr marL="177800" indent="-177800" algn="l" defTabSz="457200" rtl="0" eaLnBrk="0" fontAlgn="base" hangingPunct="0">
        <a:spcBef>
          <a:spcPts val="800"/>
        </a:spcBef>
        <a:spcAft>
          <a:spcPts val="800"/>
        </a:spcAft>
        <a:buClr>
          <a:srgbClr val="E0119D"/>
        </a:buClr>
        <a:buFont typeface="Arial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Arial" charset="0"/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625475" indent="-177800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3pPr>
      <a:lvl4pPr marL="895350" indent="-269875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4pPr>
      <a:lvl5pPr marL="1165225" indent="-269875" algn="l" defTabSz="457200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Clr>
          <a:srgbClr val="E0119D"/>
        </a:buClr>
        <a:buFont typeface="Lucida Grande" charset="0"/>
        <a:buChar char="–"/>
        <a:defRPr sz="2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1036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>
            <a:off x="107952" y="6299201"/>
            <a:ext cx="8223249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GB" sz="1600" b="1">
              <a:solidFill>
                <a:srgbClr val="FFFFFF"/>
              </a:solidFill>
              <a:latin typeface="Arial" pitchFamily="-65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GB" sz="1600" b="1">
              <a:solidFill>
                <a:srgbClr val="FFFFFF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66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66CC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12.tif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>
            <p:ph type="title"/>
          </p:nvPr>
        </p:nvSpPr>
        <p:spPr>
          <a:xfrm>
            <a:off x="2334419" y="1982971"/>
            <a:ext cx="7172325" cy="936625"/>
          </a:xfrm>
        </p:spPr>
        <p:txBody>
          <a:bodyPr/>
          <a:lstStyle/>
          <a:p>
            <a:pPr eaLnBrk="1" hangingPunct="1"/>
            <a:r>
              <a:rPr lang="en-GB" sz="4000" dirty="0"/>
              <a:t>Role of the CLOD</a:t>
            </a:r>
            <a:endParaRPr lang="en-GB" altLang="en-US" sz="4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2334418" y="3069083"/>
            <a:ext cx="7977982" cy="261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fontAlgn="base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charset="0"/>
              <a:buNone/>
              <a:defRPr sz="3500" kern="1200">
                <a:solidFill>
                  <a:srgbClr val="0091C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fontAlgn="base">
              <a:spcBef>
                <a:spcPts val="400"/>
              </a:spcBef>
              <a:spcAft>
                <a:spcPct val="0"/>
              </a:spcAft>
              <a:buFont typeface="Arial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3200" dirty="0">
                <a:solidFill>
                  <a:sysClr val="windowText" lastClr="000000"/>
                </a:solidFill>
                <a:latin typeface="Arial"/>
                <a:ea typeface=""/>
                <a:cs typeface=""/>
              </a:rPr>
              <a:t>Dr Helen </a:t>
            </a:r>
            <a:r>
              <a:rPr lang="en-GB" altLang="en-US" sz="3200" dirty="0" err="1">
                <a:solidFill>
                  <a:sysClr val="windowText" lastClr="000000"/>
                </a:solidFill>
                <a:latin typeface="Arial"/>
                <a:ea typeface=""/>
                <a:cs typeface=""/>
              </a:rPr>
              <a:t>Buglass</a:t>
            </a:r>
            <a:endParaRPr lang="en-GB" altLang="en-US" sz="3200" dirty="0">
              <a:solidFill>
                <a:sysClr val="windowText" lastClr="000000"/>
              </a:solidFill>
              <a:latin typeface="Arial"/>
              <a:ea typeface=""/>
              <a:cs typeface="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dirty="0">
                <a:solidFill>
                  <a:sysClr val="windowText" lastClr="000000"/>
                </a:solidFill>
                <a:latin typeface="Arial"/>
                <a:ea typeface=""/>
                <a:cs typeface=""/>
              </a:rPr>
              <a:t>Yorkshire Regional CLOD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800" dirty="0">
              <a:latin typeface="Arial"/>
              <a:ea typeface=""/>
              <a:cs typeface="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GB" altLang="en-US" dirty="0">
              <a:latin typeface="Arial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03542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/>
          </p:cNvSpPr>
          <p:nvPr/>
        </p:nvSpPr>
        <p:spPr bwMode="auto">
          <a:xfrm>
            <a:off x="1920875" y="300038"/>
            <a:ext cx="83502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defTabSz="957263" eaLnBrk="0" hangingPunct="0">
              <a:lnSpc>
                <a:spcPct val="106000"/>
              </a:lnSpc>
              <a:defRPr/>
            </a:pPr>
            <a:r>
              <a:rPr lang="en-GB" sz="2800" dirty="0">
                <a:solidFill>
                  <a:srgbClr val="E0119D"/>
                </a:solidFill>
                <a:latin typeface="Arial"/>
              </a:rPr>
              <a:t>A UK Model for Donation: Local Donation Teams</a:t>
            </a:r>
            <a:endParaRPr lang="en-US" sz="2800" dirty="0">
              <a:solidFill>
                <a:srgbClr val="E0119D"/>
              </a:solidFill>
              <a:latin typeface="Arial"/>
            </a:endParaRPr>
          </a:p>
        </p:txBody>
      </p:sp>
      <p:sp>
        <p:nvSpPr>
          <p:cNvPr id="50180" name="Text Box 12"/>
          <p:cNvSpPr txBox="1">
            <a:spLocks noChangeArrowheads="1"/>
          </p:cNvSpPr>
          <p:nvPr/>
        </p:nvSpPr>
        <p:spPr bwMode="auto">
          <a:xfrm>
            <a:off x="1828800" y="5562601"/>
            <a:ext cx="29035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000" dirty="0">
                <a:solidFill>
                  <a:srgbClr val="6E2C6B"/>
                </a:solidFill>
                <a:latin typeface="Arial"/>
              </a:rPr>
              <a:t>‘Embedded’ Specialist Nurse for Organ Donation (SN-OD)</a:t>
            </a:r>
          </a:p>
        </p:txBody>
      </p:sp>
      <p:sp>
        <p:nvSpPr>
          <p:cNvPr id="50181" name="Text Box 12"/>
          <p:cNvSpPr txBox="1">
            <a:spLocks noChangeArrowheads="1"/>
          </p:cNvSpPr>
          <p:nvPr/>
        </p:nvSpPr>
        <p:spPr bwMode="auto">
          <a:xfrm>
            <a:off x="7543800" y="5562601"/>
            <a:ext cx="29019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000" dirty="0">
                <a:solidFill>
                  <a:srgbClr val="6E2C6B"/>
                </a:solidFill>
                <a:latin typeface="Arial"/>
              </a:rPr>
              <a:t>Non-clinical Donation Committee Chair (Chair)</a:t>
            </a:r>
          </a:p>
        </p:txBody>
      </p:sp>
      <p:sp>
        <p:nvSpPr>
          <p:cNvPr id="50186" name="Text Box 12"/>
          <p:cNvSpPr txBox="1">
            <a:spLocks noChangeArrowheads="1"/>
          </p:cNvSpPr>
          <p:nvPr/>
        </p:nvSpPr>
        <p:spPr bwMode="auto">
          <a:xfrm>
            <a:off x="4572000" y="4343401"/>
            <a:ext cx="29035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000" dirty="0">
                <a:solidFill>
                  <a:srgbClr val="6E2C6B"/>
                </a:solidFill>
                <a:latin typeface="Arial"/>
              </a:rPr>
              <a:t>Clinical Lead for Organ Donation (CLOD)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EDB09A-60A3-154A-B7A6-A421D2F13C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0876" y="1499729"/>
            <a:ext cx="2432229" cy="38463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Dale png.png">
            <a:extLst>
              <a:ext uri="{FF2B5EF4-FFF2-40B4-BE49-F238E27FC236}">
                <a16:creationId xmlns:a16="http://schemas.microsoft.com/office/drawing/2014/main" id="{DC7892B9-502D-CF4E-8015-198DCCA555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9367" y="1289665"/>
            <a:ext cx="2527005" cy="29454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102984-B658-A645-BA08-3B22CF54A2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1801" y="1879836"/>
            <a:ext cx="2398655" cy="35979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270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677506" y="5051425"/>
            <a:ext cx="885125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just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E0119D"/>
                </a:solidFill>
                <a:ea typeface="Arial" charset="0"/>
                <a:cs typeface="Arial" charset="0"/>
              </a:rPr>
              <a:t>Responsibilities</a:t>
            </a:r>
            <a:endParaRPr lang="en-US" b="1" dirty="0">
              <a:solidFill>
                <a:srgbClr val="E0119D"/>
              </a:solidFill>
              <a:ea typeface="Arial" charset="0"/>
              <a:cs typeface="Arial" charset="0"/>
            </a:endParaRPr>
          </a:p>
          <a:p>
            <a:pPr marL="342900" indent="-342900" algn="just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ea typeface="Arial" charset="0"/>
                <a:cs typeface="Arial" charset="0"/>
              </a:rPr>
              <a:t>Identify and contribute to resolving local barriers to donation. </a:t>
            </a:r>
            <a:endParaRPr lang="en-GB" dirty="0">
              <a:solidFill>
                <a:srgbClr val="000000"/>
              </a:solidFill>
              <a:ea typeface="Arial" charset="0"/>
              <a:cs typeface="Arial" charset="0"/>
            </a:endParaRPr>
          </a:p>
          <a:p>
            <a:pPr marL="342900" indent="-342900" algn="just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ea typeface="Arial" charset="0"/>
                <a:cs typeface="Arial" charset="0"/>
              </a:rPr>
              <a:t>To develop a close working relationship with the specialist nurse for organ donation.</a:t>
            </a:r>
          </a:p>
          <a:p>
            <a:pPr marL="342900" indent="-342900" algn="just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ea typeface="Arial" charset="0"/>
                <a:cs typeface="Arial" charset="0"/>
              </a:rPr>
              <a:t>To be a source of knowledge regarding the ethical and legal aspects of organ donation and provide advice as required.</a:t>
            </a:r>
            <a:endParaRPr lang="en-GB" dirty="0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sp>
        <p:nvSpPr>
          <p:cNvPr id="50178" name="Title 1"/>
          <p:cNvSpPr>
            <a:spLocks/>
          </p:cNvSpPr>
          <p:nvPr/>
        </p:nvSpPr>
        <p:spPr bwMode="auto">
          <a:xfrm>
            <a:off x="1920875" y="300038"/>
            <a:ext cx="83502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defTabSz="957263" eaLnBrk="0" hangingPunct="0">
              <a:lnSpc>
                <a:spcPct val="106000"/>
              </a:lnSpc>
            </a:pPr>
            <a:r>
              <a:rPr lang="en-GB" sz="2800" dirty="0">
                <a:solidFill>
                  <a:srgbClr val="E0119D"/>
                </a:solidFill>
              </a:rPr>
              <a:t>A UK Model for Donation: Local Donation Teams</a:t>
            </a:r>
            <a:endParaRPr lang="en-US" sz="2800" dirty="0">
              <a:solidFill>
                <a:srgbClr val="E0119D"/>
              </a:solidFill>
            </a:endParaRPr>
          </a:p>
        </p:txBody>
      </p:sp>
      <p:sp>
        <p:nvSpPr>
          <p:cNvPr id="50186" name="Text Box 12"/>
          <p:cNvSpPr txBox="1">
            <a:spLocks noChangeArrowheads="1"/>
          </p:cNvSpPr>
          <p:nvPr/>
        </p:nvSpPr>
        <p:spPr bwMode="auto">
          <a:xfrm>
            <a:off x="4572000" y="4343401"/>
            <a:ext cx="29035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dirty="0">
                <a:solidFill>
                  <a:srgbClr val="6E2C6B"/>
                </a:solidFill>
              </a:rPr>
              <a:t>Clinical Lead for Organ Donation (CLOD)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677506" y="977208"/>
            <a:ext cx="3111961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GB" sz="2800" dirty="0">
                <a:solidFill>
                  <a:srgbClr val="E0119D"/>
                </a:solidFill>
                <a:ea typeface="Arial" charset="0"/>
                <a:cs typeface="Arial" charset="0"/>
              </a:rPr>
              <a:t>Who are we?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a typeface="Arial" charset="0"/>
                <a:cs typeface="Arial" charset="0"/>
              </a:rPr>
              <a:t>95% Intensive Care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Arial" charset="0"/>
                <a:cs typeface="Arial" charset="0"/>
              </a:rPr>
              <a:t>(including paediatric intensivists in appropriate hospitals)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677506" y="2672180"/>
            <a:ext cx="3111961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GB" sz="2400" dirty="0">
                <a:solidFill>
                  <a:srgbClr val="000000"/>
                </a:solidFill>
                <a:ea typeface="Arial" charset="0"/>
                <a:cs typeface="Arial" charset="0"/>
              </a:rPr>
              <a:t>How are we funded?</a:t>
            </a:r>
            <a:endParaRPr lang="en-GB" sz="2000" b="1" dirty="0">
              <a:solidFill>
                <a:srgbClr val="000000"/>
              </a:solidFill>
              <a:ea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000000"/>
                </a:solidFill>
                <a:ea typeface="Arial" charset="0"/>
                <a:cs typeface="Arial" charset="0"/>
              </a:rPr>
              <a:t>Appointed by our hospitals but our time is reimbursed from national funds.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000000"/>
                </a:solidFill>
                <a:ea typeface="Arial" charset="0"/>
                <a:cs typeface="Arial" charset="0"/>
              </a:rPr>
              <a:t>90% funded 4 hours / week. </a:t>
            </a:r>
            <a:r>
              <a:rPr lang="en-GB" sz="1600" b="1" dirty="0">
                <a:solidFill>
                  <a:srgbClr val="000000"/>
                </a:solidFill>
                <a:ea typeface="Arial" charset="0"/>
                <a:cs typeface="Arial" charset="0"/>
              </a:rPr>
              <a:t>(NHSBT: £2.5 million)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6923066" y="897310"/>
            <a:ext cx="37330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600" dirty="0">
                <a:solidFill>
                  <a:srgbClr val="E0119D"/>
                </a:solidFill>
                <a:ea typeface="Arial" charset="0"/>
                <a:cs typeface="Arial" charset="0"/>
              </a:rPr>
              <a:t>Clinical Donation Champion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7700170" y="2126069"/>
            <a:ext cx="295592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GB" sz="2800" u="sng" dirty="0">
                <a:solidFill>
                  <a:srgbClr val="00B050"/>
                </a:solidFill>
                <a:ea typeface="Arial" charset="0"/>
                <a:cs typeface="Arial" charset="0"/>
              </a:rPr>
              <a:t>What do we do?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ea typeface="Arial" charset="0"/>
                <a:cs typeface="Arial" charset="0"/>
              </a:rPr>
              <a:t>Provide clinical </a:t>
            </a:r>
            <a:r>
              <a:rPr lang="en-US" sz="2000" b="1" dirty="0">
                <a:solidFill>
                  <a:srgbClr val="6E2C6B"/>
                </a:solidFill>
                <a:ea typeface="Arial" charset="0"/>
                <a:cs typeface="Arial" charset="0"/>
              </a:rPr>
              <a:t>LEADERSHIP &amp;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6E2C6B"/>
                </a:solidFill>
                <a:ea typeface="Arial" charset="0"/>
                <a:cs typeface="Arial" charset="0"/>
              </a:rPr>
              <a:t>CHAMPION </a:t>
            </a:r>
            <a:r>
              <a:rPr lang="en-US" sz="2000" dirty="0">
                <a:solidFill>
                  <a:srgbClr val="000000"/>
                </a:solidFill>
                <a:ea typeface="Arial" charset="0"/>
                <a:cs typeface="Arial" charset="0"/>
              </a:rPr>
              <a:t>improvements</a:t>
            </a:r>
            <a:endParaRPr lang="en-US" sz="1400" dirty="0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733178" y="3946635"/>
            <a:ext cx="29229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FF0000"/>
                </a:solidFill>
                <a:ea typeface="Arial" charset="0"/>
                <a:cs typeface="Arial" charset="0"/>
              </a:rPr>
              <a:t>What we don’t do?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ea typeface="Arial" charset="0"/>
                <a:cs typeface="Arial" charset="0"/>
              </a:rPr>
              <a:t>Attend every donor </a:t>
            </a:r>
            <a:endParaRPr lang="en-GB" sz="2400" dirty="0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0DDF91-8FB7-3A4D-AB26-D1DA3F7DD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203" y="977208"/>
            <a:ext cx="1940834" cy="296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6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1" grpId="0"/>
      <p:bldP spid="13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2E39E7-9680-A841-A96E-9201498D1B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309" y="-309779"/>
            <a:ext cx="5354402" cy="6739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0798F0-1327-B24B-B120-93D8449EFB23}"/>
              </a:ext>
            </a:extLst>
          </p:cNvPr>
          <p:cNvSpPr/>
          <p:nvPr/>
        </p:nvSpPr>
        <p:spPr>
          <a:xfrm>
            <a:off x="4237998" y="433402"/>
            <a:ext cx="586410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Local Donation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Teams 2020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 pitchFamily="-65" charset="0"/>
              <a:ea typeface=""/>
              <a:cs typeface="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168 Committees (£2 million </a:t>
            </a:r>
            <a:r>
              <a:rPr kumimoji="0" lang="mr-IN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–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 includes donor recognition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250 SNODs (£19 million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- includes regional and national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240 CLODs (£2.5 million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- includes regional and national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CECBEB-E0D2-1641-95C8-42E4CCB9E644}"/>
              </a:ext>
            </a:extLst>
          </p:cNvPr>
          <p:cNvSpPr/>
          <p:nvPr/>
        </p:nvSpPr>
        <p:spPr>
          <a:xfrm>
            <a:off x="5523470" y="1633731"/>
            <a:ext cx="527580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Regional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12 Regions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Regional Managers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Team Managers (2-3 per region)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18 Regional CLODs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6E2C6B"/>
                </a:solidFill>
                <a:latin typeface="Arial" pitchFamily="-65" charset="0"/>
                <a:ea typeface=""/>
                <a:cs typeface=""/>
              </a:rPr>
              <a:t>Growing number of regional education CLODs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itchFamily="-65" charset="0"/>
              <a:ea typeface=""/>
              <a:cs typeface="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3D02A3-F673-6841-8C60-DEAA2F01F9EE}"/>
              </a:ext>
            </a:extLst>
          </p:cNvPr>
          <p:cNvSpPr/>
          <p:nvPr/>
        </p:nvSpPr>
        <p:spPr>
          <a:xfrm>
            <a:off x="5791867" y="3388400"/>
            <a:ext cx="477577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National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Medical Director </a:t>
            </a:r>
            <a:r>
              <a:rPr kumimoji="0" lang="mr-IN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–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 John Forsythe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National CLOD </a:t>
            </a:r>
            <a:r>
              <a:rPr kumimoji="0" lang="mr-IN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–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 Dale Gardiner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Quality CLOD: Alex Manara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Innovation &amp; Research CLOD: Dan Harvey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Medical Education CLOD: Ben Ivory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Paediatric CLOD: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Reinout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 Milder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Director Organ Donation &amp; Nursing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Director Education and Governance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SNOD Professional Development Team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Medical Education PDS – Jill Featherstone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itchFamily="-65" charset="0"/>
              <a:ea typeface=""/>
              <a:cs typeface="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5F1987-8DA3-0F45-AD2C-21E9EE7B2ECE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CLOD Induction, 2020</a:t>
            </a:r>
          </a:p>
        </p:txBody>
      </p:sp>
    </p:spTree>
    <p:extLst>
      <p:ext uri="{BB962C8B-B14F-4D97-AF65-F5344CB8AC3E}">
        <p14:creationId xmlns:p14="http://schemas.microsoft.com/office/powerpoint/2010/main" val="35502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 txBox="1">
            <a:spLocks/>
          </p:cNvSpPr>
          <p:nvPr/>
        </p:nvSpPr>
        <p:spPr>
          <a:xfrm>
            <a:off x="1" y="6245226"/>
            <a:ext cx="12192000" cy="612775"/>
          </a:xfrm>
          <a:prstGeom prst="rect">
            <a:avLst/>
          </a:prstGeom>
          <a:solidFill>
            <a:srgbClr val="0000FF"/>
          </a:solidFill>
        </p:spPr>
        <p:txBody>
          <a:bodyPr tIns="118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4AF3B-4292-FD42-9D34-94302276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 outcomes are we aiming for?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38565-BA0F-E244-B3CA-FCD27A660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make best practice standard practice:</a:t>
            </a:r>
          </a:p>
          <a:p>
            <a:r>
              <a:rPr lang="en-US" dirty="0"/>
              <a:t>100% timely referral</a:t>
            </a:r>
          </a:p>
          <a:p>
            <a:r>
              <a:rPr lang="en-US" dirty="0"/>
              <a:t>100% SNOD presence</a:t>
            </a:r>
          </a:p>
          <a:p>
            <a:r>
              <a:rPr lang="en-US" dirty="0"/>
              <a:t>Active management of deceased consented donors</a:t>
            </a:r>
          </a:p>
          <a:p>
            <a:r>
              <a:rPr lang="en-US" dirty="0"/>
              <a:t>(Appropriate place for WLST in DCD donors)</a:t>
            </a:r>
          </a:p>
          <a:p>
            <a:r>
              <a:rPr lang="en-US" dirty="0"/>
              <a:t>(Admitting appropriate DBI patients for prognostication/EOLC)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454FDB-74B0-A445-BF54-77C8110F7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33" y="1435100"/>
            <a:ext cx="3045924" cy="456888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FDF236-CD3B-B844-ABCD-0F4BAC775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1554163"/>
            <a:ext cx="4011084" cy="46910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902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 txBox="1">
            <a:spLocks/>
          </p:cNvSpPr>
          <p:nvPr/>
        </p:nvSpPr>
        <p:spPr>
          <a:xfrm>
            <a:off x="1" y="6245226"/>
            <a:ext cx="12192000" cy="612775"/>
          </a:xfrm>
          <a:prstGeom prst="rect">
            <a:avLst/>
          </a:prstGeom>
          <a:solidFill>
            <a:srgbClr val="0000FF"/>
          </a:solidFill>
        </p:spPr>
        <p:txBody>
          <a:bodyPr tIns="118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2C8410-A37C-A445-87A4-7B0CA8C9A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this entails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DDCB9-572D-794C-8226-0423433DC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 to date policies and SOPs</a:t>
            </a:r>
          </a:p>
          <a:p>
            <a:r>
              <a:rPr lang="en-US" dirty="0"/>
              <a:t>Dealing with tricky colleagues (probably the hardest part of the job)</a:t>
            </a:r>
          </a:p>
          <a:p>
            <a:r>
              <a:rPr lang="en-US" dirty="0"/>
              <a:t>Winning hearts and minds</a:t>
            </a:r>
          </a:p>
        </p:txBody>
      </p:sp>
    </p:spTree>
    <p:extLst>
      <p:ext uri="{BB962C8B-B14F-4D97-AF65-F5344CB8AC3E}">
        <p14:creationId xmlns:p14="http://schemas.microsoft.com/office/powerpoint/2010/main" val="1256080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 txBox="1">
            <a:spLocks/>
          </p:cNvSpPr>
          <p:nvPr/>
        </p:nvSpPr>
        <p:spPr>
          <a:xfrm>
            <a:off x="1" y="6245226"/>
            <a:ext cx="12192000" cy="612775"/>
          </a:xfrm>
          <a:prstGeom prst="rect">
            <a:avLst/>
          </a:prstGeom>
          <a:solidFill>
            <a:srgbClr val="0000FF"/>
          </a:solidFill>
        </p:spPr>
        <p:txBody>
          <a:bodyPr tIns="118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2C8410-A37C-A445-87A4-7B0CA8C9A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Culture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DDCB9-572D-794C-8226-0423433DC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Stems from ICU culture</a:t>
            </a:r>
          </a:p>
          <a:p>
            <a:r>
              <a:rPr lang="en-US" dirty="0"/>
              <a:t>A strong ODC can make a huge difference</a:t>
            </a:r>
          </a:p>
          <a:p>
            <a:r>
              <a:rPr lang="en-US" dirty="0"/>
              <a:t>NED/executive presence on committee can help drive innovation </a:t>
            </a:r>
          </a:p>
          <a:p>
            <a:r>
              <a:rPr lang="en-US" dirty="0"/>
              <a:t>Visibility of OD in trust (memorial/lift wraps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7404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 txBox="1">
            <a:spLocks/>
          </p:cNvSpPr>
          <p:nvPr/>
        </p:nvSpPr>
        <p:spPr>
          <a:xfrm>
            <a:off x="1" y="6245226"/>
            <a:ext cx="12192000" cy="612775"/>
          </a:xfrm>
          <a:prstGeom prst="rect">
            <a:avLst/>
          </a:prstGeom>
          <a:solidFill>
            <a:srgbClr val="0000FF"/>
          </a:solidFill>
        </p:spPr>
        <p:txBody>
          <a:bodyPr tIns="1188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5E728D-BB9D-2344-B752-6787538F5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Local community engagement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5A25D-55AC-1C4A-8DCB-91581E6D6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Almost limitless opportunities</a:t>
            </a:r>
          </a:p>
          <a:p>
            <a:r>
              <a:rPr lang="en-US" dirty="0"/>
              <a:t>School involvement</a:t>
            </a:r>
          </a:p>
          <a:p>
            <a:r>
              <a:rPr lang="en-US" dirty="0"/>
              <a:t>Local press for special events</a:t>
            </a:r>
          </a:p>
          <a:p>
            <a:r>
              <a:rPr lang="en-US" dirty="0"/>
              <a:t>BAME/faith involvement</a:t>
            </a:r>
          </a:p>
          <a:p>
            <a:r>
              <a:rPr lang="en-US" dirty="0"/>
              <a:t>Play to your own (and your ODC’s) strengths and contacts</a:t>
            </a:r>
          </a:p>
          <a:p>
            <a:r>
              <a:rPr lang="en-US" dirty="0"/>
              <a:t>Visibility will likely feed back onto unit culture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CB62E0-31C5-6549-959C-9DE92CD24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3857"/>
            <a:ext cx="4756469" cy="356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26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/>
        </p:nvSpPr>
        <p:spPr bwMode="auto">
          <a:xfrm>
            <a:off x="2100273" y="1742069"/>
            <a:ext cx="8229600" cy="4070902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r>
              <a:rPr lang="en-GB" dirty="0"/>
              <a:t>Strong recognition of the importance of the CLOD role in supporting organ donation.</a:t>
            </a:r>
          </a:p>
          <a:p>
            <a:endParaRPr lang="en-GB" dirty="0"/>
          </a:p>
          <a:p>
            <a:r>
              <a:rPr lang="en-GB" dirty="0"/>
              <a:t>Commitment to formalise the responsibilities of the CLOD and R-CLOD with greater transparency to justify PA allocation.</a:t>
            </a:r>
          </a:p>
          <a:p>
            <a:endParaRPr lang="en-GB" dirty="0"/>
          </a:p>
          <a:p>
            <a:r>
              <a:rPr lang="en-GB" dirty="0"/>
              <a:t>Need for the creation of expanded CLOD roles – regional and national e.g. in education, paediatrics.</a:t>
            </a: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3611422" y="276308"/>
            <a:ext cx="5207305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n-GB" dirty="0">
                <a:solidFill>
                  <a:srgbClr val="E0119D"/>
                </a:solidFill>
                <a:ea typeface="ＭＳ Ｐゴシック"/>
                <a:cs typeface="Arial"/>
              </a:rPr>
              <a:t>Taking the Role to 2020 CLOD Review key themes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730FA1-9D3A-164A-A6E7-09B4B8B54D43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Chair Induction</a:t>
            </a:r>
          </a:p>
        </p:txBody>
      </p:sp>
    </p:spTree>
    <p:extLst>
      <p:ext uri="{BB962C8B-B14F-4D97-AF65-F5344CB8AC3E}">
        <p14:creationId xmlns:p14="http://schemas.microsoft.com/office/powerpoint/2010/main" val="85650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/>
        </p:nvSpPr>
        <p:spPr bwMode="auto">
          <a:xfrm>
            <a:off x="2100273" y="1419308"/>
            <a:ext cx="8229600" cy="4396896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dirty="0"/>
              <a:t>Recommitment that all CLODs will be on a three-year contract renewable for one further term (subject to satisfactory annual reviews). Thereafter the position will be re-advertised, although there will be no prohibition on the post-holder reapplying.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Annual 1:1 with R-CLOD will be strengthened.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FontTx/>
              <a:buAutoNum type="arabicPeriod"/>
            </a:pPr>
            <a:r>
              <a:rPr lang="en-US" dirty="0"/>
              <a:t>The decision regarding individual hospital CLOD PA allocation will be decided at a regional level by the Regional Manager and R-CLOD. 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3611422" y="276308"/>
            <a:ext cx="5207305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n-GB" dirty="0">
                <a:solidFill>
                  <a:srgbClr val="E0119D"/>
                </a:solidFill>
                <a:ea typeface="ＭＳ Ｐゴシック"/>
                <a:cs typeface="Arial"/>
              </a:rPr>
              <a:t>CLOD Review 2017 </a:t>
            </a:r>
          </a:p>
          <a:p>
            <a:r>
              <a:rPr lang="en-GB" dirty="0">
                <a:solidFill>
                  <a:srgbClr val="E0119D"/>
                </a:solidFill>
                <a:ea typeface="ＭＳ Ｐゴシック"/>
                <a:cs typeface="Arial"/>
              </a:rPr>
              <a:t>Key Recommendations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2A9690-449D-0341-95F3-23C06AB2F1D8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Chair Induction</a:t>
            </a:r>
          </a:p>
        </p:txBody>
      </p:sp>
    </p:spTree>
    <p:extLst>
      <p:ext uri="{BB962C8B-B14F-4D97-AF65-F5344CB8AC3E}">
        <p14:creationId xmlns:p14="http://schemas.microsoft.com/office/powerpoint/2010/main" val="198507443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738235" y="415195"/>
            <a:ext cx="46863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n-GB" dirty="0">
                <a:solidFill>
                  <a:srgbClr val="E0119D"/>
                </a:solidFill>
              </a:rPr>
              <a:t>CLOD annual 1:1</a:t>
            </a:r>
          </a:p>
        </p:txBody>
      </p:sp>
      <p:sp>
        <p:nvSpPr>
          <p:cNvPr id="7" name="Rectangle 6"/>
          <p:cNvSpPr/>
          <p:nvPr/>
        </p:nvSpPr>
        <p:spPr>
          <a:xfrm>
            <a:off x="1694965" y="1158085"/>
            <a:ext cx="68131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>
                <a:solidFill>
                  <a:srgbClr val="E0119D"/>
                </a:solidFill>
                <a:latin typeface="Cambria" charset="0"/>
                <a:ea typeface="MS ????" charset="0"/>
              </a:rPr>
              <a:t>Checklist </a:t>
            </a:r>
            <a:r>
              <a:rPr lang="en-GB" b="1" dirty="0">
                <a:solidFill>
                  <a:srgbClr val="E0119D"/>
                </a:solidFill>
                <a:latin typeface="Cambria" charset="0"/>
                <a:ea typeface="MS ????" charset="0"/>
              </a:rPr>
              <a:t>of core operational requirements</a:t>
            </a:r>
            <a:endParaRPr lang="en-GB" sz="2000" b="1" dirty="0">
              <a:solidFill>
                <a:srgbClr val="E0119D"/>
              </a:solidFill>
              <a:latin typeface="Calibri" charset="0"/>
              <a:ea typeface="MS ????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75922"/>
              </p:ext>
            </p:extLst>
          </p:nvPr>
        </p:nvGraphicFramePr>
        <p:xfrm>
          <a:off x="1694964" y="1699246"/>
          <a:ext cx="8802072" cy="42873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5929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6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5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4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ACTIVITY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11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CHECK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R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11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Estimated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time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3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Regular meetings with SNOD (expectation is monthly)</a:t>
                      </a:r>
                      <a:endParaRPr lang="en-GB" sz="14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 anchor="ctr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 hours / month</a:t>
                      </a:r>
                      <a:r>
                        <a:rPr lang="en-GB" sz="1200" baseline="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= 24 hours / year</a:t>
                      </a:r>
                      <a:r>
                        <a:rPr lang="en-GB" sz="1200" baseline="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= 6 PA</a:t>
                      </a:r>
                      <a:r>
                        <a:rPr lang="en-GB" sz="1200" baseline="0" dirty="0">
                          <a:effectLst/>
                        </a:rPr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= 3 days / year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5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Attendance at Organ Donation Committees (expectation is ODC should be meeting 3 or 4 times per year)</a:t>
                      </a:r>
                      <a:endParaRPr lang="en-GB" sz="14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 anchor="ctr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 hours x four times / year + 2 hours preparation for each meeting</a:t>
                      </a:r>
                      <a:r>
                        <a:rPr lang="en-GB" sz="1200" baseline="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= 16 hours</a:t>
                      </a:r>
                      <a:endParaRPr lang="en-GB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= 4 PA</a:t>
                      </a:r>
                      <a:r>
                        <a:rPr lang="en-GB" sz="1200" baseline="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= 2 days</a:t>
                      </a:r>
                      <a:endParaRPr lang="en-GB" sz="12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47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Attendance at regional collaboratives (expectation is 3 of 4 over 2 years)</a:t>
                      </a:r>
                      <a:endParaRPr lang="en-GB" sz="14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 anchor="ctr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 PA</a:t>
                      </a:r>
                      <a:endParaRPr lang="en-GB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= 2 days / year</a:t>
                      </a:r>
                      <a:endParaRPr lang="en-GB" sz="12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8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Annual 1:1 with R-CLOD</a:t>
                      </a:r>
                      <a:endParaRPr lang="en-GB" sz="14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 anchor="ctr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 hours / year</a:t>
                      </a:r>
                      <a:endParaRPr lang="en-GB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= 1 PA = 0.5 day / year</a:t>
                      </a:r>
                      <a:endParaRPr lang="en-GB" sz="12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9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Annual presentation of PDA data to Trust / Board executive or delegated governance structure.</a:t>
                      </a:r>
                      <a:endParaRPr lang="en-GB" sz="1400" dirty="0">
                        <a:effectLst/>
                      </a:endParaRPr>
                    </a:p>
                  </a:txBody>
                  <a:tcPr marL="46777" marR="46777" marT="0" marB="0" anchor="ctr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 hours / year</a:t>
                      </a:r>
                      <a:endParaRPr lang="en-GB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= 1 PA</a:t>
                      </a:r>
                      <a:endParaRPr lang="en-GB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= 0.5 day / year</a:t>
                      </a:r>
                      <a:endParaRPr lang="en-GB" sz="12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7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Up to date hospital organ donation policies</a:t>
                      </a:r>
                      <a:endParaRPr lang="en-GB" sz="14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 anchor="ctr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 PA</a:t>
                      </a:r>
                      <a:endParaRPr lang="en-GB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= 2 days / year</a:t>
                      </a:r>
                      <a:endParaRPr lang="en-GB" sz="12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6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Total Activities Checked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Expectation is 5 or 6 checked activities.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 anchor="ctr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2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20 PA / Year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= 10 days / year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b="1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½ PA ~ 11 days per year</a:t>
                      </a:r>
                      <a:endParaRPr lang="en-GB" sz="1200" b="1" dirty="0">
                        <a:effectLst/>
                        <a:latin typeface="Cambria" charset="0"/>
                        <a:ea typeface="MS ??" charset="0"/>
                        <a:cs typeface="Times New Roman" charset="0"/>
                      </a:endParaRPr>
                    </a:p>
                  </a:txBody>
                  <a:tcPr marL="46777" marR="46777" marT="0" marB="0">
                    <a:lnL w="19050" cap="flat" cmpd="sng" algn="ctr">
                      <a:solidFill>
                        <a:srgbClr val="6E2C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4D8BF18E-7602-AA45-A029-C38AB4E7AF80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Chair Induction</a:t>
            </a:r>
          </a:p>
        </p:txBody>
      </p:sp>
    </p:spTree>
    <p:extLst>
      <p:ext uri="{BB962C8B-B14F-4D97-AF65-F5344CB8AC3E}">
        <p14:creationId xmlns:p14="http://schemas.microsoft.com/office/powerpoint/2010/main" val="28595738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/>
        </p:nvSpPr>
        <p:spPr bwMode="auto">
          <a:xfrm>
            <a:off x="2100273" y="1114507"/>
            <a:ext cx="8229600" cy="4241264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dirty="0"/>
              <a:t>Prepare for and proactively </a:t>
            </a:r>
            <a:r>
              <a:rPr lang="en-US" b="1" dirty="0"/>
              <a:t>support the local Organ Donation Committee </a:t>
            </a:r>
            <a:r>
              <a:rPr lang="en-US" dirty="0"/>
              <a:t>and ensure it functions effectively. Deputise for the committee’s non-clinical chair in their absence. </a:t>
            </a:r>
          </a:p>
          <a:p>
            <a:pPr marL="457200" indent="-457200">
              <a:buAutoNum type="arabicPeriod"/>
            </a:pPr>
            <a:r>
              <a:rPr lang="en-US" dirty="0"/>
              <a:t>Ensure all areas have appropriate </a:t>
            </a:r>
            <a:r>
              <a:rPr lang="en-US" b="1" dirty="0"/>
              <a:t>local policies </a:t>
            </a:r>
            <a:r>
              <a:rPr lang="en-US" dirty="0"/>
              <a:t>in place.</a:t>
            </a:r>
          </a:p>
          <a:p>
            <a:pPr marL="457200" indent="-457200">
              <a:buAutoNum type="arabicPeriod"/>
            </a:pPr>
            <a:r>
              <a:rPr lang="en-US" dirty="0"/>
              <a:t>Act as a </a:t>
            </a:r>
            <a:r>
              <a:rPr lang="en-US" b="1" dirty="0"/>
              <a:t>source of local knowledge </a:t>
            </a:r>
            <a:r>
              <a:rPr lang="en-US" dirty="0"/>
              <a:t>regarding the ethical and legal aspects of organ donation and provide advice as required.</a:t>
            </a:r>
          </a:p>
          <a:p>
            <a:pPr marL="457200" indent="-457200">
              <a:buFontTx/>
              <a:buAutoNum type="arabicPeriod"/>
            </a:pPr>
            <a:r>
              <a:rPr lang="en-US" b="1" dirty="0"/>
              <a:t>Deliver local</a:t>
            </a:r>
            <a:r>
              <a:rPr lang="en-US" dirty="0"/>
              <a:t>, regional or national </a:t>
            </a:r>
            <a:r>
              <a:rPr lang="en-US" b="1" dirty="0"/>
              <a:t>education</a:t>
            </a:r>
            <a:r>
              <a:rPr lang="en-US" dirty="0"/>
              <a:t> activities.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3611422" y="500743"/>
            <a:ext cx="5207305" cy="91856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n-GB" dirty="0">
                <a:solidFill>
                  <a:srgbClr val="E0119D"/>
                </a:solidFill>
                <a:ea typeface="ＭＳ Ｐゴシック"/>
                <a:cs typeface="Arial"/>
              </a:rPr>
              <a:t>Additional Expectations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2A9690-449D-0341-95F3-23C06AB2F1D8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Chair Induction</a:t>
            </a:r>
          </a:p>
        </p:txBody>
      </p:sp>
    </p:spTree>
    <p:extLst>
      <p:ext uri="{BB962C8B-B14F-4D97-AF65-F5344CB8AC3E}">
        <p14:creationId xmlns:p14="http://schemas.microsoft.com/office/powerpoint/2010/main" val="190245191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/>
        </p:nvSpPr>
        <p:spPr bwMode="auto">
          <a:xfrm>
            <a:off x="2122045" y="1136278"/>
            <a:ext cx="8229600" cy="4927064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5"/>
            </a:pPr>
            <a:r>
              <a:rPr lang="en-US" b="1" dirty="0">
                <a:solidFill>
                  <a:srgbClr val="6D2B6B"/>
                </a:solidFill>
                <a:latin typeface="Arial" charset="0"/>
                <a:ea typeface="Arial" charset="0"/>
                <a:cs typeface="Arial" charset="0"/>
              </a:rPr>
              <a:t>Act on any Missed Donation Opportunities</a:t>
            </a:r>
            <a:endParaRPr lang="en-US" sz="2000" b="1" dirty="0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sz="2000" b="1" dirty="0"/>
          </a:p>
          <a:p>
            <a:pPr marL="285750" indent="-285750">
              <a:buFont typeface="Arial" charset="0"/>
              <a:buChar char="•"/>
            </a:pPr>
            <a:r>
              <a:rPr lang="en-US" sz="2000" b="1" dirty="0"/>
              <a:t>With SNOD, review PDA data</a:t>
            </a:r>
            <a:r>
              <a:rPr lang="en-US" sz="2000" dirty="0"/>
              <a:t>, donation numbers, donation metrics, case investigations and actions required. (</a:t>
            </a:r>
            <a:r>
              <a:rPr lang="en-US" sz="2000" b="1" dirty="0"/>
              <a:t>Monthly</a:t>
            </a:r>
            <a:r>
              <a:rPr lang="en-US" sz="2000" dirty="0"/>
              <a:t>)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b="1" dirty="0"/>
              <a:t>Challenge colleagues and local barriers </a:t>
            </a:r>
            <a:r>
              <a:rPr lang="en-US" sz="2000" dirty="0"/>
              <a:t>as required to eliminate missed opportunities, particularly in the areas of referral and SNOD involvement.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In conjunction with local SNOD </a:t>
            </a:r>
            <a:r>
              <a:rPr lang="en-US" sz="2000" b="1" dirty="0"/>
              <a:t>assist in production of detailed local reports</a:t>
            </a:r>
            <a:r>
              <a:rPr lang="en-US" sz="2000" dirty="0"/>
              <a:t>, as required, which will include outlining local barriers to donation and where missed opportunities for donation can be best addressed.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3611422" y="500743"/>
            <a:ext cx="5207305" cy="91856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n-GB" dirty="0">
                <a:solidFill>
                  <a:srgbClr val="E0119D"/>
                </a:solidFill>
                <a:ea typeface="ＭＳ Ｐゴシック"/>
                <a:cs typeface="Arial"/>
              </a:rPr>
              <a:t>Additional Expectations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2A9690-449D-0341-95F3-23C06AB2F1D8}"/>
              </a:ext>
            </a:extLst>
          </p:cNvPr>
          <p:cNvSpPr/>
          <p:nvPr/>
        </p:nvSpPr>
        <p:spPr bwMode="auto">
          <a:xfrm>
            <a:off x="0" y="6271574"/>
            <a:ext cx="12192000" cy="586426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Chair Induction</a:t>
            </a:r>
          </a:p>
        </p:txBody>
      </p:sp>
    </p:spTree>
    <p:extLst>
      <p:ext uri="{BB962C8B-B14F-4D97-AF65-F5344CB8AC3E}">
        <p14:creationId xmlns:p14="http://schemas.microsoft.com/office/powerpoint/2010/main" val="27961399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0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NHSBT_presentation_style_v2">
  <a:themeElements>
    <a:clrScheme name="NHSB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003893"/>
      </a:accent3>
      <a:accent4>
        <a:srgbClr val="56008C"/>
      </a:accent4>
      <a:accent5>
        <a:srgbClr val="009E49"/>
      </a:accent5>
      <a:accent6>
        <a:srgbClr val="D81E05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cca_ms_nhsbt_presentation (3)">
  <a:themeElements>
    <a:clrScheme name="cca_ms_nhsbt_presentation (3)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cca_ms_nhsbt_presentation (3)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cca_ms_nhsbt_presentation (3)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13851</TotalTime>
  <Words>936</Words>
  <Application>Microsoft Macintosh PowerPoint</Application>
  <PresentationFormat>Widescreen</PresentationFormat>
  <Paragraphs>141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Cambria</vt:lpstr>
      <vt:lpstr>Lucida Grande</vt:lpstr>
      <vt:lpstr>Times New Roman</vt:lpstr>
      <vt:lpstr>10_Default Design</vt:lpstr>
      <vt:lpstr>2_Default Design</vt:lpstr>
      <vt:lpstr>default</vt:lpstr>
      <vt:lpstr>8_NHSBT_presentation_style_v2</vt:lpstr>
      <vt:lpstr>cca_ms_nhsbt_presentation (3)</vt:lpstr>
      <vt:lpstr>1_default</vt:lpstr>
      <vt:lpstr>Role of the CLOD</vt:lpstr>
      <vt:lpstr>PowerPoint Presentation</vt:lpstr>
      <vt:lpstr>PowerPoint Presentation</vt:lpstr>
      <vt:lpstr>PowerPoint Presentation</vt:lpstr>
      <vt:lpstr>What outcomes are we aiming for?</vt:lpstr>
      <vt:lpstr>What this entails</vt:lpstr>
      <vt:lpstr>Trust Culture</vt:lpstr>
      <vt:lpstr>Local community engagement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Gardiner</dc:creator>
  <cp:lastModifiedBy>Ben Ivory</cp:lastModifiedBy>
  <cp:revision>152</cp:revision>
  <dcterms:created xsi:type="dcterms:W3CDTF">2013-10-16T20:50:32Z</dcterms:created>
  <dcterms:modified xsi:type="dcterms:W3CDTF">2022-03-17T10:54:10Z</dcterms:modified>
</cp:coreProperties>
</file>