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theme/theme6.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7.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8.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9.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90" r:id="rId2"/>
    <p:sldMasterId id="2147483704" r:id="rId3"/>
    <p:sldMasterId id="2147483716" r:id="rId4"/>
    <p:sldMasterId id="2147483721" r:id="rId5"/>
    <p:sldMasterId id="2147483737" r:id="rId6"/>
    <p:sldMasterId id="2147483753" r:id="rId7"/>
    <p:sldMasterId id="2147483766" r:id="rId8"/>
    <p:sldMasterId id="2147483769" r:id="rId9"/>
    <p:sldMasterId id="2147483781" r:id="rId10"/>
  </p:sldMasterIdLst>
  <p:notesMasterIdLst>
    <p:notesMasterId r:id="rId32"/>
  </p:notesMasterIdLst>
  <p:sldIdLst>
    <p:sldId id="569" r:id="rId11"/>
    <p:sldId id="414" r:id="rId12"/>
    <p:sldId id="768" r:id="rId13"/>
    <p:sldId id="767" r:id="rId14"/>
    <p:sldId id="769" r:id="rId15"/>
    <p:sldId id="256" r:id="rId16"/>
    <p:sldId id="772" r:id="rId17"/>
    <p:sldId id="771" r:id="rId18"/>
    <p:sldId id="476" r:id="rId19"/>
    <p:sldId id="477" r:id="rId20"/>
    <p:sldId id="478" r:id="rId21"/>
    <p:sldId id="521" r:id="rId22"/>
    <p:sldId id="520" r:id="rId23"/>
    <p:sldId id="594" r:id="rId24"/>
    <p:sldId id="593" r:id="rId25"/>
    <p:sldId id="479" r:id="rId26"/>
    <p:sldId id="677" r:id="rId27"/>
    <p:sldId id="481" r:id="rId28"/>
    <p:sldId id="590" r:id="rId29"/>
    <p:sldId id="506" r:id="rId30"/>
    <p:sldId id="494"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E2C6B"/>
    <a:srgbClr val="E0119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58"/>
    <p:restoredTop sz="93692"/>
  </p:normalViewPr>
  <p:slideViewPr>
    <p:cSldViewPr snapToGrid="0" snapToObjects="1">
      <p:cViewPr varScale="1">
        <p:scale>
          <a:sx n="105" d="100"/>
          <a:sy n="105" d="100"/>
        </p:scale>
        <p:origin x="1264" y="18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theme" Target="theme/theme1.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5BAFE3-913B-4D43-A82D-1AA61D01E930}" type="datetimeFigureOut">
              <a:rPr lang="en-US" smtClean="0"/>
              <a:t>3/10/22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2FFCB1-6113-8F48-9D87-37115B7EFF48}" type="slidenum">
              <a:rPr lang="en-US" smtClean="0"/>
              <a:t>‹#›</a:t>
            </a:fld>
            <a:endParaRPr lang="en-US"/>
          </a:p>
        </p:txBody>
      </p:sp>
    </p:spTree>
    <p:extLst>
      <p:ext uri="{BB962C8B-B14F-4D97-AF65-F5344CB8AC3E}">
        <p14:creationId xmlns:p14="http://schemas.microsoft.com/office/powerpoint/2010/main" val="31904820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1317106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ltLang="en-US" sz="1000" dirty="0">
                <a:solidFill>
                  <a:srgbClr val="6E2C6B"/>
                </a:solidFill>
              </a:rPr>
              <a:t>A series of education videos on the</a:t>
            </a:r>
            <a:br>
              <a:rPr lang="en-GB" altLang="en-US" dirty="0"/>
            </a:br>
            <a:r>
              <a:rPr lang="en-GB" altLang="en-US" dirty="0"/>
              <a:t>Diagnosis of Death using Neurological Criteria.</a:t>
            </a:r>
            <a:endParaRPr lang="en-GB" altLang="en-US" dirty="0">
              <a:ea typeface="ＭＳ Ｐゴシック" charset="-128"/>
            </a:endParaRPr>
          </a:p>
          <a:p>
            <a:endParaRPr lang="en-GB" altLang="en-US" dirty="0">
              <a:ea typeface="ＭＳ Ｐゴシック" charset="-128"/>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FFABA1-027E-4BDC-809C-7ED39C70FB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7796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A7097C-1EDF-2343-AFB3-100515BF5BF3}" type="slidenum">
              <a:rPr lang="en-GB">
                <a:solidFill>
                  <a:prstClr val="black"/>
                </a:solidFill>
                <a:latin typeface="Calibri"/>
              </a:rPr>
              <a:pPr/>
              <a:t>18</a:t>
            </a:fld>
            <a:endParaRPr lang="en-GB">
              <a:solidFill>
                <a:prstClr val="black"/>
              </a:solidFill>
              <a:latin typeface="Calibri"/>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534853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A7097C-1EDF-2343-AFB3-100515BF5BF3}" type="slidenum">
              <a:rPr lang="en-GB">
                <a:solidFill>
                  <a:prstClr val="black"/>
                </a:solidFill>
                <a:latin typeface="Calibri"/>
              </a:rPr>
              <a:pPr/>
              <a:t>19</a:t>
            </a:fld>
            <a:endParaRPr lang="en-GB">
              <a:solidFill>
                <a:prstClr val="black"/>
              </a:solidFill>
              <a:latin typeface="Calibri"/>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r>
              <a:rPr lang="en-US" sz="1200" kern="1200" dirty="0">
                <a:solidFill>
                  <a:schemeClr val="tx1"/>
                </a:solidFill>
                <a:latin typeface="+mn-lt"/>
                <a:ea typeface="+mn-ea"/>
                <a:cs typeface="+mn-cs"/>
              </a:rPr>
              <a:t>Professor Jacob </a:t>
            </a:r>
            <a:r>
              <a:rPr lang="en-US" sz="1200" kern="1200" dirty="0" err="1">
                <a:solidFill>
                  <a:schemeClr val="tx1"/>
                </a:solidFill>
                <a:latin typeface="+mn-lt"/>
                <a:ea typeface="+mn-ea"/>
                <a:cs typeface="+mn-cs"/>
              </a:rPr>
              <a:t>Lavee</a:t>
            </a:r>
            <a:r>
              <a:rPr lang="en-US" sz="1200" kern="1200" dirty="0">
                <a:solidFill>
                  <a:schemeClr val="tx1"/>
                </a:solidFill>
                <a:latin typeface="+mn-lt"/>
                <a:ea typeface="+mn-ea"/>
                <a:cs typeface="+mn-cs"/>
              </a:rPr>
              <a:t>, Israel</a:t>
            </a:r>
            <a:endParaRPr lang="en-GB" dirty="0"/>
          </a:p>
        </p:txBody>
      </p:sp>
    </p:spTree>
    <p:extLst>
      <p:ext uri="{BB962C8B-B14F-4D97-AF65-F5344CB8AC3E}">
        <p14:creationId xmlns:p14="http://schemas.microsoft.com/office/powerpoint/2010/main" val="1902304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A7097C-1EDF-2343-AFB3-100515BF5BF3}" type="slidenum">
              <a:rPr lang="en-GB">
                <a:solidFill>
                  <a:prstClr val="black"/>
                </a:solidFill>
                <a:latin typeface="Calibri"/>
              </a:rPr>
              <a:pPr/>
              <a:t>20</a:t>
            </a:fld>
            <a:endParaRPr lang="en-GB">
              <a:solidFill>
                <a:prstClr val="black"/>
              </a:solidFill>
              <a:latin typeface="Calibri"/>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858401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A7097C-1EDF-2343-AFB3-100515BF5BF3}" type="slidenum">
              <a:rPr lang="en-GB">
                <a:solidFill>
                  <a:prstClr val="black"/>
                </a:solidFill>
                <a:latin typeface="Calibri"/>
              </a:rPr>
              <a:pPr/>
              <a:t>21</a:t>
            </a:fld>
            <a:endParaRPr lang="en-GB">
              <a:solidFill>
                <a:prstClr val="black"/>
              </a:solidFill>
              <a:latin typeface="Calibri"/>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364399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3399956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325018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extLst>
      <p:ext uri="{BB962C8B-B14F-4D97-AF65-F5344CB8AC3E}">
        <p14:creationId xmlns:p14="http://schemas.microsoft.com/office/powerpoint/2010/main" val="69136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4219336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412199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356080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11953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13551443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99773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6049842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222008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A2C20439-9235-2347-9AE2-BAAF2EDF82FE}" type="datetimeFigureOut">
              <a:rPr lang="en-US" smtClean="0">
                <a:solidFill>
                  <a:prstClr val="black">
                    <a:tint val="75000"/>
                  </a:prstClr>
                </a:solidFill>
                <a:latin typeface="Calibri"/>
              </a:rPr>
              <a:pPr/>
              <a:t>3/10/22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A730C83-1558-8F48-854A-F3F83BFDA43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14519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2C20439-9235-2347-9AE2-BAAF2EDF82FE}" type="datetimeFigureOut">
              <a:rPr lang="en-US" smtClean="0">
                <a:solidFill>
                  <a:prstClr val="black">
                    <a:tint val="75000"/>
                  </a:prstClr>
                </a:solidFill>
                <a:latin typeface="Calibri"/>
              </a:rPr>
              <a:pPr/>
              <a:t>3/10/22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A730C83-1558-8F48-854A-F3F83BFDA43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95836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2C20439-9235-2347-9AE2-BAAF2EDF82FE}" type="datetimeFigureOut">
              <a:rPr lang="en-US" smtClean="0">
                <a:solidFill>
                  <a:prstClr val="black">
                    <a:tint val="75000"/>
                  </a:prstClr>
                </a:solidFill>
                <a:latin typeface="Calibri"/>
              </a:rPr>
              <a:pPr/>
              <a:t>3/10/22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A730C83-1558-8F48-854A-F3F83BFDA43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836444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A2C20439-9235-2347-9AE2-BAAF2EDF82FE}" type="datetimeFigureOut">
              <a:rPr lang="en-US" smtClean="0">
                <a:solidFill>
                  <a:prstClr val="black">
                    <a:tint val="75000"/>
                  </a:prstClr>
                </a:solidFill>
                <a:latin typeface="Calibri"/>
              </a:rPr>
              <a:pPr/>
              <a:t>3/10/22</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4A730C83-1558-8F48-854A-F3F83BFDA43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30570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A2C20439-9235-2347-9AE2-BAAF2EDF82FE}" type="datetimeFigureOut">
              <a:rPr lang="en-US" smtClean="0">
                <a:solidFill>
                  <a:prstClr val="black">
                    <a:tint val="75000"/>
                  </a:prstClr>
                </a:solidFill>
                <a:latin typeface="Calibri"/>
              </a:rPr>
              <a:pPr/>
              <a:t>3/10/22</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4A730C83-1558-8F48-854A-F3F83BFDA43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094301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A2C20439-9235-2347-9AE2-BAAF2EDF82FE}" type="datetimeFigureOut">
              <a:rPr lang="en-US" smtClean="0">
                <a:solidFill>
                  <a:prstClr val="black">
                    <a:tint val="75000"/>
                  </a:prstClr>
                </a:solidFill>
                <a:latin typeface="Calibri"/>
              </a:rPr>
              <a:pPr/>
              <a:t>3/10/22</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4A730C83-1558-8F48-854A-F3F83BFDA43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13397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C20439-9235-2347-9AE2-BAAF2EDF82FE}" type="datetimeFigureOut">
              <a:rPr lang="en-US" smtClean="0">
                <a:solidFill>
                  <a:prstClr val="black">
                    <a:tint val="75000"/>
                  </a:prstClr>
                </a:solidFill>
                <a:latin typeface="Calibri"/>
              </a:rPr>
              <a:pPr/>
              <a:t>3/10/22</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4A730C83-1558-8F48-854A-F3F83BFDA43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45046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2C20439-9235-2347-9AE2-BAAF2EDF82FE}" type="datetimeFigureOut">
              <a:rPr lang="en-US" smtClean="0">
                <a:solidFill>
                  <a:prstClr val="black">
                    <a:tint val="75000"/>
                  </a:prstClr>
                </a:solidFill>
                <a:latin typeface="Calibri"/>
              </a:rPr>
              <a:pPr/>
              <a:t>3/10/22</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4A730C83-1558-8F48-854A-F3F83BFDA43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425071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2C20439-9235-2347-9AE2-BAAF2EDF82FE}" type="datetimeFigureOut">
              <a:rPr lang="en-US" smtClean="0">
                <a:solidFill>
                  <a:prstClr val="black">
                    <a:tint val="75000"/>
                  </a:prstClr>
                </a:solidFill>
                <a:latin typeface="Calibri"/>
              </a:rPr>
              <a:pPr/>
              <a:t>3/10/22</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4A730C83-1558-8F48-854A-F3F83BFDA43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79587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2C20439-9235-2347-9AE2-BAAF2EDF82FE}" type="datetimeFigureOut">
              <a:rPr lang="en-US" smtClean="0">
                <a:solidFill>
                  <a:prstClr val="black">
                    <a:tint val="75000"/>
                  </a:prstClr>
                </a:solidFill>
                <a:latin typeface="Calibri"/>
              </a:rPr>
              <a:pPr/>
              <a:t>3/10/22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A730C83-1558-8F48-854A-F3F83BFDA43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505127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2C20439-9235-2347-9AE2-BAAF2EDF82FE}" type="datetimeFigureOut">
              <a:rPr lang="en-US" smtClean="0">
                <a:solidFill>
                  <a:prstClr val="black">
                    <a:tint val="75000"/>
                  </a:prstClr>
                </a:solidFill>
                <a:latin typeface="Calibri"/>
              </a:rPr>
              <a:pPr/>
              <a:t>3/10/22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A730C83-1558-8F48-854A-F3F83BFDA43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741892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3202D64C-F0FB-EF46-B2BF-36556AB5FABE}" type="datetimeFigureOut">
              <a:rPr lang="en-US">
                <a:solidFill>
                  <a:prstClr val="black">
                    <a:tint val="75000"/>
                  </a:prstClr>
                </a:solidFill>
                <a:latin typeface="Calibri"/>
              </a:rPr>
              <a:pPr/>
              <a:t>3/10/22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1D5CA3-67EA-3641-82E3-8884F86FB5AF}"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24849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202D64C-F0FB-EF46-B2BF-36556AB5FABE}" type="datetimeFigureOut">
              <a:rPr lang="en-US">
                <a:solidFill>
                  <a:prstClr val="black">
                    <a:tint val="75000"/>
                  </a:prstClr>
                </a:solidFill>
                <a:latin typeface="Calibri"/>
              </a:rPr>
              <a:pPr/>
              <a:t>3/10/22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1D5CA3-67EA-3641-82E3-8884F86FB5AF}"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28292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202D64C-F0FB-EF46-B2BF-36556AB5FABE}" type="datetimeFigureOut">
              <a:rPr lang="en-US">
                <a:solidFill>
                  <a:prstClr val="black">
                    <a:tint val="75000"/>
                  </a:prstClr>
                </a:solidFill>
                <a:latin typeface="Calibri"/>
              </a:rPr>
              <a:pPr/>
              <a:t>3/10/22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1D5CA3-67EA-3641-82E3-8884F86FB5AF}"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7216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3202D64C-F0FB-EF46-B2BF-36556AB5FABE}" type="datetimeFigureOut">
              <a:rPr lang="en-US">
                <a:solidFill>
                  <a:prstClr val="black">
                    <a:tint val="75000"/>
                  </a:prstClr>
                </a:solidFill>
                <a:latin typeface="Calibri"/>
              </a:rPr>
              <a:pPr/>
              <a:t>3/10/22</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1D5CA3-67EA-3641-82E3-8884F86FB5AF}"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92484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3202D64C-F0FB-EF46-B2BF-36556AB5FABE}" type="datetimeFigureOut">
              <a:rPr lang="en-US">
                <a:solidFill>
                  <a:prstClr val="black">
                    <a:tint val="75000"/>
                  </a:prstClr>
                </a:solidFill>
                <a:latin typeface="Calibri"/>
              </a:rPr>
              <a:pPr/>
              <a:t>3/10/22</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B61D5CA3-67EA-3641-82E3-8884F86FB5AF}"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443459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3202D64C-F0FB-EF46-B2BF-36556AB5FABE}" type="datetimeFigureOut">
              <a:rPr lang="en-US">
                <a:solidFill>
                  <a:prstClr val="black">
                    <a:tint val="75000"/>
                  </a:prstClr>
                </a:solidFill>
                <a:latin typeface="Calibri"/>
              </a:rPr>
              <a:pPr/>
              <a:t>3/10/22</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B61D5CA3-67EA-3641-82E3-8884F86FB5AF}"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445138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02D64C-F0FB-EF46-B2BF-36556AB5FABE}" type="datetimeFigureOut">
              <a:rPr lang="en-US">
                <a:solidFill>
                  <a:prstClr val="black">
                    <a:tint val="75000"/>
                  </a:prstClr>
                </a:solidFill>
                <a:latin typeface="Calibri"/>
              </a:rPr>
              <a:pPr/>
              <a:t>3/10/22</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B61D5CA3-67EA-3641-82E3-8884F86FB5AF}"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41778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202D64C-F0FB-EF46-B2BF-36556AB5FABE}" type="datetimeFigureOut">
              <a:rPr lang="en-US">
                <a:solidFill>
                  <a:prstClr val="black">
                    <a:tint val="75000"/>
                  </a:prstClr>
                </a:solidFill>
                <a:latin typeface="Calibri"/>
              </a:rPr>
              <a:pPr/>
              <a:t>3/10/22</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1D5CA3-67EA-3641-82E3-8884F86FB5AF}"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048750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202D64C-F0FB-EF46-B2BF-36556AB5FABE}" type="datetimeFigureOut">
              <a:rPr lang="en-US">
                <a:solidFill>
                  <a:prstClr val="black">
                    <a:tint val="75000"/>
                  </a:prstClr>
                </a:solidFill>
                <a:latin typeface="Calibri"/>
              </a:rPr>
              <a:pPr/>
              <a:t>3/10/22</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1D5CA3-67EA-3641-82E3-8884F86FB5AF}"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66369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202D64C-F0FB-EF46-B2BF-36556AB5FABE}" type="datetimeFigureOut">
              <a:rPr lang="en-US">
                <a:solidFill>
                  <a:prstClr val="black">
                    <a:tint val="75000"/>
                  </a:prstClr>
                </a:solidFill>
                <a:latin typeface="Calibri"/>
              </a:rPr>
              <a:pPr/>
              <a:t>3/10/22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1D5CA3-67EA-3641-82E3-8884F86FB5AF}"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6133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202D64C-F0FB-EF46-B2BF-36556AB5FABE}" type="datetimeFigureOut">
              <a:rPr lang="en-US">
                <a:solidFill>
                  <a:prstClr val="black">
                    <a:tint val="75000"/>
                  </a:prstClr>
                </a:solidFill>
                <a:latin typeface="Calibri"/>
              </a:rPr>
              <a:pPr/>
              <a:t>3/10/22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1D5CA3-67EA-3641-82E3-8884F86FB5AF}"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844968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33170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071967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14854707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8564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extLst>
      <p:ext uri="{BB962C8B-B14F-4D97-AF65-F5344CB8AC3E}">
        <p14:creationId xmlns:p14="http://schemas.microsoft.com/office/powerpoint/2010/main" val="1802766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1"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363634"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87437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954055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836662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29380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19064458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1654924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013702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88251" y="625475"/>
            <a:ext cx="2326216" cy="45910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625475"/>
            <a:ext cx="6775451" cy="45910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804325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5045275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242489568"/>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14784569"/>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594229156"/>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83314408"/>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01150488"/>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05267042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5237039"/>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47648414"/>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30050996"/>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8574420"/>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58751"/>
            <a:ext cx="2743200" cy="596741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58751"/>
            <a:ext cx="8026400" cy="59674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57909662"/>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p:cNvSpPr>
            <a:spLocks noGrp="1"/>
          </p:cNvSpPr>
          <p:nvPr>
            <p:ph type="ftr" sz="quarter" idx="10"/>
          </p:nvPr>
        </p:nvSpPr>
        <p:spPr>
          <a:xfrm>
            <a:off x="0" y="6272214"/>
            <a:ext cx="12192000" cy="612775"/>
          </a:xfrm>
          <a:prstGeom prst="rect">
            <a:avLst/>
          </a:prstGeom>
        </p:spPr>
        <p:txBody>
          <a:bodyPr/>
          <a:lstStyle>
            <a:lvl1pPr>
              <a:defRPr smtClean="0"/>
            </a:lvl1pPr>
          </a:lstStyle>
          <a:p>
            <a:r>
              <a:rPr lang="en-GB">
                <a:solidFill>
                  <a:srgbClr val="FFFFFF"/>
                </a:solidFill>
                <a:latin typeface="Arial"/>
                <a:ea typeface="Arial"/>
                <a:cs typeface="Arial"/>
              </a:rPr>
              <a:t>Organ Donation, Past Present and Future</a:t>
            </a:r>
          </a:p>
        </p:txBody>
      </p:sp>
    </p:spTree>
    <p:extLst>
      <p:ext uri="{BB962C8B-B14F-4D97-AF65-F5344CB8AC3E}">
        <p14:creationId xmlns:p14="http://schemas.microsoft.com/office/powerpoint/2010/main" val="4045536773"/>
      </p:ext>
    </p:extLst>
  </p:cSld>
  <p:clrMapOvr>
    <a:masterClrMapping/>
  </p:clrMapOvr>
  <p:transition spd="med">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3202D64C-F0FB-EF46-B2BF-36556AB5FABE}" type="datetimeFigureOut">
              <a:rPr lang="en-US">
                <a:solidFill>
                  <a:prstClr val="black">
                    <a:tint val="75000"/>
                  </a:prstClr>
                </a:solidFill>
                <a:latin typeface="Calibri"/>
                <a:ea typeface="Arial"/>
                <a:cs typeface="Arial"/>
              </a:rPr>
              <a:pPr/>
              <a:t>3/10/22</a:t>
            </a:fld>
            <a:endParaRPr lang="en-US">
              <a:solidFill>
                <a:prstClr val="black">
                  <a:tint val="75000"/>
                </a:prstClr>
              </a:solidFill>
              <a:latin typeface="Calibri"/>
              <a:ea typeface="Arial"/>
              <a:cs typeface="Arial"/>
            </a:endParaRPr>
          </a:p>
        </p:txBody>
      </p:sp>
      <p:sp>
        <p:nvSpPr>
          <p:cNvPr id="3" name="Footer Placeholder 2"/>
          <p:cNvSpPr>
            <a:spLocks noGrp="1"/>
          </p:cNvSpPr>
          <p:nvPr>
            <p:ph type="ftr" sz="quarter" idx="11"/>
          </p:nvPr>
        </p:nvSpPr>
        <p:spPr>
          <a:xfrm>
            <a:off x="0" y="6272214"/>
            <a:ext cx="12192000" cy="612775"/>
          </a:xfrm>
          <a:prstGeom prst="rect">
            <a:avLst/>
          </a:prstGeom>
        </p:spPr>
        <p:txBody>
          <a:bodyPr/>
          <a:lstStyle/>
          <a:p>
            <a:endParaRPr lang="en-US">
              <a:solidFill>
                <a:prstClr val="black">
                  <a:tint val="75000"/>
                </a:prstClr>
              </a:solidFill>
              <a:latin typeface="Calibri"/>
              <a:ea typeface="Arial"/>
              <a:cs typeface="Aria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61D5CA3-67EA-3641-82E3-8884F86FB5AF}" type="slidenum">
              <a:rPr lang="en-US">
                <a:solidFill>
                  <a:prstClr val="black">
                    <a:tint val="75000"/>
                  </a:prstClr>
                </a:solidFill>
                <a:latin typeface="Calibri"/>
                <a:ea typeface="Arial"/>
                <a:cs typeface="Arial"/>
              </a:rPr>
              <a:pPr/>
              <a:t>‹#›</a:t>
            </a:fld>
            <a:endParaRPr lang="en-US">
              <a:solidFill>
                <a:prstClr val="black">
                  <a:tint val="75000"/>
                </a:prstClr>
              </a:solidFill>
              <a:latin typeface="Calibri"/>
              <a:ea typeface="Arial"/>
              <a:cs typeface="Arial"/>
            </a:endParaRPr>
          </a:p>
        </p:txBody>
      </p:sp>
    </p:spTree>
    <p:extLst>
      <p:ext uri="{BB962C8B-B14F-4D97-AF65-F5344CB8AC3E}">
        <p14:creationId xmlns:p14="http://schemas.microsoft.com/office/powerpoint/2010/main" val="336418458"/>
      </p:ext>
    </p:extLst>
  </p:cSld>
  <p:clrMapOvr>
    <a:masterClrMapping/>
  </p:clrMapOvr>
  <p:transition spd="med">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CA133-316B-B248-8857-B4203389E5F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8E4C341-16F7-D548-A5F5-0F989AFF96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33CBF59-EC76-E74D-B65A-990A171CA7FB}"/>
              </a:ext>
            </a:extLst>
          </p:cNvPr>
          <p:cNvSpPr>
            <a:spLocks noGrp="1"/>
          </p:cNvSpPr>
          <p:nvPr>
            <p:ph type="dt" sz="half" idx="10"/>
          </p:nvPr>
        </p:nvSpPr>
        <p:spPr/>
        <p:txBody>
          <a:bodyPr/>
          <a:lstStyle/>
          <a:p>
            <a:fld id="{6DC4F7EB-1AB9-A04D-999F-0BF89641C5A2}" type="datetimeFigureOut">
              <a:rPr lang="en-US" smtClean="0"/>
              <a:t>3/10/22</a:t>
            </a:fld>
            <a:endParaRPr lang="en-US"/>
          </a:p>
        </p:txBody>
      </p:sp>
      <p:sp>
        <p:nvSpPr>
          <p:cNvPr id="5" name="Footer Placeholder 4">
            <a:extLst>
              <a:ext uri="{FF2B5EF4-FFF2-40B4-BE49-F238E27FC236}">
                <a16:creationId xmlns:a16="http://schemas.microsoft.com/office/drawing/2014/main" id="{CE49300F-570F-A14E-B47A-53949CB921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6C7E6F-C66A-7749-AF08-9A8743E62CFA}"/>
              </a:ext>
            </a:extLst>
          </p:cNvPr>
          <p:cNvSpPr>
            <a:spLocks noGrp="1"/>
          </p:cNvSpPr>
          <p:nvPr>
            <p:ph type="sldNum" sz="quarter" idx="12"/>
          </p:nvPr>
        </p:nvSpPr>
        <p:spPr/>
        <p:txBody>
          <a:bodyPr/>
          <a:lstStyle/>
          <a:p>
            <a:fld id="{CD625FA3-ECCC-814A-B367-AC446D163516}" type="slidenum">
              <a:rPr lang="en-US" smtClean="0"/>
              <a:t>‹#›</a:t>
            </a:fld>
            <a:endParaRPr lang="en-US"/>
          </a:p>
        </p:txBody>
      </p:sp>
    </p:spTree>
    <p:extLst>
      <p:ext uri="{BB962C8B-B14F-4D97-AF65-F5344CB8AC3E}">
        <p14:creationId xmlns:p14="http://schemas.microsoft.com/office/powerpoint/2010/main" val="36223861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D5D4D-BC95-314B-9AB4-D26A25185F4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E80E6F0-C5E7-4D4A-8CB3-8914EA6AEC8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27E9B94-367D-4245-BAA6-661D18C44BB6}"/>
              </a:ext>
            </a:extLst>
          </p:cNvPr>
          <p:cNvSpPr>
            <a:spLocks noGrp="1"/>
          </p:cNvSpPr>
          <p:nvPr>
            <p:ph type="dt" sz="half" idx="10"/>
          </p:nvPr>
        </p:nvSpPr>
        <p:spPr/>
        <p:txBody>
          <a:bodyPr/>
          <a:lstStyle/>
          <a:p>
            <a:fld id="{6DC4F7EB-1AB9-A04D-999F-0BF89641C5A2}" type="datetimeFigureOut">
              <a:rPr lang="en-US" smtClean="0"/>
              <a:t>3/10/22</a:t>
            </a:fld>
            <a:endParaRPr lang="en-US"/>
          </a:p>
        </p:txBody>
      </p:sp>
      <p:sp>
        <p:nvSpPr>
          <p:cNvPr id="5" name="Footer Placeholder 4">
            <a:extLst>
              <a:ext uri="{FF2B5EF4-FFF2-40B4-BE49-F238E27FC236}">
                <a16:creationId xmlns:a16="http://schemas.microsoft.com/office/drawing/2014/main" id="{410C8341-5D8E-2C46-9BB7-CF69A8DC55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AF208-A4EB-234E-ABBC-315A7D34A733}"/>
              </a:ext>
            </a:extLst>
          </p:cNvPr>
          <p:cNvSpPr>
            <a:spLocks noGrp="1"/>
          </p:cNvSpPr>
          <p:nvPr>
            <p:ph type="sldNum" sz="quarter" idx="12"/>
          </p:nvPr>
        </p:nvSpPr>
        <p:spPr/>
        <p:txBody>
          <a:bodyPr/>
          <a:lstStyle/>
          <a:p>
            <a:fld id="{CD625FA3-ECCC-814A-B367-AC446D163516}" type="slidenum">
              <a:rPr lang="en-US" smtClean="0"/>
              <a:t>‹#›</a:t>
            </a:fld>
            <a:endParaRPr lang="en-US"/>
          </a:p>
        </p:txBody>
      </p:sp>
    </p:spTree>
    <p:extLst>
      <p:ext uri="{BB962C8B-B14F-4D97-AF65-F5344CB8AC3E}">
        <p14:creationId xmlns:p14="http://schemas.microsoft.com/office/powerpoint/2010/main" val="17070025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CC764-5098-F849-AD3D-B1D98005E7E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060B3D6-55FB-0D43-B7A6-212318AC45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0C1B6D4-9F2E-7A47-A28D-82946FE30E45}"/>
              </a:ext>
            </a:extLst>
          </p:cNvPr>
          <p:cNvSpPr>
            <a:spLocks noGrp="1"/>
          </p:cNvSpPr>
          <p:nvPr>
            <p:ph type="dt" sz="half" idx="10"/>
          </p:nvPr>
        </p:nvSpPr>
        <p:spPr/>
        <p:txBody>
          <a:bodyPr/>
          <a:lstStyle/>
          <a:p>
            <a:fld id="{6DC4F7EB-1AB9-A04D-999F-0BF89641C5A2}" type="datetimeFigureOut">
              <a:rPr lang="en-US" smtClean="0"/>
              <a:t>3/10/22</a:t>
            </a:fld>
            <a:endParaRPr lang="en-US"/>
          </a:p>
        </p:txBody>
      </p:sp>
      <p:sp>
        <p:nvSpPr>
          <p:cNvPr id="5" name="Footer Placeholder 4">
            <a:extLst>
              <a:ext uri="{FF2B5EF4-FFF2-40B4-BE49-F238E27FC236}">
                <a16:creationId xmlns:a16="http://schemas.microsoft.com/office/drawing/2014/main" id="{DC3D1AE0-D747-3443-ACA5-4475AD9284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3E49A9-0C58-D749-8666-7F829277216F}"/>
              </a:ext>
            </a:extLst>
          </p:cNvPr>
          <p:cNvSpPr>
            <a:spLocks noGrp="1"/>
          </p:cNvSpPr>
          <p:nvPr>
            <p:ph type="sldNum" sz="quarter" idx="12"/>
          </p:nvPr>
        </p:nvSpPr>
        <p:spPr/>
        <p:txBody>
          <a:bodyPr/>
          <a:lstStyle/>
          <a:p>
            <a:fld id="{CD625FA3-ECCC-814A-B367-AC446D163516}" type="slidenum">
              <a:rPr lang="en-US" smtClean="0"/>
              <a:t>‹#›</a:t>
            </a:fld>
            <a:endParaRPr lang="en-US"/>
          </a:p>
        </p:txBody>
      </p:sp>
    </p:spTree>
    <p:extLst>
      <p:ext uri="{BB962C8B-B14F-4D97-AF65-F5344CB8AC3E}">
        <p14:creationId xmlns:p14="http://schemas.microsoft.com/office/powerpoint/2010/main" val="30332415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47E89-F3EC-2447-8EB2-D910E4FB9B6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AEA77D1-CF94-DC4E-A358-2E6AA4DD73A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1CAEFA3-2BBE-8048-B0F5-4274CA0C93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42ADCFF-1083-5A48-A97D-45C625E21D4C}"/>
              </a:ext>
            </a:extLst>
          </p:cNvPr>
          <p:cNvSpPr>
            <a:spLocks noGrp="1"/>
          </p:cNvSpPr>
          <p:nvPr>
            <p:ph type="dt" sz="half" idx="10"/>
          </p:nvPr>
        </p:nvSpPr>
        <p:spPr/>
        <p:txBody>
          <a:bodyPr/>
          <a:lstStyle/>
          <a:p>
            <a:fld id="{6DC4F7EB-1AB9-A04D-999F-0BF89641C5A2}" type="datetimeFigureOut">
              <a:rPr lang="en-US" smtClean="0"/>
              <a:t>3/10/22</a:t>
            </a:fld>
            <a:endParaRPr lang="en-US"/>
          </a:p>
        </p:txBody>
      </p:sp>
      <p:sp>
        <p:nvSpPr>
          <p:cNvPr id="6" name="Footer Placeholder 5">
            <a:extLst>
              <a:ext uri="{FF2B5EF4-FFF2-40B4-BE49-F238E27FC236}">
                <a16:creationId xmlns:a16="http://schemas.microsoft.com/office/drawing/2014/main" id="{2BD115DB-3F14-6D46-B429-DF2397D53E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5BF8A9-1FB9-3449-8C6A-88AE3D566E8E}"/>
              </a:ext>
            </a:extLst>
          </p:cNvPr>
          <p:cNvSpPr>
            <a:spLocks noGrp="1"/>
          </p:cNvSpPr>
          <p:nvPr>
            <p:ph type="sldNum" sz="quarter" idx="12"/>
          </p:nvPr>
        </p:nvSpPr>
        <p:spPr/>
        <p:txBody>
          <a:bodyPr/>
          <a:lstStyle/>
          <a:p>
            <a:fld id="{CD625FA3-ECCC-814A-B367-AC446D163516}" type="slidenum">
              <a:rPr lang="en-US" smtClean="0"/>
              <a:t>‹#›</a:t>
            </a:fld>
            <a:endParaRPr lang="en-US"/>
          </a:p>
        </p:txBody>
      </p:sp>
    </p:spTree>
    <p:extLst>
      <p:ext uri="{BB962C8B-B14F-4D97-AF65-F5344CB8AC3E}">
        <p14:creationId xmlns:p14="http://schemas.microsoft.com/office/powerpoint/2010/main" val="18696746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4C62A-A9B8-A747-9147-315ADB2F2A2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A5C45A0-D65B-344A-938E-F4614E1AAA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A9D6A4F-DFE5-A24E-A342-DA33A6013C7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B7CDBE0-D49D-504E-BB28-04E7D52FEA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9669A7F-09CE-214B-9ABA-3B7A01C5FA9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05FCC69-15A7-8249-8FE1-BE006208D7AD}"/>
              </a:ext>
            </a:extLst>
          </p:cNvPr>
          <p:cNvSpPr>
            <a:spLocks noGrp="1"/>
          </p:cNvSpPr>
          <p:nvPr>
            <p:ph type="dt" sz="half" idx="10"/>
          </p:nvPr>
        </p:nvSpPr>
        <p:spPr/>
        <p:txBody>
          <a:bodyPr/>
          <a:lstStyle/>
          <a:p>
            <a:fld id="{6DC4F7EB-1AB9-A04D-999F-0BF89641C5A2}" type="datetimeFigureOut">
              <a:rPr lang="en-US" smtClean="0"/>
              <a:t>3/10/22</a:t>
            </a:fld>
            <a:endParaRPr lang="en-US"/>
          </a:p>
        </p:txBody>
      </p:sp>
      <p:sp>
        <p:nvSpPr>
          <p:cNvPr id="8" name="Footer Placeholder 7">
            <a:extLst>
              <a:ext uri="{FF2B5EF4-FFF2-40B4-BE49-F238E27FC236}">
                <a16:creationId xmlns:a16="http://schemas.microsoft.com/office/drawing/2014/main" id="{B2B5467E-6C32-1F4D-BBD2-AB3BE92EA2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5E7BB7-4E37-7047-8610-E796BBA23EFA}"/>
              </a:ext>
            </a:extLst>
          </p:cNvPr>
          <p:cNvSpPr>
            <a:spLocks noGrp="1"/>
          </p:cNvSpPr>
          <p:nvPr>
            <p:ph type="sldNum" sz="quarter" idx="12"/>
          </p:nvPr>
        </p:nvSpPr>
        <p:spPr/>
        <p:txBody>
          <a:bodyPr/>
          <a:lstStyle/>
          <a:p>
            <a:fld id="{CD625FA3-ECCC-814A-B367-AC446D163516}" type="slidenum">
              <a:rPr lang="en-US" smtClean="0"/>
              <a:t>‹#›</a:t>
            </a:fld>
            <a:endParaRPr lang="en-US"/>
          </a:p>
        </p:txBody>
      </p:sp>
    </p:spTree>
    <p:extLst>
      <p:ext uri="{BB962C8B-B14F-4D97-AF65-F5344CB8AC3E}">
        <p14:creationId xmlns:p14="http://schemas.microsoft.com/office/powerpoint/2010/main" val="2306106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F9609-61AF-0B49-AEBE-13F23CDD3B3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A69FB79-9B30-5C44-A9C1-652212B34B48}"/>
              </a:ext>
            </a:extLst>
          </p:cNvPr>
          <p:cNvSpPr>
            <a:spLocks noGrp="1"/>
          </p:cNvSpPr>
          <p:nvPr>
            <p:ph type="dt" sz="half" idx="10"/>
          </p:nvPr>
        </p:nvSpPr>
        <p:spPr/>
        <p:txBody>
          <a:bodyPr/>
          <a:lstStyle/>
          <a:p>
            <a:fld id="{6DC4F7EB-1AB9-A04D-999F-0BF89641C5A2}" type="datetimeFigureOut">
              <a:rPr lang="en-US" smtClean="0"/>
              <a:t>3/10/22</a:t>
            </a:fld>
            <a:endParaRPr lang="en-US"/>
          </a:p>
        </p:txBody>
      </p:sp>
      <p:sp>
        <p:nvSpPr>
          <p:cNvPr id="4" name="Footer Placeholder 3">
            <a:extLst>
              <a:ext uri="{FF2B5EF4-FFF2-40B4-BE49-F238E27FC236}">
                <a16:creationId xmlns:a16="http://schemas.microsoft.com/office/drawing/2014/main" id="{0D87CA76-7793-BE45-B732-8E7D7B5A93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CA76BF-CF6B-9F40-8D61-13070231A40A}"/>
              </a:ext>
            </a:extLst>
          </p:cNvPr>
          <p:cNvSpPr>
            <a:spLocks noGrp="1"/>
          </p:cNvSpPr>
          <p:nvPr>
            <p:ph type="sldNum" sz="quarter" idx="12"/>
          </p:nvPr>
        </p:nvSpPr>
        <p:spPr/>
        <p:txBody>
          <a:bodyPr/>
          <a:lstStyle/>
          <a:p>
            <a:fld id="{CD625FA3-ECCC-814A-B367-AC446D163516}" type="slidenum">
              <a:rPr lang="en-US" smtClean="0"/>
              <a:t>‹#›</a:t>
            </a:fld>
            <a:endParaRPr lang="en-US"/>
          </a:p>
        </p:txBody>
      </p:sp>
    </p:spTree>
    <p:extLst>
      <p:ext uri="{BB962C8B-B14F-4D97-AF65-F5344CB8AC3E}">
        <p14:creationId xmlns:p14="http://schemas.microsoft.com/office/powerpoint/2010/main" val="733876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F67147-6F3D-5743-BFCD-515526DA404F}"/>
              </a:ext>
            </a:extLst>
          </p:cNvPr>
          <p:cNvSpPr>
            <a:spLocks noGrp="1"/>
          </p:cNvSpPr>
          <p:nvPr>
            <p:ph type="dt" sz="half" idx="10"/>
          </p:nvPr>
        </p:nvSpPr>
        <p:spPr/>
        <p:txBody>
          <a:bodyPr/>
          <a:lstStyle/>
          <a:p>
            <a:fld id="{6DC4F7EB-1AB9-A04D-999F-0BF89641C5A2}" type="datetimeFigureOut">
              <a:rPr lang="en-US" smtClean="0"/>
              <a:t>3/10/22</a:t>
            </a:fld>
            <a:endParaRPr lang="en-US"/>
          </a:p>
        </p:txBody>
      </p:sp>
      <p:sp>
        <p:nvSpPr>
          <p:cNvPr id="3" name="Footer Placeholder 2">
            <a:extLst>
              <a:ext uri="{FF2B5EF4-FFF2-40B4-BE49-F238E27FC236}">
                <a16:creationId xmlns:a16="http://schemas.microsoft.com/office/drawing/2014/main" id="{C02B79AC-08B1-B341-9567-77EC7C7AD50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0998E0-19CE-784D-B165-1727D8FDFED5}"/>
              </a:ext>
            </a:extLst>
          </p:cNvPr>
          <p:cNvSpPr>
            <a:spLocks noGrp="1"/>
          </p:cNvSpPr>
          <p:nvPr>
            <p:ph type="sldNum" sz="quarter" idx="12"/>
          </p:nvPr>
        </p:nvSpPr>
        <p:spPr/>
        <p:txBody>
          <a:bodyPr/>
          <a:lstStyle/>
          <a:p>
            <a:fld id="{CD625FA3-ECCC-814A-B367-AC446D163516}" type="slidenum">
              <a:rPr lang="en-US" smtClean="0"/>
              <a:t>‹#›</a:t>
            </a:fld>
            <a:endParaRPr lang="en-US"/>
          </a:p>
        </p:txBody>
      </p:sp>
    </p:spTree>
    <p:extLst>
      <p:ext uri="{BB962C8B-B14F-4D97-AF65-F5344CB8AC3E}">
        <p14:creationId xmlns:p14="http://schemas.microsoft.com/office/powerpoint/2010/main" val="358384027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84B07-6B17-D742-9467-3438B16DBC1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FFB6966-5323-794E-B089-5EBDBC6787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DECE29C-F084-6F4B-B5A3-4144054647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61F3601-17DE-7445-AD7F-5D1A459F19CD}"/>
              </a:ext>
            </a:extLst>
          </p:cNvPr>
          <p:cNvSpPr>
            <a:spLocks noGrp="1"/>
          </p:cNvSpPr>
          <p:nvPr>
            <p:ph type="dt" sz="half" idx="10"/>
          </p:nvPr>
        </p:nvSpPr>
        <p:spPr/>
        <p:txBody>
          <a:bodyPr/>
          <a:lstStyle/>
          <a:p>
            <a:fld id="{6DC4F7EB-1AB9-A04D-999F-0BF89641C5A2}" type="datetimeFigureOut">
              <a:rPr lang="en-US" smtClean="0"/>
              <a:t>3/10/22</a:t>
            </a:fld>
            <a:endParaRPr lang="en-US"/>
          </a:p>
        </p:txBody>
      </p:sp>
      <p:sp>
        <p:nvSpPr>
          <p:cNvPr id="6" name="Footer Placeholder 5">
            <a:extLst>
              <a:ext uri="{FF2B5EF4-FFF2-40B4-BE49-F238E27FC236}">
                <a16:creationId xmlns:a16="http://schemas.microsoft.com/office/drawing/2014/main" id="{503F8AD9-1A92-474E-9E2D-F3AEF7AC4C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B86087-6450-D34B-9DEC-0B4EB46A13BD}"/>
              </a:ext>
            </a:extLst>
          </p:cNvPr>
          <p:cNvSpPr>
            <a:spLocks noGrp="1"/>
          </p:cNvSpPr>
          <p:nvPr>
            <p:ph type="sldNum" sz="quarter" idx="12"/>
          </p:nvPr>
        </p:nvSpPr>
        <p:spPr/>
        <p:txBody>
          <a:bodyPr/>
          <a:lstStyle/>
          <a:p>
            <a:fld id="{CD625FA3-ECCC-814A-B367-AC446D163516}" type="slidenum">
              <a:rPr lang="en-US" smtClean="0"/>
              <a:t>‹#›</a:t>
            </a:fld>
            <a:endParaRPr lang="en-US"/>
          </a:p>
        </p:txBody>
      </p:sp>
    </p:spTree>
    <p:extLst>
      <p:ext uri="{BB962C8B-B14F-4D97-AF65-F5344CB8AC3E}">
        <p14:creationId xmlns:p14="http://schemas.microsoft.com/office/powerpoint/2010/main" val="26351784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7D85E-2581-3740-939E-CED79AE7665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6837343-CC42-914A-A3C7-13E58C2B8F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F536C2-1620-8948-A7C1-6F426D8E97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7FEE56C-6093-9E4D-BFCE-E61C59DE471A}"/>
              </a:ext>
            </a:extLst>
          </p:cNvPr>
          <p:cNvSpPr>
            <a:spLocks noGrp="1"/>
          </p:cNvSpPr>
          <p:nvPr>
            <p:ph type="dt" sz="half" idx="10"/>
          </p:nvPr>
        </p:nvSpPr>
        <p:spPr/>
        <p:txBody>
          <a:bodyPr/>
          <a:lstStyle/>
          <a:p>
            <a:fld id="{6DC4F7EB-1AB9-A04D-999F-0BF89641C5A2}" type="datetimeFigureOut">
              <a:rPr lang="en-US" smtClean="0"/>
              <a:t>3/10/22</a:t>
            </a:fld>
            <a:endParaRPr lang="en-US"/>
          </a:p>
        </p:txBody>
      </p:sp>
      <p:sp>
        <p:nvSpPr>
          <p:cNvPr id="6" name="Footer Placeholder 5">
            <a:extLst>
              <a:ext uri="{FF2B5EF4-FFF2-40B4-BE49-F238E27FC236}">
                <a16:creationId xmlns:a16="http://schemas.microsoft.com/office/drawing/2014/main" id="{3B41603E-4641-F94B-B083-5936E6C5FB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7F6362-14EB-454A-AF91-B610C555BA0B}"/>
              </a:ext>
            </a:extLst>
          </p:cNvPr>
          <p:cNvSpPr>
            <a:spLocks noGrp="1"/>
          </p:cNvSpPr>
          <p:nvPr>
            <p:ph type="sldNum" sz="quarter" idx="12"/>
          </p:nvPr>
        </p:nvSpPr>
        <p:spPr/>
        <p:txBody>
          <a:bodyPr/>
          <a:lstStyle/>
          <a:p>
            <a:fld id="{CD625FA3-ECCC-814A-B367-AC446D163516}" type="slidenum">
              <a:rPr lang="en-US" smtClean="0"/>
              <a:t>‹#›</a:t>
            </a:fld>
            <a:endParaRPr lang="en-US"/>
          </a:p>
        </p:txBody>
      </p:sp>
    </p:spTree>
    <p:extLst>
      <p:ext uri="{BB962C8B-B14F-4D97-AF65-F5344CB8AC3E}">
        <p14:creationId xmlns:p14="http://schemas.microsoft.com/office/powerpoint/2010/main" val="178025612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98D4C-50B2-6242-B6FD-DFDC96DC6AB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816AA08-D4FD-3849-8A3C-26F406829D0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F6337AD-349A-4B41-B081-AF473EBD78C5}"/>
              </a:ext>
            </a:extLst>
          </p:cNvPr>
          <p:cNvSpPr>
            <a:spLocks noGrp="1"/>
          </p:cNvSpPr>
          <p:nvPr>
            <p:ph type="dt" sz="half" idx="10"/>
          </p:nvPr>
        </p:nvSpPr>
        <p:spPr/>
        <p:txBody>
          <a:bodyPr/>
          <a:lstStyle/>
          <a:p>
            <a:fld id="{6DC4F7EB-1AB9-A04D-999F-0BF89641C5A2}" type="datetimeFigureOut">
              <a:rPr lang="en-US" smtClean="0"/>
              <a:t>3/10/22</a:t>
            </a:fld>
            <a:endParaRPr lang="en-US"/>
          </a:p>
        </p:txBody>
      </p:sp>
      <p:sp>
        <p:nvSpPr>
          <p:cNvPr id="5" name="Footer Placeholder 4">
            <a:extLst>
              <a:ext uri="{FF2B5EF4-FFF2-40B4-BE49-F238E27FC236}">
                <a16:creationId xmlns:a16="http://schemas.microsoft.com/office/drawing/2014/main" id="{89D9F044-626C-B347-8FBE-351027E8CF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472048-603C-7E48-9FE8-6225B076F4AF}"/>
              </a:ext>
            </a:extLst>
          </p:cNvPr>
          <p:cNvSpPr>
            <a:spLocks noGrp="1"/>
          </p:cNvSpPr>
          <p:nvPr>
            <p:ph type="sldNum" sz="quarter" idx="12"/>
          </p:nvPr>
        </p:nvSpPr>
        <p:spPr/>
        <p:txBody>
          <a:bodyPr/>
          <a:lstStyle/>
          <a:p>
            <a:fld id="{CD625FA3-ECCC-814A-B367-AC446D163516}" type="slidenum">
              <a:rPr lang="en-US" smtClean="0"/>
              <a:t>‹#›</a:t>
            </a:fld>
            <a:endParaRPr lang="en-US"/>
          </a:p>
        </p:txBody>
      </p:sp>
    </p:spTree>
    <p:extLst>
      <p:ext uri="{BB962C8B-B14F-4D97-AF65-F5344CB8AC3E}">
        <p14:creationId xmlns:p14="http://schemas.microsoft.com/office/powerpoint/2010/main" val="187073235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17FE83-2C5F-0141-9EDC-2829A2E6140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1DC2078-9A4B-064E-B604-5F85117CE4E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6B3B831-3F82-C441-870E-8AAEDFFF4005}"/>
              </a:ext>
            </a:extLst>
          </p:cNvPr>
          <p:cNvSpPr>
            <a:spLocks noGrp="1"/>
          </p:cNvSpPr>
          <p:nvPr>
            <p:ph type="dt" sz="half" idx="10"/>
          </p:nvPr>
        </p:nvSpPr>
        <p:spPr/>
        <p:txBody>
          <a:bodyPr/>
          <a:lstStyle/>
          <a:p>
            <a:fld id="{6DC4F7EB-1AB9-A04D-999F-0BF89641C5A2}" type="datetimeFigureOut">
              <a:rPr lang="en-US" smtClean="0"/>
              <a:t>3/10/22</a:t>
            </a:fld>
            <a:endParaRPr lang="en-US"/>
          </a:p>
        </p:txBody>
      </p:sp>
      <p:sp>
        <p:nvSpPr>
          <p:cNvPr id="5" name="Footer Placeholder 4">
            <a:extLst>
              <a:ext uri="{FF2B5EF4-FFF2-40B4-BE49-F238E27FC236}">
                <a16:creationId xmlns:a16="http://schemas.microsoft.com/office/drawing/2014/main" id="{25438492-D992-E84F-AD61-178E943E65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A3A65-7E4A-7D47-A672-6532D1AB35C3}"/>
              </a:ext>
            </a:extLst>
          </p:cNvPr>
          <p:cNvSpPr>
            <a:spLocks noGrp="1"/>
          </p:cNvSpPr>
          <p:nvPr>
            <p:ph type="sldNum" sz="quarter" idx="12"/>
          </p:nvPr>
        </p:nvSpPr>
        <p:spPr/>
        <p:txBody>
          <a:bodyPr/>
          <a:lstStyle/>
          <a:p>
            <a:fld id="{CD625FA3-ECCC-814A-B367-AC446D163516}" type="slidenum">
              <a:rPr lang="en-US" smtClean="0"/>
              <a:t>‹#›</a:t>
            </a:fld>
            <a:endParaRPr lang="en-US"/>
          </a:p>
        </p:txBody>
      </p:sp>
    </p:spTree>
    <p:extLst>
      <p:ext uri="{BB962C8B-B14F-4D97-AF65-F5344CB8AC3E}">
        <p14:creationId xmlns:p14="http://schemas.microsoft.com/office/powerpoint/2010/main" val="33936000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F861F-5DBE-8B40-943A-BE0E1AF893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CA1097-A30F-CF4F-AB46-0DB201E12E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583C29-8208-2040-B423-1141F42986CD}"/>
              </a:ext>
            </a:extLst>
          </p:cNvPr>
          <p:cNvSpPr>
            <a:spLocks noGrp="1"/>
          </p:cNvSpPr>
          <p:nvPr>
            <p:ph type="dt" sz="half" idx="10"/>
          </p:nvPr>
        </p:nvSpPr>
        <p:spPr/>
        <p:txBody>
          <a:bodyPr/>
          <a:lstStyle/>
          <a:p>
            <a:fld id="{1F1BE02B-6129-CC4C-A02F-3889257D2D93}" type="datetimeFigureOut">
              <a:rPr lang="en-US" smtClean="0"/>
              <a:t>3/10/22</a:t>
            </a:fld>
            <a:endParaRPr lang="en-US"/>
          </a:p>
        </p:txBody>
      </p:sp>
      <p:sp>
        <p:nvSpPr>
          <p:cNvPr id="5" name="Footer Placeholder 4">
            <a:extLst>
              <a:ext uri="{FF2B5EF4-FFF2-40B4-BE49-F238E27FC236}">
                <a16:creationId xmlns:a16="http://schemas.microsoft.com/office/drawing/2014/main" id="{0A32186D-4FE1-E542-AD95-2E17826579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E96936-724D-F84D-83AD-5269156A81C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6799581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0EC96-5325-9642-B820-EEAE494C72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D80C9-2B01-9F43-91CA-3A954F2588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D9296-6E3F-D344-BD03-0564A945C70D}"/>
              </a:ext>
            </a:extLst>
          </p:cNvPr>
          <p:cNvSpPr>
            <a:spLocks noGrp="1"/>
          </p:cNvSpPr>
          <p:nvPr>
            <p:ph type="dt" sz="half" idx="10"/>
          </p:nvPr>
        </p:nvSpPr>
        <p:spPr/>
        <p:txBody>
          <a:bodyPr/>
          <a:lstStyle/>
          <a:p>
            <a:fld id="{1F1BE02B-6129-CC4C-A02F-3889257D2D93}" type="datetimeFigureOut">
              <a:rPr lang="en-US" smtClean="0"/>
              <a:t>3/10/22</a:t>
            </a:fld>
            <a:endParaRPr lang="en-US"/>
          </a:p>
        </p:txBody>
      </p:sp>
      <p:sp>
        <p:nvSpPr>
          <p:cNvPr id="5" name="Footer Placeholder 4">
            <a:extLst>
              <a:ext uri="{FF2B5EF4-FFF2-40B4-BE49-F238E27FC236}">
                <a16:creationId xmlns:a16="http://schemas.microsoft.com/office/drawing/2014/main" id="{1CF2ED70-E4B4-C54A-88D7-7206DB2E7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E03B28-D5E7-864F-9CFD-32AF64D3A52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29419019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36934-E3BB-3949-B5FC-9BEA3CA497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6EEE64-47FE-C14E-8681-AAD8143CBE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064EF7-8E94-A24D-8541-2F028F8443FF}"/>
              </a:ext>
            </a:extLst>
          </p:cNvPr>
          <p:cNvSpPr>
            <a:spLocks noGrp="1"/>
          </p:cNvSpPr>
          <p:nvPr>
            <p:ph type="dt" sz="half" idx="10"/>
          </p:nvPr>
        </p:nvSpPr>
        <p:spPr/>
        <p:txBody>
          <a:bodyPr/>
          <a:lstStyle/>
          <a:p>
            <a:fld id="{1F1BE02B-6129-CC4C-A02F-3889257D2D93}" type="datetimeFigureOut">
              <a:rPr lang="en-US" smtClean="0"/>
              <a:t>3/10/22</a:t>
            </a:fld>
            <a:endParaRPr lang="en-US"/>
          </a:p>
        </p:txBody>
      </p:sp>
      <p:sp>
        <p:nvSpPr>
          <p:cNvPr id="5" name="Footer Placeholder 4">
            <a:extLst>
              <a:ext uri="{FF2B5EF4-FFF2-40B4-BE49-F238E27FC236}">
                <a16:creationId xmlns:a16="http://schemas.microsoft.com/office/drawing/2014/main" id="{25E86994-9525-0D4D-854A-035A4579D3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DF5B09-FAFE-6246-82F0-CF48CFBDE1BD}"/>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8770286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B6845-211B-014F-B8A3-90BA43595C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BB2761-B843-3E41-878F-3876C21748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1D253-6651-114E-882E-C859AA0EAD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17496C-67CA-0342-B636-353B80D0DA98}"/>
              </a:ext>
            </a:extLst>
          </p:cNvPr>
          <p:cNvSpPr>
            <a:spLocks noGrp="1"/>
          </p:cNvSpPr>
          <p:nvPr>
            <p:ph type="dt" sz="half" idx="10"/>
          </p:nvPr>
        </p:nvSpPr>
        <p:spPr/>
        <p:txBody>
          <a:bodyPr/>
          <a:lstStyle/>
          <a:p>
            <a:fld id="{1F1BE02B-6129-CC4C-A02F-3889257D2D93}" type="datetimeFigureOut">
              <a:rPr lang="en-US" smtClean="0"/>
              <a:t>3/10/22</a:t>
            </a:fld>
            <a:endParaRPr lang="en-US"/>
          </a:p>
        </p:txBody>
      </p:sp>
      <p:sp>
        <p:nvSpPr>
          <p:cNvPr id="6" name="Footer Placeholder 5">
            <a:extLst>
              <a:ext uri="{FF2B5EF4-FFF2-40B4-BE49-F238E27FC236}">
                <a16:creationId xmlns:a16="http://schemas.microsoft.com/office/drawing/2014/main" id="{EE6DAEF2-5485-A84F-BC6A-711213B983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F62A56-104E-7745-8857-2197FCC98456}"/>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26165001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57BC7-0FEB-914D-8E00-29333409B1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C97F0D-EC72-A045-BF69-5A3DFA2BCE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B8E0C8-45CA-0343-B053-092E6F8DB4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13E4F7-E55B-EB40-A827-3680344246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DD1726-B286-6048-A3AE-4984F99BF7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8C28CF-7F9A-A64C-93B2-0B124EE8B291}"/>
              </a:ext>
            </a:extLst>
          </p:cNvPr>
          <p:cNvSpPr>
            <a:spLocks noGrp="1"/>
          </p:cNvSpPr>
          <p:nvPr>
            <p:ph type="dt" sz="half" idx="10"/>
          </p:nvPr>
        </p:nvSpPr>
        <p:spPr/>
        <p:txBody>
          <a:bodyPr/>
          <a:lstStyle/>
          <a:p>
            <a:fld id="{1F1BE02B-6129-CC4C-A02F-3889257D2D93}" type="datetimeFigureOut">
              <a:rPr lang="en-US" smtClean="0"/>
              <a:t>3/10/22</a:t>
            </a:fld>
            <a:endParaRPr lang="en-US"/>
          </a:p>
        </p:txBody>
      </p:sp>
      <p:sp>
        <p:nvSpPr>
          <p:cNvPr id="8" name="Footer Placeholder 7">
            <a:extLst>
              <a:ext uri="{FF2B5EF4-FFF2-40B4-BE49-F238E27FC236}">
                <a16:creationId xmlns:a16="http://schemas.microsoft.com/office/drawing/2014/main" id="{29F07D34-8260-7E4B-A04F-A79F33D28D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9DA221-2EE1-D444-8C02-DDAA37F00BE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06758321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DE5DD-44BC-E74A-BBDF-C4ECB5D37D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7C4C3B-4D55-C744-8DD6-B296860D8505}"/>
              </a:ext>
            </a:extLst>
          </p:cNvPr>
          <p:cNvSpPr>
            <a:spLocks noGrp="1"/>
          </p:cNvSpPr>
          <p:nvPr>
            <p:ph type="dt" sz="half" idx="10"/>
          </p:nvPr>
        </p:nvSpPr>
        <p:spPr/>
        <p:txBody>
          <a:bodyPr/>
          <a:lstStyle/>
          <a:p>
            <a:fld id="{1F1BE02B-6129-CC4C-A02F-3889257D2D93}" type="datetimeFigureOut">
              <a:rPr lang="en-US" smtClean="0"/>
              <a:t>3/10/22</a:t>
            </a:fld>
            <a:endParaRPr lang="en-US"/>
          </a:p>
        </p:txBody>
      </p:sp>
      <p:sp>
        <p:nvSpPr>
          <p:cNvPr id="4" name="Footer Placeholder 3">
            <a:extLst>
              <a:ext uri="{FF2B5EF4-FFF2-40B4-BE49-F238E27FC236}">
                <a16:creationId xmlns:a16="http://schemas.microsoft.com/office/drawing/2014/main" id="{0A3AE3E6-6544-164B-BC99-1F6B530818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79E80C-96DB-9A4B-B5BC-16511BDE067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8365240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9978C9-19BC-5D4F-A2A0-A6B8714A0AC9}"/>
              </a:ext>
            </a:extLst>
          </p:cNvPr>
          <p:cNvSpPr>
            <a:spLocks noGrp="1"/>
          </p:cNvSpPr>
          <p:nvPr>
            <p:ph type="dt" sz="half" idx="10"/>
          </p:nvPr>
        </p:nvSpPr>
        <p:spPr/>
        <p:txBody>
          <a:bodyPr/>
          <a:lstStyle/>
          <a:p>
            <a:fld id="{1F1BE02B-6129-CC4C-A02F-3889257D2D93}" type="datetimeFigureOut">
              <a:rPr lang="en-US" smtClean="0"/>
              <a:t>3/10/22</a:t>
            </a:fld>
            <a:endParaRPr lang="en-US"/>
          </a:p>
        </p:txBody>
      </p:sp>
      <p:sp>
        <p:nvSpPr>
          <p:cNvPr id="3" name="Footer Placeholder 2">
            <a:extLst>
              <a:ext uri="{FF2B5EF4-FFF2-40B4-BE49-F238E27FC236}">
                <a16:creationId xmlns:a16="http://schemas.microsoft.com/office/drawing/2014/main" id="{38ECE44B-8A77-5E4B-ACBF-3DA171250D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94B74D-F45D-DF46-8B76-092805EE014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61991688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CAF0-251B-1A47-BBEB-6D2490DC7B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8AEE13-A0B6-4B4E-9E58-25537D2093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3A63C-6856-274C-A371-251DDDFB09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D11E04-AE57-3D41-B56E-F0C1979500FD}"/>
              </a:ext>
            </a:extLst>
          </p:cNvPr>
          <p:cNvSpPr>
            <a:spLocks noGrp="1"/>
          </p:cNvSpPr>
          <p:nvPr>
            <p:ph type="dt" sz="half" idx="10"/>
          </p:nvPr>
        </p:nvSpPr>
        <p:spPr/>
        <p:txBody>
          <a:bodyPr/>
          <a:lstStyle/>
          <a:p>
            <a:fld id="{1F1BE02B-6129-CC4C-A02F-3889257D2D93}" type="datetimeFigureOut">
              <a:rPr lang="en-US" smtClean="0"/>
              <a:t>3/10/22</a:t>
            </a:fld>
            <a:endParaRPr lang="en-US"/>
          </a:p>
        </p:txBody>
      </p:sp>
      <p:sp>
        <p:nvSpPr>
          <p:cNvPr id="6" name="Footer Placeholder 5">
            <a:extLst>
              <a:ext uri="{FF2B5EF4-FFF2-40B4-BE49-F238E27FC236}">
                <a16:creationId xmlns:a16="http://schemas.microsoft.com/office/drawing/2014/main" id="{05DAF937-A2D6-6F4E-A159-D3DD052E01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A41022-1127-8E41-9033-11DEBC926DC8}"/>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219198118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C20AD-1ADA-EB48-AAC7-A9CD1645FB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5AA7A1-6108-144B-AFA4-48942AF257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BD7225-D563-7649-A8C0-1F37C7C30F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D10772-601B-5747-A4D9-E9E72F22352E}"/>
              </a:ext>
            </a:extLst>
          </p:cNvPr>
          <p:cNvSpPr>
            <a:spLocks noGrp="1"/>
          </p:cNvSpPr>
          <p:nvPr>
            <p:ph type="dt" sz="half" idx="10"/>
          </p:nvPr>
        </p:nvSpPr>
        <p:spPr/>
        <p:txBody>
          <a:bodyPr/>
          <a:lstStyle/>
          <a:p>
            <a:fld id="{1F1BE02B-6129-CC4C-A02F-3889257D2D93}" type="datetimeFigureOut">
              <a:rPr lang="en-US" smtClean="0"/>
              <a:t>3/10/22</a:t>
            </a:fld>
            <a:endParaRPr lang="en-US"/>
          </a:p>
        </p:txBody>
      </p:sp>
      <p:sp>
        <p:nvSpPr>
          <p:cNvPr id="6" name="Footer Placeholder 5">
            <a:extLst>
              <a:ext uri="{FF2B5EF4-FFF2-40B4-BE49-F238E27FC236}">
                <a16:creationId xmlns:a16="http://schemas.microsoft.com/office/drawing/2014/main" id="{3167A36E-63BE-AA43-851D-61447607AB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CD71-B29C-5D46-9039-7BA61378DC43}"/>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02198863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1E572-C97A-7B45-99FB-9BC33EDDEF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68D92A-9674-4042-9F2C-7B14A377EB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5D0AB3-98A4-8943-90AE-2A8DE9655907}"/>
              </a:ext>
            </a:extLst>
          </p:cNvPr>
          <p:cNvSpPr>
            <a:spLocks noGrp="1"/>
          </p:cNvSpPr>
          <p:nvPr>
            <p:ph type="dt" sz="half" idx="10"/>
          </p:nvPr>
        </p:nvSpPr>
        <p:spPr/>
        <p:txBody>
          <a:bodyPr/>
          <a:lstStyle/>
          <a:p>
            <a:fld id="{1F1BE02B-6129-CC4C-A02F-3889257D2D93}" type="datetimeFigureOut">
              <a:rPr lang="en-US" smtClean="0"/>
              <a:t>3/10/22</a:t>
            </a:fld>
            <a:endParaRPr lang="en-US"/>
          </a:p>
        </p:txBody>
      </p:sp>
      <p:sp>
        <p:nvSpPr>
          <p:cNvPr id="5" name="Footer Placeholder 4">
            <a:extLst>
              <a:ext uri="{FF2B5EF4-FFF2-40B4-BE49-F238E27FC236}">
                <a16:creationId xmlns:a16="http://schemas.microsoft.com/office/drawing/2014/main" id="{2C09B602-A02B-1641-B38B-3E65005680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CE0107-7A89-1246-B218-F364DED5B44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417941806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66D0F2-D137-414E-8ACD-1E4AC665D7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4BDA52-2D59-EC4C-956B-A0B3A41F0C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F3A1-BD6C-EA48-907A-5FBACE229771}"/>
              </a:ext>
            </a:extLst>
          </p:cNvPr>
          <p:cNvSpPr>
            <a:spLocks noGrp="1"/>
          </p:cNvSpPr>
          <p:nvPr>
            <p:ph type="dt" sz="half" idx="10"/>
          </p:nvPr>
        </p:nvSpPr>
        <p:spPr/>
        <p:txBody>
          <a:bodyPr/>
          <a:lstStyle/>
          <a:p>
            <a:fld id="{1F1BE02B-6129-CC4C-A02F-3889257D2D93}" type="datetimeFigureOut">
              <a:rPr lang="en-US" smtClean="0"/>
              <a:t>3/10/22</a:t>
            </a:fld>
            <a:endParaRPr lang="en-US"/>
          </a:p>
        </p:txBody>
      </p:sp>
      <p:sp>
        <p:nvSpPr>
          <p:cNvPr id="5" name="Footer Placeholder 4">
            <a:extLst>
              <a:ext uri="{FF2B5EF4-FFF2-40B4-BE49-F238E27FC236}">
                <a16:creationId xmlns:a16="http://schemas.microsoft.com/office/drawing/2014/main" id="{B1E37264-886F-0B4A-B96C-A2BE01BD85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BE6418-F748-4F43-AC61-27369F4607A7}"/>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549083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3.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6.xml"/><Relationship Id="rId1" Type="http://schemas.openxmlformats.org/officeDocument/2006/relationships/slideLayout" Target="../slideLayouts/slideLayout47.xml"/><Relationship Id="rId4"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6.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7.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0.xml"/><Relationship Id="rId1" Type="http://schemas.openxmlformats.org/officeDocument/2006/relationships/slideLayout" Target="../slideLayouts/slideLayout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9.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10.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2" y="6299201"/>
            <a:ext cx="8223249" cy="703263"/>
          </a:xfrm>
          <a:prstGeom prst="rect">
            <a:avLst/>
          </a:prstGeom>
          <a:noFill/>
          <a:ln w="9525">
            <a:noFill/>
            <a:miter lim="800000"/>
            <a:headEnd/>
            <a:tailEnd/>
          </a:ln>
          <a:effectLst/>
        </p:spPr>
        <p:txBody>
          <a:bodyPr>
            <a:prstTxWarp prst="textNoShape">
              <a:avLst/>
            </a:prstTxWarp>
            <a:spAutoFit/>
          </a:bodyPr>
          <a:lstStyle/>
          <a:p>
            <a:pPr defTabSz="914400" eaLnBrk="0" fontAlgn="base" hangingPunct="0">
              <a:spcBef>
                <a:spcPct val="50000"/>
              </a:spcBef>
              <a:spcAft>
                <a:spcPct val="0"/>
              </a:spcAft>
              <a:defRPr/>
            </a:pPr>
            <a:endParaRPr lang="en-GB" sz="1600" b="1">
              <a:solidFill>
                <a:srgbClr val="FFFFFF"/>
              </a:solidFill>
              <a:latin typeface="Arial" pitchFamily="-65" charset="0"/>
            </a:endParaRPr>
          </a:p>
          <a:p>
            <a:pPr defTabSz="914400" eaLnBrk="0" fontAlgn="base" hangingPunct="0">
              <a:spcBef>
                <a:spcPct val="50000"/>
              </a:spcBef>
              <a:spcAft>
                <a:spcPct val="0"/>
              </a:spcAft>
              <a:defRPr/>
            </a:pPr>
            <a:endParaRPr lang="en-GB" sz="1600" b="1">
              <a:solidFill>
                <a:srgbClr val="FFFFFF"/>
              </a:solidFill>
              <a:latin typeface="Arial" pitchFamily="-65" charset="0"/>
            </a:endParaRPr>
          </a:p>
        </p:txBody>
      </p:sp>
    </p:spTree>
    <p:extLst>
      <p:ext uri="{BB962C8B-B14F-4D97-AF65-F5344CB8AC3E}">
        <p14:creationId xmlns:p14="http://schemas.microsoft.com/office/powerpoint/2010/main" val="20023843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C20439-9235-2347-9AE2-BAAF2EDF82FE}" type="datetimeFigureOut">
              <a:rPr lang="en-US" smtClean="0">
                <a:solidFill>
                  <a:prstClr val="black">
                    <a:tint val="75000"/>
                  </a:prstClr>
                </a:solidFill>
                <a:latin typeface="Calibri"/>
              </a:rPr>
              <a:pPr/>
              <a:t>3/10/22</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30C83-1558-8F48-854A-F3F83BFDA43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120954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02D64C-F0FB-EF46-B2BF-36556AB5FABE}" type="datetimeFigureOut">
              <a:rPr lang="en-US" smtClean="0">
                <a:solidFill>
                  <a:prstClr val="black">
                    <a:tint val="75000"/>
                  </a:prstClr>
                </a:solidFill>
                <a:latin typeface="Calibri"/>
              </a:rPr>
              <a:pPr/>
              <a:t>3/10/22</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1D5CA3-67EA-3641-82E3-8884F86FB5AF}"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0329973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1984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195" name="Rectangle 3"/>
          <p:cNvSpPr>
            <a:spLocks noGrp="1" noChangeArrowheads="1"/>
          </p:cNvSpPr>
          <p:nvPr>
            <p:ph type="body" idx="1"/>
          </p:nvPr>
        </p:nvSpPr>
        <p:spPr bwMode="auto">
          <a:xfrm>
            <a:off x="609600" y="1600201"/>
            <a:ext cx="10972800" cy="4525963"/>
          </a:xfrm>
          <a:prstGeom prst="rect">
            <a:avLst/>
          </a:prstGeom>
          <a:solidFill>
            <a:srgbClr val="F8F8F8"/>
          </a:solidFill>
          <a:ln w="28575">
            <a:solidFill>
              <a:schemeClr val="accent2"/>
            </a:solid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174854613"/>
      </p:ext>
    </p:extLst>
  </p:cSld>
  <p:clrMap bg1="lt1" tx1="dk1" bg2="lt2" tx2="dk2" accent1="accent1" accent2="accent2" accent3="accent3" accent4="accent4" accent5="accent5" accent6="accent6" hlink="hlink" folHlink="folHlink"/>
  <p:sldLayoutIdLst>
    <p:sldLayoutId id="2147483717" r:id="rId1"/>
    <p:sldLayoutId id="214748376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txStyles>
    <p:title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mn-ea"/>
          <a:cs typeface="+mn-cs"/>
        </a:defRPr>
      </a:lvl2pPr>
      <a:lvl3pPr marL="1143000" indent="-228600" algn="l" rtl="0" fontAlgn="base">
        <a:spcBef>
          <a:spcPct val="20000"/>
        </a:spcBef>
        <a:spcAft>
          <a:spcPct val="0"/>
        </a:spcAft>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3743326"/>
            <a:ext cx="121920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609600" y="625475"/>
            <a:ext cx="930486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609600" y="1858963"/>
            <a:ext cx="9304867"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2054" name="Picture 6" descr="OD_yes_RGB_Lalt"/>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9751484" y="6221414"/>
            <a:ext cx="2292349"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EB34D446-A703-2F45-964F-FB0C0AE9C030}"/>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472693" y="161503"/>
            <a:ext cx="2512908" cy="526490"/>
          </a:xfrm>
          <a:prstGeom prst="rect">
            <a:avLst/>
          </a:prstGeom>
        </p:spPr>
      </p:pic>
    </p:spTree>
    <p:extLst>
      <p:ext uri="{BB962C8B-B14F-4D97-AF65-F5344CB8AC3E}">
        <p14:creationId xmlns:p14="http://schemas.microsoft.com/office/powerpoint/2010/main" val="136215655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p:titleStyle>
    <p:body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0091C9"/>
            </a:gs>
            <a:gs pos="60001">
              <a:srgbClr val="0072C6"/>
            </a:gs>
            <a:gs pos="100000">
              <a:srgbClr val="003893"/>
            </a:gs>
          </a:gsLst>
          <a:lin ang="5400000"/>
        </a:gradFill>
        <a:effectLst/>
      </p:bgPr>
    </p:bg>
    <p:spTree>
      <p:nvGrpSpPr>
        <p:cNvPr id="1" name=""/>
        <p:cNvGrpSpPr/>
        <p:nvPr/>
      </p:nvGrpSpPr>
      <p:grpSpPr>
        <a:xfrm>
          <a:off x="0" y="0"/>
          <a:ext cx="0" cy="0"/>
          <a:chOff x="0" y="0"/>
          <a:chExt cx="0" cy="0"/>
        </a:xfrm>
      </p:grpSpPr>
      <p:sp>
        <p:nvSpPr>
          <p:cNvPr id="6" name="Freeform 5"/>
          <p:cNvSpPr/>
          <p:nvPr userDrawn="1"/>
        </p:nvSpPr>
        <p:spPr>
          <a:xfrm>
            <a:off x="-6351" y="-9525"/>
            <a:ext cx="12213168" cy="2019300"/>
          </a:xfrm>
          <a:custGeom>
            <a:avLst/>
            <a:gdLst>
              <a:gd name="connsiteX0" fmla="*/ 0 w 9262587"/>
              <a:gd name="connsiteY0" fmla="*/ 1836110 h 2121727"/>
              <a:gd name="connsiteX1" fmla="*/ 1168024 w 9262587"/>
              <a:gd name="connsiteY1" fmla="*/ 1581095 h 2121727"/>
              <a:gd name="connsiteX2" fmla="*/ 1994312 w 9262587"/>
              <a:gd name="connsiteY2" fmla="*/ 1535192 h 2121727"/>
              <a:gd name="connsiteX3" fmla="*/ 2693087 w 9262587"/>
              <a:gd name="connsiteY3" fmla="*/ 1550493 h 2121727"/>
              <a:gd name="connsiteX4" fmla="*/ 4141641 w 9262587"/>
              <a:gd name="connsiteY4" fmla="*/ 1831010 h 2121727"/>
              <a:gd name="connsiteX5" fmla="*/ 5212756 w 9262587"/>
              <a:gd name="connsiteY5" fmla="*/ 2075824 h 2121727"/>
              <a:gd name="connsiteX6" fmla="*/ 7043851 w 9262587"/>
              <a:gd name="connsiteY6" fmla="*/ 2121727 h 2121727"/>
              <a:gd name="connsiteX7" fmla="*/ 8844343 w 9262587"/>
              <a:gd name="connsiteY7" fmla="*/ 1866712 h 2121727"/>
              <a:gd name="connsiteX8" fmla="*/ 9262587 w 9262587"/>
              <a:gd name="connsiteY8" fmla="*/ 1611696 h 2121727"/>
              <a:gd name="connsiteX9" fmla="*/ 9221783 w 9262587"/>
              <a:gd name="connsiteY9" fmla="*/ 0 h 2121727"/>
              <a:gd name="connsiteX10" fmla="*/ 20402 w 9262587"/>
              <a:gd name="connsiteY10" fmla="*/ 40802 h 2121727"/>
              <a:gd name="connsiteX11" fmla="*/ 0 w 9262587"/>
              <a:gd name="connsiteY11" fmla="*/ 1836110 h 2121727"/>
              <a:gd name="connsiteX0" fmla="*/ 0 w 9221783"/>
              <a:gd name="connsiteY0" fmla="*/ 1836110 h 2121727"/>
              <a:gd name="connsiteX1" fmla="*/ 1168024 w 9221783"/>
              <a:gd name="connsiteY1" fmla="*/ 1581095 h 2121727"/>
              <a:gd name="connsiteX2" fmla="*/ 1994312 w 9221783"/>
              <a:gd name="connsiteY2" fmla="*/ 1535192 h 2121727"/>
              <a:gd name="connsiteX3" fmla="*/ 2693087 w 9221783"/>
              <a:gd name="connsiteY3" fmla="*/ 1550493 h 2121727"/>
              <a:gd name="connsiteX4" fmla="*/ 4141641 w 9221783"/>
              <a:gd name="connsiteY4" fmla="*/ 1831010 h 2121727"/>
              <a:gd name="connsiteX5" fmla="*/ 5212756 w 9221783"/>
              <a:gd name="connsiteY5" fmla="*/ 2075824 h 2121727"/>
              <a:gd name="connsiteX6" fmla="*/ 7043851 w 9221783"/>
              <a:gd name="connsiteY6" fmla="*/ 2121727 h 2121727"/>
              <a:gd name="connsiteX7" fmla="*/ 8844343 w 9221783"/>
              <a:gd name="connsiteY7" fmla="*/ 1866712 h 2121727"/>
              <a:gd name="connsiteX8" fmla="*/ 9170777 w 9221783"/>
              <a:gd name="connsiteY8" fmla="*/ 1662699 h 2121727"/>
              <a:gd name="connsiteX9" fmla="*/ 9221783 w 9221783"/>
              <a:gd name="connsiteY9" fmla="*/ 0 h 2121727"/>
              <a:gd name="connsiteX10" fmla="*/ 20402 w 9221783"/>
              <a:gd name="connsiteY10" fmla="*/ 40802 h 2121727"/>
              <a:gd name="connsiteX11" fmla="*/ 0 w 9221783"/>
              <a:gd name="connsiteY11" fmla="*/ 1836110 h 2121727"/>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19859"/>
              <a:gd name="connsiteY0" fmla="*/ 1795308 h 2080925"/>
              <a:gd name="connsiteX1" fmla="*/ 1168024 w 9119859"/>
              <a:gd name="connsiteY1" fmla="*/ 1540293 h 2080925"/>
              <a:gd name="connsiteX2" fmla="*/ 1994312 w 9119859"/>
              <a:gd name="connsiteY2" fmla="*/ 1494390 h 2080925"/>
              <a:gd name="connsiteX3" fmla="*/ 2693087 w 9119859"/>
              <a:gd name="connsiteY3" fmla="*/ 1509691 h 2080925"/>
              <a:gd name="connsiteX4" fmla="*/ 4141641 w 9119859"/>
              <a:gd name="connsiteY4" fmla="*/ 1790208 h 2080925"/>
              <a:gd name="connsiteX5" fmla="*/ 5212756 w 9119859"/>
              <a:gd name="connsiteY5" fmla="*/ 2035022 h 2080925"/>
              <a:gd name="connsiteX6" fmla="*/ 7043851 w 9119859"/>
              <a:gd name="connsiteY6" fmla="*/ 2080925 h 2080925"/>
              <a:gd name="connsiteX7" fmla="*/ 8844343 w 9119859"/>
              <a:gd name="connsiteY7" fmla="*/ 1825910 h 2080925"/>
              <a:gd name="connsiteX8" fmla="*/ 9114671 w 9119859"/>
              <a:gd name="connsiteY8" fmla="*/ 1667800 h 2080925"/>
              <a:gd name="connsiteX9" fmla="*/ 9119772 w 9119859"/>
              <a:gd name="connsiteY9" fmla="*/ 61204 h 2080925"/>
              <a:gd name="connsiteX10" fmla="*/ 20402 w 9119859"/>
              <a:gd name="connsiteY10" fmla="*/ 0 h 2080925"/>
              <a:gd name="connsiteX11" fmla="*/ 0 w 9119859"/>
              <a:gd name="connsiteY11" fmla="*/ 1795308 h 2080925"/>
              <a:gd name="connsiteX0" fmla="*/ 0 w 9120224"/>
              <a:gd name="connsiteY0" fmla="*/ 1795308 h 2080925"/>
              <a:gd name="connsiteX1" fmla="*/ 1168024 w 9120224"/>
              <a:gd name="connsiteY1" fmla="*/ 1540293 h 2080925"/>
              <a:gd name="connsiteX2" fmla="*/ 1994312 w 9120224"/>
              <a:gd name="connsiteY2" fmla="*/ 1494390 h 2080925"/>
              <a:gd name="connsiteX3" fmla="*/ 2693087 w 9120224"/>
              <a:gd name="connsiteY3" fmla="*/ 1509691 h 2080925"/>
              <a:gd name="connsiteX4" fmla="*/ 4141641 w 9120224"/>
              <a:gd name="connsiteY4" fmla="*/ 1790208 h 2080925"/>
              <a:gd name="connsiteX5" fmla="*/ 5212756 w 9120224"/>
              <a:gd name="connsiteY5" fmla="*/ 2035022 h 2080925"/>
              <a:gd name="connsiteX6" fmla="*/ 7043851 w 9120224"/>
              <a:gd name="connsiteY6" fmla="*/ 2080925 h 2080925"/>
              <a:gd name="connsiteX7" fmla="*/ 8844343 w 9120224"/>
              <a:gd name="connsiteY7" fmla="*/ 1825910 h 2080925"/>
              <a:gd name="connsiteX8" fmla="*/ 9114671 w 9120224"/>
              <a:gd name="connsiteY8" fmla="*/ 1667800 h 2080925"/>
              <a:gd name="connsiteX9" fmla="*/ 9119772 w 9120224"/>
              <a:gd name="connsiteY9" fmla="*/ 61204 h 2080925"/>
              <a:gd name="connsiteX10" fmla="*/ 20402 w 9120224"/>
              <a:gd name="connsiteY10" fmla="*/ 0 h 2080925"/>
              <a:gd name="connsiteX11" fmla="*/ 0 w 9120224"/>
              <a:gd name="connsiteY11" fmla="*/ 1795308 h 2080925"/>
              <a:gd name="connsiteX0" fmla="*/ 40949 w 9161173"/>
              <a:gd name="connsiteY0" fmla="*/ 1734116 h 2019733"/>
              <a:gd name="connsiteX1" fmla="*/ 1208973 w 9161173"/>
              <a:gd name="connsiteY1" fmla="*/ 1479101 h 2019733"/>
              <a:gd name="connsiteX2" fmla="*/ 2035261 w 9161173"/>
              <a:gd name="connsiteY2" fmla="*/ 1433198 h 2019733"/>
              <a:gd name="connsiteX3" fmla="*/ 2734036 w 9161173"/>
              <a:gd name="connsiteY3" fmla="*/ 1448499 h 2019733"/>
              <a:gd name="connsiteX4" fmla="*/ 4182590 w 9161173"/>
              <a:gd name="connsiteY4" fmla="*/ 1729016 h 2019733"/>
              <a:gd name="connsiteX5" fmla="*/ 5253705 w 9161173"/>
              <a:gd name="connsiteY5" fmla="*/ 1973830 h 2019733"/>
              <a:gd name="connsiteX6" fmla="*/ 7084800 w 9161173"/>
              <a:gd name="connsiteY6" fmla="*/ 2019733 h 2019733"/>
              <a:gd name="connsiteX7" fmla="*/ 8885292 w 9161173"/>
              <a:gd name="connsiteY7" fmla="*/ 1764718 h 2019733"/>
              <a:gd name="connsiteX8" fmla="*/ 9155620 w 9161173"/>
              <a:gd name="connsiteY8" fmla="*/ 1606608 h 2019733"/>
              <a:gd name="connsiteX9" fmla="*/ 9160721 w 9161173"/>
              <a:gd name="connsiteY9" fmla="*/ 12 h 2019733"/>
              <a:gd name="connsiteX10" fmla="*/ 144 w 9161173"/>
              <a:gd name="connsiteY10" fmla="*/ 35714 h 2019733"/>
              <a:gd name="connsiteX11" fmla="*/ 40949 w 9161173"/>
              <a:gd name="connsiteY11" fmla="*/ 1734116 h 2019733"/>
              <a:gd name="connsiteX0" fmla="*/ 40805 w 9161029"/>
              <a:gd name="connsiteY0" fmla="*/ 17341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40805 w 9161029"/>
              <a:gd name="connsiteY11" fmla="*/ 17341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8028 w 9169057"/>
              <a:gd name="connsiteY0" fmla="*/ 1739216 h 2019733"/>
              <a:gd name="connsiteX1" fmla="*/ 1216857 w 9169057"/>
              <a:gd name="connsiteY1" fmla="*/ 1479101 h 2019733"/>
              <a:gd name="connsiteX2" fmla="*/ 2043145 w 9169057"/>
              <a:gd name="connsiteY2" fmla="*/ 1433198 h 2019733"/>
              <a:gd name="connsiteX3" fmla="*/ 2741920 w 9169057"/>
              <a:gd name="connsiteY3" fmla="*/ 1448499 h 2019733"/>
              <a:gd name="connsiteX4" fmla="*/ 4190474 w 9169057"/>
              <a:gd name="connsiteY4" fmla="*/ 1729016 h 2019733"/>
              <a:gd name="connsiteX5" fmla="*/ 5261589 w 9169057"/>
              <a:gd name="connsiteY5" fmla="*/ 1973830 h 2019733"/>
              <a:gd name="connsiteX6" fmla="*/ 7092684 w 9169057"/>
              <a:gd name="connsiteY6" fmla="*/ 2019733 h 2019733"/>
              <a:gd name="connsiteX7" fmla="*/ 8893176 w 9169057"/>
              <a:gd name="connsiteY7" fmla="*/ 1764718 h 2019733"/>
              <a:gd name="connsiteX8" fmla="*/ 9163504 w 9169057"/>
              <a:gd name="connsiteY8" fmla="*/ 1606608 h 2019733"/>
              <a:gd name="connsiteX9" fmla="*/ 9168605 w 9169057"/>
              <a:gd name="connsiteY9" fmla="*/ 12 h 2019733"/>
              <a:gd name="connsiteX10" fmla="*/ 8028 w 9169057"/>
              <a:gd name="connsiteY10" fmla="*/ 2639 h 2019733"/>
              <a:gd name="connsiteX11" fmla="*/ 8028 w 9169057"/>
              <a:gd name="connsiteY11" fmla="*/ 1739216 h 2019733"/>
              <a:gd name="connsiteX0" fmla="*/ 737673 w 9898702"/>
              <a:gd name="connsiteY0" fmla="*/ 1739216 h 2019733"/>
              <a:gd name="connsiteX1" fmla="*/ 1946502 w 9898702"/>
              <a:gd name="connsiteY1" fmla="*/ 1479101 h 2019733"/>
              <a:gd name="connsiteX2" fmla="*/ 2772790 w 9898702"/>
              <a:gd name="connsiteY2" fmla="*/ 1433198 h 2019733"/>
              <a:gd name="connsiteX3" fmla="*/ 3471565 w 9898702"/>
              <a:gd name="connsiteY3" fmla="*/ 1448499 h 2019733"/>
              <a:gd name="connsiteX4" fmla="*/ 4920119 w 9898702"/>
              <a:gd name="connsiteY4" fmla="*/ 1729016 h 2019733"/>
              <a:gd name="connsiteX5" fmla="*/ 5991234 w 9898702"/>
              <a:gd name="connsiteY5" fmla="*/ 1973830 h 2019733"/>
              <a:gd name="connsiteX6" fmla="*/ 7822329 w 9898702"/>
              <a:gd name="connsiteY6" fmla="*/ 2019733 h 2019733"/>
              <a:gd name="connsiteX7" fmla="*/ 9622821 w 9898702"/>
              <a:gd name="connsiteY7" fmla="*/ 1764718 h 2019733"/>
              <a:gd name="connsiteX8" fmla="*/ 9893149 w 9898702"/>
              <a:gd name="connsiteY8" fmla="*/ 1606608 h 2019733"/>
              <a:gd name="connsiteX9" fmla="*/ 9898250 w 9898702"/>
              <a:gd name="connsiteY9" fmla="*/ 12 h 2019733"/>
              <a:gd name="connsiteX10" fmla="*/ 737673 w 9898702"/>
              <a:gd name="connsiteY10" fmla="*/ 2639 h 2019733"/>
              <a:gd name="connsiteX11" fmla="*/ 737673 w 9898702"/>
              <a:gd name="connsiteY11" fmla="*/ 1739216 h 2019733"/>
              <a:gd name="connsiteX0" fmla="*/ 753082 w 9914111"/>
              <a:gd name="connsiteY0" fmla="*/ 1739216 h 2019733"/>
              <a:gd name="connsiteX1" fmla="*/ 1961911 w 9914111"/>
              <a:gd name="connsiteY1" fmla="*/ 1479101 h 2019733"/>
              <a:gd name="connsiteX2" fmla="*/ 2788199 w 9914111"/>
              <a:gd name="connsiteY2" fmla="*/ 1433198 h 2019733"/>
              <a:gd name="connsiteX3" fmla="*/ 3486974 w 9914111"/>
              <a:gd name="connsiteY3" fmla="*/ 1448499 h 2019733"/>
              <a:gd name="connsiteX4" fmla="*/ 4935528 w 9914111"/>
              <a:gd name="connsiteY4" fmla="*/ 1729016 h 2019733"/>
              <a:gd name="connsiteX5" fmla="*/ 6006643 w 9914111"/>
              <a:gd name="connsiteY5" fmla="*/ 1973830 h 2019733"/>
              <a:gd name="connsiteX6" fmla="*/ 7837738 w 9914111"/>
              <a:gd name="connsiteY6" fmla="*/ 2019733 h 2019733"/>
              <a:gd name="connsiteX7" fmla="*/ 9638230 w 9914111"/>
              <a:gd name="connsiteY7" fmla="*/ 1764718 h 2019733"/>
              <a:gd name="connsiteX8" fmla="*/ 9908558 w 9914111"/>
              <a:gd name="connsiteY8" fmla="*/ 1606608 h 2019733"/>
              <a:gd name="connsiteX9" fmla="*/ 9913659 w 9914111"/>
              <a:gd name="connsiteY9" fmla="*/ 12 h 2019733"/>
              <a:gd name="connsiteX10" fmla="*/ 753082 w 9914111"/>
              <a:gd name="connsiteY10" fmla="*/ 2639 h 2019733"/>
              <a:gd name="connsiteX11" fmla="*/ 753082 w 9914111"/>
              <a:gd name="connsiteY11" fmla="*/ 1739216 h 2019733"/>
              <a:gd name="connsiteX0" fmla="*/ 678562 w 9839591"/>
              <a:gd name="connsiteY0" fmla="*/ 1739216 h 2019733"/>
              <a:gd name="connsiteX1" fmla="*/ 1887391 w 9839591"/>
              <a:gd name="connsiteY1" fmla="*/ 1479101 h 2019733"/>
              <a:gd name="connsiteX2" fmla="*/ 2713679 w 9839591"/>
              <a:gd name="connsiteY2" fmla="*/ 1433198 h 2019733"/>
              <a:gd name="connsiteX3" fmla="*/ 3412454 w 9839591"/>
              <a:gd name="connsiteY3" fmla="*/ 1448499 h 2019733"/>
              <a:gd name="connsiteX4" fmla="*/ 4861008 w 9839591"/>
              <a:gd name="connsiteY4" fmla="*/ 1729016 h 2019733"/>
              <a:gd name="connsiteX5" fmla="*/ 5932123 w 9839591"/>
              <a:gd name="connsiteY5" fmla="*/ 1973830 h 2019733"/>
              <a:gd name="connsiteX6" fmla="*/ 7763218 w 9839591"/>
              <a:gd name="connsiteY6" fmla="*/ 2019733 h 2019733"/>
              <a:gd name="connsiteX7" fmla="*/ 9563710 w 9839591"/>
              <a:gd name="connsiteY7" fmla="*/ 1764718 h 2019733"/>
              <a:gd name="connsiteX8" fmla="*/ 9834038 w 9839591"/>
              <a:gd name="connsiteY8" fmla="*/ 1606608 h 2019733"/>
              <a:gd name="connsiteX9" fmla="*/ 9839139 w 9839591"/>
              <a:gd name="connsiteY9" fmla="*/ 12 h 2019733"/>
              <a:gd name="connsiteX10" fmla="*/ 678562 w 9839591"/>
              <a:gd name="connsiteY10" fmla="*/ 2639 h 2019733"/>
              <a:gd name="connsiteX11" fmla="*/ 678562 w 9839591"/>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60577" h="2019721">
                <a:moveTo>
                  <a:pt x="0" y="1739204"/>
                </a:moveTo>
                <a:lnTo>
                  <a:pt x="1208829" y="1479089"/>
                </a:lnTo>
                <a:lnTo>
                  <a:pt x="2035117" y="1433186"/>
                </a:lnTo>
                <a:lnTo>
                  <a:pt x="2733892" y="1448487"/>
                </a:lnTo>
                <a:lnTo>
                  <a:pt x="4182446" y="1729004"/>
                </a:lnTo>
                <a:lnTo>
                  <a:pt x="5253561" y="1973818"/>
                </a:lnTo>
                <a:lnTo>
                  <a:pt x="7084656" y="2019721"/>
                </a:lnTo>
                <a:lnTo>
                  <a:pt x="8885148" y="1764706"/>
                </a:lnTo>
                <a:lnTo>
                  <a:pt x="9155476" y="1606596"/>
                </a:lnTo>
                <a:cubicBezTo>
                  <a:pt x="9158026" y="803298"/>
                  <a:pt x="9158026" y="803298"/>
                  <a:pt x="9160577" y="0"/>
                </a:cubicBezTo>
                <a:lnTo>
                  <a:pt x="0" y="2627"/>
                </a:lnTo>
                <a:lnTo>
                  <a:pt x="0" y="1739204"/>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a:solidFill>
                <a:srgbClr val="FFFFFF"/>
              </a:solidFill>
            </a:endParaRPr>
          </a:p>
        </p:txBody>
      </p:sp>
      <p:pic>
        <p:nvPicPr>
          <p:cNvPr id="1027" name="Picture 7" descr="_0000_NHSBT_Ribbon_NHS_Blue_RGB_WhiteAbv_DRAFT.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1" y="-9525"/>
            <a:ext cx="12213168" cy="2660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8" name="Picture 8" descr="NHSBT Colour_RGB.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766051" y="365125"/>
            <a:ext cx="3939116"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9" name="Title Placeholder 1"/>
          <p:cNvSpPr>
            <a:spLocks noGrp="1"/>
          </p:cNvSpPr>
          <p:nvPr>
            <p:ph type="title"/>
          </p:nvPr>
        </p:nvSpPr>
        <p:spPr bwMode="auto">
          <a:xfrm>
            <a:off x="609600" y="625475"/>
            <a:ext cx="9304867" cy="11557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title style</a:t>
            </a:r>
            <a:endParaRPr lang="en-GB"/>
          </a:p>
        </p:txBody>
      </p:sp>
      <p:sp>
        <p:nvSpPr>
          <p:cNvPr id="1030" name="Text Placeholder 2"/>
          <p:cNvSpPr>
            <a:spLocks noGrp="1"/>
          </p:cNvSpPr>
          <p:nvPr>
            <p:ph type="body" idx="1"/>
          </p:nvPr>
        </p:nvSpPr>
        <p:spPr bwMode="auto">
          <a:xfrm>
            <a:off x="609600" y="1858963"/>
            <a:ext cx="9304867" cy="3357562"/>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99212185"/>
      </p:ext>
    </p:extLst>
  </p:cSld>
  <p:clrMap bg1="lt1" tx1="dk1" bg2="lt2" tx2="dk2" accent1="accent1" accent2="accent2" accent3="accent3" accent4="accent4" accent5="accent5" accent6="accent6" hlink="hlink" folHlink="folHlink"/>
  <p:sldLayoutIdLst>
    <p:sldLayoutId id="2147483738"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457200" rtl="0" eaLnBrk="0" fontAlgn="base" hangingPunct="0">
        <a:spcBef>
          <a:spcPct val="0"/>
        </a:spcBef>
        <a:spcAft>
          <a:spcPct val="0"/>
        </a:spcAft>
        <a:defRPr sz="3800" b="1">
          <a:solidFill>
            <a:srgbClr val="0072C6"/>
          </a:solidFill>
          <a:latin typeface="+mj-lt"/>
          <a:ea typeface="MS PGothic" pitchFamily="34" charset="-128"/>
          <a:cs typeface="+mj-cs"/>
        </a:defRPr>
      </a:lvl1pPr>
      <a:lvl2pPr algn="l" defTabSz="457200" rtl="0" eaLnBrk="0" fontAlgn="base" hangingPunct="0">
        <a:spcBef>
          <a:spcPct val="0"/>
        </a:spcBef>
        <a:spcAft>
          <a:spcPct val="0"/>
        </a:spcAft>
        <a:defRPr sz="3800" b="1">
          <a:solidFill>
            <a:srgbClr val="0072C6"/>
          </a:solidFill>
          <a:latin typeface="Arial" charset="0"/>
          <a:ea typeface="MS PGothic" pitchFamily="34" charset="-128"/>
          <a:cs typeface="Arial" charset="0"/>
        </a:defRPr>
      </a:lvl2pPr>
      <a:lvl3pPr algn="l" defTabSz="457200" rtl="0" eaLnBrk="0" fontAlgn="base" hangingPunct="0">
        <a:spcBef>
          <a:spcPct val="0"/>
        </a:spcBef>
        <a:spcAft>
          <a:spcPct val="0"/>
        </a:spcAft>
        <a:defRPr sz="3800" b="1">
          <a:solidFill>
            <a:srgbClr val="0072C6"/>
          </a:solidFill>
          <a:latin typeface="Arial" charset="0"/>
          <a:ea typeface="MS PGothic" pitchFamily="34" charset="-128"/>
          <a:cs typeface="Arial" charset="0"/>
        </a:defRPr>
      </a:lvl3pPr>
      <a:lvl4pPr algn="l" defTabSz="457200" rtl="0" eaLnBrk="0" fontAlgn="base" hangingPunct="0">
        <a:spcBef>
          <a:spcPct val="0"/>
        </a:spcBef>
        <a:spcAft>
          <a:spcPct val="0"/>
        </a:spcAft>
        <a:defRPr sz="3800" b="1">
          <a:solidFill>
            <a:srgbClr val="0072C6"/>
          </a:solidFill>
          <a:latin typeface="Arial" charset="0"/>
          <a:ea typeface="MS PGothic" pitchFamily="34" charset="-128"/>
          <a:cs typeface="Arial" charset="0"/>
        </a:defRPr>
      </a:lvl4pPr>
      <a:lvl5pPr algn="l" defTabSz="457200" rtl="0" eaLnBrk="0" fontAlgn="base" hangingPunct="0">
        <a:spcBef>
          <a:spcPct val="0"/>
        </a:spcBef>
        <a:spcAft>
          <a:spcPct val="0"/>
        </a:spcAft>
        <a:defRPr sz="3800" b="1">
          <a:solidFill>
            <a:srgbClr val="0072C6"/>
          </a:solidFill>
          <a:latin typeface="Arial" charset="0"/>
          <a:ea typeface="MS PGothic" pitchFamily="34" charset="-128"/>
          <a:cs typeface="Arial" charset="0"/>
        </a:defRPr>
      </a:lvl5pPr>
      <a:lvl6pPr marL="457200" algn="l" defTabSz="457200" rtl="0" fontAlgn="base">
        <a:spcBef>
          <a:spcPct val="0"/>
        </a:spcBef>
        <a:spcAft>
          <a:spcPct val="0"/>
        </a:spcAft>
        <a:defRPr sz="3800" b="1">
          <a:solidFill>
            <a:srgbClr val="0072C6"/>
          </a:solidFill>
          <a:latin typeface="Arial" charset="0"/>
          <a:ea typeface="ＭＳ Ｐゴシック" charset="0"/>
          <a:cs typeface="Arial" charset="0"/>
        </a:defRPr>
      </a:lvl6pPr>
      <a:lvl7pPr marL="914400" algn="l" defTabSz="457200" rtl="0" fontAlgn="base">
        <a:spcBef>
          <a:spcPct val="0"/>
        </a:spcBef>
        <a:spcAft>
          <a:spcPct val="0"/>
        </a:spcAft>
        <a:defRPr sz="3800" b="1">
          <a:solidFill>
            <a:srgbClr val="0072C6"/>
          </a:solidFill>
          <a:latin typeface="Arial" charset="0"/>
          <a:ea typeface="ＭＳ Ｐゴシック" charset="0"/>
          <a:cs typeface="Arial" charset="0"/>
        </a:defRPr>
      </a:lvl7pPr>
      <a:lvl8pPr marL="1371600" algn="l" defTabSz="457200" rtl="0" fontAlgn="base">
        <a:spcBef>
          <a:spcPct val="0"/>
        </a:spcBef>
        <a:spcAft>
          <a:spcPct val="0"/>
        </a:spcAft>
        <a:defRPr sz="3800" b="1">
          <a:solidFill>
            <a:srgbClr val="0072C6"/>
          </a:solidFill>
          <a:latin typeface="Arial" charset="0"/>
          <a:ea typeface="ＭＳ Ｐゴシック" charset="0"/>
          <a:cs typeface="Arial" charset="0"/>
        </a:defRPr>
      </a:lvl8pPr>
      <a:lvl9pPr marL="1828800" algn="l" defTabSz="457200" rtl="0" fontAlgn="base">
        <a:spcBef>
          <a:spcPct val="0"/>
        </a:spcBef>
        <a:spcAft>
          <a:spcPct val="0"/>
        </a:spcAft>
        <a:defRPr sz="3800" b="1">
          <a:solidFill>
            <a:srgbClr val="0072C6"/>
          </a:solidFill>
          <a:latin typeface="Arial" charset="0"/>
          <a:ea typeface="ＭＳ Ｐゴシック" charset="0"/>
          <a:cs typeface="Arial" charset="0"/>
        </a:defRPr>
      </a:lvl9pPr>
    </p:titleStyle>
    <p:bodyStyle>
      <a:lvl1pPr marL="177800" indent="-177800" algn="l" defTabSz="457200" rtl="0" eaLnBrk="0" fontAlgn="base" hangingPunct="0">
        <a:spcBef>
          <a:spcPts val="800"/>
        </a:spcBef>
        <a:spcAft>
          <a:spcPts val="800"/>
        </a:spcAft>
        <a:buClr>
          <a:srgbClr val="0072C6"/>
        </a:buClr>
        <a:buFont typeface="Arial" charset="0"/>
        <a:buChar char="•"/>
        <a:defRPr sz="2200">
          <a:solidFill>
            <a:schemeClr val="tx1"/>
          </a:solidFill>
          <a:latin typeface="+mn-lt"/>
          <a:ea typeface="MS PGothic" pitchFamily="34" charset="-128"/>
          <a:cs typeface="+mn-cs"/>
        </a:defRPr>
      </a:lvl1pPr>
      <a:lvl2pPr marL="447675" indent="-269875" algn="l" defTabSz="457200" rtl="0" eaLnBrk="0" fontAlgn="base" hangingPunct="0">
        <a:spcBef>
          <a:spcPts val="400"/>
        </a:spcBef>
        <a:spcAft>
          <a:spcPct val="0"/>
        </a:spcAft>
        <a:buFont typeface="Arial" charset="0"/>
        <a:buChar char="–"/>
        <a:defRPr sz="2200">
          <a:solidFill>
            <a:schemeClr val="tx1"/>
          </a:solidFill>
          <a:latin typeface="+mn-lt"/>
          <a:ea typeface="Arial" charset="0"/>
          <a:cs typeface="+mn-cs"/>
        </a:defRPr>
      </a:lvl2pPr>
      <a:lvl3pPr marL="625475" indent="-177800" algn="l" defTabSz="457200" rtl="0" eaLnBrk="0" fontAlgn="base" hangingPunct="0">
        <a:spcBef>
          <a:spcPts val="400"/>
        </a:spcBef>
        <a:spcAft>
          <a:spcPct val="0"/>
        </a:spcAft>
        <a:buFont typeface="Lucida Grande" charset="0"/>
        <a:buChar char="–"/>
        <a:defRPr sz="2200">
          <a:solidFill>
            <a:schemeClr val="tx1"/>
          </a:solidFill>
          <a:latin typeface="+mn-lt"/>
          <a:ea typeface="Arial" charset="0"/>
          <a:cs typeface="+mn-cs"/>
        </a:defRPr>
      </a:lvl3pPr>
      <a:lvl4pPr marL="895350" indent="-269875" algn="l" defTabSz="457200" rtl="0" eaLnBrk="0" fontAlgn="base" hangingPunct="0">
        <a:spcBef>
          <a:spcPts val="400"/>
        </a:spcBef>
        <a:spcAft>
          <a:spcPct val="0"/>
        </a:spcAft>
        <a:buFont typeface="Lucida Grande" charset="0"/>
        <a:buChar char="–"/>
        <a:defRPr sz="2200">
          <a:solidFill>
            <a:schemeClr val="tx1"/>
          </a:solidFill>
          <a:latin typeface="+mn-lt"/>
          <a:ea typeface="Arial" charset="0"/>
          <a:cs typeface="+mn-cs"/>
        </a:defRPr>
      </a:lvl4pPr>
      <a:lvl5pPr marL="1165225" indent="-269875" algn="l" defTabSz="457200" rtl="0" eaLnBrk="0" fontAlgn="base" hangingPunct="0">
        <a:spcBef>
          <a:spcPts val="400"/>
        </a:spcBef>
        <a:spcAft>
          <a:spcPct val="0"/>
        </a:spcAft>
        <a:buFont typeface="Lucida Grande" charset="0"/>
        <a:buChar char="–"/>
        <a:defRPr sz="2200">
          <a:solidFill>
            <a:schemeClr val="tx1"/>
          </a:solidFill>
          <a:latin typeface="+mn-lt"/>
          <a:ea typeface="Arial" charset="0"/>
          <a:cs typeface="+mn-cs"/>
        </a:defRPr>
      </a:lvl5pPr>
      <a:lvl6pPr marL="1622425" indent="-269875" algn="l" defTabSz="457200" rtl="0" fontAlgn="base">
        <a:spcBef>
          <a:spcPts val="400"/>
        </a:spcBef>
        <a:spcAft>
          <a:spcPct val="0"/>
        </a:spcAft>
        <a:buFont typeface="Lucida Grande" charset="0"/>
        <a:buChar char="–"/>
        <a:defRPr sz="2200">
          <a:solidFill>
            <a:schemeClr val="tx1"/>
          </a:solidFill>
          <a:latin typeface="+mn-lt"/>
          <a:ea typeface="Arial" charset="0"/>
          <a:cs typeface="+mn-cs"/>
        </a:defRPr>
      </a:lvl6pPr>
      <a:lvl7pPr marL="2079625" indent="-269875" algn="l" defTabSz="457200" rtl="0" fontAlgn="base">
        <a:spcBef>
          <a:spcPts val="400"/>
        </a:spcBef>
        <a:spcAft>
          <a:spcPct val="0"/>
        </a:spcAft>
        <a:buFont typeface="Lucida Grande" charset="0"/>
        <a:buChar char="–"/>
        <a:defRPr sz="2200">
          <a:solidFill>
            <a:schemeClr val="tx1"/>
          </a:solidFill>
          <a:latin typeface="+mn-lt"/>
          <a:ea typeface="Arial" charset="0"/>
          <a:cs typeface="+mn-cs"/>
        </a:defRPr>
      </a:lvl7pPr>
      <a:lvl8pPr marL="2536825" indent="-269875" algn="l" defTabSz="457200" rtl="0" fontAlgn="base">
        <a:spcBef>
          <a:spcPts val="400"/>
        </a:spcBef>
        <a:spcAft>
          <a:spcPct val="0"/>
        </a:spcAft>
        <a:buFont typeface="Lucida Grande" charset="0"/>
        <a:buChar char="–"/>
        <a:defRPr sz="2200">
          <a:solidFill>
            <a:schemeClr val="tx1"/>
          </a:solidFill>
          <a:latin typeface="+mn-lt"/>
          <a:ea typeface="Arial" charset="0"/>
          <a:cs typeface="+mn-cs"/>
        </a:defRPr>
      </a:lvl8pPr>
      <a:lvl9pPr marL="2994025" indent="-269875" algn="l" defTabSz="457200" rtl="0" fontAlgn="base">
        <a:spcBef>
          <a:spcPts val="400"/>
        </a:spcBef>
        <a:spcAft>
          <a:spcPct val="0"/>
        </a:spcAft>
        <a:buFont typeface="Lucida Grande" charset="0"/>
        <a:buChar char="–"/>
        <a:defRPr sz="22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158750"/>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2051"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28575">
                <a:solidFill>
                  <a:schemeClr val="accent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2052" name="Picture 3" descr="C:\Users\mflynn\AppData\Local\Microsoft\Windows\Temporary Internet Files\Content.Outlook\PHS90KVA\RGB-NHS BT.png"/>
          <p:cNvPicPr>
            <a:picLocks noChangeAspect="1" noChangeArrowheads="1"/>
          </p:cNvPicPr>
          <p:nvPr userDrawn="1"/>
        </p:nvPicPr>
        <p:blipFill>
          <a:blip r:embed="rId13" cstate="email">
            <a:extLst>
              <a:ext uri="{28A0092B-C50C-407E-A947-70E740481C1C}">
                <a14:useLocalDpi xmlns:a14="http://schemas.microsoft.com/office/drawing/2010/main" val="0"/>
              </a:ext>
            </a:extLst>
          </a:blip>
          <a:srcRect/>
          <a:stretch>
            <a:fillRect/>
          </a:stretch>
        </p:blipFill>
        <p:spPr bwMode="auto">
          <a:xfrm>
            <a:off x="9656234" y="122239"/>
            <a:ext cx="2391833"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703674"/>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ransition spd="slow">
    <p:fade/>
  </p:transition>
  <p:txStyles>
    <p:titleStyle>
      <a:lvl1pPr algn="ctr" rtl="0" eaLnBrk="0" fontAlgn="base" hangingPunct="0">
        <a:spcBef>
          <a:spcPct val="0"/>
        </a:spcBef>
        <a:spcAft>
          <a:spcPct val="0"/>
        </a:spcAft>
        <a:defRPr sz="3200">
          <a:solidFill>
            <a:schemeClr val="accent2"/>
          </a:solidFill>
          <a:latin typeface="+mj-lt"/>
          <a:ea typeface="ＭＳ Ｐゴシック" charset="0"/>
          <a:cs typeface="+mj-cs"/>
        </a:defRPr>
      </a:lvl1pPr>
      <a:lvl2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000">
          <a:solidFill>
            <a:schemeClr val="accent2"/>
          </a:solidFill>
          <a:latin typeface="+mn-lt"/>
          <a:ea typeface="Arial" charset="0"/>
          <a:cs typeface="+mn-cs"/>
        </a:defRPr>
      </a:lvl2pPr>
      <a:lvl3pPr marL="1143000" indent="-228600" algn="l" rtl="0" eaLnBrk="0" fontAlgn="base" hangingPunct="0">
        <a:spcBef>
          <a:spcPct val="20000"/>
        </a:spcBef>
        <a:spcAft>
          <a:spcPct val="0"/>
        </a:spcAft>
        <a:buChar char="•"/>
        <a:defRPr>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16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1600">
          <a:solidFill>
            <a:schemeClr val="tx1"/>
          </a:solidFill>
          <a:latin typeface="+mn-lt"/>
          <a:ea typeface="Arial" charset="0"/>
          <a:cs typeface="+mn-cs"/>
        </a:defRPr>
      </a:lvl5pPr>
      <a:lvl6pPr marL="2514600" indent="-228600" algn="l" rtl="0" fontAlgn="base">
        <a:spcBef>
          <a:spcPct val="20000"/>
        </a:spcBef>
        <a:spcAft>
          <a:spcPct val="0"/>
        </a:spcAft>
        <a:buChar char="»"/>
        <a:defRPr sz="1600">
          <a:solidFill>
            <a:schemeClr val="tx1"/>
          </a:solidFill>
          <a:latin typeface="+mn-lt"/>
          <a:cs typeface="+mn-cs"/>
        </a:defRPr>
      </a:lvl6pPr>
      <a:lvl7pPr marL="2971800" indent="-228600" algn="l" rtl="0" fontAlgn="base">
        <a:spcBef>
          <a:spcPct val="20000"/>
        </a:spcBef>
        <a:spcAft>
          <a:spcPct val="0"/>
        </a:spcAft>
        <a:buChar char="»"/>
        <a:defRPr sz="1600">
          <a:solidFill>
            <a:schemeClr val="tx1"/>
          </a:solidFill>
          <a:latin typeface="+mn-lt"/>
          <a:cs typeface="+mn-cs"/>
        </a:defRPr>
      </a:lvl7pPr>
      <a:lvl8pPr marL="3429000" indent="-228600" algn="l" rtl="0" fontAlgn="base">
        <a:spcBef>
          <a:spcPct val="20000"/>
        </a:spcBef>
        <a:spcAft>
          <a:spcPct val="0"/>
        </a:spcAft>
        <a:buChar char="»"/>
        <a:defRPr sz="1600">
          <a:solidFill>
            <a:schemeClr val="tx1"/>
          </a:solidFill>
          <a:latin typeface="+mn-lt"/>
          <a:cs typeface="+mn-cs"/>
        </a:defRPr>
      </a:lvl8pPr>
      <a:lvl9pPr marL="3886200" indent="-228600" algn="l" rtl="0" fontAlgn="base">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1984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195" name="Rectangle 3"/>
          <p:cNvSpPr>
            <a:spLocks noGrp="1" noChangeArrowheads="1"/>
          </p:cNvSpPr>
          <p:nvPr>
            <p:ph type="body" idx="1"/>
          </p:nvPr>
        </p:nvSpPr>
        <p:spPr bwMode="auto">
          <a:xfrm>
            <a:off x="609600" y="1600201"/>
            <a:ext cx="10972800" cy="4525963"/>
          </a:xfrm>
          <a:prstGeom prst="rect">
            <a:avLst/>
          </a:prstGeom>
          <a:solidFill>
            <a:srgbClr val="F8F8F8"/>
          </a:solidFill>
          <a:ln w="28575">
            <a:solidFill>
              <a:schemeClr val="accent2"/>
            </a:solid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199349591"/>
      </p:ext>
    </p:extLst>
  </p:cSld>
  <p:clrMap bg1="lt1" tx1="dk1" bg2="lt2" tx2="dk2" accent1="accent1" accent2="accent2" accent3="accent3" accent4="accent4" accent5="accent5" accent6="accent6" hlink="hlink" folHlink="folHlink"/>
  <p:sldLayoutIdLst>
    <p:sldLayoutId id="2147483767" r:id="rId1"/>
    <p:sldLayoutId id="2147483768" r:id="rId2"/>
  </p:sldLayoutIdLst>
  <p:transition spd="med">
    <p:fade/>
  </p:transition>
  <p:hf sldNum="0" hdr="0" dt="0"/>
  <p:txStyles>
    <p:title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mn-ea"/>
          <a:cs typeface="+mn-cs"/>
        </a:defRPr>
      </a:lvl2pPr>
      <a:lvl3pPr marL="1143000" indent="-228600" algn="l" rtl="0" fontAlgn="base">
        <a:spcBef>
          <a:spcPct val="20000"/>
        </a:spcBef>
        <a:spcAft>
          <a:spcPct val="0"/>
        </a:spcAft>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88489B-636D-2341-8377-9760D44846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5BE21FB-0CB0-E745-8019-ACF4A97D90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A78FC5E-7CAC-F64A-84B5-85FE927A15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C4F7EB-1AB9-A04D-999F-0BF89641C5A2}" type="datetimeFigureOut">
              <a:rPr lang="en-US" smtClean="0"/>
              <a:t>3/10/22</a:t>
            </a:fld>
            <a:endParaRPr lang="en-US"/>
          </a:p>
        </p:txBody>
      </p:sp>
      <p:sp>
        <p:nvSpPr>
          <p:cNvPr id="5" name="Footer Placeholder 4">
            <a:extLst>
              <a:ext uri="{FF2B5EF4-FFF2-40B4-BE49-F238E27FC236}">
                <a16:creationId xmlns:a16="http://schemas.microsoft.com/office/drawing/2014/main" id="{CC7329D9-DA90-DC41-B36A-432A965D0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0401D7-0F5C-7144-837A-C68F7C8C8A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25FA3-ECCC-814A-B367-AC446D163516}" type="slidenum">
              <a:rPr lang="en-US" smtClean="0"/>
              <a:t>‹#›</a:t>
            </a:fld>
            <a:endParaRPr lang="en-US"/>
          </a:p>
        </p:txBody>
      </p:sp>
    </p:spTree>
    <p:extLst>
      <p:ext uri="{BB962C8B-B14F-4D97-AF65-F5344CB8AC3E}">
        <p14:creationId xmlns:p14="http://schemas.microsoft.com/office/powerpoint/2010/main" val="1393785032"/>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DC21F5-59F5-6945-8B6A-0961728AAE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7B1690-0DCB-AC47-9AEB-DF9D64D995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764F10-044B-F947-9173-C607A3C94F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BE02B-6129-CC4C-A02F-3889257D2D93}" type="datetimeFigureOut">
              <a:rPr lang="en-US" smtClean="0"/>
              <a:t>3/10/22</a:t>
            </a:fld>
            <a:endParaRPr lang="en-US"/>
          </a:p>
        </p:txBody>
      </p:sp>
      <p:sp>
        <p:nvSpPr>
          <p:cNvPr id="5" name="Footer Placeholder 4">
            <a:extLst>
              <a:ext uri="{FF2B5EF4-FFF2-40B4-BE49-F238E27FC236}">
                <a16:creationId xmlns:a16="http://schemas.microsoft.com/office/drawing/2014/main" id="{670B118F-DEB2-9049-A2DF-17DAC3A0C9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19469E-7F07-E347-99F1-82F391A9D6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C65079-6150-F042-AB19-69D2539EEA8A}" type="slidenum">
              <a:rPr lang="en-US" smtClean="0"/>
              <a:t>‹#›</a:t>
            </a:fld>
            <a:endParaRPr lang="en-US"/>
          </a:p>
        </p:txBody>
      </p:sp>
    </p:spTree>
    <p:extLst>
      <p:ext uri="{BB962C8B-B14F-4D97-AF65-F5344CB8AC3E}">
        <p14:creationId xmlns:p14="http://schemas.microsoft.com/office/powerpoint/2010/main" val="2941169026"/>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6.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7.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png"/><Relationship Id="rId1" Type="http://schemas.openxmlformats.org/officeDocument/2006/relationships/slideLayout" Target="../slideLayouts/slideLayout78.xml"/><Relationship Id="rId4" Type="http://schemas.openxmlformats.org/officeDocument/2006/relationships/image" Target="../media/image18.gif"/></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png"/><Relationship Id="rId1" Type="http://schemas.openxmlformats.org/officeDocument/2006/relationships/slideLayout" Target="../slideLayouts/slideLayout67.xml"/><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8.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jpeg"/><Relationship Id="rId1" Type="http://schemas.openxmlformats.org/officeDocument/2006/relationships/slideLayout" Target="../slideLayouts/slideLayout24.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60.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p:cNvSpPr>
          <p:nvPr>
            <p:ph type="title"/>
          </p:nvPr>
        </p:nvSpPr>
        <p:spPr>
          <a:xfrm>
            <a:off x="2334418" y="2069231"/>
            <a:ext cx="7886542" cy="936625"/>
          </a:xfrm>
        </p:spPr>
        <p:txBody>
          <a:bodyPr/>
          <a:lstStyle/>
          <a:p>
            <a:pPr eaLnBrk="1" hangingPunct="1"/>
            <a:r>
              <a:rPr lang="en-GB" sz="3600" dirty="0"/>
              <a:t>How do doctors diagnose </a:t>
            </a:r>
            <a:r>
              <a:rPr lang="en-GB" sz="3600"/>
              <a:t>of death?</a:t>
            </a:r>
            <a:endParaRPr lang="en-GB" altLang="en-US" sz="3600" dirty="0"/>
          </a:p>
        </p:txBody>
      </p:sp>
      <p:sp>
        <p:nvSpPr>
          <p:cNvPr id="5" name="Subtitle 2"/>
          <p:cNvSpPr txBox="1">
            <a:spLocks/>
          </p:cNvSpPr>
          <p:nvPr/>
        </p:nvSpPr>
        <p:spPr bwMode="auto">
          <a:xfrm>
            <a:off x="2334418" y="3005855"/>
            <a:ext cx="7977982" cy="26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0" indent="0" algn="l" defTabSz="457200" rtl="0" fontAlgn="base">
              <a:spcBef>
                <a:spcPts val="800"/>
              </a:spcBef>
              <a:spcAft>
                <a:spcPts val="800"/>
              </a:spcAft>
              <a:buClr>
                <a:srgbClr val="0072C6"/>
              </a:buClr>
              <a:buFont typeface="Arial" charset="0"/>
              <a:buNone/>
              <a:defRPr sz="3500" kern="1200">
                <a:solidFill>
                  <a:srgbClr val="0091C9"/>
                </a:solidFill>
                <a:latin typeface="+mn-lt"/>
                <a:ea typeface="+mn-ea"/>
                <a:cs typeface="+mn-cs"/>
              </a:defRPr>
            </a:lvl1pPr>
            <a:lvl2pPr marL="457200" indent="0" algn="ctr" defTabSz="457200" rtl="0" fontAlgn="base">
              <a:spcBef>
                <a:spcPts val="400"/>
              </a:spcBef>
              <a:spcAft>
                <a:spcPct val="0"/>
              </a:spcAft>
              <a:buFont typeface="Arial" charset="0"/>
              <a:buNone/>
              <a:defRPr sz="2200" kern="1200">
                <a:solidFill>
                  <a:schemeClr val="tx1">
                    <a:tint val="75000"/>
                  </a:schemeClr>
                </a:solidFill>
                <a:latin typeface="+mn-lt"/>
                <a:ea typeface="+mn-ea"/>
                <a:cs typeface="+mn-cs"/>
              </a:defRPr>
            </a:lvl2pPr>
            <a:lvl3pPr marL="914400" indent="0" algn="ctr" defTabSz="457200" rtl="0" fontAlgn="base">
              <a:spcBef>
                <a:spcPts val="400"/>
              </a:spcBef>
              <a:spcAft>
                <a:spcPct val="0"/>
              </a:spcAft>
              <a:buFont typeface="Lucida Grande" charset="0"/>
              <a:buNone/>
              <a:defRPr sz="2200" kern="1200">
                <a:solidFill>
                  <a:schemeClr val="tx1">
                    <a:tint val="75000"/>
                  </a:schemeClr>
                </a:solidFill>
                <a:latin typeface="+mn-lt"/>
                <a:ea typeface="+mn-ea"/>
                <a:cs typeface="+mn-cs"/>
              </a:defRPr>
            </a:lvl3pPr>
            <a:lvl4pPr marL="1371600" indent="0" algn="ctr" defTabSz="457200" rtl="0" fontAlgn="base">
              <a:spcBef>
                <a:spcPts val="400"/>
              </a:spcBef>
              <a:spcAft>
                <a:spcPct val="0"/>
              </a:spcAft>
              <a:buFont typeface="Lucida Grande" charset="0"/>
              <a:buNone/>
              <a:defRPr sz="2200" kern="1200">
                <a:solidFill>
                  <a:schemeClr val="tx1">
                    <a:tint val="75000"/>
                  </a:schemeClr>
                </a:solidFill>
                <a:latin typeface="+mn-lt"/>
                <a:ea typeface="+mn-ea"/>
                <a:cs typeface="+mn-cs"/>
              </a:defRPr>
            </a:lvl4pPr>
            <a:lvl5pPr marL="1828800" indent="0" algn="ctr" defTabSz="457200" rtl="0" fontAlgn="base">
              <a:spcBef>
                <a:spcPts val="400"/>
              </a:spcBef>
              <a:spcAft>
                <a:spcPct val="0"/>
              </a:spcAft>
              <a:buFont typeface="Lucida Grande" charset="0"/>
              <a:buNone/>
              <a:defRPr sz="22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spcBef>
                <a:spcPts val="0"/>
              </a:spcBef>
              <a:spcAft>
                <a:spcPts val="0"/>
              </a:spcAft>
              <a:defRPr/>
            </a:pPr>
            <a:r>
              <a:rPr lang="en-GB" altLang="en-US" sz="3200" dirty="0">
                <a:solidFill>
                  <a:sysClr val="windowText" lastClr="000000"/>
                </a:solidFill>
                <a:latin typeface="Arial"/>
                <a:ea typeface=""/>
                <a:cs typeface=""/>
              </a:rPr>
              <a:t>Dr Ben Ivory</a:t>
            </a:r>
          </a:p>
          <a:p>
            <a:pPr>
              <a:spcBef>
                <a:spcPts val="0"/>
              </a:spcBef>
              <a:spcAft>
                <a:spcPts val="0"/>
              </a:spcAft>
              <a:defRPr/>
            </a:pPr>
            <a:r>
              <a:rPr lang="en-GB" altLang="en-US" sz="2800" dirty="0">
                <a:solidFill>
                  <a:sysClr val="windowText" lastClr="000000"/>
                </a:solidFill>
                <a:latin typeface="Arial"/>
                <a:ea typeface=""/>
                <a:cs typeface=""/>
              </a:rPr>
              <a:t>National Education Lead for Organ Donation</a:t>
            </a:r>
          </a:p>
          <a:p>
            <a:pPr>
              <a:spcBef>
                <a:spcPts val="0"/>
              </a:spcBef>
              <a:spcAft>
                <a:spcPts val="0"/>
              </a:spcAft>
              <a:defRPr/>
            </a:pPr>
            <a:r>
              <a:rPr lang="en-GB" altLang="en-US" sz="2800" dirty="0" err="1">
                <a:latin typeface="Arial"/>
                <a:ea typeface=""/>
                <a:cs typeface=""/>
              </a:rPr>
              <a:t>benjamin.ivory@nhs.net</a:t>
            </a:r>
            <a:endParaRPr lang="en-GB" altLang="en-US" sz="2800" dirty="0">
              <a:latin typeface="Arial"/>
              <a:ea typeface=""/>
              <a:cs typeface=""/>
            </a:endParaRPr>
          </a:p>
          <a:p>
            <a:pPr>
              <a:spcBef>
                <a:spcPts val="0"/>
              </a:spcBef>
              <a:spcAft>
                <a:spcPts val="0"/>
              </a:spcAft>
              <a:defRPr/>
            </a:pPr>
            <a:endParaRPr lang="en-GB" altLang="en-US" dirty="0">
              <a:latin typeface="Arial"/>
              <a:ea typeface=""/>
              <a:cs typeface=""/>
            </a:endParaRPr>
          </a:p>
        </p:txBody>
      </p:sp>
    </p:spTree>
    <p:extLst>
      <p:ext uri="{BB962C8B-B14F-4D97-AF65-F5344CB8AC3E}">
        <p14:creationId xmlns:p14="http://schemas.microsoft.com/office/powerpoint/2010/main" val="1578460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000007166696XSma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3999" y="0"/>
            <a:ext cx="9144001" cy="6858000"/>
          </a:xfrm>
          <a:prstGeom prst="rect">
            <a:avLst/>
          </a:prstGeom>
        </p:spPr>
      </p:pic>
      <p:sp>
        <p:nvSpPr>
          <p:cNvPr id="5" name="TextBox 4"/>
          <p:cNvSpPr txBox="1"/>
          <p:nvPr/>
        </p:nvSpPr>
        <p:spPr>
          <a:xfrm rot="20520000">
            <a:off x="3864427" y="3029122"/>
            <a:ext cx="1760612" cy="2000548"/>
          </a:xfrm>
          <a:prstGeom prst="rect">
            <a:avLst/>
          </a:prstGeom>
          <a:noFill/>
        </p:spPr>
        <p:txBody>
          <a:bodyPr wrap="square" rtlCol="0">
            <a:spAutoFit/>
          </a:bodyPr>
          <a:lstStyle/>
          <a:p>
            <a:r>
              <a:rPr lang="en-US" dirty="0">
                <a:solidFill>
                  <a:prstClr val="black"/>
                </a:solidFill>
                <a:latin typeface="American Typewriter"/>
                <a:cs typeface="American Typewriter"/>
              </a:rPr>
              <a:t>Declared Deceased</a:t>
            </a:r>
          </a:p>
          <a:p>
            <a:endParaRPr lang="en-US" dirty="0">
              <a:solidFill>
                <a:prstClr val="black"/>
              </a:solidFill>
              <a:latin typeface="American Typewriter"/>
              <a:cs typeface="American Typewriter"/>
            </a:endParaRPr>
          </a:p>
          <a:p>
            <a:r>
              <a:rPr lang="en-US" dirty="0">
                <a:solidFill>
                  <a:prstClr val="black"/>
                </a:solidFill>
                <a:latin typeface="American Typewriter"/>
                <a:cs typeface="American Typewriter"/>
              </a:rPr>
              <a:t>by </a:t>
            </a:r>
          </a:p>
          <a:p>
            <a:r>
              <a:rPr lang="en-US" sz="1600" dirty="0" err="1">
                <a:solidFill>
                  <a:prstClr val="black"/>
                </a:solidFill>
                <a:latin typeface="American Typewriter"/>
                <a:cs typeface="American Typewriter"/>
              </a:rPr>
              <a:t>Dr</a:t>
            </a:r>
            <a:r>
              <a:rPr lang="en-US" sz="1600" dirty="0">
                <a:solidFill>
                  <a:prstClr val="black"/>
                </a:solidFill>
                <a:latin typeface="American Typewriter"/>
                <a:cs typeface="American Typewriter"/>
              </a:rPr>
              <a:t> Ivory</a:t>
            </a:r>
          </a:p>
          <a:p>
            <a:endParaRPr lang="en-US" sz="1600" dirty="0">
              <a:solidFill>
                <a:prstClr val="black"/>
              </a:solidFill>
              <a:latin typeface="American Typewriter"/>
              <a:cs typeface="American Typewriter"/>
            </a:endParaRPr>
          </a:p>
          <a:p>
            <a:endParaRPr lang="en-US" sz="1600" dirty="0">
              <a:solidFill>
                <a:prstClr val="black"/>
              </a:solidFill>
              <a:latin typeface="American Typewriter"/>
              <a:cs typeface="American Typewriter"/>
            </a:endParaRPr>
          </a:p>
        </p:txBody>
      </p:sp>
    </p:spTree>
    <p:extLst>
      <p:ext uri="{BB962C8B-B14F-4D97-AF65-F5344CB8AC3E}">
        <p14:creationId xmlns:p14="http://schemas.microsoft.com/office/powerpoint/2010/main" val="17685073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Chair Induction</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4" name="Title 1">
            <a:extLst>
              <a:ext uri="{FF2B5EF4-FFF2-40B4-BE49-F238E27FC236}">
                <a16:creationId xmlns:a16="http://schemas.microsoft.com/office/drawing/2014/main" id="{114F8D7C-390A-314F-A730-AF3105366068}"/>
              </a:ext>
            </a:extLst>
          </p:cNvPr>
          <p:cNvSpPr txBox="1">
            <a:spLocks/>
          </p:cNvSpPr>
          <p:nvPr/>
        </p:nvSpPr>
        <p:spPr>
          <a:xfrm>
            <a:off x="1981200" y="157386"/>
            <a:ext cx="8229600" cy="947466"/>
          </a:xfrm>
          <a:prstGeom prst="rect">
            <a:avLst/>
          </a:prstGeom>
        </p:spPr>
        <p:txBody>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charset="0"/>
              </a:defRPr>
            </a:lvl2pPr>
            <a:lvl3pPr algn="ctr" rtl="0" fontAlgn="base">
              <a:spcBef>
                <a:spcPct val="0"/>
              </a:spcBef>
              <a:spcAft>
                <a:spcPct val="0"/>
              </a:spcAft>
              <a:defRPr sz="4400">
                <a:solidFill>
                  <a:schemeClr val="tx1"/>
                </a:solidFill>
                <a:latin typeface="Calibri" charset="0"/>
              </a:defRPr>
            </a:lvl3pPr>
            <a:lvl4pPr algn="ctr" rtl="0" fontAlgn="base">
              <a:spcBef>
                <a:spcPct val="0"/>
              </a:spcBef>
              <a:spcAft>
                <a:spcPct val="0"/>
              </a:spcAft>
              <a:defRPr sz="4400">
                <a:solidFill>
                  <a:schemeClr val="tx1"/>
                </a:solidFill>
                <a:latin typeface="Calibri" charset="0"/>
              </a:defRPr>
            </a:lvl4pPr>
            <a:lvl5pPr algn="ctr" rtl="0" fontAlgn="base">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a:lstStyle>
          <a:p>
            <a:r>
              <a:rPr lang="en-US" sz="3200" dirty="0">
                <a:solidFill>
                  <a:srgbClr val="E0119D"/>
                </a:solidFill>
                <a:latin typeface="Arial" panose="020B0604020202020204" pitchFamily="34" charset="0"/>
                <a:cs typeface="Arial" panose="020B0604020202020204" pitchFamily="34" charset="0"/>
              </a:rPr>
              <a:t>A doctors duty</a:t>
            </a:r>
          </a:p>
        </p:txBody>
      </p:sp>
      <p:sp>
        <p:nvSpPr>
          <p:cNvPr id="5" name="Content Placeholder 2">
            <a:extLst>
              <a:ext uri="{FF2B5EF4-FFF2-40B4-BE49-F238E27FC236}">
                <a16:creationId xmlns:a16="http://schemas.microsoft.com/office/drawing/2014/main" id="{671A041E-0F81-A445-9DC2-14D46CDBD505}"/>
              </a:ext>
            </a:extLst>
          </p:cNvPr>
          <p:cNvSpPr txBox="1">
            <a:spLocks/>
          </p:cNvSpPr>
          <p:nvPr/>
        </p:nvSpPr>
        <p:spPr>
          <a:xfrm>
            <a:off x="982133" y="902849"/>
            <a:ext cx="10126133" cy="1772618"/>
          </a:xfrm>
          <a:prstGeom prst="rect">
            <a:avLst/>
          </a:prstGeom>
          <a:solidFill>
            <a:schemeClr val="bg2"/>
          </a:solidFill>
          <a:ln>
            <a:solidFill>
              <a:schemeClr val="tx1"/>
            </a:solidFill>
          </a:ln>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Arial" charset="0"/>
              <a:buNone/>
            </a:pPr>
            <a:r>
              <a:rPr lang="en-US" sz="3300" dirty="0">
                <a:solidFill>
                  <a:srgbClr val="000000"/>
                </a:solidFill>
                <a:latin typeface="Arial" panose="020B0604020202020204" pitchFamily="34" charset="0"/>
                <a:cs typeface="Arial" panose="020B0604020202020204" pitchFamily="34" charset="0"/>
              </a:rPr>
              <a:t>Resuscitate </a:t>
            </a:r>
            <a:r>
              <a:rPr lang="mr-IN" sz="3300" dirty="0">
                <a:solidFill>
                  <a:srgbClr val="000000"/>
                </a:solidFill>
                <a:latin typeface="Arial" panose="020B0604020202020204" pitchFamily="34" charset="0"/>
              </a:rPr>
              <a:t>–</a:t>
            </a:r>
            <a:r>
              <a:rPr lang="en-US" sz="3300" dirty="0">
                <a:solidFill>
                  <a:srgbClr val="000000"/>
                </a:solidFill>
                <a:latin typeface="Arial" panose="020B0604020202020204" pitchFamily="34" charset="0"/>
                <a:cs typeface="Arial" panose="020B0604020202020204" pitchFamily="34" charset="0"/>
              </a:rPr>
              <a:t> save those you can</a:t>
            </a:r>
          </a:p>
          <a:p>
            <a:pPr algn="just">
              <a:buFont typeface="Arial" charset="0"/>
              <a:buNone/>
            </a:pPr>
            <a:r>
              <a:rPr lang="en-US" sz="3300" dirty="0">
                <a:solidFill>
                  <a:srgbClr val="000000"/>
                </a:solidFill>
                <a:latin typeface="Arial" panose="020B0604020202020204" pitchFamily="34" charset="0"/>
                <a:cs typeface="Arial" panose="020B0604020202020204" pitchFamily="34" charset="0"/>
              </a:rPr>
              <a:t>Diagnose the dead </a:t>
            </a:r>
            <a:r>
              <a:rPr lang="mr-IN" sz="3300" dirty="0">
                <a:solidFill>
                  <a:srgbClr val="000000"/>
                </a:solidFill>
                <a:latin typeface="Arial" panose="020B0604020202020204" pitchFamily="34" charset="0"/>
              </a:rPr>
              <a:t>–</a:t>
            </a:r>
            <a:r>
              <a:rPr lang="en-US" sz="3300" dirty="0">
                <a:solidFill>
                  <a:srgbClr val="000000"/>
                </a:solidFill>
                <a:latin typeface="Arial" panose="020B0604020202020204" pitchFamily="34" charset="0"/>
                <a:cs typeface="Arial" panose="020B0604020202020204" pitchFamily="34" charset="0"/>
              </a:rPr>
              <a:t> declare death</a:t>
            </a:r>
          </a:p>
          <a:p>
            <a:pPr marL="514350" indent="-514350" algn="just">
              <a:buFont typeface="+mj-lt"/>
              <a:buAutoNum type="arabicPeriod"/>
            </a:pPr>
            <a:r>
              <a:rPr lang="en-US" dirty="0">
                <a:solidFill>
                  <a:srgbClr val="000000"/>
                </a:solidFill>
                <a:latin typeface="Arial" panose="020B0604020202020204" pitchFamily="34" charset="0"/>
                <a:cs typeface="Arial" panose="020B0604020202020204" pitchFamily="34" charset="0"/>
              </a:rPr>
              <a:t>Safe – no coming back to life after death declared</a:t>
            </a:r>
          </a:p>
          <a:p>
            <a:pPr marL="514350" indent="-514350" algn="just">
              <a:buFont typeface="+mj-lt"/>
              <a:buAutoNum type="arabicPeriod"/>
            </a:pPr>
            <a:r>
              <a:rPr lang="en-US" dirty="0">
                <a:solidFill>
                  <a:srgbClr val="000000"/>
                </a:solidFill>
                <a:latin typeface="Arial" panose="020B0604020202020204" pitchFamily="34" charset="0"/>
                <a:cs typeface="Arial" panose="020B0604020202020204" pitchFamily="34" charset="0"/>
              </a:rPr>
              <a:t>Timely – no unnecessary delay</a:t>
            </a:r>
          </a:p>
        </p:txBody>
      </p:sp>
      <p:sp>
        <p:nvSpPr>
          <p:cNvPr id="6" name="Content Placeholder 2">
            <a:extLst>
              <a:ext uri="{FF2B5EF4-FFF2-40B4-BE49-F238E27FC236}">
                <a16:creationId xmlns:a16="http://schemas.microsoft.com/office/drawing/2014/main" id="{F95B7D9C-57AB-AE42-9328-BE47A0BA7E3D}"/>
              </a:ext>
            </a:extLst>
          </p:cNvPr>
          <p:cNvSpPr txBox="1">
            <a:spLocks/>
          </p:cNvSpPr>
          <p:nvPr/>
        </p:nvSpPr>
        <p:spPr>
          <a:xfrm>
            <a:off x="982133" y="2961435"/>
            <a:ext cx="10126133" cy="2108304"/>
          </a:xfrm>
          <a:prstGeom prst="rect">
            <a:avLst/>
          </a:prstGeom>
          <a:solidFill>
            <a:schemeClr val="bg2"/>
          </a:solidFill>
          <a:ln>
            <a:solidFill>
              <a:srgbClr val="6E2C6B"/>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latin typeface="Arial" panose="020B0604020202020204" pitchFamily="34" charset="0"/>
                <a:cs typeface="Arial" panose="020B0604020202020204" pitchFamily="34" charset="0"/>
              </a:rPr>
              <a:t>Dying, is a process, which effects different functions and cells of the body at different rates of decay. </a:t>
            </a:r>
          </a:p>
          <a:p>
            <a:pPr algn="just"/>
            <a:r>
              <a:rPr lang="en-US" dirty="0">
                <a:latin typeface="Arial" panose="020B0604020202020204" pitchFamily="34" charset="0"/>
                <a:cs typeface="Arial" panose="020B0604020202020204" pitchFamily="34" charset="0"/>
              </a:rPr>
              <a:t>Doctors must decide at what moment along this process there is permanence and death can be appropriately declared.</a:t>
            </a:r>
          </a:p>
        </p:txBody>
      </p:sp>
    </p:spTree>
    <p:extLst>
      <p:ext uri="{BB962C8B-B14F-4D97-AF65-F5344CB8AC3E}">
        <p14:creationId xmlns:p14="http://schemas.microsoft.com/office/powerpoint/2010/main" val="261445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dirty="0">
                <a:solidFill>
                  <a:srgbClr val="FFFFFF"/>
                </a:solidFill>
                <a:latin typeface="Arial"/>
                <a:ea typeface="ＭＳ Ｐゴシック" charset="-128"/>
                <a:cs typeface="+mn-cs"/>
              </a:rPr>
              <a:t>Chair Induction</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2" name="Title 1">
            <a:extLst>
              <a:ext uri="{FF2B5EF4-FFF2-40B4-BE49-F238E27FC236}">
                <a16:creationId xmlns:a16="http://schemas.microsoft.com/office/drawing/2014/main" id="{7A993A2A-E84C-B24D-9C3D-5E839F7857A4}"/>
              </a:ext>
            </a:extLst>
          </p:cNvPr>
          <p:cNvSpPr>
            <a:spLocks noGrp="1"/>
          </p:cNvSpPr>
          <p:nvPr>
            <p:ph type="title"/>
          </p:nvPr>
        </p:nvSpPr>
        <p:spPr>
          <a:xfrm>
            <a:off x="3644462" y="266058"/>
            <a:ext cx="4112172" cy="734586"/>
          </a:xfrm>
        </p:spPr>
        <p:txBody>
          <a:bodyPr>
            <a:normAutofit/>
          </a:bodyPr>
          <a:lstStyle/>
          <a:p>
            <a:r>
              <a:rPr lang="en-US" sz="3200" dirty="0">
                <a:solidFill>
                  <a:srgbClr val="FF00F5"/>
                </a:solidFill>
                <a:latin typeface="Arial" panose="020B0604020202020204" pitchFamily="34" charset="0"/>
                <a:cs typeface="Arial" panose="020B0604020202020204" pitchFamily="34" charset="0"/>
              </a:rPr>
              <a:t>We better get it right!</a:t>
            </a:r>
          </a:p>
        </p:txBody>
      </p:sp>
      <p:pic>
        <p:nvPicPr>
          <p:cNvPr id="6" name="Content Placeholder 5" descr="Screen Shot 2013-06-24 at 06.42.07.png">
            <a:extLst>
              <a:ext uri="{FF2B5EF4-FFF2-40B4-BE49-F238E27FC236}">
                <a16:creationId xmlns:a16="http://schemas.microsoft.com/office/drawing/2014/main" id="{890DFC70-C67A-8F44-8917-6E2AD1F4183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671660" y="1000644"/>
            <a:ext cx="3136900" cy="34417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Picture 7" descr="Screen Shot 2013-06-24 at 06.39.38.png">
            <a:extLst>
              <a:ext uri="{FF2B5EF4-FFF2-40B4-BE49-F238E27FC236}">
                <a16:creationId xmlns:a16="http://schemas.microsoft.com/office/drawing/2014/main" id="{13496340-4F4B-504E-9841-DCBE6475B9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5113" y="1186981"/>
            <a:ext cx="4299632" cy="3794921"/>
          </a:xfrm>
          <a:prstGeom prst="rect">
            <a:avLst/>
          </a:prstGeom>
          <a:ln>
            <a:noFill/>
          </a:ln>
          <a:effectLst/>
          <a:scene3d>
            <a:camera prst="perspectiveContrastingLeftFacing" fov="2700000">
              <a:rot lat="299999" lon="1800000" rev="0"/>
            </a:camera>
            <a:lightRig rig="threePt" dir="t">
              <a:rot lat="0" lon="0" rev="2700000"/>
            </a:lightRig>
          </a:scene3d>
          <a:sp3d>
            <a:bevelT w="63500" h="50800"/>
          </a:sp3d>
        </p:spPr>
      </p:pic>
      <p:pic>
        <p:nvPicPr>
          <p:cNvPr id="12" name="Picture 11" descr="Screen Shot 2012-04-26 at 12.56.36.png">
            <a:extLst>
              <a:ext uri="{FF2B5EF4-FFF2-40B4-BE49-F238E27FC236}">
                <a16:creationId xmlns:a16="http://schemas.microsoft.com/office/drawing/2014/main" id="{94E8298F-FF33-9347-BF1A-5443039F400E}"/>
              </a:ext>
            </a:extLst>
          </p:cNvPr>
          <p:cNvPicPr>
            <a:picLocks noChangeAspect="1"/>
          </p:cNvPicPr>
          <p:nvPr/>
        </p:nvPicPr>
        <p:blipFill>
          <a:blip r:embed="rId5"/>
          <a:stretch>
            <a:fillRect/>
          </a:stretch>
        </p:blipFill>
        <p:spPr>
          <a:xfrm>
            <a:off x="4251491" y="1470583"/>
            <a:ext cx="2898113" cy="4386773"/>
          </a:xfrm>
          <a:prstGeom prst="rect">
            <a:avLst/>
          </a:prstGeom>
          <a:ln>
            <a:noFill/>
          </a:ln>
          <a:effectLst/>
          <a:scene3d>
            <a:camera prst="perspectiveContrastingLeftFacing">
              <a:rot lat="300000" lon="1800000" rev="0"/>
            </a:camera>
            <a:lightRig rig="threePt" dir="t">
              <a:rot lat="0" lon="0" rev="2700000"/>
            </a:lightRig>
          </a:scene3d>
          <a:sp3d>
            <a:bevelT w="63500" h="50800"/>
          </a:sp3d>
        </p:spPr>
      </p:pic>
      <p:pic>
        <p:nvPicPr>
          <p:cNvPr id="13" name="Picture 12" descr="Screen Shot 2011-11-26 at 22.07.23.png">
            <a:extLst>
              <a:ext uri="{FF2B5EF4-FFF2-40B4-BE49-F238E27FC236}">
                <a16:creationId xmlns:a16="http://schemas.microsoft.com/office/drawing/2014/main" id="{A8E1A777-7CB7-AA4C-9C84-575FCA5BB3AF}"/>
              </a:ext>
            </a:extLst>
          </p:cNvPr>
          <p:cNvPicPr>
            <a:picLocks noChangeAspect="1"/>
          </p:cNvPicPr>
          <p:nvPr/>
        </p:nvPicPr>
        <p:blipFill>
          <a:blip r:embed="rId6"/>
          <a:srcRect l="26086"/>
          <a:stretch>
            <a:fillRect/>
          </a:stretch>
        </p:blipFill>
        <p:spPr>
          <a:xfrm>
            <a:off x="1045113" y="1737699"/>
            <a:ext cx="4463063" cy="385254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TextBox 3">
            <a:extLst>
              <a:ext uri="{FF2B5EF4-FFF2-40B4-BE49-F238E27FC236}">
                <a16:creationId xmlns:a16="http://schemas.microsoft.com/office/drawing/2014/main" id="{DF8DA66C-F03E-1341-A057-BF57331BF2E6}"/>
              </a:ext>
            </a:extLst>
          </p:cNvPr>
          <p:cNvSpPr txBox="1"/>
          <p:nvPr/>
        </p:nvSpPr>
        <p:spPr>
          <a:xfrm>
            <a:off x="9821917" y="4903076"/>
            <a:ext cx="184731" cy="369332"/>
          </a:xfrm>
          <a:prstGeom prst="rect">
            <a:avLst/>
          </a:prstGeom>
          <a:noFill/>
        </p:spPr>
        <p:txBody>
          <a:bodyPr wrap="none" rtlCol="0">
            <a:spAutoFit/>
          </a:bodyPr>
          <a:lstStyle/>
          <a:p>
            <a:endParaRPr lang="en-US" dirty="0"/>
          </a:p>
        </p:txBody>
      </p:sp>
      <p:pic>
        <p:nvPicPr>
          <p:cNvPr id="14" name="Picture 10" descr="Screen shot 2010-02-11 at 20.10.18.png">
            <a:extLst>
              <a:ext uri="{FF2B5EF4-FFF2-40B4-BE49-F238E27FC236}">
                <a16:creationId xmlns:a16="http://schemas.microsoft.com/office/drawing/2014/main" id="{68B6F8CF-57C6-A941-9A4F-921C1E50147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953767" y="1260405"/>
            <a:ext cx="3470736" cy="2270720"/>
          </a:xfrm>
          <a:prstGeom prst="rect">
            <a:avLst/>
          </a:prstGeom>
          <a:ln>
            <a:noFill/>
          </a:ln>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37592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33526" y="274349"/>
            <a:ext cx="9134475" cy="1143000"/>
          </a:xfrm>
        </p:spPr>
        <p:txBody>
          <a:bodyPr anchor="t">
            <a:normAutofit fontScale="90000"/>
          </a:bodyPr>
          <a:lstStyle/>
          <a:p>
            <a:pPr algn="ctr"/>
            <a:r>
              <a:rPr lang="en-US" dirty="0">
                <a:solidFill>
                  <a:srgbClr val="E0119D"/>
                </a:solidFill>
                <a:latin typeface="Arial"/>
                <a:cs typeface="Arial"/>
              </a:rPr>
              <a:t>How many types of death are there?</a:t>
            </a:r>
            <a:endParaRPr lang="en-US" sz="3111" dirty="0">
              <a:solidFill>
                <a:srgbClr val="E0119D"/>
              </a:solidFill>
              <a:latin typeface="Arial"/>
              <a:cs typeface="Arial"/>
            </a:endParaRPr>
          </a:p>
        </p:txBody>
      </p:sp>
      <p:sp>
        <p:nvSpPr>
          <p:cNvPr id="5" name="Isosceles Triangle 4"/>
          <p:cNvSpPr/>
          <p:nvPr/>
        </p:nvSpPr>
        <p:spPr>
          <a:xfrm>
            <a:off x="3930953" y="2870201"/>
            <a:ext cx="4342191" cy="2792064"/>
          </a:xfrm>
          <a:prstGeom prst="triangle">
            <a:avLst/>
          </a:prstGeom>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5410200" y="3733801"/>
            <a:ext cx="12954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charset="0"/>
                <a:ea typeface="+mn-ea"/>
                <a:cs typeface="+mn-cs"/>
              </a:rPr>
              <a:t>DEATH</a:t>
            </a:r>
          </a:p>
        </p:txBody>
      </p:sp>
      <p:sp>
        <p:nvSpPr>
          <p:cNvPr id="10" name="TextBox 9"/>
          <p:cNvSpPr txBox="1"/>
          <p:nvPr/>
        </p:nvSpPr>
        <p:spPr>
          <a:xfrm>
            <a:off x="4572001" y="4343401"/>
            <a:ext cx="2987524" cy="138499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Irreversible loss of the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capacity for consciousness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Irreversible loss of the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capacity to breathe</a:t>
            </a:r>
          </a:p>
        </p:txBody>
      </p:sp>
      <p:sp>
        <p:nvSpPr>
          <p:cNvPr id="11" name="TextBox 10"/>
          <p:cNvSpPr txBox="1"/>
          <p:nvPr/>
        </p:nvSpPr>
        <p:spPr>
          <a:xfrm>
            <a:off x="4366383" y="1186517"/>
            <a:ext cx="3422951"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ea typeface="+mn-ea"/>
                <a:cs typeface="+mn-cs"/>
              </a:rPr>
              <a:t>‘Brainstem death’</a:t>
            </a:r>
          </a:p>
        </p:txBody>
      </p:sp>
      <p:sp>
        <p:nvSpPr>
          <p:cNvPr id="12" name="TextBox 11"/>
          <p:cNvSpPr txBox="1"/>
          <p:nvPr/>
        </p:nvSpPr>
        <p:spPr>
          <a:xfrm>
            <a:off x="1294194" y="4245230"/>
            <a:ext cx="3422951"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ea typeface="+mn-ea"/>
                <a:cs typeface="+mn-cs"/>
              </a:rPr>
              <a:t>‘Heart death’</a:t>
            </a:r>
          </a:p>
        </p:txBody>
      </p:sp>
      <p:sp>
        <p:nvSpPr>
          <p:cNvPr id="13" name="TextBox 12"/>
          <p:cNvSpPr txBox="1"/>
          <p:nvPr/>
        </p:nvSpPr>
        <p:spPr>
          <a:xfrm>
            <a:off x="7245050" y="4245230"/>
            <a:ext cx="3422951"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ea typeface="+mn-ea"/>
                <a:cs typeface="+mn-cs"/>
              </a:rPr>
              <a:t>‘Obviously dead’</a:t>
            </a:r>
          </a:p>
        </p:txBody>
      </p:sp>
      <p:pic>
        <p:nvPicPr>
          <p:cNvPr id="14" name="Picture 13" descr="iStock_000011132098Small png.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28491" y="1600201"/>
            <a:ext cx="1693335" cy="1270001"/>
          </a:xfrm>
          <a:prstGeom prst="rect">
            <a:avLst/>
          </a:prstGeom>
        </p:spPr>
      </p:pic>
      <p:pic>
        <p:nvPicPr>
          <p:cNvPr id="15" name="Picture 14" descr="iStock_000010570189XSmall png.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67232" y="4645340"/>
            <a:ext cx="1079500" cy="1616075"/>
          </a:xfrm>
          <a:prstGeom prst="rect">
            <a:avLst/>
          </a:prstGeom>
        </p:spPr>
      </p:pic>
      <p:pic>
        <p:nvPicPr>
          <p:cNvPr id="16" name="Picture 15" descr="iStock_cardiac death png.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85578" y="4753818"/>
            <a:ext cx="1845374" cy="1384030"/>
          </a:xfrm>
          <a:prstGeom prst="rect">
            <a:avLst/>
          </a:prstGeom>
        </p:spPr>
      </p:pic>
      <p:sp>
        <p:nvSpPr>
          <p:cNvPr id="25" name="Rectangle 24"/>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ＭＳ Ｐゴシック" charset="-128"/>
                <a:cs typeface="+mn-cs"/>
              </a:rPr>
              <a:t>Chair Induction</a:t>
            </a:r>
          </a:p>
        </p:txBody>
      </p:sp>
    </p:spTree>
    <p:extLst>
      <p:ext uri="{BB962C8B-B14F-4D97-AF65-F5344CB8AC3E}">
        <p14:creationId xmlns:p14="http://schemas.microsoft.com/office/powerpoint/2010/main" val="4060013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000001864775Small.png">
            <a:extLst>
              <a:ext uri="{FF2B5EF4-FFF2-40B4-BE49-F238E27FC236}">
                <a16:creationId xmlns:a16="http://schemas.microsoft.com/office/drawing/2014/main" id="{339A25E2-A0CF-DE4F-9275-AEBF73ADB5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4550" y="2151719"/>
            <a:ext cx="4806463" cy="4363502"/>
          </a:xfrm>
          <a:prstGeom prst="rect">
            <a:avLst/>
          </a:prstGeom>
        </p:spPr>
      </p:pic>
      <p:sp>
        <p:nvSpPr>
          <p:cNvPr id="5" name="TextBox 4">
            <a:extLst>
              <a:ext uri="{FF2B5EF4-FFF2-40B4-BE49-F238E27FC236}">
                <a16:creationId xmlns:a16="http://schemas.microsoft.com/office/drawing/2014/main" id="{FD1B69A5-9F6B-FA47-994B-4E521FDA57BA}"/>
              </a:ext>
            </a:extLst>
          </p:cNvPr>
          <p:cNvSpPr txBox="1"/>
          <p:nvPr/>
        </p:nvSpPr>
        <p:spPr>
          <a:xfrm>
            <a:off x="1785938" y="871538"/>
            <a:ext cx="8601075"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1109D"/>
                </a:solidFill>
                <a:effectLst/>
                <a:uLnTx/>
                <a:uFillTx/>
                <a:latin typeface="Calibri" panose="020F0502020204030204"/>
                <a:ea typeface="+mn-ea"/>
                <a:cs typeface="+mn-cs"/>
              </a:rPr>
              <a:t>All human death is located in the brain</a:t>
            </a:r>
          </a:p>
        </p:txBody>
      </p:sp>
    </p:spTree>
    <p:extLst>
      <p:ext uri="{BB962C8B-B14F-4D97-AF65-F5344CB8AC3E}">
        <p14:creationId xmlns:p14="http://schemas.microsoft.com/office/powerpoint/2010/main" val="1659448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5" name="Rectangle 2">
            <a:extLst>
              <a:ext uri="{FF2B5EF4-FFF2-40B4-BE49-F238E27FC236}">
                <a16:creationId xmlns:a16="http://schemas.microsoft.com/office/drawing/2014/main" id="{A18C1A29-A5A3-6740-8BED-1F698FB6629B}"/>
              </a:ext>
            </a:extLst>
          </p:cNvPr>
          <p:cNvSpPr>
            <a:spLocks noChangeArrowheads="1"/>
          </p:cNvSpPr>
          <p:nvPr/>
        </p:nvSpPr>
        <p:spPr bwMode="auto">
          <a:xfrm>
            <a:off x="1981200" y="2667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nchor="ct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0119D"/>
                </a:solidFill>
                <a:effectLst/>
                <a:uLnTx/>
                <a:uFillTx/>
                <a:latin typeface="Calibri" panose="020F0502020204030204"/>
                <a:ea typeface="+mn-ea"/>
                <a:cs typeface="+mn-cs"/>
              </a:rPr>
              <a:t>Lethal Neurological Injury</a:t>
            </a:r>
            <a:br>
              <a:rPr kumimoji="0" lang="en-US" sz="4000" b="1" i="0" u="none" strike="noStrike" kern="1200" cap="none" spc="0" normalizeH="0" baseline="0" noProof="0" dirty="0">
                <a:ln>
                  <a:noFill/>
                </a:ln>
                <a:solidFill>
                  <a:srgbClr val="008000"/>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6E2C6B"/>
                </a:solidFill>
                <a:effectLst/>
                <a:uLnTx/>
                <a:uFillTx/>
                <a:latin typeface="Calibri" panose="020F0502020204030204"/>
                <a:ea typeface="+mn-ea"/>
                <a:cs typeface="+mn-cs"/>
              </a:rPr>
              <a:t>Effect of cardiorespiratory arrest</a:t>
            </a:r>
          </a:p>
        </p:txBody>
      </p:sp>
      <p:sp>
        <p:nvSpPr>
          <p:cNvPr id="10" name="Rectangle 27">
            <a:extLst>
              <a:ext uri="{FF2B5EF4-FFF2-40B4-BE49-F238E27FC236}">
                <a16:creationId xmlns:a16="http://schemas.microsoft.com/office/drawing/2014/main" id="{AD9DFF80-B423-2546-9B87-A4D20F7D1B65}"/>
              </a:ext>
            </a:extLst>
          </p:cNvPr>
          <p:cNvSpPr>
            <a:spLocks noChangeArrowheads="1"/>
          </p:cNvSpPr>
          <p:nvPr/>
        </p:nvSpPr>
        <p:spPr bwMode="auto">
          <a:xfrm>
            <a:off x="2269077" y="1981201"/>
            <a:ext cx="3742244"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Cardiorespiratory arrest</a:t>
            </a:r>
          </a:p>
        </p:txBody>
      </p:sp>
      <p:sp>
        <p:nvSpPr>
          <p:cNvPr id="11" name="Line 30">
            <a:extLst>
              <a:ext uri="{FF2B5EF4-FFF2-40B4-BE49-F238E27FC236}">
                <a16:creationId xmlns:a16="http://schemas.microsoft.com/office/drawing/2014/main" id="{2E19C032-E0E0-4643-9887-492CA03CDBC1}"/>
              </a:ext>
            </a:extLst>
          </p:cNvPr>
          <p:cNvSpPr>
            <a:spLocks noChangeShapeType="1"/>
          </p:cNvSpPr>
          <p:nvPr/>
        </p:nvSpPr>
        <p:spPr bwMode="auto">
          <a:xfrm>
            <a:off x="4143375" y="2413000"/>
            <a:ext cx="14288" cy="2135680"/>
          </a:xfrm>
          <a:prstGeom prst="line">
            <a:avLst/>
          </a:prstGeom>
          <a:noFill/>
          <a:ln w="50800">
            <a:solidFill>
              <a:schemeClr val="bg1">
                <a:lumMod val="65000"/>
              </a:schemeClr>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28">
            <a:extLst>
              <a:ext uri="{FF2B5EF4-FFF2-40B4-BE49-F238E27FC236}">
                <a16:creationId xmlns:a16="http://schemas.microsoft.com/office/drawing/2014/main" id="{4320054D-4C6C-3048-9A3E-04E8BB90C233}"/>
              </a:ext>
            </a:extLst>
          </p:cNvPr>
          <p:cNvSpPr>
            <a:spLocks noChangeArrowheads="1"/>
          </p:cNvSpPr>
          <p:nvPr/>
        </p:nvSpPr>
        <p:spPr bwMode="auto">
          <a:xfrm>
            <a:off x="2372743" y="4548680"/>
            <a:ext cx="3492688"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Brain(stem) ischaemia</a:t>
            </a:r>
          </a:p>
        </p:txBody>
      </p:sp>
      <p:pic>
        <p:nvPicPr>
          <p:cNvPr id="14" name="Picture 13" descr="A white circle with a black background&#10;&#10;Description automatically generated with low confidence">
            <a:extLst>
              <a:ext uri="{FF2B5EF4-FFF2-40B4-BE49-F238E27FC236}">
                <a16:creationId xmlns:a16="http://schemas.microsoft.com/office/drawing/2014/main" id="{D09ADBFF-1A1D-4A4F-B799-9188790DC75A}"/>
              </a:ext>
            </a:extLst>
          </p:cNvPr>
          <p:cNvPicPr>
            <a:picLocks noChangeAspect="1"/>
          </p:cNvPicPr>
          <p:nvPr/>
        </p:nvPicPr>
        <p:blipFill>
          <a:blip r:embed="rId3"/>
          <a:stretch>
            <a:fillRect/>
          </a:stretch>
        </p:blipFill>
        <p:spPr>
          <a:xfrm>
            <a:off x="8287795" y="3492456"/>
            <a:ext cx="2633104" cy="2633104"/>
          </a:xfrm>
          <a:prstGeom prst="rect">
            <a:avLst/>
          </a:prstGeom>
          <a:effectLst>
            <a:outerShdw blurRad="50800" dist="50800" dir="7804823" algn="ctr" rotWithShape="0">
              <a:srgbClr val="000000">
                <a:alpha val="39960"/>
              </a:srgbClr>
            </a:outerShdw>
            <a:softEdge rad="0"/>
          </a:effectLst>
          <a:scene3d>
            <a:camera prst="orthographicFront">
              <a:rot lat="1956856" lon="20791880" rev="20162536"/>
            </a:camera>
            <a:lightRig rig="threePt" dir="t">
              <a:rot lat="0" lon="0" rev="4200000"/>
            </a:lightRig>
          </a:scene3d>
          <a:sp3d>
            <a:bevelT w="381000" h="114300"/>
          </a:sp3d>
        </p:spPr>
      </p:pic>
      <p:pic>
        <p:nvPicPr>
          <p:cNvPr id="20" name="Picture 19" descr="A screenshot of a computer screen&#10;&#10;Description automatically generated with low confidence">
            <a:extLst>
              <a:ext uri="{FF2B5EF4-FFF2-40B4-BE49-F238E27FC236}">
                <a16:creationId xmlns:a16="http://schemas.microsoft.com/office/drawing/2014/main" id="{B39B47DB-90B3-FE4C-9922-C1FC02F416DC}"/>
              </a:ext>
            </a:extLst>
          </p:cNvPr>
          <p:cNvPicPr>
            <a:picLocks noChangeAspect="1"/>
          </p:cNvPicPr>
          <p:nvPr/>
        </p:nvPicPr>
        <p:blipFill>
          <a:blip r:embed="rId4"/>
          <a:stretch>
            <a:fillRect/>
          </a:stretch>
        </p:blipFill>
        <p:spPr>
          <a:xfrm>
            <a:off x="8034339" y="1360853"/>
            <a:ext cx="3162300" cy="1663700"/>
          </a:xfrm>
          <a:prstGeom prst="rect">
            <a:avLst/>
          </a:prstGeom>
        </p:spPr>
      </p:pic>
    </p:spTree>
    <p:extLst>
      <p:ext uri="{BB962C8B-B14F-4D97-AF65-F5344CB8AC3E}">
        <p14:creationId xmlns:p14="http://schemas.microsoft.com/office/powerpoint/2010/main" val="10641000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6493" y="153028"/>
            <a:ext cx="1719417" cy="480323"/>
          </a:xfrm>
          <a:prstGeom prst="rect">
            <a:avLst/>
          </a:prstGeom>
        </p:spPr>
      </p:pic>
      <p:sp>
        <p:nvSpPr>
          <p:cNvPr id="4" name="Rectangle 26">
            <a:extLst>
              <a:ext uri="{FF2B5EF4-FFF2-40B4-BE49-F238E27FC236}">
                <a16:creationId xmlns:a16="http://schemas.microsoft.com/office/drawing/2014/main" id="{1DC6A359-18A3-8345-B796-722780EC06D3}"/>
              </a:ext>
            </a:extLst>
          </p:cNvPr>
          <p:cNvSpPr>
            <a:spLocks noChangeArrowheads="1"/>
          </p:cNvSpPr>
          <p:nvPr/>
        </p:nvSpPr>
        <p:spPr bwMode="auto">
          <a:xfrm>
            <a:off x="1981201" y="1905000"/>
            <a:ext cx="4295775" cy="3657600"/>
          </a:xfrm>
          <a:prstGeom prst="rect">
            <a:avLst/>
          </a:prstGeom>
          <a:solidFill>
            <a:schemeClr val="bg1"/>
          </a:solidFill>
          <a:ln w="38100">
            <a:solidFill>
              <a:srgbClr val="333399"/>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5" name="Rectangle 2">
            <a:extLst>
              <a:ext uri="{FF2B5EF4-FFF2-40B4-BE49-F238E27FC236}">
                <a16:creationId xmlns:a16="http://schemas.microsoft.com/office/drawing/2014/main" id="{A18C1A29-A5A3-6740-8BED-1F698FB6629B}"/>
              </a:ext>
            </a:extLst>
          </p:cNvPr>
          <p:cNvSpPr>
            <a:spLocks noChangeArrowheads="1"/>
          </p:cNvSpPr>
          <p:nvPr/>
        </p:nvSpPr>
        <p:spPr bwMode="auto">
          <a:xfrm>
            <a:off x="1981200" y="2667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nchor="ct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0119D"/>
                </a:solidFill>
                <a:effectLst/>
                <a:uLnTx/>
                <a:uFillTx/>
                <a:latin typeface="Calibri" panose="020F0502020204030204"/>
                <a:ea typeface="+mn-ea"/>
                <a:cs typeface="+mn-cs"/>
              </a:rPr>
              <a:t>Lethal Neurological Injury</a:t>
            </a:r>
            <a:br>
              <a:rPr kumimoji="0" lang="en-US" sz="4000" b="1" i="0" u="none" strike="noStrike" kern="1200" cap="none" spc="0" normalizeH="0" baseline="0" noProof="0" dirty="0">
                <a:ln>
                  <a:noFill/>
                </a:ln>
                <a:solidFill>
                  <a:srgbClr val="008000"/>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6E2C6B"/>
                </a:solidFill>
                <a:effectLst/>
                <a:uLnTx/>
                <a:uFillTx/>
                <a:latin typeface="Calibri" panose="020F0502020204030204"/>
                <a:ea typeface="+mn-ea"/>
                <a:cs typeface="+mn-cs"/>
              </a:rPr>
              <a:t>Effect of ICU Care</a:t>
            </a:r>
          </a:p>
        </p:txBody>
      </p:sp>
      <p:pic>
        <p:nvPicPr>
          <p:cNvPr id="6" name="Picture 25" descr="MCA INFARCT POST SAH_1_11">
            <a:extLst>
              <a:ext uri="{FF2B5EF4-FFF2-40B4-BE49-F238E27FC236}">
                <a16:creationId xmlns:a16="http://schemas.microsoft.com/office/drawing/2014/main" id="{FEED2F4E-8108-9149-86C0-A3DACBAED5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3271" y="23812"/>
            <a:ext cx="2771775" cy="27717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sp>
        <p:nvSpPr>
          <p:cNvPr id="10" name="Rectangle 27">
            <a:extLst>
              <a:ext uri="{FF2B5EF4-FFF2-40B4-BE49-F238E27FC236}">
                <a16:creationId xmlns:a16="http://schemas.microsoft.com/office/drawing/2014/main" id="{AD9DFF80-B423-2546-9B87-A4D20F7D1B65}"/>
              </a:ext>
            </a:extLst>
          </p:cNvPr>
          <p:cNvSpPr>
            <a:spLocks noChangeArrowheads="1"/>
          </p:cNvSpPr>
          <p:nvPr/>
        </p:nvSpPr>
        <p:spPr bwMode="auto">
          <a:xfrm>
            <a:off x="2260478" y="1981201"/>
            <a:ext cx="3759444"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intracranial catastrophe</a:t>
            </a:r>
          </a:p>
        </p:txBody>
      </p:sp>
      <p:sp>
        <p:nvSpPr>
          <p:cNvPr id="11" name="Line 30">
            <a:extLst>
              <a:ext uri="{FF2B5EF4-FFF2-40B4-BE49-F238E27FC236}">
                <a16:creationId xmlns:a16="http://schemas.microsoft.com/office/drawing/2014/main" id="{2E19C032-E0E0-4643-9887-492CA03CDBC1}"/>
              </a:ext>
            </a:extLst>
          </p:cNvPr>
          <p:cNvSpPr>
            <a:spLocks noChangeShapeType="1"/>
          </p:cNvSpPr>
          <p:nvPr/>
        </p:nvSpPr>
        <p:spPr bwMode="auto">
          <a:xfrm>
            <a:off x="4143375" y="2413000"/>
            <a:ext cx="0" cy="635000"/>
          </a:xfrm>
          <a:prstGeom prst="line">
            <a:avLst/>
          </a:prstGeom>
          <a:noFill/>
          <a:ln w="50800">
            <a:solidFill>
              <a:schemeClr val="bg1">
                <a:lumMod val="65000"/>
              </a:schemeClr>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28">
            <a:extLst>
              <a:ext uri="{FF2B5EF4-FFF2-40B4-BE49-F238E27FC236}">
                <a16:creationId xmlns:a16="http://schemas.microsoft.com/office/drawing/2014/main" id="{4320054D-4C6C-3048-9A3E-04E8BB90C233}"/>
              </a:ext>
            </a:extLst>
          </p:cNvPr>
          <p:cNvSpPr>
            <a:spLocks noChangeArrowheads="1"/>
          </p:cNvSpPr>
          <p:nvPr/>
        </p:nvSpPr>
        <p:spPr bwMode="auto">
          <a:xfrm>
            <a:off x="2392681" y="2971801"/>
            <a:ext cx="3496626"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brain(stem) ischaemia</a:t>
            </a:r>
          </a:p>
        </p:txBody>
      </p:sp>
      <p:sp>
        <p:nvSpPr>
          <p:cNvPr id="13" name="Line 31">
            <a:extLst>
              <a:ext uri="{FF2B5EF4-FFF2-40B4-BE49-F238E27FC236}">
                <a16:creationId xmlns:a16="http://schemas.microsoft.com/office/drawing/2014/main" id="{03CEBEBE-5BB5-5C4D-BC12-1DCC9137EBC6}"/>
              </a:ext>
            </a:extLst>
          </p:cNvPr>
          <p:cNvSpPr>
            <a:spLocks noChangeShapeType="1"/>
          </p:cNvSpPr>
          <p:nvPr/>
        </p:nvSpPr>
        <p:spPr bwMode="auto">
          <a:xfrm>
            <a:off x="4143375" y="3505200"/>
            <a:ext cx="0" cy="635000"/>
          </a:xfrm>
          <a:prstGeom prst="line">
            <a:avLst/>
          </a:prstGeom>
          <a:noFill/>
          <a:ln w="50800" cap="rnd">
            <a:solidFill>
              <a:schemeClr val="bg1">
                <a:lumMod val="65000"/>
              </a:schemeClr>
            </a:solidFill>
            <a:prstDash val="sysDot"/>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29">
            <a:extLst>
              <a:ext uri="{FF2B5EF4-FFF2-40B4-BE49-F238E27FC236}">
                <a16:creationId xmlns:a16="http://schemas.microsoft.com/office/drawing/2014/main" id="{EB5D0270-498D-2F4E-B5F4-369A827BBEAF}"/>
              </a:ext>
            </a:extLst>
          </p:cNvPr>
          <p:cNvSpPr>
            <a:spLocks noChangeArrowheads="1"/>
          </p:cNvSpPr>
          <p:nvPr/>
        </p:nvSpPr>
        <p:spPr bwMode="auto">
          <a:xfrm>
            <a:off x="2703513" y="3979864"/>
            <a:ext cx="2735526"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respiratory arrest</a:t>
            </a:r>
          </a:p>
        </p:txBody>
      </p:sp>
      <p:sp>
        <p:nvSpPr>
          <p:cNvPr id="18" name="Line 32">
            <a:extLst>
              <a:ext uri="{FF2B5EF4-FFF2-40B4-BE49-F238E27FC236}">
                <a16:creationId xmlns:a16="http://schemas.microsoft.com/office/drawing/2014/main" id="{938F9D4A-2164-FB42-9707-E72F14FBD20D}"/>
              </a:ext>
            </a:extLst>
          </p:cNvPr>
          <p:cNvSpPr>
            <a:spLocks noChangeShapeType="1"/>
          </p:cNvSpPr>
          <p:nvPr/>
        </p:nvSpPr>
        <p:spPr bwMode="auto">
          <a:xfrm>
            <a:off x="4143375" y="4470400"/>
            <a:ext cx="0" cy="635000"/>
          </a:xfrm>
          <a:prstGeom prst="line">
            <a:avLst/>
          </a:prstGeom>
          <a:noFill/>
          <a:ln w="50800" cap="rnd">
            <a:solidFill>
              <a:schemeClr val="bg1">
                <a:lumMod val="65000"/>
              </a:schemeClr>
            </a:solidFill>
            <a:prstDash val="sysDot"/>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Rectangle 33">
            <a:extLst>
              <a:ext uri="{FF2B5EF4-FFF2-40B4-BE49-F238E27FC236}">
                <a16:creationId xmlns:a16="http://schemas.microsoft.com/office/drawing/2014/main" id="{1D2E1812-CE01-1F46-883F-9399E213B20C}"/>
              </a:ext>
            </a:extLst>
          </p:cNvPr>
          <p:cNvSpPr>
            <a:spLocks noChangeArrowheads="1"/>
          </p:cNvSpPr>
          <p:nvPr/>
        </p:nvSpPr>
        <p:spPr bwMode="auto">
          <a:xfrm>
            <a:off x="2971801" y="5029201"/>
            <a:ext cx="2170467"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cardiac arrest</a:t>
            </a:r>
          </a:p>
        </p:txBody>
      </p:sp>
      <p:pic>
        <p:nvPicPr>
          <p:cNvPr id="21" name="Picture 11" descr="Scan 05">
            <a:extLst>
              <a:ext uri="{FF2B5EF4-FFF2-40B4-BE49-F238E27FC236}">
                <a16:creationId xmlns:a16="http://schemas.microsoft.com/office/drawing/2014/main" id="{54333A01-3D62-8A44-A821-A03554B7DA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0045" y="2978816"/>
            <a:ext cx="2337821" cy="15332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sp>
        <p:nvSpPr>
          <p:cNvPr id="22" name="AutoShape 22">
            <a:extLst>
              <a:ext uri="{FF2B5EF4-FFF2-40B4-BE49-F238E27FC236}">
                <a16:creationId xmlns:a16="http://schemas.microsoft.com/office/drawing/2014/main" id="{7B44009D-1C33-7F43-B19F-B64CC0FD78D3}"/>
              </a:ext>
            </a:extLst>
          </p:cNvPr>
          <p:cNvSpPr>
            <a:spLocks noChangeArrowheads="1"/>
          </p:cNvSpPr>
          <p:nvPr/>
        </p:nvSpPr>
        <p:spPr bwMode="auto">
          <a:xfrm>
            <a:off x="6812511" y="3632200"/>
            <a:ext cx="762000" cy="381000"/>
          </a:xfrm>
          <a:prstGeom prst="leftArrow">
            <a:avLst>
              <a:gd name="adj1" fmla="val 50000"/>
              <a:gd name="adj2" fmla="val 50000"/>
            </a:avLst>
          </a:prstGeom>
          <a:solidFill>
            <a:schemeClr val="tx1"/>
          </a:solidFill>
          <a:ln w="28575">
            <a:no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Calibri" panose="020F0502020204030204"/>
              <a:ea typeface="+mn-ea"/>
              <a:cs typeface="+mn-cs"/>
            </a:endParaRPr>
          </a:p>
        </p:txBody>
      </p:sp>
      <p:pic>
        <p:nvPicPr>
          <p:cNvPr id="25" name="Picture 12" descr="Scan 13">
            <a:extLst>
              <a:ext uri="{FF2B5EF4-FFF2-40B4-BE49-F238E27FC236}">
                <a16:creationId xmlns:a16="http://schemas.microsoft.com/office/drawing/2014/main" id="{563616CC-2599-4244-9018-E369CB064F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3204" y="4658496"/>
            <a:ext cx="2344662" cy="1553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sp>
        <p:nvSpPr>
          <p:cNvPr id="26" name="AutoShape 23">
            <a:extLst>
              <a:ext uri="{FF2B5EF4-FFF2-40B4-BE49-F238E27FC236}">
                <a16:creationId xmlns:a16="http://schemas.microsoft.com/office/drawing/2014/main" id="{57111A83-5DB8-0948-8DDD-EEEF0710E148}"/>
              </a:ext>
            </a:extLst>
          </p:cNvPr>
          <p:cNvSpPr>
            <a:spLocks noChangeArrowheads="1"/>
          </p:cNvSpPr>
          <p:nvPr/>
        </p:nvSpPr>
        <p:spPr bwMode="auto">
          <a:xfrm flipH="1">
            <a:off x="6886576" y="5105400"/>
            <a:ext cx="762000" cy="381000"/>
          </a:xfrm>
          <a:prstGeom prst="leftArrow">
            <a:avLst>
              <a:gd name="adj1" fmla="val 50000"/>
              <a:gd name="adj2" fmla="val 50000"/>
            </a:avLst>
          </a:prstGeom>
          <a:solidFill>
            <a:schemeClr val="tx1"/>
          </a:solidFill>
          <a:ln w="28575">
            <a:no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094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200" y="274638"/>
            <a:ext cx="8229600" cy="1143000"/>
          </a:xfrm>
        </p:spPr>
        <p:txBody>
          <a:bodyPr anchor="t">
            <a:normAutofit/>
          </a:bodyPr>
          <a:lstStyle/>
          <a:p>
            <a:r>
              <a:rPr lang="en-US" dirty="0">
                <a:solidFill>
                  <a:srgbClr val="E0119D"/>
                </a:solidFill>
                <a:latin typeface="Arial"/>
                <a:cs typeface="Arial"/>
              </a:rPr>
              <a:t>1 death : 3 sets of criteria</a:t>
            </a:r>
            <a:endParaRPr lang="en-US" sz="3111" dirty="0">
              <a:solidFill>
                <a:srgbClr val="E0119D"/>
              </a:solidFill>
              <a:latin typeface="Arial"/>
              <a:cs typeface="Arial"/>
            </a:endParaRPr>
          </a:p>
        </p:txBody>
      </p:sp>
      <p:sp>
        <p:nvSpPr>
          <p:cNvPr id="5" name="Isosceles Triangle 4"/>
          <p:cNvSpPr/>
          <p:nvPr/>
        </p:nvSpPr>
        <p:spPr>
          <a:xfrm>
            <a:off x="3930953" y="2870201"/>
            <a:ext cx="4342191" cy="2792064"/>
          </a:xfrm>
          <a:prstGeom prst="triangle">
            <a:avLst/>
          </a:prstGeom>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9" name="TextBox 8"/>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dirty="0">
                <a:solidFill>
                  <a:prstClr val="black"/>
                </a:solidFill>
                <a:latin typeface="Arial" charset="0"/>
              </a:rPr>
              <a:t>DEATH</a:t>
            </a:r>
          </a:p>
        </p:txBody>
      </p:sp>
      <p:sp>
        <p:nvSpPr>
          <p:cNvPr id="10" name="TextBox 9"/>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for consciousness</a:t>
            </a:r>
          </a:p>
          <a:p>
            <a:pPr algn="ctr" defTabSz="914400" fontAlgn="base">
              <a:spcBef>
                <a:spcPct val="0"/>
              </a:spcBef>
              <a:spcAft>
                <a:spcPct val="0"/>
              </a:spcAft>
            </a:pPr>
            <a:endParaRPr lang="en-US" sz="1000" dirty="0">
              <a:solidFill>
                <a:srgbClr val="000000"/>
              </a:solidFill>
              <a:latin typeface="Arial" charset="0"/>
            </a:endParaRPr>
          </a:p>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to breathe</a:t>
            </a:r>
          </a:p>
        </p:txBody>
      </p:sp>
      <p:sp>
        <p:nvSpPr>
          <p:cNvPr id="11" name="TextBox 10"/>
          <p:cNvSpPr txBox="1"/>
          <p:nvPr/>
        </p:nvSpPr>
        <p:spPr>
          <a:xfrm>
            <a:off x="4366383" y="1186517"/>
            <a:ext cx="3422951" cy="461665"/>
          </a:xfrm>
          <a:prstGeom prst="rect">
            <a:avLst/>
          </a:prstGeom>
          <a:noFill/>
        </p:spPr>
        <p:txBody>
          <a:bodyPr wrap="square" rtlCol="0">
            <a:spAutoFit/>
          </a:bodyPr>
          <a:lstStyle/>
          <a:p>
            <a:pPr algn="ctr" defTabSz="914400" fontAlgn="base">
              <a:spcBef>
                <a:spcPct val="0"/>
              </a:spcBef>
              <a:spcAft>
                <a:spcPct val="0"/>
              </a:spcAft>
            </a:pPr>
            <a:r>
              <a:rPr lang="en-US" sz="2400" dirty="0">
                <a:solidFill>
                  <a:srgbClr val="000000"/>
                </a:solidFill>
                <a:latin typeface="Calibri"/>
              </a:rPr>
              <a:t>Neurological Criteria</a:t>
            </a:r>
          </a:p>
        </p:txBody>
      </p:sp>
      <p:sp>
        <p:nvSpPr>
          <p:cNvPr id="12" name="TextBox 11"/>
          <p:cNvSpPr txBox="1"/>
          <p:nvPr/>
        </p:nvSpPr>
        <p:spPr>
          <a:xfrm>
            <a:off x="1294194" y="4245230"/>
            <a:ext cx="3422951" cy="461665"/>
          </a:xfrm>
          <a:prstGeom prst="rect">
            <a:avLst/>
          </a:prstGeom>
          <a:noFill/>
        </p:spPr>
        <p:txBody>
          <a:bodyPr wrap="square" rtlCol="0">
            <a:spAutoFit/>
          </a:bodyPr>
          <a:lstStyle/>
          <a:p>
            <a:pPr algn="ctr" defTabSz="914400" fontAlgn="base">
              <a:spcBef>
                <a:spcPct val="0"/>
              </a:spcBef>
              <a:spcAft>
                <a:spcPct val="0"/>
              </a:spcAft>
            </a:pPr>
            <a:r>
              <a:rPr lang="en-US" sz="2400" dirty="0">
                <a:solidFill>
                  <a:srgbClr val="000000"/>
                </a:solidFill>
                <a:latin typeface="Calibri"/>
              </a:rPr>
              <a:t>Circulatory Criteria</a:t>
            </a:r>
          </a:p>
        </p:txBody>
      </p:sp>
      <p:sp>
        <p:nvSpPr>
          <p:cNvPr id="13" name="TextBox 12"/>
          <p:cNvSpPr txBox="1"/>
          <p:nvPr/>
        </p:nvSpPr>
        <p:spPr>
          <a:xfrm>
            <a:off x="7245050" y="4245230"/>
            <a:ext cx="3422951" cy="461665"/>
          </a:xfrm>
          <a:prstGeom prst="rect">
            <a:avLst/>
          </a:prstGeom>
          <a:noFill/>
        </p:spPr>
        <p:txBody>
          <a:bodyPr wrap="square" rtlCol="0">
            <a:spAutoFit/>
          </a:bodyPr>
          <a:lstStyle/>
          <a:p>
            <a:pPr algn="ctr" defTabSz="914400" fontAlgn="base">
              <a:spcBef>
                <a:spcPct val="0"/>
              </a:spcBef>
              <a:spcAft>
                <a:spcPct val="0"/>
              </a:spcAft>
            </a:pPr>
            <a:r>
              <a:rPr lang="en-US" sz="2400" dirty="0">
                <a:solidFill>
                  <a:srgbClr val="000000"/>
                </a:solidFill>
                <a:latin typeface="Calibri"/>
              </a:rPr>
              <a:t>Somatic Criteria</a:t>
            </a:r>
          </a:p>
        </p:txBody>
      </p:sp>
      <p:pic>
        <p:nvPicPr>
          <p:cNvPr id="14" name="Picture 13" descr="iStock_000011132098Small png.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28491" y="1600201"/>
            <a:ext cx="1693335" cy="1270001"/>
          </a:xfrm>
          <a:prstGeom prst="rect">
            <a:avLst/>
          </a:prstGeom>
        </p:spPr>
      </p:pic>
      <p:pic>
        <p:nvPicPr>
          <p:cNvPr id="15" name="Picture 14" descr="iStock_000010570189XSmall png.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67232" y="4645340"/>
            <a:ext cx="1079500" cy="1616075"/>
          </a:xfrm>
          <a:prstGeom prst="rect">
            <a:avLst/>
          </a:prstGeom>
        </p:spPr>
      </p:pic>
      <p:pic>
        <p:nvPicPr>
          <p:cNvPr id="16" name="Picture 15" descr="iStock_cardiac death png.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85578" y="4753818"/>
            <a:ext cx="1845374" cy="1384030"/>
          </a:xfrm>
          <a:prstGeom prst="rect">
            <a:avLst/>
          </a:prstGeom>
        </p:spPr>
      </p:pic>
      <p:grpSp>
        <p:nvGrpSpPr>
          <p:cNvPr id="17" name="Group 16"/>
          <p:cNvGrpSpPr/>
          <p:nvPr/>
        </p:nvGrpSpPr>
        <p:grpSpPr>
          <a:xfrm>
            <a:off x="6444514" y="1713736"/>
            <a:ext cx="4045436" cy="1143681"/>
            <a:chOff x="183469" y="846698"/>
            <a:chExt cx="4045436" cy="1143681"/>
          </a:xfrm>
        </p:grpSpPr>
        <p:grpSp>
          <p:nvGrpSpPr>
            <p:cNvPr id="18" name="Group 17"/>
            <p:cNvGrpSpPr/>
            <p:nvPr/>
          </p:nvGrpSpPr>
          <p:grpSpPr>
            <a:xfrm>
              <a:off x="183469" y="846698"/>
              <a:ext cx="1259357" cy="1143681"/>
              <a:chOff x="2929950" y="2320894"/>
              <a:chExt cx="2682982" cy="2908099"/>
            </a:xfrm>
          </p:grpSpPr>
          <p:pic>
            <p:nvPicPr>
              <p:cNvPr id="20" name="Picture 19"/>
              <p:cNvPicPr>
                <a:picLocks noChangeAspect="1"/>
              </p:cNvPicPr>
              <p:nvPr/>
            </p:nvPicPr>
            <p:blipFill>
              <a:blip r:embed="rId5"/>
              <a:stretch>
                <a:fillRect/>
              </a:stretch>
            </p:blipFill>
            <p:spPr>
              <a:xfrm>
                <a:off x="2929950" y="3017957"/>
                <a:ext cx="2682982" cy="2211036"/>
              </a:xfrm>
              <a:prstGeom prst="rect">
                <a:avLst/>
              </a:prstGeom>
            </p:spPr>
          </p:pic>
          <p:pic>
            <p:nvPicPr>
              <p:cNvPr id="21" name="Picture 20"/>
              <p:cNvPicPr>
                <a:picLocks noChangeAspect="1"/>
              </p:cNvPicPr>
              <p:nvPr/>
            </p:nvPicPr>
            <p:blipFill>
              <a:blip r:embed="rId6"/>
              <a:stretch>
                <a:fillRect/>
              </a:stretch>
            </p:blipFill>
            <p:spPr>
              <a:xfrm>
                <a:off x="3512440" y="2320894"/>
                <a:ext cx="787400" cy="952500"/>
              </a:xfrm>
              <a:prstGeom prst="rect">
                <a:avLst/>
              </a:prstGeom>
            </p:spPr>
          </p:pic>
        </p:grpSp>
        <p:sp>
          <p:nvSpPr>
            <p:cNvPr id="19" name="Rectangle 3"/>
            <p:cNvSpPr txBox="1">
              <a:spLocks noChangeArrowheads="1"/>
            </p:cNvSpPr>
            <p:nvPr/>
          </p:nvSpPr>
          <p:spPr bwMode="auto">
            <a:xfrm>
              <a:off x="1074674" y="846699"/>
              <a:ext cx="3154231" cy="87464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algn="l"/>
              <a:r>
                <a:rPr lang="en-US" sz="2000" dirty="0">
                  <a:solidFill>
                    <a:srgbClr val="0000FF"/>
                  </a:solidFill>
                  <a:latin typeface="Arial" charset="0"/>
                  <a:ea typeface="ＭＳ Ｐゴシック" charset="-128"/>
                  <a:cs typeface="Arial" charset="0"/>
                </a:rPr>
                <a:t>Death </a:t>
              </a:r>
            </a:p>
            <a:p>
              <a:pPr algn="l"/>
              <a:r>
                <a:rPr lang="en-US" sz="2000" dirty="0">
                  <a:solidFill>
                    <a:srgbClr val="0000FF"/>
                  </a:solidFill>
                  <a:latin typeface="Arial" charset="0"/>
                  <a:ea typeface="ＭＳ Ｐゴシック" charset="-128"/>
                  <a:cs typeface="Arial" charset="0"/>
                </a:rPr>
                <a:t>= loss of function</a:t>
              </a:r>
            </a:p>
          </p:txBody>
        </p:sp>
      </p:grpSp>
      <p:sp>
        <p:nvSpPr>
          <p:cNvPr id="23" name="TextBox 22"/>
          <p:cNvSpPr txBox="1"/>
          <p:nvPr/>
        </p:nvSpPr>
        <p:spPr>
          <a:xfrm>
            <a:off x="1621696" y="1750836"/>
            <a:ext cx="3542631" cy="1015663"/>
          </a:xfrm>
          <a:prstGeom prst="rect">
            <a:avLst/>
          </a:prstGeom>
          <a:noFill/>
        </p:spPr>
        <p:txBody>
          <a:bodyPr wrap="square" rtlCol="0">
            <a:spAutoFit/>
          </a:bodyPr>
          <a:lstStyle/>
          <a:p>
            <a:pPr algn="just" defTabSz="914400" fontAlgn="base">
              <a:spcBef>
                <a:spcPct val="0"/>
              </a:spcBef>
              <a:spcAft>
                <a:spcPct val="0"/>
              </a:spcAft>
            </a:pPr>
            <a:r>
              <a:rPr lang="en-US" sz="2000" b="1" dirty="0">
                <a:solidFill>
                  <a:srgbClr val="FF0000"/>
                </a:solidFill>
                <a:latin typeface="Arial"/>
                <a:ea typeface="Arial"/>
                <a:cs typeface="Arial"/>
              </a:rPr>
              <a:t>All human death is anatomically located to the brain.</a:t>
            </a:r>
            <a:r>
              <a:rPr lang="en-GB" sz="2000" b="1" dirty="0">
                <a:solidFill>
                  <a:srgbClr val="FF0000"/>
                </a:solidFill>
                <a:latin typeface="Arial"/>
                <a:ea typeface="Arial"/>
                <a:cs typeface="Arial"/>
              </a:rPr>
              <a:t> </a:t>
            </a:r>
          </a:p>
        </p:txBody>
      </p:sp>
      <p:sp>
        <p:nvSpPr>
          <p:cNvPr id="25" name="Rectangle 24"/>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Chair Induction</a:t>
            </a:r>
          </a:p>
        </p:txBody>
      </p:sp>
      <p:pic>
        <p:nvPicPr>
          <p:cNvPr id="27" name="Picture 26" descr="iStock_000001864775Small.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80237" y="2366031"/>
            <a:ext cx="1447783" cy="1314356"/>
          </a:xfrm>
          <a:prstGeom prst="rect">
            <a:avLst/>
          </a:prstGeom>
        </p:spPr>
      </p:pic>
      <p:sp>
        <p:nvSpPr>
          <p:cNvPr id="28" name="Oval 27"/>
          <p:cNvSpPr/>
          <p:nvPr/>
        </p:nvSpPr>
        <p:spPr bwMode="auto">
          <a:xfrm>
            <a:off x="3478471" y="2769532"/>
            <a:ext cx="554334" cy="793259"/>
          </a:xfrm>
          <a:prstGeom prst="ellipse">
            <a:avLst/>
          </a:prstGeom>
          <a:noFill/>
          <a:ln w="50800" cap="flat" cmpd="sng" algn="ctr">
            <a:solidFill>
              <a:srgbClr val="FFFF00"/>
            </a:solidFill>
            <a:prstDash val="solid"/>
            <a:round/>
            <a:headEnd type="none" w="med" len="med"/>
            <a:tailEnd type="none" w="med" len="med"/>
          </a:ln>
          <a:effectLst/>
          <a:scene3d>
            <a:camera prst="orthographicFront"/>
            <a:lightRig rig="legacyFlat3" dir="t"/>
          </a:scene3d>
          <a:sp3d extrusionH="430200" prstMaterial="legacyMatte">
            <a:extrusionClr>
              <a:schemeClr val="accent1"/>
            </a:extrusionClr>
          </a:sp3d>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endParaRPr lang="en-US" sz="1600">
              <a:solidFill>
                <a:srgbClr val="008000"/>
              </a:solidFill>
              <a:latin typeface="Arial" pitchFamily="-106" charset="0"/>
              <a:ea typeface="Arial" pitchFamily="-106" charset="0"/>
              <a:cs typeface="Arial" pitchFamily="-106" charset="0"/>
            </a:endParaRPr>
          </a:p>
        </p:txBody>
      </p:sp>
    </p:spTree>
    <p:extLst>
      <p:ext uri="{BB962C8B-B14F-4D97-AF65-F5344CB8AC3E}">
        <p14:creationId xmlns:p14="http://schemas.microsoft.com/office/powerpoint/2010/main" val="900995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heel(1)">
                                      <p:cBhvr>
                                        <p:cTn id="17" dur="20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17"/>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28"/>
                                        </p:tgtEl>
                                        <p:attrNameLst>
                                          <p:attrName>style.visibility</p:attrName>
                                        </p:attrNameLst>
                                      </p:cBhvr>
                                      <p:to>
                                        <p:strVal val="hidden"/>
                                      </p:to>
                                    </p:set>
                                  </p:childTnLst>
                                </p:cTn>
                              </p:par>
                              <p:par>
                                <p:cTn id="24" presetID="1" presetClass="exit" presetSubtype="0" fill="hold" grpId="1" nodeType="withEffect">
                                  <p:stCondLst>
                                    <p:cond delay="0"/>
                                  </p:stCondLst>
                                  <p:childTnLst>
                                    <p:set>
                                      <p:cBhvr>
                                        <p:cTn id="25" dur="1" fill="hold">
                                          <p:stCondLst>
                                            <p:cond delay="0"/>
                                          </p:stCondLst>
                                        </p:cTn>
                                        <p:tgtEl>
                                          <p:spTgt spid="23"/>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27"/>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23" grpId="0"/>
      <p:bldP spid="23" grpId="1"/>
      <p:bldP spid="28" grpId="0" animBg="1"/>
      <p:bldP spid="2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1"/>
          <p:cNvSpPr txBox="1">
            <a:spLocks/>
          </p:cNvSpPr>
          <p:nvPr/>
        </p:nvSpPr>
        <p:spPr>
          <a:xfrm>
            <a:off x="1981200" y="46765"/>
            <a:ext cx="8382000" cy="1143000"/>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dirty="0">
                <a:solidFill>
                  <a:srgbClr val="E0119D"/>
                </a:solidFill>
                <a:latin typeface="Calibri"/>
              </a:rPr>
              <a:t>Diagnosis Death using Somatic Criteria</a:t>
            </a:r>
            <a:endParaRPr lang="en-US" dirty="0">
              <a:solidFill>
                <a:srgbClr val="E0119D"/>
              </a:solidFill>
              <a:latin typeface="Calibri"/>
            </a:endParaRPr>
          </a:p>
        </p:txBody>
      </p:sp>
      <p:sp>
        <p:nvSpPr>
          <p:cNvPr id="5" name="Isosceles Triangle 4"/>
          <p:cNvSpPr/>
          <p:nvPr/>
        </p:nvSpPr>
        <p:spPr>
          <a:xfrm>
            <a:off x="3930953" y="2870201"/>
            <a:ext cx="4342191" cy="2792064"/>
          </a:xfrm>
          <a:prstGeom prst="triangle">
            <a:avLst/>
          </a:prstGeom>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9" name="TextBox 8"/>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dirty="0">
                <a:solidFill>
                  <a:prstClr val="black"/>
                </a:solidFill>
                <a:latin typeface="Arial" charset="0"/>
              </a:rPr>
              <a:t>DEATH</a:t>
            </a:r>
          </a:p>
        </p:txBody>
      </p:sp>
      <p:sp>
        <p:nvSpPr>
          <p:cNvPr id="11" name="TextBox 10"/>
          <p:cNvSpPr txBox="1"/>
          <p:nvPr/>
        </p:nvSpPr>
        <p:spPr>
          <a:xfrm>
            <a:off x="4366383" y="1186517"/>
            <a:ext cx="3422951" cy="461665"/>
          </a:xfrm>
          <a:prstGeom prst="rect">
            <a:avLst/>
          </a:prstGeom>
          <a:noFill/>
        </p:spPr>
        <p:txBody>
          <a:bodyPr wrap="square" rtlCol="0">
            <a:spAutoFit/>
          </a:bodyPr>
          <a:lstStyle/>
          <a:p>
            <a:pPr algn="ctr" defTabSz="914400" fontAlgn="base">
              <a:spcBef>
                <a:spcPct val="0"/>
              </a:spcBef>
              <a:spcAft>
                <a:spcPct val="0"/>
              </a:spcAft>
            </a:pPr>
            <a:r>
              <a:rPr lang="en-US" sz="2400" dirty="0">
                <a:solidFill>
                  <a:srgbClr val="000000"/>
                </a:solidFill>
                <a:latin typeface="Calibri"/>
              </a:rPr>
              <a:t>Neurological Criteria</a:t>
            </a:r>
          </a:p>
        </p:txBody>
      </p:sp>
      <p:sp>
        <p:nvSpPr>
          <p:cNvPr id="12" name="TextBox 11"/>
          <p:cNvSpPr txBox="1"/>
          <p:nvPr/>
        </p:nvSpPr>
        <p:spPr>
          <a:xfrm>
            <a:off x="1294194" y="4245230"/>
            <a:ext cx="3422951" cy="461665"/>
          </a:xfrm>
          <a:prstGeom prst="rect">
            <a:avLst/>
          </a:prstGeom>
          <a:noFill/>
        </p:spPr>
        <p:txBody>
          <a:bodyPr wrap="square" rtlCol="0">
            <a:spAutoFit/>
          </a:bodyPr>
          <a:lstStyle/>
          <a:p>
            <a:pPr algn="ctr" defTabSz="914400" fontAlgn="base">
              <a:spcBef>
                <a:spcPct val="0"/>
              </a:spcBef>
              <a:spcAft>
                <a:spcPct val="0"/>
              </a:spcAft>
            </a:pPr>
            <a:r>
              <a:rPr lang="en-US" sz="2400" dirty="0">
                <a:solidFill>
                  <a:srgbClr val="000000"/>
                </a:solidFill>
                <a:latin typeface="Calibri"/>
              </a:rPr>
              <a:t>Circulatory Criteria</a:t>
            </a:r>
          </a:p>
        </p:txBody>
      </p:sp>
      <p:sp>
        <p:nvSpPr>
          <p:cNvPr id="13" name="TextBox 12"/>
          <p:cNvSpPr txBox="1"/>
          <p:nvPr/>
        </p:nvSpPr>
        <p:spPr>
          <a:xfrm>
            <a:off x="7245050" y="4245230"/>
            <a:ext cx="3422951" cy="461665"/>
          </a:xfrm>
          <a:prstGeom prst="rect">
            <a:avLst/>
          </a:prstGeom>
          <a:noFill/>
        </p:spPr>
        <p:txBody>
          <a:bodyPr wrap="square" rtlCol="0">
            <a:spAutoFit/>
          </a:bodyPr>
          <a:lstStyle/>
          <a:p>
            <a:pPr algn="ctr" defTabSz="914400" fontAlgn="base">
              <a:spcBef>
                <a:spcPct val="0"/>
              </a:spcBef>
              <a:spcAft>
                <a:spcPct val="0"/>
              </a:spcAft>
            </a:pPr>
            <a:r>
              <a:rPr lang="en-US" sz="2400" dirty="0">
                <a:solidFill>
                  <a:srgbClr val="000000"/>
                </a:solidFill>
                <a:latin typeface="Calibri"/>
              </a:rPr>
              <a:t>Somatic Criteria</a:t>
            </a:r>
          </a:p>
        </p:txBody>
      </p:sp>
      <p:pic>
        <p:nvPicPr>
          <p:cNvPr id="14" name="Picture 13" descr="iStock_000011132098Small png.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28491" y="1600201"/>
            <a:ext cx="1693335" cy="1270001"/>
          </a:xfrm>
          <a:prstGeom prst="rect">
            <a:avLst/>
          </a:prstGeom>
        </p:spPr>
      </p:pic>
      <p:pic>
        <p:nvPicPr>
          <p:cNvPr id="15" name="Picture 14" descr="iStock_000010570189XSmall png.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67232" y="4645340"/>
            <a:ext cx="1079500" cy="1616075"/>
          </a:xfrm>
          <a:prstGeom prst="rect">
            <a:avLst/>
          </a:prstGeom>
        </p:spPr>
      </p:pic>
      <p:pic>
        <p:nvPicPr>
          <p:cNvPr id="16" name="Picture 15" descr="iStock_cardiac death png.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85578" y="4753818"/>
            <a:ext cx="1845374" cy="1384030"/>
          </a:xfrm>
          <a:prstGeom prst="rect">
            <a:avLst/>
          </a:prstGeom>
        </p:spPr>
      </p:pic>
      <p:sp>
        <p:nvSpPr>
          <p:cNvPr id="17" name="TextBox 16"/>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for consciousness</a:t>
            </a:r>
          </a:p>
          <a:p>
            <a:pPr algn="ctr" defTabSz="914400" fontAlgn="base">
              <a:spcBef>
                <a:spcPct val="0"/>
              </a:spcBef>
              <a:spcAft>
                <a:spcPct val="0"/>
              </a:spcAft>
            </a:pPr>
            <a:endParaRPr lang="en-US" sz="1000" dirty="0">
              <a:solidFill>
                <a:srgbClr val="000000"/>
              </a:solidFill>
              <a:latin typeface="Arial" charset="0"/>
            </a:endParaRPr>
          </a:p>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to breathe</a:t>
            </a:r>
          </a:p>
        </p:txBody>
      </p:sp>
      <p:graphicFrame>
        <p:nvGraphicFramePr>
          <p:cNvPr id="18" name="Table 17"/>
          <p:cNvGraphicFramePr>
            <a:graphicFrameLocks noGrp="1"/>
          </p:cNvGraphicFramePr>
          <p:nvPr>
            <p:extLst>
              <p:ext uri="{D42A27DB-BD31-4B8C-83A1-F6EECF244321}">
                <p14:modId xmlns:p14="http://schemas.microsoft.com/office/powerpoint/2010/main" val="1859678979"/>
              </p:ext>
            </p:extLst>
          </p:nvPr>
        </p:nvGraphicFramePr>
        <p:xfrm>
          <a:off x="1669144" y="1184320"/>
          <a:ext cx="6096000" cy="4665726"/>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a:lnSpc>
                          <a:spcPct val="200000"/>
                        </a:lnSpc>
                        <a:spcAft>
                          <a:spcPts val="0"/>
                        </a:spcAft>
                      </a:pPr>
                      <a:r>
                        <a:rPr lang="en-GB" sz="1800" dirty="0">
                          <a:latin typeface="Times New Roman"/>
                          <a:ea typeface="Cambria"/>
                          <a:cs typeface="Times New Roman"/>
                        </a:rPr>
                        <a:t>Recognition of Life Extinct (ROLE)</a:t>
                      </a:r>
                    </a:p>
                  </a:txBody>
                  <a:tcPr marL="68580" marR="68580" marT="0" marB="0" anchor="ctr"/>
                </a:tc>
                <a:extLst>
                  <a:ext uri="{0D108BD9-81ED-4DB2-BD59-A6C34878D82A}">
                    <a16:rowId xmlns:a16="http://schemas.microsoft.com/office/drawing/2014/main" val="10000"/>
                  </a:ext>
                </a:extLst>
              </a:tr>
              <a:tr h="370840">
                <a:tc>
                  <a:txBody>
                    <a:bodyPr/>
                    <a:lstStyle/>
                    <a:p>
                      <a:pPr>
                        <a:lnSpc>
                          <a:spcPct val="200000"/>
                        </a:lnSpc>
                        <a:spcAft>
                          <a:spcPts val="0"/>
                        </a:spcAft>
                      </a:pPr>
                      <a:r>
                        <a:rPr lang="en-GB" sz="1200" dirty="0">
                          <a:latin typeface="Calibri"/>
                          <a:ea typeface="Cambria"/>
                          <a:cs typeface="Helvetica"/>
                        </a:rPr>
                        <a:t>1. Massive cranial and cerebral destruction</a:t>
                      </a:r>
                      <a:endParaRPr lang="en-GB" sz="1200" dirty="0">
                        <a:latin typeface="Times New Roman"/>
                        <a:ea typeface="Cambria"/>
                        <a:cs typeface="Times New Roman"/>
                      </a:endParaRPr>
                    </a:p>
                  </a:txBody>
                  <a:tcPr marL="68580" marR="68580" marT="0" marB="0" anchor="ctr"/>
                </a:tc>
                <a:extLst>
                  <a:ext uri="{0D108BD9-81ED-4DB2-BD59-A6C34878D82A}">
                    <a16:rowId xmlns:a16="http://schemas.microsoft.com/office/drawing/2014/main" val="10001"/>
                  </a:ext>
                </a:extLst>
              </a:tr>
              <a:tr h="370840">
                <a:tc>
                  <a:txBody>
                    <a:bodyPr/>
                    <a:lstStyle/>
                    <a:p>
                      <a:pPr>
                        <a:lnSpc>
                          <a:spcPct val="200000"/>
                        </a:lnSpc>
                        <a:spcAft>
                          <a:spcPts val="0"/>
                        </a:spcAft>
                      </a:pPr>
                      <a:r>
                        <a:rPr lang="en-GB" sz="1200">
                          <a:latin typeface="Calibri"/>
                          <a:ea typeface="Cambria"/>
                          <a:cs typeface="Helvetica"/>
                        </a:rPr>
                        <a:t>2. Hemicorporectomy</a:t>
                      </a:r>
                      <a:endParaRPr lang="en-GB" sz="1200">
                        <a:latin typeface="Times New Roman"/>
                        <a:ea typeface="Cambria"/>
                        <a:cs typeface="Times New Roman"/>
                      </a:endParaRPr>
                    </a:p>
                  </a:txBody>
                  <a:tcPr marL="68580" marR="68580" marT="0" marB="0" anchor="ctr"/>
                </a:tc>
                <a:extLst>
                  <a:ext uri="{0D108BD9-81ED-4DB2-BD59-A6C34878D82A}">
                    <a16:rowId xmlns:a16="http://schemas.microsoft.com/office/drawing/2014/main" val="10002"/>
                  </a:ext>
                </a:extLst>
              </a:tr>
              <a:tr h="370840">
                <a:tc>
                  <a:txBody>
                    <a:bodyPr/>
                    <a:lstStyle/>
                    <a:p>
                      <a:pPr>
                        <a:lnSpc>
                          <a:spcPct val="200000"/>
                        </a:lnSpc>
                        <a:spcAft>
                          <a:spcPts val="0"/>
                        </a:spcAft>
                      </a:pPr>
                      <a:r>
                        <a:rPr lang="en-GB" sz="1200" dirty="0">
                          <a:latin typeface="Calibri"/>
                          <a:ea typeface="Cambria"/>
                          <a:cs typeface="Helvetica"/>
                        </a:rPr>
                        <a:t>3. Massive </a:t>
                      </a:r>
                      <a:r>
                        <a:rPr lang="en-GB" sz="1200" dirty="0" err="1">
                          <a:latin typeface="Calibri"/>
                          <a:ea typeface="Cambria"/>
                          <a:cs typeface="Helvetica"/>
                        </a:rPr>
                        <a:t>truncal</a:t>
                      </a:r>
                      <a:r>
                        <a:rPr lang="en-GB" sz="1200" dirty="0">
                          <a:latin typeface="Calibri"/>
                          <a:ea typeface="Cambria"/>
                          <a:cs typeface="Helvetica"/>
                        </a:rPr>
                        <a:t> injury incompatible with life including decapitation</a:t>
                      </a:r>
                      <a:endParaRPr lang="en-GB" sz="1200" dirty="0">
                        <a:latin typeface="Times New Roman"/>
                        <a:ea typeface="Cambria"/>
                        <a:cs typeface="Times New Roman"/>
                      </a:endParaRPr>
                    </a:p>
                  </a:txBody>
                  <a:tcPr marL="68580" marR="68580" marT="0" marB="0" anchor="ctr"/>
                </a:tc>
                <a:extLst>
                  <a:ext uri="{0D108BD9-81ED-4DB2-BD59-A6C34878D82A}">
                    <a16:rowId xmlns:a16="http://schemas.microsoft.com/office/drawing/2014/main" val="10003"/>
                  </a:ext>
                </a:extLst>
              </a:tr>
              <a:tr h="370840">
                <a:tc>
                  <a:txBody>
                    <a:bodyPr/>
                    <a:lstStyle/>
                    <a:p>
                      <a:pPr>
                        <a:lnSpc>
                          <a:spcPct val="200000"/>
                        </a:lnSpc>
                        <a:spcAft>
                          <a:spcPts val="0"/>
                        </a:spcAft>
                      </a:pPr>
                      <a:r>
                        <a:rPr lang="en-GB" sz="1200" dirty="0">
                          <a:latin typeface="Calibri"/>
                          <a:ea typeface="Cambria"/>
                          <a:cs typeface="Helvetica"/>
                        </a:rPr>
                        <a:t>4. Decomposition/putrefaction (Where tissue damage indicates that the patient has been dead for some hours) </a:t>
                      </a:r>
                      <a:endParaRPr lang="en-GB" sz="1200" dirty="0">
                        <a:latin typeface="Times New Roman"/>
                        <a:ea typeface="Cambria"/>
                        <a:cs typeface="Times New Roman"/>
                      </a:endParaRPr>
                    </a:p>
                  </a:txBody>
                  <a:tcPr marL="68580" marR="68580" marT="0" marB="0" anchor="ctr"/>
                </a:tc>
                <a:extLst>
                  <a:ext uri="{0D108BD9-81ED-4DB2-BD59-A6C34878D82A}">
                    <a16:rowId xmlns:a16="http://schemas.microsoft.com/office/drawing/2014/main" val="10004"/>
                  </a:ext>
                </a:extLst>
              </a:tr>
              <a:tr h="370840">
                <a:tc>
                  <a:txBody>
                    <a:bodyPr/>
                    <a:lstStyle/>
                    <a:p>
                      <a:pPr>
                        <a:lnSpc>
                          <a:spcPct val="200000"/>
                        </a:lnSpc>
                        <a:spcAft>
                          <a:spcPts val="0"/>
                        </a:spcAft>
                      </a:pPr>
                      <a:r>
                        <a:rPr lang="en-GB" sz="1200" dirty="0">
                          <a:latin typeface="Calibri"/>
                          <a:ea typeface="Cambria"/>
                          <a:cs typeface="Helvetica"/>
                        </a:rPr>
                        <a:t>5. Incineration (The presence of full thickness burns with charring of greater than 95% of the body surface)</a:t>
                      </a:r>
                      <a:endParaRPr lang="en-GB" sz="1200" dirty="0">
                        <a:latin typeface="Times New Roman"/>
                        <a:ea typeface="Cambria"/>
                        <a:cs typeface="Times New Roman"/>
                      </a:endParaRPr>
                    </a:p>
                  </a:txBody>
                  <a:tcPr marL="68580" marR="68580" marT="0" marB="0" anchor="ctr"/>
                </a:tc>
                <a:extLst>
                  <a:ext uri="{0D108BD9-81ED-4DB2-BD59-A6C34878D82A}">
                    <a16:rowId xmlns:a16="http://schemas.microsoft.com/office/drawing/2014/main" val="10005"/>
                  </a:ext>
                </a:extLst>
              </a:tr>
              <a:tr h="370840">
                <a:tc>
                  <a:txBody>
                    <a:bodyPr/>
                    <a:lstStyle/>
                    <a:p>
                      <a:pPr>
                        <a:lnSpc>
                          <a:spcPct val="200000"/>
                        </a:lnSpc>
                        <a:spcAft>
                          <a:spcPts val="0"/>
                        </a:spcAft>
                      </a:pPr>
                      <a:r>
                        <a:rPr lang="en-GB" sz="1200" dirty="0">
                          <a:latin typeface="Calibri"/>
                          <a:ea typeface="Cambria"/>
                          <a:cs typeface="Helvetica"/>
                        </a:rPr>
                        <a:t>6. Hypostasis (The pooling of blood in congested vessels in the dependent part of the body in the position in which it lies after death)</a:t>
                      </a:r>
                      <a:endParaRPr lang="en-GB" sz="1200" dirty="0">
                        <a:latin typeface="Times New Roman"/>
                        <a:ea typeface="Cambria"/>
                        <a:cs typeface="Times New Roman"/>
                      </a:endParaRPr>
                    </a:p>
                  </a:txBody>
                  <a:tcPr marL="68580" marR="68580" marT="0" marB="0" anchor="ctr"/>
                </a:tc>
                <a:extLst>
                  <a:ext uri="{0D108BD9-81ED-4DB2-BD59-A6C34878D82A}">
                    <a16:rowId xmlns:a16="http://schemas.microsoft.com/office/drawing/2014/main" val="10006"/>
                  </a:ext>
                </a:extLst>
              </a:tr>
              <a:tr h="370840">
                <a:tc>
                  <a:txBody>
                    <a:bodyPr/>
                    <a:lstStyle/>
                    <a:p>
                      <a:pPr>
                        <a:lnSpc>
                          <a:spcPct val="200000"/>
                        </a:lnSpc>
                        <a:spcAft>
                          <a:spcPts val="0"/>
                        </a:spcAft>
                      </a:pPr>
                      <a:r>
                        <a:rPr lang="en-GB" sz="1200" dirty="0">
                          <a:latin typeface="Calibri"/>
                          <a:ea typeface="Cambria"/>
                          <a:cs typeface="Helvetica"/>
                        </a:rPr>
                        <a:t>7. Rigor Mortis (The stiffness occurring after death from the post mortem breakdown of enzymes in the muscle fibres)</a:t>
                      </a:r>
                      <a:endParaRPr lang="en-GB" sz="1200" dirty="0">
                        <a:latin typeface="Times New Roman"/>
                        <a:ea typeface="Cambria"/>
                        <a:cs typeface="Times New Roman"/>
                      </a:endParaRPr>
                    </a:p>
                  </a:txBody>
                  <a:tcPr marL="68580" marR="68580" marT="0" marB="0" anchor="ctr"/>
                </a:tc>
                <a:extLst>
                  <a:ext uri="{0D108BD9-81ED-4DB2-BD59-A6C34878D82A}">
                    <a16:rowId xmlns:a16="http://schemas.microsoft.com/office/drawing/2014/main" val="10007"/>
                  </a:ext>
                </a:extLst>
              </a:tr>
              <a:tr h="370840">
                <a:tc>
                  <a:txBody>
                    <a:bodyPr/>
                    <a:lstStyle/>
                    <a:p>
                      <a:pPr>
                        <a:lnSpc>
                          <a:spcPct val="200000"/>
                        </a:lnSpc>
                        <a:spcAft>
                          <a:spcPts val="0"/>
                        </a:spcAft>
                      </a:pPr>
                      <a:r>
                        <a:rPr lang="en-GB" sz="1200" dirty="0">
                          <a:latin typeface="Calibri"/>
                          <a:ea typeface="Cambria"/>
                          <a:cs typeface="Helvetica"/>
                        </a:rPr>
                        <a:t>In the newborn, foetal maceration</a:t>
                      </a:r>
                      <a:endParaRPr lang="en-GB" sz="1200" dirty="0">
                        <a:latin typeface="Times New Roman"/>
                        <a:ea typeface="Cambria"/>
                        <a:cs typeface="Times New Roman"/>
                      </a:endParaRPr>
                    </a:p>
                  </a:txBody>
                  <a:tcPr marL="68580" marR="68580" marT="0" marB="0" anchor="ctr"/>
                </a:tc>
                <a:extLst>
                  <a:ext uri="{0D108BD9-81ED-4DB2-BD59-A6C34878D82A}">
                    <a16:rowId xmlns:a16="http://schemas.microsoft.com/office/drawing/2014/main" val="10008"/>
                  </a:ext>
                </a:extLst>
              </a:tr>
            </a:tbl>
          </a:graphicData>
        </a:graphic>
      </p:graphicFrame>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Chair Induction</a:t>
            </a:r>
          </a:p>
        </p:txBody>
      </p:sp>
    </p:spTree>
    <p:extLst>
      <p:ext uri="{BB962C8B-B14F-4D97-AF65-F5344CB8AC3E}">
        <p14:creationId xmlns:p14="http://schemas.microsoft.com/office/powerpoint/2010/main" val="908485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Chair Induction</a:t>
            </a:r>
          </a:p>
        </p:txBody>
      </p:sp>
      <p:sp>
        <p:nvSpPr>
          <p:cNvPr id="13" name="Isosceles Triangle 12"/>
          <p:cNvSpPr/>
          <p:nvPr/>
        </p:nvSpPr>
        <p:spPr>
          <a:xfrm>
            <a:off x="3930953" y="2870201"/>
            <a:ext cx="4342191" cy="2792064"/>
          </a:xfrm>
          <a:prstGeom prst="triangle">
            <a:avLst/>
          </a:prstGeom>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17" name="TextBox 16"/>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dirty="0">
                <a:solidFill>
                  <a:srgbClr val="000000"/>
                </a:solidFill>
                <a:latin typeface="Arial" charset="0"/>
              </a:rPr>
              <a:t>DEATH</a:t>
            </a:r>
          </a:p>
        </p:txBody>
      </p:sp>
      <p:sp>
        <p:nvSpPr>
          <p:cNvPr id="14" name="Footer Placeholder 2"/>
          <p:cNvSpPr txBox="1">
            <a:spLocks/>
          </p:cNvSpPr>
          <p:nvPr/>
        </p:nvSpPr>
        <p:spPr>
          <a:xfrm>
            <a:off x="1524000" y="6272214"/>
            <a:ext cx="9144000" cy="6127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3200" dirty="0">
              <a:solidFill>
                <a:srgbClr val="FFFFFF"/>
              </a:solidFill>
              <a:latin typeface="Calibri"/>
            </a:endParaRPr>
          </a:p>
        </p:txBody>
      </p:sp>
      <p:sp>
        <p:nvSpPr>
          <p:cNvPr id="16" name="TextBox 15"/>
          <p:cNvSpPr txBox="1"/>
          <p:nvPr/>
        </p:nvSpPr>
        <p:spPr>
          <a:xfrm>
            <a:off x="1741574" y="2805599"/>
            <a:ext cx="3422951" cy="1323439"/>
          </a:xfrm>
          <a:prstGeom prst="rect">
            <a:avLst/>
          </a:prstGeom>
          <a:noFill/>
        </p:spPr>
        <p:txBody>
          <a:bodyPr wrap="square" rtlCol="0">
            <a:spAutoFit/>
          </a:bodyPr>
          <a:lstStyle/>
          <a:p>
            <a:pPr marL="514350" indent="-514350">
              <a:buFont typeface="+mj-lt"/>
              <a:buAutoNum type="arabicPeriod"/>
            </a:pPr>
            <a:r>
              <a:rPr lang="en-GB" sz="2000" dirty="0">
                <a:solidFill>
                  <a:srgbClr val="000000"/>
                </a:solidFill>
                <a:latin typeface="Calibri"/>
              </a:rPr>
              <a:t>A clear intention not to attempt / continue cardiopulmonary resuscitation (CPR).</a:t>
            </a:r>
            <a:endParaRPr lang="en-US" sz="2000" dirty="0">
              <a:solidFill>
                <a:srgbClr val="000000"/>
              </a:solidFill>
              <a:latin typeface="Calibri"/>
            </a:endParaRPr>
          </a:p>
        </p:txBody>
      </p:sp>
      <p:sp>
        <p:nvSpPr>
          <p:cNvPr id="20" name="TextBox 19"/>
          <p:cNvSpPr txBox="1"/>
          <p:nvPr/>
        </p:nvSpPr>
        <p:spPr>
          <a:xfrm>
            <a:off x="1294194" y="4571033"/>
            <a:ext cx="3422951" cy="400110"/>
          </a:xfrm>
          <a:prstGeom prst="rect">
            <a:avLst/>
          </a:prstGeom>
          <a:noFill/>
        </p:spPr>
        <p:txBody>
          <a:bodyPr wrap="square" rtlCol="0">
            <a:spAutoFit/>
          </a:bodyPr>
          <a:lstStyle/>
          <a:p>
            <a:pPr algn="ctr"/>
            <a:r>
              <a:rPr lang="en-US" sz="2000" dirty="0">
                <a:solidFill>
                  <a:srgbClr val="000000"/>
                </a:solidFill>
                <a:latin typeface="Calibri"/>
              </a:rPr>
              <a:t>Circulatory Criteria</a:t>
            </a:r>
          </a:p>
        </p:txBody>
      </p:sp>
      <p:pic>
        <p:nvPicPr>
          <p:cNvPr id="21" name="Picture 20" descr="iStock_cardiac death png.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85578" y="5079622"/>
            <a:ext cx="1845374" cy="1384030"/>
          </a:xfrm>
          <a:prstGeom prst="rect">
            <a:avLst/>
          </a:prstGeom>
        </p:spPr>
      </p:pic>
      <p:sp>
        <p:nvSpPr>
          <p:cNvPr id="23" name="Content Placeholder 4"/>
          <p:cNvSpPr txBox="1">
            <a:spLocks/>
          </p:cNvSpPr>
          <p:nvPr/>
        </p:nvSpPr>
        <p:spPr>
          <a:xfrm>
            <a:off x="2607272" y="1355548"/>
            <a:ext cx="7378939" cy="1450050"/>
          </a:xfrm>
          <a:prstGeom prst="rect">
            <a:avLst/>
          </a:prstGeom>
        </p:spPr>
        <p:txBody>
          <a:bodyPr vert="horz" lIns="91440" tIns="45720" rIns="91440" bIns="45720" rtlCol="0">
            <a:noAutofit/>
          </a:bodyPr>
          <a:lstStyle/>
          <a:p>
            <a:pPr marL="514350" indent="-514350" algn="just">
              <a:spcBef>
                <a:spcPct val="20000"/>
              </a:spcBef>
              <a:buFont typeface="+mj-lt"/>
              <a:buAutoNum type="arabicPeriod" startAt="2"/>
              <a:defRPr/>
            </a:pPr>
            <a:r>
              <a:rPr lang="en-GB" sz="2000" dirty="0">
                <a:solidFill>
                  <a:srgbClr val="000000"/>
                </a:solidFill>
                <a:latin typeface="Calibri"/>
              </a:rPr>
              <a:t>An </a:t>
            </a:r>
            <a:r>
              <a:rPr lang="en-GB" sz="2000" dirty="0">
                <a:solidFill>
                  <a:srgbClr val="008000"/>
                </a:solidFill>
                <a:latin typeface="Calibri"/>
              </a:rPr>
              <a:t>examination</a:t>
            </a:r>
            <a:r>
              <a:rPr lang="en-GB" sz="2000" dirty="0">
                <a:solidFill>
                  <a:srgbClr val="000000"/>
                </a:solidFill>
                <a:latin typeface="Calibri"/>
              </a:rPr>
              <a:t> and an </a:t>
            </a:r>
            <a:r>
              <a:rPr lang="en-GB" sz="2000" dirty="0">
                <a:solidFill>
                  <a:srgbClr val="008000"/>
                </a:solidFill>
                <a:latin typeface="Calibri"/>
              </a:rPr>
              <a:t>observation </a:t>
            </a:r>
            <a:r>
              <a:rPr lang="en-GB" sz="2000" dirty="0">
                <a:solidFill>
                  <a:srgbClr val="000000"/>
                </a:solidFill>
                <a:latin typeface="Calibri"/>
              </a:rPr>
              <a:t>period to confirm continuous apnoea, absent circulation and unconsciousness; after which the likelihood of spontaneous resumption of cardiac function will have passed.						    UK: 5 minutes </a:t>
            </a:r>
            <a:endParaRPr lang="en-US" sz="2000" dirty="0">
              <a:solidFill>
                <a:srgbClr val="000000"/>
              </a:solidFill>
              <a:latin typeface="Calibri"/>
            </a:endParaRPr>
          </a:p>
        </p:txBody>
      </p:sp>
      <p:sp>
        <p:nvSpPr>
          <p:cNvPr id="12" name="TextBox 11"/>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for consciousness</a:t>
            </a:r>
          </a:p>
          <a:p>
            <a:pPr algn="ctr" defTabSz="914400" fontAlgn="base">
              <a:spcBef>
                <a:spcPct val="0"/>
              </a:spcBef>
              <a:spcAft>
                <a:spcPct val="0"/>
              </a:spcAft>
            </a:pPr>
            <a:endParaRPr lang="en-US" sz="1000" dirty="0">
              <a:solidFill>
                <a:srgbClr val="000000"/>
              </a:solidFill>
              <a:latin typeface="Arial" charset="0"/>
            </a:endParaRPr>
          </a:p>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to breathe</a:t>
            </a:r>
          </a:p>
        </p:txBody>
      </p:sp>
      <p:sp>
        <p:nvSpPr>
          <p:cNvPr id="15" name="Title 21"/>
          <p:cNvSpPr txBox="1">
            <a:spLocks/>
          </p:cNvSpPr>
          <p:nvPr/>
        </p:nvSpPr>
        <p:spPr>
          <a:xfrm>
            <a:off x="1981200" y="46765"/>
            <a:ext cx="83820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600" dirty="0">
                <a:solidFill>
                  <a:srgbClr val="E0119D"/>
                </a:solidFill>
                <a:latin typeface="Calibri"/>
              </a:rPr>
              <a:t>Diagnosis Death using Circulatory Criteria</a:t>
            </a:r>
            <a:endParaRPr lang="en-US" sz="3600" dirty="0">
              <a:solidFill>
                <a:srgbClr val="E0119D"/>
              </a:solidFill>
              <a:latin typeface="Calibri"/>
            </a:endParaRPr>
          </a:p>
        </p:txBody>
      </p:sp>
    </p:spTree>
    <p:extLst>
      <p:ext uri="{BB962C8B-B14F-4D97-AF65-F5344CB8AC3E}">
        <p14:creationId xmlns:p14="http://schemas.microsoft.com/office/powerpoint/2010/main" val="499416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ectangle 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Chair Induction</a:t>
            </a:r>
          </a:p>
        </p:txBody>
      </p:sp>
      <p:sp>
        <p:nvSpPr>
          <p:cNvPr id="14" name="Footer Placeholder 2"/>
          <p:cNvSpPr txBox="1">
            <a:spLocks/>
          </p:cNvSpPr>
          <p:nvPr/>
        </p:nvSpPr>
        <p:spPr>
          <a:xfrm>
            <a:off x="1524000" y="6272214"/>
            <a:ext cx="9144000" cy="6127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3200" dirty="0">
              <a:solidFill>
                <a:srgbClr val="FFFFFF"/>
              </a:solidFill>
              <a:latin typeface="Calibri"/>
            </a:endParaRPr>
          </a:p>
        </p:txBody>
      </p:sp>
      <p:sp>
        <p:nvSpPr>
          <p:cNvPr id="20" name="TextBox 19"/>
          <p:cNvSpPr txBox="1"/>
          <p:nvPr/>
        </p:nvSpPr>
        <p:spPr>
          <a:xfrm>
            <a:off x="1294194" y="4571033"/>
            <a:ext cx="3422951" cy="400110"/>
          </a:xfrm>
          <a:prstGeom prst="rect">
            <a:avLst/>
          </a:prstGeom>
          <a:noFill/>
        </p:spPr>
        <p:txBody>
          <a:bodyPr wrap="square" rtlCol="0">
            <a:spAutoFit/>
          </a:bodyPr>
          <a:lstStyle/>
          <a:p>
            <a:pPr algn="ctr"/>
            <a:r>
              <a:rPr lang="en-US" sz="2000" dirty="0">
                <a:solidFill>
                  <a:srgbClr val="000000"/>
                </a:solidFill>
                <a:latin typeface="Calibri"/>
              </a:rPr>
              <a:t>Circulatory Criteria</a:t>
            </a:r>
          </a:p>
        </p:txBody>
      </p:sp>
      <p:pic>
        <p:nvPicPr>
          <p:cNvPr id="21" name="Picture 20" descr="iStock_cardiac death png.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85578" y="5079622"/>
            <a:ext cx="1845374" cy="1384030"/>
          </a:xfrm>
          <a:prstGeom prst="rect">
            <a:avLst/>
          </a:prstGeom>
        </p:spPr>
      </p:pic>
      <p:sp>
        <p:nvSpPr>
          <p:cNvPr id="23" name="Content Placeholder 4"/>
          <p:cNvSpPr txBox="1">
            <a:spLocks/>
          </p:cNvSpPr>
          <p:nvPr/>
        </p:nvSpPr>
        <p:spPr>
          <a:xfrm>
            <a:off x="2607272" y="1355548"/>
            <a:ext cx="7378939" cy="1450050"/>
          </a:xfrm>
          <a:prstGeom prst="rect">
            <a:avLst/>
          </a:prstGeom>
        </p:spPr>
        <p:txBody>
          <a:bodyPr vert="horz" lIns="91440" tIns="45720" rIns="91440" bIns="45720" rtlCol="0">
            <a:noAutofit/>
          </a:bodyPr>
          <a:lstStyle/>
          <a:p>
            <a:pPr marL="514350" indent="-514350" algn="just">
              <a:spcBef>
                <a:spcPct val="20000"/>
              </a:spcBef>
              <a:buFont typeface="+mj-lt"/>
              <a:buAutoNum type="arabicPeriod" startAt="2"/>
              <a:defRPr/>
            </a:pPr>
            <a:r>
              <a:rPr lang="en-GB" sz="2000" dirty="0">
                <a:solidFill>
                  <a:srgbClr val="000000"/>
                </a:solidFill>
                <a:latin typeface="Calibri"/>
              </a:rPr>
              <a:t>An </a:t>
            </a:r>
            <a:r>
              <a:rPr lang="en-GB" sz="2000" dirty="0">
                <a:solidFill>
                  <a:srgbClr val="008000"/>
                </a:solidFill>
                <a:latin typeface="Calibri"/>
              </a:rPr>
              <a:t>examination</a:t>
            </a:r>
            <a:r>
              <a:rPr lang="en-GB" sz="2000" dirty="0">
                <a:solidFill>
                  <a:srgbClr val="000000"/>
                </a:solidFill>
                <a:latin typeface="Calibri"/>
              </a:rPr>
              <a:t> and an </a:t>
            </a:r>
            <a:r>
              <a:rPr lang="en-GB" sz="2000" dirty="0">
                <a:solidFill>
                  <a:srgbClr val="008000"/>
                </a:solidFill>
                <a:latin typeface="Calibri"/>
              </a:rPr>
              <a:t>observation </a:t>
            </a:r>
            <a:r>
              <a:rPr lang="en-GB" sz="2000" dirty="0">
                <a:solidFill>
                  <a:srgbClr val="000000"/>
                </a:solidFill>
                <a:latin typeface="Calibri"/>
              </a:rPr>
              <a:t>period to confirm continuous apnoea, absent circulation and unconsciousness; after which the likelihood of spontaneous resumption of cardiac function will have passed.						    UK: 5 minutes </a:t>
            </a:r>
            <a:endParaRPr lang="en-US" sz="2000" dirty="0">
              <a:solidFill>
                <a:srgbClr val="000000"/>
              </a:solidFill>
              <a:latin typeface="Calibri"/>
            </a:endParaRPr>
          </a:p>
        </p:txBody>
      </p:sp>
      <p:pic>
        <p:nvPicPr>
          <p:cNvPr id="18" name="Picture 17" descr="Screen Shot 2012-04-26 at 15.34.50.png"/>
          <p:cNvPicPr>
            <a:picLocks noChangeAspect="1"/>
          </p:cNvPicPr>
          <p:nvPr/>
        </p:nvPicPr>
        <p:blipFill>
          <a:blip r:embed="rId3"/>
          <a:stretch>
            <a:fillRect/>
          </a:stretch>
        </p:blipFill>
        <p:spPr>
          <a:xfrm>
            <a:off x="4866649" y="2927789"/>
            <a:ext cx="3485585" cy="3317436"/>
          </a:xfrm>
          <a:prstGeom prst="rect">
            <a:avLst/>
          </a:prstGeom>
          <a:scene3d>
            <a:camera prst="orthographicFront"/>
            <a:lightRig rig="threePt" dir="t"/>
          </a:scene3d>
          <a:sp3d>
            <a:bevelT w="114300" prst="artDeco"/>
          </a:sp3d>
        </p:spPr>
      </p:pic>
      <p:sp>
        <p:nvSpPr>
          <p:cNvPr id="22" name="TextBox 21"/>
          <p:cNvSpPr txBox="1"/>
          <p:nvPr/>
        </p:nvSpPr>
        <p:spPr>
          <a:xfrm>
            <a:off x="4717145" y="6261155"/>
            <a:ext cx="3932965" cy="646331"/>
          </a:xfrm>
          <a:prstGeom prst="rect">
            <a:avLst/>
          </a:prstGeom>
          <a:noFill/>
        </p:spPr>
        <p:txBody>
          <a:bodyPr wrap="square" rtlCol="0">
            <a:spAutoFit/>
          </a:bodyPr>
          <a:lstStyle/>
          <a:p>
            <a:pPr algn="ctr"/>
            <a:r>
              <a:rPr lang="en-US" dirty="0">
                <a:solidFill>
                  <a:schemeClr val="bg1"/>
                </a:solidFill>
              </a:rPr>
              <a:t>National Patient Safety Agency UK </a:t>
            </a:r>
          </a:p>
          <a:p>
            <a:pPr algn="ctr"/>
            <a:r>
              <a:rPr lang="en-US" dirty="0">
                <a:solidFill>
                  <a:schemeClr val="bg1"/>
                </a:solidFill>
              </a:rPr>
              <a:t>Signal Alert 2012</a:t>
            </a:r>
          </a:p>
        </p:txBody>
      </p:sp>
      <p:sp>
        <p:nvSpPr>
          <p:cNvPr id="11" name="Title 21"/>
          <p:cNvSpPr txBox="1">
            <a:spLocks/>
          </p:cNvSpPr>
          <p:nvPr/>
        </p:nvSpPr>
        <p:spPr>
          <a:xfrm>
            <a:off x="1981200" y="46765"/>
            <a:ext cx="83820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600" dirty="0">
                <a:solidFill>
                  <a:srgbClr val="E0119D"/>
                </a:solidFill>
                <a:latin typeface="Calibri"/>
              </a:rPr>
              <a:t>Diagnosis Death using Circulatory Criteria</a:t>
            </a:r>
            <a:endParaRPr lang="en-US" sz="3600" dirty="0">
              <a:solidFill>
                <a:srgbClr val="E0119D"/>
              </a:solidFill>
              <a:latin typeface="Calibri"/>
            </a:endParaRPr>
          </a:p>
        </p:txBody>
      </p:sp>
    </p:spTree>
    <p:extLst>
      <p:ext uri="{BB962C8B-B14F-4D97-AF65-F5344CB8AC3E}">
        <p14:creationId xmlns:p14="http://schemas.microsoft.com/office/powerpoint/2010/main" val="24306037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Chair Induction</a:t>
            </a:r>
          </a:p>
        </p:txBody>
      </p:sp>
      <p:sp>
        <p:nvSpPr>
          <p:cNvPr id="13" name="Isosceles Triangle 12"/>
          <p:cNvSpPr/>
          <p:nvPr/>
        </p:nvSpPr>
        <p:spPr>
          <a:xfrm>
            <a:off x="3930953" y="2870201"/>
            <a:ext cx="4342191" cy="2792064"/>
          </a:xfrm>
          <a:prstGeom prst="triangle">
            <a:avLst/>
          </a:prstGeom>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17" name="TextBox 16"/>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dirty="0">
                <a:solidFill>
                  <a:srgbClr val="000000"/>
                </a:solidFill>
                <a:latin typeface="Arial" charset="0"/>
              </a:rPr>
              <a:t>DEATH</a:t>
            </a:r>
          </a:p>
        </p:txBody>
      </p:sp>
      <p:sp>
        <p:nvSpPr>
          <p:cNvPr id="14" name="Footer Placeholder 2"/>
          <p:cNvSpPr txBox="1">
            <a:spLocks/>
          </p:cNvSpPr>
          <p:nvPr/>
        </p:nvSpPr>
        <p:spPr>
          <a:xfrm>
            <a:off x="1524000" y="6272214"/>
            <a:ext cx="9144000" cy="6127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3200" dirty="0">
              <a:solidFill>
                <a:srgbClr val="FFFFFF"/>
              </a:solidFill>
              <a:latin typeface="Calibri"/>
            </a:endParaRPr>
          </a:p>
        </p:txBody>
      </p:sp>
      <p:sp>
        <p:nvSpPr>
          <p:cNvPr id="16" name="TextBox 15"/>
          <p:cNvSpPr txBox="1"/>
          <p:nvPr/>
        </p:nvSpPr>
        <p:spPr>
          <a:xfrm>
            <a:off x="1741574" y="2805599"/>
            <a:ext cx="3422951" cy="1323439"/>
          </a:xfrm>
          <a:prstGeom prst="rect">
            <a:avLst/>
          </a:prstGeom>
          <a:noFill/>
        </p:spPr>
        <p:txBody>
          <a:bodyPr wrap="square" rtlCol="0">
            <a:spAutoFit/>
          </a:bodyPr>
          <a:lstStyle/>
          <a:p>
            <a:pPr marL="514350" indent="-514350">
              <a:buFont typeface="+mj-lt"/>
              <a:buAutoNum type="arabicPeriod"/>
            </a:pPr>
            <a:r>
              <a:rPr lang="en-GB" sz="2000" dirty="0">
                <a:solidFill>
                  <a:srgbClr val="000000"/>
                </a:solidFill>
                <a:latin typeface="Calibri"/>
              </a:rPr>
              <a:t>A clear intention not to attempt / continue cardiopulmonary resuscitation (CPR).</a:t>
            </a:r>
            <a:endParaRPr lang="en-US" sz="2000" dirty="0">
              <a:solidFill>
                <a:srgbClr val="000000"/>
              </a:solidFill>
              <a:latin typeface="Calibri"/>
            </a:endParaRPr>
          </a:p>
        </p:txBody>
      </p:sp>
      <p:sp>
        <p:nvSpPr>
          <p:cNvPr id="20" name="TextBox 19"/>
          <p:cNvSpPr txBox="1"/>
          <p:nvPr/>
        </p:nvSpPr>
        <p:spPr>
          <a:xfrm>
            <a:off x="1294194" y="4571033"/>
            <a:ext cx="3422951" cy="400110"/>
          </a:xfrm>
          <a:prstGeom prst="rect">
            <a:avLst/>
          </a:prstGeom>
          <a:noFill/>
        </p:spPr>
        <p:txBody>
          <a:bodyPr wrap="square" rtlCol="0">
            <a:spAutoFit/>
          </a:bodyPr>
          <a:lstStyle/>
          <a:p>
            <a:pPr algn="ctr"/>
            <a:r>
              <a:rPr lang="en-US" sz="2000" dirty="0">
                <a:solidFill>
                  <a:srgbClr val="000000"/>
                </a:solidFill>
                <a:latin typeface="Calibri"/>
              </a:rPr>
              <a:t>Circulatory Criteria</a:t>
            </a:r>
          </a:p>
        </p:txBody>
      </p:sp>
      <p:pic>
        <p:nvPicPr>
          <p:cNvPr id="21" name="Picture 20" descr="iStock_cardiac death png.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85578" y="5079622"/>
            <a:ext cx="1845374" cy="1384030"/>
          </a:xfrm>
          <a:prstGeom prst="rect">
            <a:avLst/>
          </a:prstGeom>
        </p:spPr>
      </p:pic>
      <p:sp>
        <p:nvSpPr>
          <p:cNvPr id="23" name="Content Placeholder 4"/>
          <p:cNvSpPr txBox="1">
            <a:spLocks/>
          </p:cNvSpPr>
          <p:nvPr/>
        </p:nvSpPr>
        <p:spPr>
          <a:xfrm>
            <a:off x="2607272" y="1355548"/>
            <a:ext cx="7378939" cy="1450050"/>
          </a:xfrm>
          <a:prstGeom prst="rect">
            <a:avLst/>
          </a:prstGeom>
        </p:spPr>
        <p:txBody>
          <a:bodyPr vert="horz" lIns="91440" tIns="45720" rIns="91440" bIns="45720" rtlCol="0">
            <a:noAutofit/>
          </a:bodyPr>
          <a:lstStyle/>
          <a:p>
            <a:pPr marL="514350" indent="-514350" algn="just">
              <a:spcBef>
                <a:spcPct val="20000"/>
              </a:spcBef>
              <a:buFont typeface="+mj-lt"/>
              <a:buAutoNum type="arabicPeriod" startAt="2"/>
              <a:defRPr/>
            </a:pPr>
            <a:r>
              <a:rPr lang="en-GB" sz="2000" dirty="0">
                <a:solidFill>
                  <a:srgbClr val="000000"/>
                </a:solidFill>
                <a:latin typeface="Calibri"/>
              </a:rPr>
              <a:t>An </a:t>
            </a:r>
            <a:r>
              <a:rPr lang="en-GB" sz="2000" dirty="0">
                <a:solidFill>
                  <a:srgbClr val="008000"/>
                </a:solidFill>
                <a:latin typeface="Calibri"/>
              </a:rPr>
              <a:t>examination</a:t>
            </a:r>
            <a:r>
              <a:rPr lang="en-GB" sz="2000" dirty="0">
                <a:solidFill>
                  <a:srgbClr val="000000"/>
                </a:solidFill>
                <a:latin typeface="Calibri"/>
              </a:rPr>
              <a:t> and an </a:t>
            </a:r>
            <a:r>
              <a:rPr lang="en-GB" sz="2000" dirty="0">
                <a:solidFill>
                  <a:srgbClr val="008000"/>
                </a:solidFill>
                <a:latin typeface="Calibri"/>
              </a:rPr>
              <a:t>observation </a:t>
            </a:r>
            <a:r>
              <a:rPr lang="en-GB" sz="2000" dirty="0">
                <a:solidFill>
                  <a:srgbClr val="000000"/>
                </a:solidFill>
                <a:latin typeface="Calibri"/>
              </a:rPr>
              <a:t>period to confirm continuous apnoea, absent circulation and unconsciousness; after which the likelihood of spontaneous resumption of cardiac function will have passed.						    UK: 5 minutes </a:t>
            </a:r>
            <a:endParaRPr lang="en-US" sz="2000" dirty="0">
              <a:solidFill>
                <a:srgbClr val="000000"/>
              </a:solidFill>
              <a:latin typeface="Calibri"/>
            </a:endParaRPr>
          </a:p>
        </p:txBody>
      </p:sp>
      <p:sp>
        <p:nvSpPr>
          <p:cNvPr id="24" name="Content Placeholder 4"/>
          <p:cNvSpPr txBox="1">
            <a:spLocks/>
          </p:cNvSpPr>
          <p:nvPr/>
        </p:nvSpPr>
        <p:spPr>
          <a:xfrm>
            <a:off x="7080551" y="3354450"/>
            <a:ext cx="3302138" cy="1549175"/>
          </a:xfrm>
          <a:prstGeom prst="rect">
            <a:avLst/>
          </a:prstGeom>
        </p:spPr>
        <p:txBody>
          <a:bodyPr vert="horz" lIns="91440" tIns="45720" rIns="91440" bIns="45720" rtlCol="0">
            <a:normAutofit fontScale="62500" lnSpcReduction="20000"/>
          </a:bodyPr>
          <a:lstStyle/>
          <a:p>
            <a:pPr marL="514350" indent="-514350">
              <a:spcBef>
                <a:spcPct val="20000"/>
              </a:spcBef>
              <a:buFont typeface="+mj-lt"/>
              <a:buAutoNum type="arabicPeriod" startAt="3"/>
              <a:defRPr/>
            </a:pPr>
            <a:r>
              <a:rPr lang="en-GB" sz="3200" dirty="0">
                <a:solidFill>
                  <a:srgbClr val="000000"/>
                </a:solidFill>
                <a:latin typeface="Calibri"/>
              </a:rPr>
              <a:t>The prohibition at any time of any intervention that might restore cerebral blood flow by any means. </a:t>
            </a:r>
          </a:p>
        </p:txBody>
      </p:sp>
      <p:sp>
        <p:nvSpPr>
          <p:cNvPr id="12" name="TextBox 11"/>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for consciousness</a:t>
            </a:r>
          </a:p>
          <a:p>
            <a:pPr algn="ctr" defTabSz="914400" fontAlgn="base">
              <a:spcBef>
                <a:spcPct val="0"/>
              </a:spcBef>
              <a:spcAft>
                <a:spcPct val="0"/>
              </a:spcAft>
            </a:pPr>
            <a:endParaRPr lang="en-US" sz="1000" dirty="0">
              <a:solidFill>
                <a:srgbClr val="000000"/>
              </a:solidFill>
              <a:latin typeface="Arial" charset="0"/>
            </a:endParaRPr>
          </a:p>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to breathe</a:t>
            </a:r>
          </a:p>
        </p:txBody>
      </p:sp>
      <p:sp>
        <p:nvSpPr>
          <p:cNvPr id="19" name="Title 21"/>
          <p:cNvSpPr txBox="1">
            <a:spLocks/>
          </p:cNvSpPr>
          <p:nvPr/>
        </p:nvSpPr>
        <p:spPr>
          <a:xfrm>
            <a:off x="1981200" y="46765"/>
            <a:ext cx="83820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600" dirty="0">
                <a:solidFill>
                  <a:srgbClr val="E0119D"/>
                </a:solidFill>
                <a:latin typeface="Calibri"/>
              </a:rPr>
              <a:t>Diagnosis Death using Circulatory Criteria</a:t>
            </a:r>
            <a:endParaRPr lang="en-US" sz="3600" dirty="0">
              <a:solidFill>
                <a:srgbClr val="E0119D"/>
              </a:solidFill>
              <a:latin typeface="Calibri"/>
            </a:endParaRPr>
          </a:p>
        </p:txBody>
      </p:sp>
    </p:spTree>
    <p:extLst>
      <p:ext uri="{BB962C8B-B14F-4D97-AF65-F5344CB8AC3E}">
        <p14:creationId xmlns:p14="http://schemas.microsoft.com/office/powerpoint/2010/main" val="29070378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iStock_000011132098Small png.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28491" y="1600201"/>
            <a:ext cx="1693335" cy="1270001"/>
          </a:xfrm>
          <a:prstGeom prst="rect">
            <a:avLst/>
          </a:prstGeom>
        </p:spPr>
      </p:pic>
      <p:sp>
        <p:nvSpPr>
          <p:cNvPr id="13" name="Isosceles Triangle 12"/>
          <p:cNvSpPr/>
          <p:nvPr/>
        </p:nvSpPr>
        <p:spPr>
          <a:xfrm>
            <a:off x="3930953" y="2870201"/>
            <a:ext cx="4342191" cy="2792064"/>
          </a:xfrm>
          <a:prstGeom prst="triangle">
            <a:avLst/>
          </a:prstGeom>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17" name="TextBox 16"/>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dirty="0">
                <a:solidFill>
                  <a:prstClr val="black"/>
                </a:solidFill>
                <a:latin typeface="Arial" charset="0"/>
              </a:rPr>
              <a:t>DEATH</a:t>
            </a:r>
          </a:p>
        </p:txBody>
      </p:sp>
      <p:sp>
        <p:nvSpPr>
          <p:cNvPr id="8" name="TextBox 7"/>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for consciousness</a:t>
            </a:r>
          </a:p>
          <a:p>
            <a:pPr algn="ctr" defTabSz="914400" fontAlgn="base">
              <a:spcBef>
                <a:spcPct val="0"/>
              </a:spcBef>
              <a:spcAft>
                <a:spcPct val="0"/>
              </a:spcAft>
            </a:pPr>
            <a:endParaRPr lang="en-US" sz="1000" dirty="0">
              <a:solidFill>
                <a:srgbClr val="000000"/>
              </a:solidFill>
              <a:latin typeface="Arial" charset="0"/>
            </a:endParaRPr>
          </a:p>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to breathe</a:t>
            </a:r>
          </a:p>
        </p:txBody>
      </p:sp>
      <p:sp>
        <p:nvSpPr>
          <p:cNvPr id="12" name="Title 21"/>
          <p:cNvSpPr txBox="1">
            <a:spLocks/>
          </p:cNvSpPr>
          <p:nvPr/>
        </p:nvSpPr>
        <p:spPr>
          <a:xfrm>
            <a:off x="1981200" y="46765"/>
            <a:ext cx="83820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600" dirty="0">
                <a:solidFill>
                  <a:srgbClr val="E0119D"/>
                </a:solidFill>
                <a:latin typeface="Calibri"/>
              </a:rPr>
              <a:t>Diagnosis Death using Neurological Criteria</a:t>
            </a:r>
            <a:endParaRPr lang="en-US" sz="3600" dirty="0">
              <a:solidFill>
                <a:srgbClr val="E0119D"/>
              </a:solidFill>
              <a:latin typeface="Calibri"/>
            </a:endParaRPr>
          </a:p>
        </p:txBody>
      </p:sp>
      <p:sp>
        <p:nvSpPr>
          <p:cNvPr id="19" name="Rectangle 18"/>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Chair Induction</a:t>
            </a:r>
          </a:p>
        </p:txBody>
      </p:sp>
      <p:sp>
        <p:nvSpPr>
          <p:cNvPr id="2" name="TextBox 1"/>
          <p:cNvSpPr txBox="1"/>
          <p:nvPr/>
        </p:nvSpPr>
        <p:spPr>
          <a:xfrm>
            <a:off x="6705599" y="2011550"/>
            <a:ext cx="3140598" cy="461665"/>
          </a:xfrm>
          <a:prstGeom prst="rect">
            <a:avLst/>
          </a:prstGeom>
          <a:noFill/>
        </p:spPr>
        <p:txBody>
          <a:bodyPr wrap="square" rtlCol="0">
            <a:spAutoFit/>
          </a:bodyPr>
          <a:lstStyle/>
          <a:p>
            <a:r>
              <a:rPr lang="en-US" sz="2400" dirty="0">
                <a:solidFill>
                  <a:srgbClr val="6E2C6B"/>
                </a:solidFill>
              </a:rPr>
              <a:t>1,700 patients per year</a:t>
            </a:r>
          </a:p>
        </p:txBody>
      </p:sp>
    </p:spTree>
    <p:extLst>
      <p:ext uri="{BB962C8B-B14F-4D97-AF65-F5344CB8AC3E}">
        <p14:creationId xmlns:p14="http://schemas.microsoft.com/office/powerpoint/2010/main" val="421779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981200" y="2667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nchor="ctr"/>
          <a:lstStyle/>
          <a:p>
            <a:pPr algn="l" eaLnBrk="0" hangingPunct="0"/>
            <a:r>
              <a:rPr lang="en-US" sz="3600" b="1" dirty="0">
                <a:solidFill>
                  <a:srgbClr val="E0119D"/>
                </a:solidFill>
              </a:rPr>
              <a:t>Lethal Neurological Injury</a:t>
            </a:r>
            <a:br>
              <a:rPr lang="en-US" sz="4000" b="1" dirty="0">
                <a:solidFill>
                  <a:srgbClr val="E0119D"/>
                </a:solidFill>
              </a:rPr>
            </a:br>
            <a:r>
              <a:rPr lang="en-US" sz="3200" dirty="0">
                <a:solidFill>
                  <a:srgbClr val="E0119D"/>
                </a:solidFill>
              </a:rPr>
              <a:t>Effect of ICU Care</a:t>
            </a:r>
          </a:p>
        </p:txBody>
      </p:sp>
      <p:pic>
        <p:nvPicPr>
          <p:cNvPr id="5" name="Picture 12" descr="Scan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4648201"/>
            <a:ext cx="1905000" cy="12620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sp>
        <p:nvSpPr>
          <p:cNvPr id="6" name="AutoShape 22"/>
          <p:cNvSpPr>
            <a:spLocks noChangeArrowheads="1"/>
          </p:cNvSpPr>
          <p:nvPr/>
        </p:nvSpPr>
        <p:spPr bwMode="auto">
          <a:xfrm>
            <a:off x="6438900" y="3733800"/>
            <a:ext cx="762000" cy="381000"/>
          </a:xfrm>
          <a:prstGeom prst="leftArrow">
            <a:avLst>
              <a:gd name="adj1" fmla="val 50000"/>
              <a:gd name="adj2" fmla="val 50000"/>
            </a:avLst>
          </a:prstGeom>
          <a:solidFill>
            <a:schemeClr val="tx1"/>
          </a:solidFill>
          <a:ln w="28575">
            <a:no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GB">
              <a:solidFill>
                <a:srgbClr val="4D4D4D"/>
              </a:solidFill>
            </a:endParaRPr>
          </a:p>
        </p:txBody>
      </p:sp>
      <p:sp>
        <p:nvSpPr>
          <p:cNvPr id="7" name="AutoShape 23"/>
          <p:cNvSpPr>
            <a:spLocks noChangeArrowheads="1"/>
          </p:cNvSpPr>
          <p:nvPr/>
        </p:nvSpPr>
        <p:spPr bwMode="auto">
          <a:xfrm flipH="1">
            <a:off x="6438900" y="5105400"/>
            <a:ext cx="762000" cy="381000"/>
          </a:xfrm>
          <a:prstGeom prst="leftArrow">
            <a:avLst>
              <a:gd name="adj1" fmla="val 50000"/>
              <a:gd name="adj2" fmla="val 50000"/>
            </a:avLst>
          </a:prstGeom>
          <a:solidFill>
            <a:schemeClr val="tx1"/>
          </a:solidFill>
          <a:ln w="28575">
            <a:no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GB">
              <a:solidFill>
                <a:srgbClr val="4D4D4D"/>
              </a:solidFill>
            </a:endParaRPr>
          </a:p>
        </p:txBody>
      </p:sp>
      <p:pic>
        <p:nvPicPr>
          <p:cNvPr id="8" name="Picture 11" descr="Scan 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3276601"/>
            <a:ext cx="1905000" cy="12493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pic>
        <p:nvPicPr>
          <p:cNvPr id="9" name="Picture 25" descr="MCA INFARCT POST SAH_1_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1826" y="23813"/>
            <a:ext cx="2771775" cy="27717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sp>
        <p:nvSpPr>
          <p:cNvPr id="10" name="Rectangle 26"/>
          <p:cNvSpPr>
            <a:spLocks noChangeArrowheads="1"/>
          </p:cNvSpPr>
          <p:nvPr/>
        </p:nvSpPr>
        <p:spPr bwMode="auto">
          <a:xfrm>
            <a:off x="1981201" y="1905000"/>
            <a:ext cx="4295775" cy="3657600"/>
          </a:xfrm>
          <a:prstGeom prst="rect">
            <a:avLst/>
          </a:prstGeom>
          <a:solidFill>
            <a:schemeClr val="bg1"/>
          </a:solidFill>
          <a:ln w="38100">
            <a:solidFill>
              <a:srgbClr val="333399"/>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GB" sz="2800" b="1">
              <a:solidFill>
                <a:schemeClr val="accent2"/>
              </a:solidFill>
            </a:endParaRPr>
          </a:p>
        </p:txBody>
      </p:sp>
      <p:sp>
        <p:nvSpPr>
          <p:cNvPr id="11" name="Rectangle 27"/>
          <p:cNvSpPr>
            <a:spLocks noChangeArrowheads="1"/>
          </p:cNvSpPr>
          <p:nvPr/>
        </p:nvSpPr>
        <p:spPr bwMode="auto">
          <a:xfrm>
            <a:off x="2260478" y="1981201"/>
            <a:ext cx="3759444"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ctr" eaLnBrk="0" hangingPunct="0"/>
            <a:r>
              <a:rPr lang="en-US" sz="2800" b="1" dirty="0"/>
              <a:t>intracranial catastrophe</a:t>
            </a:r>
          </a:p>
        </p:txBody>
      </p:sp>
      <p:sp>
        <p:nvSpPr>
          <p:cNvPr id="12" name="Rectangle 28"/>
          <p:cNvSpPr>
            <a:spLocks noChangeArrowheads="1"/>
          </p:cNvSpPr>
          <p:nvPr/>
        </p:nvSpPr>
        <p:spPr bwMode="auto">
          <a:xfrm>
            <a:off x="2550913" y="2971801"/>
            <a:ext cx="3180167"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ctr" eaLnBrk="0" hangingPunct="0"/>
            <a:r>
              <a:rPr lang="en-US" sz="2800" b="1" dirty="0"/>
              <a:t>brain(stem) damage</a:t>
            </a:r>
          </a:p>
        </p:txBody>
      </p:sp>
      <p:sp>
        <p:nvSpPr>
          <p:cNvPr id="13" name="Rectangle 29"/>
          <p:cNvSpPr>
            <a:spLocks noChangeArrowheads="1"/>
          </p:cNvSpPr>
          <p:nvPr/>
        </p:nvSpPr>
        <p:spPr bwMode="auto">
          <a:xfrm>
            <a:off x="2703513" y="3979864"/>
            <a:ext cx="2735526"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ctr" eaLnBrk="0" hangingPunct="0"/>
            <a:r>
              <a:rPr lang="en-US" sz="2800" dirty="0">
                <a:solidFill>
                  <a:schemeClr val="bg1">
                    <a:lumMod val="65000"/>
                  </a:schemeClr>
                </a:solidFill>
              </a:rPr>
              <a:t>respiratory arrest</a:t>
            </a:r>
          </a:p>
        </p:txBody>
      </p:sp>
      <p:sp>
        <p:nvSpPr>
          <p:cNvPr id="14" name="Line 30"/>
          <p:cNvSpPr>
            <a:spLocks noChangeShapeType="1"/>
          </p:cNvSpPr>
          <p:nvPr/>
        </p:nvSpPr>
        <p:spPr bwMode="auto">
          <a:xfrm>
            <a:off x="4143375" y="2413000"/>
            <a:ext cx="0" cy="635000"/>
          </a:xfrm>
          <a:prstGeom prst="line">
            <a:avLst/>
          </a:prstGeom>
          <a:noFill/>
          <a:ln w="50800">
            <a:solidFill>
              <a:schemeClr val="bg1">
                <a:lumMod val="65000"/>
              </a:schemeClr>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 name="Line 31"/>
          <p:cNvSpPr>
            <a:spLocks noChangeShapeType="1"/>
          </p:cNvSpPr>
          <p:nvPr/>
        </p:nvSpPr>
        <p:spPr bwMode="auto">
          <a:xfrm>
            <a:off x="4143375" y="3505200"/>
            <a:ext cx="0" cy="635000"/>
          </a:xfrm>
          <a:prstGeom prst="line">
            <a:avLst/>
          </a:prstGeom>
          <a:noFill/>
          <a:ln w="50800" cap="rnd">
            <a:solidFill>
              <a:schemeClr val="bg1">
                <a:lumMod val="65000"/>
              </a:schemeClr>
            </a:solidFill>
            <a:prstDash val="sysDot"/>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 name="Line 32"/>
          <p:cNvSpPr>
            <a:spLocks noChangeShapeType="1"/>
          </p:cNvSpPr>
          <p:nvPr/>
        </p:nvSpPr>
        <p:spPr bwMode="auto">
          <a:xfrm>
            <a:off x="4143375" y="4470400"/>
            <a:ext cx="0" cy="635000"/>
          </a:xfrm>
          <a:prstGeom prst="line">
            <a:avLst/>
          </a:prstGeom>
          <a:noFill/>
          <a:ln w="50800" cap="rnd">
            <a:solidFill>
              <a:schemeClr val="bg1">
                <a:lumMod val="65000"/>
              </a:schemeClr>
            </a:solidFill>
            <a:prstDash val="sysDot"/>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 name="Rectangle 33"/>
          <p:cNvSpPr>
            <a:spLocks noChangeArrowheads="1"/>
          </p:cNvSpPr>
          <p:nvPr/>
        </p:nvSpPr>
        <p:spPr bwMode="auto">
          <a:xfrm>
            <a:off x="2971801" y="5029201"/>
            <a:ext cx="2170467"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ctr" eaLnBrk="0" hangingPunct="0"/>
            <a:r>
              <a:rPr lang="en-US" sz="2800" dirty="0">
                <a:solidFill>
                  <a:schemeClr val="bg1">
                    <a:lumMod val="65000"/>
                  </a:schemeClr>
                </a:solidFill>
              </a:rPr>
              <a:t>cardiac arrest</a:t>
            </a:r>
          </a:p>
        </p:txBody>
      </p:sp>
      <p:sp>
        <p:nvSpPr>
          <p:cNvPr id="19" name="Rectangle 18"/>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Chair Induction</a:t>
            </a:r>
          </a:p>
        </p:txBody>
      </p:sp>
    </p:spTree>
    <p:extLst>
      <p:ext uri="{BB962C8B-B14F-4D97-AF65-F5344CB8AC3E}">
        <p14:creationId xmlns:p14="http://schemas.microsoft.com/office/powerpoint/2010/main" val="17850528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741573" y="1570038"/>
            <a:ext cx="2830428" cy="3785652"/>
          </a:xfrm>
          <a:prstGeom prst="rect">
            <a:avLst/>
          </a:prstGeom>
          <a:noFill/>
        </p:spPr>
        <p:txBody>
          <a:bodyPr wrap="square" rtlCol="0">
            <a:spAutoFit/>
          </a:bodyPr>
          <a:lstStyle/>
          <a:p>
            <a:pPr marL="514350" indent="-514350" defTabSz="914400" fontAlgn="base">
              <a:spcBef>
                <a:spcPct val="0"/>
              </a:spcBef>
              <a:spcAft>
                <a:spcPct val="0"/>
              </a:spcAft>
              <a:buFont typeface="+mj-lt"/>
              <a:buAutoNum type="arabicPeriod"/>
            </a:pPr>
            <a:r>
              <a:rPr lang="en-GB" sz="2000" dirty="0">
                <a:solidFill>
                  <a:prstClr val="black"/>
                </a:solidFill>
                <a:latin typeface="Calibri"/>
              </a:rPr>
              <a:t>An established </a:t>
            </a:r>
            <a:r>
              <a:rPr lang="en-GB" sz="2000" b="1" dirty="0">
                <a:solidFill>
                  <a:prstClr val="black"/>
                </a:solidFill>
                <a:latin typeface="Calibri"/>
              </a:rPr>
              <a:t>aetiology </a:t>
            </a:r>
            <a:r>
              <a:rPr lang="en-GB" sz="2000" dirty="0">
                <a:solidFill>
                  <a:prstClr val="black"/>
                </a:solidFill>
                <a:latin typeface="Calibri"/>
              </a:rPr>
              <a:t>capable of causing structural damage to the brain which has led to the Irreversible loss of the capacity for consciousness combined with the Irreversible loss of the capacity to breathe.</a:t>
            </a:r>
            <a:endParaRPr lang="en-US" sz="2000" dirty="0">
              <a:solidFill>
                <a:prstClr val="black"/>
              </a:solidFill>
              <a:latin typeface="Calibri"/>
            </a:endParaRPr>
          </a:p>
        </p:txBody>
      </p:sp>
      <p:pic>
        <p:nvPicPr>
          <p:cNvPr id="18" name="Picture 17" descr="iStock_000011132098Small png.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28491" y="1600201"/>
            <a:ext cx="1693335" cy="1270001"/>
          </a:xfrm>
          <a:prstGeom prst="rect">
            <a:avLst/>
          </a:prstGeom>
        </p:spPr>
      </p:pic>
      <p:sp>
        <p:nvSpPr>
          <p:cNvPr id="13" name="Isosceles Triangle 12"/>
          <p:cNvSpPr/>
          <p:nvPr/>
        </p:nvSpPr>
        <p:spPr>
          <a:xfrm>
            <a:off x="3930953" y="2870201"/>
            <a:ext cx="4342191" cy="2792064"/>
          </a:xfrm>
          <a:prstGeom prst="triangle">
            <a:avLst/>
          </a:prstGeom>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17" name="TextBox 16"/>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dirty="0">
                <a:solidFill>
                  <a:prstClr val="black"/>
                </a:solidFill>
                <a:latin typeface="Arial" charset="0"/>
              </a:rPr>
              <a:t>DEATH</a:t>
            </a:r>
          </a:p>
        </p:txBody>
      </p:sp>
      <p:sp>
        <p:nvSpPr>
          <p:cNvPr id="8" name="TextBox 7"/>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for consciousness</a:t>
            </a:r>
          </a:p>
          <a:p>
            <a:pPr algn="ctr" defTabSz="914400" fontAlgn="base">
              <a:spcBef>
                <a:spcPct val="0"/>
              </a:spcBef>
              <a:spcAft>
                <a:spcPct val="0"/>
              </a:spcAft>
            </a:pPr>
            <a:endParaRPr lang="en-US" sz="1000" dirty="0">
              <a:solidFill>
                <a:srgbClr val="000000"/>
              </a:solidFill>
              <a:latin typeface="Arial" charset="0"/>
            </a:endParaRPr>
          </a:p>
          <a:p>
            <a:pPr algn="ctr" defTabSz="914400" fontAlgn="base">
              <a:spcBef>
                <a:spcPct val="0"/>
              </a:spcBef>
              <a:spcAft>
                <a:spcPct val="0"/>
              </a:spcAft>
            </a:pPr>
            <a:r>
              <a:rPr lang="en-US" dirty="0">
                <a:solidFill>
                  <a:srgbClr val="000000"/>
                </a:solidFill>
                <a:latin typeface="Arial" charset="0"/>
              </a:rPr>
              <a:t>Irreversible loss of the </a:t>
            </a:r>
          </a:p>
          <a:p>
            <a:pPr algn="ctr" defTabSz="914400" fontAlgn="base">
              <a:spcBef>
                <a:spcPct val="0"/>
              </a:spcBef>
              <a:spcAft>
                <a:spcPct val="0"/>
              </a:spcAft>
            </a:pPr>
            <a:r>
              <a:rPr lang="en-US" dirty="0">
                <a:solidFill>
                  <a:srgbClr val="000000"/>
                </a:solidFill>
                <a:latin typeface="Arial" charset="0"/>
              </a:rPr>
              <a:t>capacity to breathe</a:t>
            </a:r>
          </a:p>
        </p:txBody>
      </p:sp>
      <p:sp>
        <p:nvSpPr>
          <p:cNvPr id="14" name="Content Placeholder 4"/>
          <p:cNvSpPr txBox="1">
            <a:spLocks/>
          </p:cNvSpPr>
          <p:nvPr/>
        </p:nvSpPr>
        <p:spPr>
          <a:xfrm>
            <a:off x="7336678" y="1238915"/>
            <a:ext cx="3108475" cy="2144248"/>
          </a:xfrm>
          <a:prstGeom prst="rect">
            <a:avLst/>
          </a:prstGeom>
        </p:spPr>
        <p:txBody>
          <a:bodyPr vert="horz" lIns="91440" tIns="45720" rIns="91440" bIns="45720" rtlCol="0">
            <a:normAutofit lnSpcReduction="10000"/>
          </a:bodyPr>
          <a:lstStyle/>
          <a:p>
            <a:pPr marL="514350" indent="-514350" defTabSz="914400" fontAlgn="base">
              <a:spcBef>
                <a:spcPct val="20000"/>
              </a:spcBef>
              <a:spcAft>
                <a:spcPct val="0"/>
              </a:spcAft>
              <a:buFont typeface="+mj-lt"/>
              <a:buAutoNum type="arabicPeriod" startAt="2"/>
            </a:pPr>
            <a:r>
              <a:rPr lang="en-GB" sz="2000" dirty="0">
                <a:solidFill>
                  <a:srgbClr val="000000"/>
                </a:solidFill>
                <a:latin typeface="Calibri"/>
              </a:rPr>
              <a:t>An </a:t>
            </a:r>
            <a:r>
              <a:rPr lang="en-GB" sz="2000" b="1" dirty="0">
                <a:solidFill>
                  <a:srgbClr val="000000"/>
                </a:solidFill>
                <a:latin typeface="Calibri"/>
              </a:rPr>
              <a:t>exclusion</a:t>
            </a:r>
            <a:r>
              <a:rPr lang="en-GB" sz="2000" dirty="0">
                <a:solidFill>
                  <a:srgbClr val="000000"/>
                </a:solidFill>
                <a:latin typeface="Calibri"/>
              </a:rPr>
              <a:t> of reversible conditions capable of </a:t>
            </a:r>
            <a:r>
              <a:rPr lang="en-GB" sz="2000" b="1" dirty="0">
                <a:solidFill>
                  <a:srgbClr val="000000"/>
                </a:solidFill>
                <a:latin typeface="Calibri"/>
              </a:rPr>
              <a:t>mimicking</a:t>
            </a:r>
            <a:r>
              <a:rPr lang="en-GB" sz="2000" dirty="0">
                <a:solidFill>
                  <a:srgbClr val="000000"/>
                </a:solidFill>
                <a:latin typeface="Calibri"/>
              </a:rPr>
              <a:t> or </a:t>
            </a:r>
            <a:r>
              <a:rPr lang="en-GB" sz="2000" b="1" dirty="0">
                <a:solidFill>
                  <a:srgbClr val="000000"/>
                </a:solidFill>
                <a:latin typeface="Calibri"/>
              </a:rPr>
              <a:t>confounding </a:t>
            </a:r>
            <a:r>
              <a:rPr lang="en-GB" sz="2000" dirty="0">
                <a:solidFill>
                  <a:srgbClr val="000000"/>
                </a:solidFill>
                <a:latin typeface="Calibri"/>
              </a:rPr>
              <a:t>the diagnosis of death using neurological criteria.</a:t>
            </a:r>
            <a:endParaRPr lang="en-US" sz="2000" dirty="0">
              <a:solidFill>
                <a:srgbClr val="000000"/>
              </a:solidFill>
              <a:latin typeface="Calibri"/>
            </a:endParaRPr>
          </a:p>
        </p:txBody>
      </p:sp>
      <p:sp>
        <p:nvSpPr>
          <p:cNvPr id="15" name="Content Placeholder 4"/>
          <p:cNvSpPr txBox="1">
            <a:spLocks/>
          </p:cNvSpPr>
          <p:nvPr/>
        </p:nvSpPr>
        <p:spPr>
          <a:xfrm>
            <a:off x="7391401" y="3421378"/>
            <a:ext cx="3053751" cy="2095565"/>
          </a:xfrm>
          <a:prstGeom prst="rect">
            <a:avLst/>
          </a:prstGeom>
        </p:spPr>
        <p:txBody>
          <a:bodyPr vert="horz" lIns="91440" tIns="45720" rIns="91440" bIns="45720" rtlCol="0">
            <a:noAutofit/>
          </a:bodyPr>
          <a:lstStyle/>
          <a:p>
            <a:pPr marL="514350" indent="-514350" defTabSz="914400" fontAlgn="base">
              <a:spcBef>
                <a:spcPct val="20000"/>
              </a:spcBef>
              <a:spcAft>
                <a:spcPct val="0"/>
              </a:spcAft>
              <a:buFont typeface="+mj-lt"/>
              <a:buAutoNum type="arabicPeriod" startAt="3"/>
            </a:pPr>
            <a:r>
              <a:rPr lang="en-GB" sz="2000" dirty="0">
                <a:solidFill>
                  <a:srgbClr val="000000"/>
                </a:solidFill>
                <a:latin typeface="Calibri"/>
              </a:rPr>
              <a:t>A clinical </a:t>
            </a:r>
            <a:r>
              <a:rPr lang="en-GB" sz="2000" b="1" dirty="0">
                <a:solidFill>
                  <a:srgbClr val="000000"/>
                </a:solidFill>
                <a:latin typeface="Calibri"/>
              </a:rPr>
              <a:t>examination </a:t>
            </a:r>
            <a:r>
              <a:rPr lang="en-GB" sz="2000" dirty="0">
                <a:solidFill>
                  <a:srgbClr val="000000"/>
                </a:solidFill>
                <a:latin typeface="Calibri"/>
              </a:rPr>
              <a:t>of the patient, which demonstrates profound coma, apnoea and absent brainstem reflexes. </a:t>
            </a:r>
          </a:p>
        </p:txBody>
      </p:sp>
      <p:sp>
        <p:nvSpPr>
          <p:cNvPr id="19" name="Rectangle 18"/>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Chair Induction</a:t>
            </a:r>
          </a:p>
        </p:txBody>
      </p:sp>
      <p:sp>
        <p:nvSpPr>
          <p:cNvPr id="20" name="Title 21"/>
          <p:cNvSpPr txBox="1">
            <a:spLocks/>
          </p:cNvSpPr>
          <p:nvPr/>
        </p:nvSpPr>
        <p:spPr>
          <a:xfrm>
            <a:off x="1981200" y="46765"/>
            <a:ext cx="83820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600" dirty="0">
                <a:solidFill>
                  <a:srgbClr val="E0119D"/>
                </a:solidFill>
                <a:latin typeface="Calibri"/>
              </a:rPr>
              <a:t>Diagnosis Death using Neurological Criteria</a:t>
            </a:r>
            <a:endParaRPr lang="en-US" sz="3600" dirty="0">
              <a:solidFill>
                <a:srgbClr val="E0119D"/>
              </a:solidFill>
              <a:latin typeface="Calibri"/>
            </a:endParaRPr>
          </a:p>
        </p:txBody>
      </p:sp>
      <p:sp>
        <p:nvSpPr>
          <p:cNvPr id="2" name="Rectangle 1">
            <a:extLst>
              <a:ext uri="{FF2B5EF4-FFF2-40B4-BE49-F238E27FC236}">
                <a16:creationId xmlns:a16="http://schemas.microsoft.com/office/drawing/2014/main" id="{85AC3C5A-55BC-BB42-8AD9-F306E7CD3CEC}"/>
              </a:ext>
            </a:extLst>
          </p:cNvPr>
          <p:cNvSpPr/>
          <p:nvPr/>
        </p:nvSpPr>
        <p:spPr>
          <a:xfrm>
            <a:off x="1825925" y="5808749"/>
            <a:ext cx="8463951" cy="461665"/>
          </a:xfrm>
          <a:prstGeom prst="rect">
            <a:avLst/>
          </a:prstGeom>
        </p:spPr>
        <p:txBody>
          <a:bodyPr wrap="square">
            <a:spAutoFit/>
          </a:bodyPr>
          <a:lstStyle/>
          <a:p>
            <a:pPr marL="514350" indent="-514350" algn="ctr" defTabSz="914400">
              <a:spcBef>
                <a:spcPct val="20000"/>
              </a:spcBef>
            </a:pPr>
            <a:r>
              <a:rPr lang="en-GB" sz="2000" dirty="0"/>
              <a:t>In 2016/17, 1522 tests performed, death confirmed in 1502 </a:t>
            </a:r>
            <a:r>
              <a:rPr lang="en-GB" sz="2400" dirty="0"/>
              <a:t>= 98.7%</a:t>
            </a:r>
          </a:p>
        </p:txBody>
      </p:sp>
    </p:spTree>
    <p:extLst>
      <p:ext uri="{BB962C8B-B14F-4D97-AF65-F5344CB8AC3E}">
        <p14:creationId xmlns:p14="http://schemas.microsoft.com/office/powerpoint/2010/main" val="13812243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1959C2-D97A-464A-8D7A-E8C10D67E7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95470" y="1040735"/>
            <a:ext cx="1938217" cy="149411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 name="Picture 3">
            <a:extLst>
              <a:ext uri="{FF2B5EF4-FFF2-40B4-BE49-F238E27FC236}">
                <a16:creationId xmlns:a16="http://schemas.microsoft.com/office/drawing/2014/main" id="{6AEAAC1C-84CA-FF44-9FCA-CE418BECD90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24061" y="1079169"/>
            <a:ext cx="1932938" cy="146369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EF1F324C-CD0E-AE47-A85D-9C6CA2EE795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829599" y="2990236"/>
            <a:ext cx="1819242" cy="137759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 name="Picture 5">
            <a:extLst>
              <a:ext uri="{FF2B5EF4-FFF2-40B4-BE49-F238E27FC236}">
                <a16:creationId xmlns:a16="http://schemas.microsoft.com/office/drawing/2014/main" id="{73EB38BB-361C-E24F-BD52-7BE32EFC1CC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990026" y="2990236"/>
            <a:ext cx="1819244" cy="137759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Picture 6">
            <a:extLst>
              <a:ext uri="{FF2B5EF4-FFF2-40B4-BE49-F238E27FC236}">
                <a16:creationId xmlns:a16="http://schemas.microsoft.com/office/drawing/2014/main" id="{E724DAE9-EC44-794A-8864-16D9CD16576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991210" y="4871916"/>
            <a:ext cx="1976044" cy="152310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Picture 7">
            <a:extLst>
              <a:ext uri="{FF2B5EF4-FFF2-40B4-BE49-F238E27FC236}">
                <a16:creationId xmlns:a16="http://schemas.microsoft.com/office/drawing/2014/main" id="{D9539505-93D0-4745-95BC-C8C509064BE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1" b="-1262"/>
          <a:stretch/>
        </p:blipFill>
        <p:spPr>
          <a:xfrm>
            <a:off x="7385571" y="1079169"/>
            <a:ext cx="1888358" cy="145568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9" name="Picture 8">
            <a:extLst>
              <a:ext uri="{FF2B5EF4-FFF2-40B4-BE49-F238E27FC236}">
                <a16:creationId xmlns:a16="http://schemas.microsoft.com/office/drawing/2014/main" id="{3392BBE0-0737-2A4E-B19F-BAD3D8A0AA1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190873" y="2990237"/>
            <a:ext cx="1861803" cy="140509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 name="Picture 9">
            <a:extLst>
              <a:ext uri="{FF2B5EF4-FFF2-40B4-BE49-F238E27FC236}">
                <a16:creationId xmlns:a16="http://schemas.microsoft.com/office/drawing/2014/main" id="{CF1173F0-24C4-764A-B8B0-A49D8FF5984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524785" y="3006855"/>
            <a:ext cx="1783856" cy="138848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1" name="Picture 10">
            <a:extLst>
              <a:ext uri="{FF2B5EF4-FFF2-40B4-BE49-F238E27FC236}">
                <a16:creationId xmlns:a16="http://schemas.microsoft.com/office/drawing/2014/main" id="{C6AB7826-0511-8A4D-9E48-697948817F2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393114" y="4871916"/>
            <a:ext cx="2728661" cy="152310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3" name="Picture 12">
            <a:extLst>
              <a:ext uri="{FF2B5EF4-FFF2-40B4-BE49-F238E27FC236}">
                <a16:creationId xmlns:a16="http://schemas.microsoft.com/office/drawing/2014/main" id="{D8578BA1-7D09-EC42-91DA-FA36C3165F8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547633" y="4867338"/>
            <a:ext cx="2733850" cy="152768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2" name="Title 1">
            <a:extLst>
              <a:ext uri="{FF2B5EF4-FFF2-40B4-BE49-F238E27FC236}">
                <a16:creationId xmlns:a16="http://schemas.microsoft.com/office/drawing/2014/main" id="{7AEEFB9C-F0CA-3E48-AE48-B6697E22A002}"/>
              </a:ext>
            </a:extLst>
          </p:cNvPr>
          <p:cNvSpPr txBox="1">
            <a:spLocks/>
          </p:cNvSpPr>
          <p:nvPr/>
        </p:nvSpPr>
        <p:spPr>
          <a:xfrm>
            <a:off x="1678800" y="41354"/>
            <a:ext cx="6749026" cy="999381"/>
          </a:xfrm>
          <a:prstGeom prst="rect">
            <a:avLst/>
          </a:prstGeom>
        </p:spPr>
        <p:txBody>
          <a:bodyPr>
            <a:normAutofit/>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algn="l" defTabSz="914400">
              <a:defRPr/>
            </a:pPr>
            <a:r>
              <a:rPr lang="en-US" kern="0" dirty="0">
                <a:solidFill>
                  <a:srgbClr val="E0119D"/>
                </a:solidFill>
                <a:latin typeface="Arial"/>
                <a:cs typeface="Arial"/>
              </a:rPr>
              <a:t>Educational videos www.odt.nhs.uk</a:t>
            </a:r>
          </a:p>
        </p:txBody>
      </p:sp>
      <p:sp>
        <p:nvSpPr>
          <p:cNvPr id="2" name="TextBox 1">
            <a:extLst>
              <a:ext uri="{FF2B5EF4-FFF2-40B4-BE49-F238E27FC236}">
                <a16:creationId xmlns:a16="http://schemas.microsoft.com/office/drawing/2014/main" id="{AD0F86D5-C3ED-F64B-8B35-714C5AA049F4}"/>
              </a:ext>
            </a:extLst>
          </p:cNvPr>
          <p:cNvSpPr txBox="1"/>
          <p:nvPr/>
        </p:nvSpPr>
        <p:spPr>
          <a:xfrm>
            <a:off x="1678800" y="489032"/>
            <a:ext cx="3426106" cy="369332"/>
          </a:xfrm>
          <a:prstGeom prst="rect">
            <a:avLst/>
          </a:prstGeom>
          <a:noFill/>
        </p:spPr>
        <p:txBody>
          <a:bodyPr wrap="square" rtlCol="0">
            <a:spAutoFit/>
          </a:bodyPr>
          <a:lstStyle/>
          <a:p>
            <a:r>
              <a:rPr lang="en-GB" dirty="0"/>
              <a:t>search for ‘neurological criteria’</a:t>
            </a:r>
          </a:p>
        </p:txBody>
      </p:sp>
      <p:pic>
        <p:nvPicPr>
          <p:cNvPr id="14" name="Picture 13">
            <a:extLst>
              <a:ext uri="{FF2B5EF4-FFF2-40B4-BE49-F238E27FC236}">
                <a16:creationId xmlns:a16="http://schemas.microsoft.com/office/drawing/2014/main" id="{3993EA90-7979-9B4B-AB94-18DF0FF729D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628520" y="161503"/>
            <a:ext cx="1884681" cy="526490"/>
          </a:xfrm>
          <a:prstGeom prst="rect">
            <a:avLst/>
          </a:prstGeom>
        </p:spPr>
      </p:pic>
    </p:spTree>
    <p:extLst>
      <p:ext uri="{BB962C8B-B14F-4D97-AF65-F5344CB8AC3E}">
        <p14:creationId xmlns:p14="http://schemas.microsoft.com/office/powerpoint/2010/main" val="1681926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1"/>
          <p:cNvSpPr>
            <a:spLocks noGrp="1"/>
          </p:cNvSpPr>
          <p:nvPr>
            <p:ph type="title"/>
          </p:nvPr>
        </p:nvSpPr>
        <p:spPr>
          <a:xfrm>
            <a:off x="1981200" y="274638"/>
            <a:ext cx="8382000" cy="1143000"/>
          </a:xfrm>
        </p:spPr>
        <p:txBody>
          <a:bodyPr/>
          <a:lstStyle/>
          <a:p>
            <a:r>
              <a:rPr lang="en-GB" dirty="0">
                <a:solidFill>
                  <a:srgbClr val="E0119D"/>
                </a:solidFill>
              </a:rPr>
              <a:t>Communicating to Relatives</a:t>
            </a:r>
            <a:endParaRPr lang="en-US" dirty="0">
              <a:solidFill>
                <a:srgbClr val="E0119D"/>
              </a:solidFill>
            </a:endParaRPr>
          </a:p>
        </p:txBody>
      </p:sp>
      <p:sp>
        <p:nvSpPr>
          <p:cNvPr id="9" name="Content Placeholder 1"/>
          <p:cNvSpPr>
            <a:spLocks noGrp="1"/>
          </p:cNvSpPr>
          <p:nvPr>
            <p:ph sz="half" idx="2"/>
          </p:nvPr>
        </p:nvSpPr>
        <p:spPr>
          <a:xfrm>
            <a:off x="1772488" y="1417639"/>
            <a:ext cx="3368388" cy="1164035"/>
          </a:xfrm>
        </p:spPr>
        <p:txBody>
          <a:bodyPr/>
          <a:lstStyle/>
          <a:p>
            <a:pPr marL="0" indent="0">
              <a:buNone/>
            </a:pPr>
            <a:r>
              <a:rPr lang="en-GB" sz="1800" b="1" dirty="0"/>
              <a:t>Essential message</a:t>
            </a:r>
            <a:endParaRPr lang="en-GB" sz="1800" dirty="0"/>
          </a:p>
          <a:p>
            <a:pPr lvl="0" algn="just"/>
            <a:r>
              <a:rPr lang="en-GB" sz="1800" dirty="0"/>
              <a:t>Death is suspected</a:t>
            </a:r>
          </a:p>
          <a:p>
            <a:pPr lvl="0" algn="just"/>
            <a:r>
              <a:rPr lang="en-GB" sz="1800" dirty="0"/>
              <a:t>Tests to confirm death</a:t>
            </a:r>
          </a:p>
        </p:txBody>
      </p:sp>
      <p:sp>
        <p:nvSpPr>
          <p:cNvPr id="15" name="Line 10"/>
          <p:cNvSpPr>
            <a:spLocks noChangeShapeType="1"/>
          </p:cNvSpPr>
          <p:nvPr/>
        </p:nvSpPr>
        <p:spPr bwMode="auto">
          <a:xfrm>
            <a:off x="5841351" y="4611348"/>
            <a:ext cx="3886200" cy="1588"/>
          </a:xfrm>
          <a:prstGeom prst="line">
            <a:avLst/>
          </a:prstGeom>
          <a:noFill/>
          <a:ln w="28575">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latin typeface="Arial"/>
              <a:ea typeface="Arial"/>
              <a:cs typeface="Arial"/>
            </a:endParaRPr>
          </a:p>
        </p:txBody>
      </p:sp>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a:xfrm>
            <a:off x="5555856" y="1417639"/>
            <a:ext cx="4306286" cy="2707005"/>
          </a:xfrm>
          <a:prstGeom prst="rect">
            <a:avLst/>
          </a:prstGeom>
          <a:scene3d>
            <a:camera prst="perspectiveLeft"/>
            <a:lightRig rig="threePt" dir="t"/>
          </a:scene3d>
        </p:spPr>
      </p:pic>
      <p:sp>
        <p:nvSpPr>
          <p:cNvPr id="13" name="Line 10"/>
          <p:cNvSpPr>
            <a:spLocks noChangeShapeType="1"/>
          </p:cNvSpPr>
          <p:nvPr/>
        </p:nvSpPr>
        <p:spPr bwMode="auto">
          <a:xfrm>
            <a:off x="1669656" y="2899974"/>
            <a:ext cx="3705904" cy="1588"/>
          </a:xfrm>
          <a:prstGeom prst="line">
            <a:avLst/>
          </a:prstGeom>
          <a:noFill/>
          <a:ln w="28575">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latin typeface="Arial"/>
              <a:ea typeface="Arial"/>
              <a:cs typeface="Arial"/>
            </a:endParaRPr>
          </a:p>
        </p:txBody>
      </p:sp>
      <p:sp>
        <p:nvSpPr>
          <p:cNvPr id="4" name="Rectangle 3"/>
          <p:cNvSpPr/>
          <p:nvPr/>
        </p:nvSpPr>
        <p:spPr>
          <a:xfrm>
            <a:off x="1587416" y="3032932"/>
            <a:ext cx="3968440" cy="1754327"/>
          </a:xfrm>
          <a:prstGeom prst="rect">
            <a:avLst/>
          </a:prstGeom>
        </p:spPr>
        <p:txBody>
          <a:bodyPr wrap="square">
            <a:spAutoFit/>
          </a:bodyPr>
          <a:lstStyle/>
          <a:p>
            <a:pPr algn="just"/>
            <a:r>
              <a:rPr lang="en-GB" b="1" dirty="0">
                <a:solidFill>
                  <a:srgbClr val="000000"/>
                </a:solidFill>
                <a:latin typeface="Arial"/>
                <a:ea typeface="Arial"/>
                <a:cs typeface="Arial"/>
              </a:rPr>
              <a:t>“The scan of her brain is very abnormal and devastating. My fear is that the damage Margaret has sustained to her brain, is so severe, that she may have already died.” </a:t>
            </a:r>
            <a:endParaRPr lang="en-GB" dirty="0">
              <a:solidFill>
                <a:srgbClr val="000000"/>
              </a:solidFill>
              <a:latin typeface="Arial"/>
              <a:ea typeface="Arial"/>
              <a:cs typeface="Arial"/>
            </a:endParaRPr>
          </a:p>
        </p:txBody>
      </p:sp>
      <p:sp>
        <p:nvSpPr>
          <p:cNvPr id="5" name="Rectangle 4"/>
          <p:cNvSpPr/>
          <p:nvPr/>
        </p:nvSpPr>
        <p:spPr>
          <a:xfrm>
            <a:off x="1587416" y="4917583"/>
            <a:ext cx="8660326" cy="1200329"/>
          </a:xfrm>
          <a:prstGeom prst="rect">
            <a:avLst/>
          </a:prstGeom>
        </p:spPr>
        <p:txBody>
          <a:bodyPr wrap="square">
            <a:spAutoFit/>
          </a:bodyPr>
          <a:lstStyle/>
          <a:p>
            <a:pPr algn="just"/>
            <a:r>
              <a:rPr lang="en-GB" b="1" dirty="0">
                <a:solidFill>
                  <a:srgbClr val="000000"/>
                </a:solidFill>
                <a:latin typeface="Arial"/>
                <a:ea typeface="Arial"/>
                <a:cs typeface="Arial"/>
              </a:rPr>
              <a:t>“Another senior doctor and I are planning to carry out some tests on Margaret to see if she will ever regain any consciousness or ever breathe again. If the tests confirm that these essential brain functions are irreversibly lost, this will confirm to us, that she has died.” </a:t>
            </a:r>
            <a:endParaRPr lang="en-GB" dirty="0">
              <a:solidFill>
                <a:srgbClr val="000000"/>
              </a:solidFill>
              <a:latin typeface="Arial"/>
              <a:ea typeface="Arial"/>
              <a:cs typeface="Arial"/>
            </a:endParaRPr>
          </a:p>
        </p:txBody>
      </p:sp>
      <p:sp>
        <p:nvSpPr>
          <p:cNvPr id="2" name="TextBox 1"/>
          <p:cNvSpPr txBox="1"/>
          <p:nvPr/>
        </p:nvSpPr>
        <p:spPr>
          <a:xfrm>
            <a:off x="5841352" y="4186302"/>
            <a:ext cx="4178717" cy="261610"/>
          </a:xfrm>
          <a:prstGeom prst="rect">
            <a:avLst/>
          </a:prstGeom>
          <a:noFill/>
        </p:spPr>
        <p:txBody>
          <a:bodyPr wrap="square" rtlCol="0">
            <a:spAutoFit/>
          </a:bodyPr>
          <a:lstStyle/>
          <a:p>
            <a:r>
              <a:rPr lang="en-US" sz="1100" dirty="0">
                <a:solidFill>
                  <a:srgbClr val="000000"/>
                </a:solidFill>
                <a:latin typeface="Arial"/>
                <a:ea typeface="Arial"/>
                <a:cs typeface="Arial"/>
              </a:rPr>
              <a:t>Photograph from the Nottingham Deceased Donation Course</a:t>
            </a:r>
          </a:p>
        </p:txBody>
      </p:sp>
      <p:sp>
        <p:nvSpPr>
          <p:cNvPr id="11" name="Rectangle 10"/>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Chair Induction</a:t>
            </a:r>
          </a:p>
        </p:txBody>
      </p:sp>
    </p:spTree>
    <p:extLst>
      <p:ext uri="{BB962C8B-B14F-4D97-AF65-F5344CB8AC3E}">
        <p14:creationId xmlns:p14="http://schemas.microsoft.com/office/powerpoint/2010/main" val="14795680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tock_trus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8761" y="332620"/>
            <a:ext cx="7051524" cy="528864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7" name="Rectangle 6"/>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Chair Induction</a:t>
            </a:r>
          </a:p>
        </p:txBody>
      </p:sp>
    </p:spTree>
    <p:extLst>
      <p:ext uri="{BB962C8B-B14F-4D97-AF65-F5344CB8AC3E}">
        <p14:creationId xmlns:p14="http://schemas.microsoft.com/office/powerpoint/2010/main" val="3126463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81664" y="2144564"/>
            <a:ext cx="4572000" cy="1569660"/>
          </a:xfrm>
          <a:prstGeom prst="rect">
            <a:avLst/>
          </a:prstGeom>
        </p:spPr>
        <p:txBody>
          <a:bodyPr>
            <a:spAutoFit/>
          </a:bodyPr>
          <a:lstStyle/>
          <a:p>
            <a:pPr algn="just"/>
            <a:r>
              <a:rPr lang="en-US" sz="2400" dirty="0"/>
              <a:t>‘organ donation through generosity must be encouraged, but the commercial use of organs is immoral’</a:t>
            </a:r>
          </a:p>
        </p:txBody>
      </p:sp>
      <p:sp>
        <p:nvSpPr>
          <p:cNvPr id="4" name="Rectangle 3"/>
          <p:cNvSpPr/>
          <p:nvPr/>
        </p:nvSpPr>
        <p:spPr>
          <a:xfrm>
            <a:off x="5481665" y="1682900"/>
            <a:ext cx="5186335" cy="461665"/>
          </a:xfrm>
          <a:prstGeom prst="rect">
            <a:avLst/>
          </a:prstGeom>
        </p:spPr>
        <p:txBody>
          <a:bodyPr wrap="none">
            <a:spAutoFit/>
          </a:bodyPr>
          <a:lstStyle/>
          <a:p>
            <a:r>
              <a:rPr lang="en-US" sz="2400" dirty="0"/>
              <a:t>‘donating organs is a gesture of love’</a:t>
            </a:r>
          </a:p>
        </p:txBody>
      </p:sp>
      <p:pic>
        <p:nvPicPr>
          <p:cNvPr id="5" name="Picture 4"/>
          <p:cNvPicPr>
            <a:picLocks noChangeAspect="1"/>
          </p:cNvPicPr>
          <p:nvPr/>
        </p:nvPicPr>
        <p:blipFill>
          <a:blip r:embed="rId3"/>
          <a:stretch>
            <a:fillRect/>
          </a:stretch>
        </p:blipFill>
        <p:spPr>
          <a:xfrm>
            <a:off x="1524001" y="1682899"/>
            <a:ext cx="3914040" cy="3653104"/>
          </a:xfrm>
          <a:prstGeom prst="rect">
            <a:avLst/>
          </a:prstGeom>
        </p:spPr>
      </p:pic>
      <p:sp>
        <p:nvSpPr>
          <p:cNvPr id="7" name="Rectangle 6"/>
          <p:cNvSpPr/>
          <p:nvPr/>
        </p:nvSpPr>
        <p:spPr>
          <a:xfrm>
            <a:off x="5481664" y="3793571"/>
            <a:ext cx="4862327" cy="2246769"/>
          </a:xfrm>
          <a:prstGeom prst="rect">
            <a:avLst/>
          </a:prstGeom>
        </p:spPr>
        <p:txBody>
          <a:bodyPr wrap="square">
            <a:spAutoFit/>
          </a:bodyPr>
          <a:lstStyle/>
          <a:p>
            <a:pPr algn="just"/>
            <a:r>
              <a:rPr lang="en-US" sz="2000" dirty="0"/>
              <a:t>Pointing to the Oct. 11 European day of awareness about organ donation, the pope emphasized the </a:t>
            </a:r>
            <a:r>
              <a:rPr lang="en-US" sz="2000" dirty="0">
                <a:solidFill>
                  <a:srgbClr val="6E2C6B"/>
                </a:solidFill>
              </a:rPr>
              <a:t>need to safeguard the rights of donors by ensuring "certainty of death," given the existence of some questions about methods of ascertaining brain death in an individual.</a:t>
            </a:r>
          </a:p>
        </p:txBody>
      </p:sp>
      <p:sp>
        <p:nvSpPr>
          <p:cNvPr id="11" name="TextBox 10"/>
          <p:cNvSpPr txBox="1"/>
          <p:nvPr/>
        </p:nvSpPr>
        <p:spPr>
          <a:xfrm>
            <a:off x="1981199" y="304800"/>
            <a:ext cx="8049657" cy="1261884"/>
          </a:xfrm>
          <a:prstGeom prst="rect">
            <a:avLst/>
          </a:prstGeom>
          <a:noFill/>
        </p:spPr>
        <p:txBody>
          <a:bodyPr wrap="square" rtlCol="0">
            <a:spAutoFit/>
          </a:bodyPr>
          <a:lstStyle/>
          <a:p>
            <a:pPr defTabSz="914400" fontAlgn="base">
              <a:spcBef>
                <a:spcPct val="0"/>
              </a:spcBef>
              <a:spcAft>
                <a:spcPct val="0"/>
              </a:spcAft>
            </a:pPr>
            <a:r>
              <a:rPr lang="en-GB" sz="4400" b="1" dirty="0">
                <a:solidFill>
                  <a:srgbClr val="E0119D"/>
                </a:solidFill>
                <a:latin typeface="Arial" pitchFamily="-65" charset="0"/>
                <a:ea typeface="Arial" charset="0"/>
                <a:cs typeface="Arial" charset="0"/>
              </a:rPr>
              <a:t>Organ Donation</a:t>
            </a:r>
          </a:p>
          <a:p>
            <a:pPr defTabSz="914400" fontAlgn="base">
              <a:spcBef>
                <a:spcPct val="0"/>
              </a:spcBef>
              <a:spcAft>
                <a:spcPct val="0"/>
              </a:spcAft>
            </a:pPr>
            <a:r>
              <a:rPr lang="en-GB" sz="3200" b="1" i="1" dirty="0">
                <a:solidFill>
                  <a:srgbClr val="6E2C6B"/>
                </a:solidFill>
                <a:latin typeface="Arial" pitchFamily="-65" charset="0"/>
                <a:ea typeface="Arial" charset="0"/>
                <a:cs typeface="Arial" charset="0"/>
              </a:rPr>
              <a:t>a distinctive witness of love for others</a:t>
            </a:r>
          </a:p>
        </p:txBody>
      </p:sp>
      <p:sp>
        <p:nvSpPr>
          <p:cNvPr id="9" name="TextBox 8"/>
          <p:cNvSpPr txBox="1"/>
          <p:nvPr/>
        </p:nvSpPr>
        <p:spPr>
          <a:xfrm>
            <a:off x="1981200" y="5352673"/>
            <a:ext cx="3084079" cy="892552"/>
          </a:xfrm>
          <a:prstGeom prst="rect">
            <a:avLst/>
          </a:prstGeom>
          <a:noFill/>
        </p:spPr>
        <p:txBody>
          <a:bodyPr wrap="square" rtlCol="0">
            <a:spAutoFit/>
          </a:bodyPr>
          <a:lstStyle/>
          <a:p>
            <a:pPr algn="ctr" defTabSz="914400" fontAlgn="base">
              <a:spcBef>
                <a:spcPct val="0"/>
              </a:spcBef>
              <a:spcAft>
                <a:spcPct val="0"/>
              </a:spcAft>
            </a:pPr>
            <a:r>
              <a:rPr lang="en-GB" sz="3200" b="1" dirty="0">
                <a:solidFill>
                  <a:srgbClr val="6E2C6B"/>
                </a:solidFill>
                <a:latin typeface="Arial" pitchFamily="-65" charset="0"/>
                <a:ea typeface="Arial" charset="0"/>
                <a:cs typeface="Arial" charset="0"/>
              </a:rPr>
              <a:t>Pope Francis</a:t>
            </a:r>
          </a:p>
          <a:p>
            <a:pPr algn="ctr" defTabSz="914400" fontAlgn="base">
              <a:spcBef>
                <a:spcPct val="0"/>
              </a:spcBef>
              <a:spcAft>
                <a:spcPct val="0"/>
              </a:spcAft>
            </a:pPr>
            <a:r>
              <a:rPr lang="en-GB" sz="2000" b="1" i="1" dirty="0">
                <a:solidFill>
                  <a:srgbClr val="6E2C6B"/>
                </a:solidFill>
                <a:latin typeface="Arial" pitchFamily="-65" charset="0"/>
                <a:ea typeface="Arial" charset="0"/>
                <a:cs typeface="Arial" charset="0"/>
              </a:rPr>
              <a:t>Speaking 2014</a:t>
            </a:r>
            <a:endParaRPr lang="en-US" sz="2000" b="1" dirty="0">
              <a:solidFill>
                <a:srgbClr val="6E2C6B"/>
              </a:solidFill>
              <a:latin typeface="Arial" pitchFamily="-65" charset="0"/>
            </a:endParaRPr>
          </a:p>
        </p:txBody>
      </p:sp>
      <p:sp>
        <p:nvSpPr>
          <p:cNvPr id="10" name="Rectangle 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Chair Induction</a:t>
            </a:r>
          </a:p>
        </p:txBody>
      </p:sp>
    </p:spTree>
    <p:extLst>
      <p:ext uri="{BB962C8B-B14F-4D97-AF65-F5344CB8AC3E}">
        <p14:creationId xmlns:p14="http://schemas.microsoft.com/office/powerpoint/2010/main" val="22793885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Stock_000012148264XSma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1610101"/>
            <a:ext cx="4352347" cy="4339804"/>
          </a:xfrm>
          <a:prstGeom prst="rect">
            <a:avLst/>
          </a:prstGeom>
        </p:spPr>
      </p:pic>
      <p:pic>
        <p:nvPicPr>
          <p:cNvPr id="8" name="Picture 7" descr="Orange Man arm upraise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3968" y="2445646"/>
            <a:ext cx="1638300" cy="2628900"/>
          </a:xfrm>
          <a:prstGeom prst="rect">
            <a:avLst/>
          </a:prstGeom>
        </p:spPr>
      </p:pic>
      <p:sp>
        <p:nvSpPr>
          <p:cNvPr id="11" name="TextBox 10"/>
          <p:cNvSpPr txBox="1"/>
          <p:nvPr/>
        </p:nvSpPr>
        <p:spPr>
          <a:xfrm>
            <a:off x="1981199" y="304800"/>
            <a:ext cx="8049657" cy="1261884"/>
          </a:xfrm>
          <a:prstGeom prst="rect">
            <a:avLst/>
          </a:prstGeom>
          <a:noFill/>
        </p:spPr>
        <p:txBody>
          <a:bodyPr wrap="square" rtlCol="0">
            <a:spAutoFit/>
          </a:bodyPr>
          <a:lstStyle/>
          <a:p>
            <a:pPr defTabSz="914400" fontAlgn="base">
              <a:spcBef>
                <a:spcPct val="0"/>
              </a:spcBef>
              <a:spcAft>
                <a:spcPct val="0"/>
              </a:spcAft>
            </a:pPr>
            <a:r>
              <a:rPr lang="en-GB" sz="4400" b="1" dirty="0">
                <a:solidFill>
                  <a:srgbClr val="E0119D"/>
                </a:solidFill>
                <a:latin typeface="Arial" pitchFamily="-65" charset="0"/>
                <a:ea typeface="Arial" charset="0"/>
                <a:cs typeface="Arial" charset="0"/>
              </a:rPr>
              <a:t>Organ Donation</a:t>
            </a:r>
          </a:p>
          <a:p>
            <a:pPr defTabSz="914400" fontAlgn="base">
              <a:spcBef>
                <a:spcPct val="0"/>
              </a:spcBef>
              <a:spcAft>
                <a:spcPct val="0"/>
              </a:spcAft>
            </a:pPr>
            <a:r>
              <a:rPr lang="en-GB" sz="3200" b="1" i="1" dirty="0">
                <a:solidFill>
                  <a:srgbClr val="6E2C6B"/>
                </a:solidFill>
                <a:latin typeface="Arial" pitchFamily="-65" charset="0"/>
                <a:ea typeface="Arial" charset="0"/>
                <a:cs typeface="Arial" charset="0"/>
              </a:rPr>
              <a:t>a distinctive gift for others</a:t>
            </a:r>
          </a:p>
        </p:txBody>
      </p:sp>
      <p:pic>
        <p:nvPicPr>
          <p:cNvPr id="15" name="Picture 14" descr="Dale pn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97934" y="3600065"/>
            <a:ext cx="3123352" cy="2645160"/>
          </a:xfrm>
          <a:prstGeom prst="rect">
            <a:avLst/>
          </a:prstGeom>
        </p:spPr>
      </p:pic>
      <p:sp>
        <p:nvSpPr>
          <p:cNvPr id="13" name="TextBox 12"/>
          <p:cNvSpPr txBox="1"/>
          <p:nvPr/>
        </p:nvSpPr>
        <p:spPr>
          <a:xfrm>
            <a:off x="6751785" y="1706983"/>
            <a:ext cx="3698904" cy="1754327"/>
          </a:xfrm>
          <a:prstGeom prst="rect">
            <a:avLst/>
          </a:prstGeom>
          <a:noFill/>
        </p:spPr>
        <p:txBody>
          <a:bodyPr wrap="square" rtlCol="0">
            <a:spAutoFit/>
          </a:bodyPr>
          <a:lstStyle/>
          <a:p>
            <a:pPr algn="just"/>
            <a:r>
              <a:rPr lang="en-US" dirty="0"/>
              <a:t>“It is the most humbling moment of my work in intensive care. </a:t>
            </a:r>
          </a:p>
          <a:p>
            <a:pPr algn="just"/>
            <a:r>
              <a:rPr lang="en-US" dirty="0"/>
              <a:t>To see families in the midst of their grief, look beyond themselves to others, and say that simple word; yes.”</a:t>
            </a:r>
          </a:p>
        </p:txBody>
      </p:sp>
      <p:sp>
        <p:nvSpPr>
          <p:cNvPr id="9" name="Rectangle 8"/>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Chair Induction</a:t>
            </a:r>
          </a:p>
        </p:txBody>
      </p:sp>
    </p:spTree>
    <p:extLst>
      <p:ext uri="{BB962C8B-B14F-4D97-AF65-F5344CB8AC3E}">
        <p14:creationId xmlns:p14="http://schemas.microsoft.com/office/powerpoint/2010/main" val="35271552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4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cca_ms_nhsbt_presentation (3)">
  <a:themeElements>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NHSBT_presentation_style_v2">
  <a:themeElements>
    <a:clrScheme name="3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3_NHSBT_presentation_style_v2">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MS PGothic"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MS PGothic" charset="0"/>
            <a:cs typeface="Arial" charset="0"/>
          </a:defRPr>
        </a:defPPr>
      </a:lstStyle>
    </a:lnDef>
  </a:objectDefaults>
  <a:extraClrSchemeLst>
    <a:extraClrScheme>
      <a:clrScheme name="3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3483</TotalTime>
  <Words>1059</Words>
  <Application>Microsoft Macintosh PowerPoint</Application>
  <PresentationFormat>Widescreen</PresentationFormat>
  <Paragraphs>159</Paragraphs>
  <Slides>21</Slides>
  <Notes>6</Notes>
  <HiddenSlides>1</HiddenSlides>
  <MMClips>0</MMClips>
  <ScaleCrop>false</ScaleCrop>
  <HeadingPairs>
    <vt:vector size="6" baseType="variant">
      <vt:variant>
        <vt:lpstr>Fonts Used</vt:lpstr>
      </vt:variant>
      <vt:variant>
        <vt:i4>6</vt:i4>
      </vt:variant>
      <vt:variant>
        <vt:lpstr>Theme</vt:lpstr>
      </vt:variant>
      <vt:variant>
        <vt:i4>10</vt:i4>
      </vt:variant>
      <vt:variant>
        <vt:lpstr>Slide Titles</vt:lpstr>
      </vt:variant>
      <vt:variant>
        <vt:i4>21</vt:i4>
      </vt:variant>
    </vt:vector>
  </HeadingPairs>
  <TitlesOfParts>
    <vt:vector size="37" baseType="lpstr">
      <vt:lpstr>American Typewriter</vt:lpstr>
      <vt:lpstr>Arial</vt:lpstr>
      <vt:lpstr>Calibri</vt:lpstr>
      <vt:lpstr>Calibri Light</vt:lpstr>
      <vt:lpstr>Lucida Grande</vt:lpstr>
      <vt:lpstr>Times New Roman</vt:lpstr>
      <vt:lpstr>default</vt:lpstr>
      <vt:lpstr>Office Theme</vt:lpstr>
      <vt:lpstr>1_Office Theme</vt:lpstr>
      <vt:lpstr>4_Default Design</vt:lpstr>
      <vt:lpstr>cca_ms_nhsbt_presentation (3)</vt:lpstr>
      <vt:lpstr>5_NHSBT_presentation_style_v2</vt:lpstr>
      <vt:lpstr>2_Default Design</vt:lpstr>
      <vt:lpstr>5_Default Design</vt:lpstr>
      <vt:lpstr>2_Office Theme</vt:lpstr>
      <vt:lpstr>3_Office Theme</vt:lpstr>
      <vt:lpstr>How do doctors diagnose of death?</vt:lpstr>
      <vt:lpstr>PowerPoint Presentation</vt:lpstr>
      <vt:lpstr>PowerPoint Presentation</vt:lpstr>
      <vt:lpstr>We better get it right!</vt:lpstr>
      <vt:lpstr>How many types of death are there?</vt:lpstr>
      <vt:lpstr>PowerPoint Presentation</vt:lpstr>
      <vt:lpstr>PowerPoint Presentation</vt:lpstr>
      <vt:lpstr>PowerPoint Presentation</vt:lpstr>
      <vt:lpstr>1 death : 3 sets of criteria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Communicating to Relatives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Gardiner</dc:creator>
  <cp:lastModifiedBy>Ben Ivory</cp:lastModifiedBy>
  <cp:revision>168</cp:revision>
  <dcterms:created xsi:type="dcterms:W3CDTF">2014-03-03T07:34:55Z</dcterms:created>
  <dcterms:modified xsi:type="dcterms:W3CDTF">2022-03-10T11:20:32Z</dcterms:modified>
</cp:coreProperties>
</file>