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4249" r:id="rId2"/>
    <p:sldMasterId id="2147484325" r:id="rId3"/>
    <p:sldMasterId id="2147484337" r:id="rId4"/>
    <p:sldMasterId id="2147484349" r:id="rId5"/>
  </p:sldMasterIdLst>
  <p:notesMasterIdLst>
    <p:notesMasterId r:id="rId27"/>
  </p:notesMasterIdLst>
  <p:sldIdLst>
    <p:sldId id="413" r:id="rId6"/>
    <p:sldId id="767" r:id="rId7"/>
    <p:sldId id="770" r:id="rId8"/>
    <p:sldId id="768" r:id="rId9"/>
    <p:sldId id="769" r:id="rId10"/>
    <p:sldId id="803" r:id="rId11"/>
    <p:sldId id="772" r:id="rId12"/>
    <p:sldId id="795" r:id="rId13"/>
    <p:sldId id="774" r:id="rId14"/>
    <p:sldId id="775" r:id="rId15"/>
    <p:sldId id="776" r:id="rId16"/>
    <p:sldId id="796" r:id="rId17"/>
    <p:sldId id="778" r:id="rId18"/>
    <p:sldId id="779" r:id="rId19"/>
    <p:sldId id="780" r:id="rId20"/>
    <p:sldId id="804" r:id="rId21"/>
    <p:sldId id="781" r:id="rId22"/>
    <p:sldId id="797" r:id="rId23"/>
    <p:sldId id="798" r:id="rId24"/>
    <p:sldId id="801" r:id="rId25"/>
    <p:sldId id="802" r:id="rId26"/>
  </p:sldIdLst>
  <p:sldSz cx="12192000" cy="6858000"/>
  <p:notesSz cx="6858000" cy="2257425"/>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9551A6-31C5-4461-9F1B-180DC41F0728}" v="51" dt="2019-10-12T09:08:23.192"/>
    <p1510:client id="{4382050E-810C-4049-BA30-13BE06BD4F85}" v="183" dt="2019-10-12T08:54:40.927"/>
    <p1510:client id="{D8C5F936-6FB6-40B6-B387-701A87A6327D}" v="6" dt="2021-09-01T18:24:39.552"/>
    <p1510:client id="{F24B95EF-0F80-48C6-AB58-F3661D0C48F4}" v="12" dt="2021-09-08T07:27:47.7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71"/>
    <p:restoredTop sz="78838" autoAdjust="0"/>
  </p:normalViewPr>
  <p:slideViewPr>
    <p:cSldViewPr>
      <p:cViewPr varScale="1">
        <p:scale>
          <a:sx n="62" d="100"/>
          <a:sy n="62" d="100"/>
        </p:scale>
        <p:origin x="1104"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Shevlin" userId="lDlYPkh5Ol7gD9nbxovu/xzjivkhoFrF2IIAX5sLdnI=" providerId="None" clId="Web-{D8C5F936-6FB6-40B6-B387-701A87A6327D}"/>
    <pc:docChg chg="modSld">
      <pc:chgData name="Claire Shevlin" userId="lDlYPkh5Ol7gD9nbxovu/xzjivkhoFrF2IIAX5sLdnI=" providerId="None" clId="Web-{D8C5F936-6FB6-40B6-B387-701A87A6327D}" dt="2021-09-01T18:24:38.895" v="4" actId="20577"/>
      <pc:docMkLst>
        <pc:docMk/>
      </pc:docMkLst>
      <pc:sldChg chg="modSp">
        <pc:chgData name="Claire Shevlin" userId="lDlYPkh5Ol7gD9nbxovu/xzjivkhoFrF2IIAX5sLdnI=" providerId="None" clId="Web-{D8C5F936-6FB6-40B6-B387-701A87A6327D}" dt="2021-09-01T18:24:38.895" v="4" actId="20577"/>
        <pc:sldMkLst>
          <pc:docMk/>
          <pc:sldMk cId="1077990928" sldId="413"/>
        </pc:sldMkLst>
        <pc:spChg chg="mod">
          <ac:chgData name="Claire Shevlin" userId="lDlYPkh5Ol7gD9nbxovu/xzjivkhoFrF2IIAX5sLdnI=" providerId="None" clId="Web-{D8C5F936-6FB6-40B6-B387-701A87A6327D}" dt="2021-09-01T18:24:38.895" v="4" actId="20577"/>
          <ac:spMkLst>
            <pc:docMk/>
            <pc:sldMk cId="1077990928" sldId="413"/>
            <ac:spMk id="13" creationId="{24163DDB-E10F-2C45-8415-75B9264F4DF9}"/>
          </ac:spMkLst>
        </pc:spChg>
      </pc:sldChg>
    </pc:docChg>
  </pc:docChgLst>
  <pc:docChgLst>
    <pc:chgData name="Claire Shevlin" userId="lDlYPkh5Ol7gD9nbxovu/xzjivkhoFrF2IIAX5sLdnI=" providerId="None" clId="Web-{F24B95EF-0F80-48C6-AB58-F3661D0C48F4}"/>
    <pc:docChg chg="addSld modSld">
      <pc:chgData name="Claire Shevlin" userId="lDlYPkh5Ol7gD9nbxovu/xzjivkhoFrF2IIAX5sLdnI=" providerId="None" clId="Web-{F24B95EF-0F80-48C6-AB58-F3661D0C48F4}" dt="2021-09-08T07:27:47.749" v="10" actId="1076"/>
      <pc:docMkLst>
        <pc:docMk/>
      </pc:docMkLst>
      <pc:sldChg chg="addSp modSp new">
        <pc:chgData name="Claire Shevlin" userId="lDlYPkh5Ol7gD9nbxovu/xzjivkhoFrF2IIAX5sLdnI=" providerId="None" clId="Web-{F24B95EF-0F80-48C6-AB58-F3661D0C48F4}" dt="2021-09-08T07:27:47.749" v="10" actId="1076"/>
        <pc:sldMkLst>
          <pc:docMk/>
          <pc:sldMk cId="2184700240" sldId="804"/>
        </pc:sldMkLst>
        <pc:picChg chg="add mod">
          <ac:chgData name="Claire Shevlin" userId="lDlYPkh5Ol7gD9nbxovu/xzjivkhoFrF2IIAX5sLdnI=" providerId="None" clId="Web-{F24B95EF-0F80-48C6-AB58-F3661D0C48F4}" dt="2021-09-08T07:27:47.749" v="10" actId="1076"/>
          <ac:picMkLst>
            <pc:docMk/>
            <pc:sldMk cId="2184700240" sldId="804"/>
            <ac:picMk id="2" creationId="{39D2423F-BA6D-4689-A60B-5D153636D39B}"/>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Volumes\Samsung_T5\Backups.backupdb\2020%20MacBook%20Pro\2020-12-11-080449\Macintosh%20HD%20-%20Data\Users\dalegardiner\Dropbox\CLOD\NHSBT%20Statistics\Referral%20Rate%20over%20Time.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dalegardiner\Dropbox\CLOD\NHSBT%20Statistics\ODR%20and%20Consent%20Rate%20Over%20Time%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3200" dirty="0">
                <a:solidFill>
                  <a:srgbClr val="E0119D"/>
                </a:solidFill>
              </a:rPr>
              <a:t>UK Referral Rate over Time</a:t>
            </a:r>
          </a:p>
        </c:rich>
      </c:tx>
      <c:overlay val="0"/>
    </c:title>
    <c:autoTitleDeleted val="0"/>
    <c:plotArea>
      <c:layout>
        <c:manualLayout>
          <c:layoutTarget val="inner"/>
          <c:xMode val="edge"/>
          <c:yMode val="edge"/>
          <c:x val="0.14151437052309801"/>
          <c:y val="0.15908318121134499"/>
          <c:w val="0.78558486340448996"/>
          <c:h val="0.58855788355175298"/>
        </c:manualLayout>
      </c:layout>
      <c:lineChart>
        <c:grouping val="standard"/>
        <c:varyColors val="0"/>
        <c:ser>
          <c:idx val="0"/>
          <c:order val="0"/>
          <c:tx>
            <c:strRef>
              <c:f>Sheet1!$B$2</c:f>
              <c:strCache>
                <c:ptCount val="1"/>
                <c:pt idx="0">
                  <c:v>DBD</c:v>
                </c:pt>
              </c:strCache>
            </c:strRef>
          </c:tx>
          <c:spPr>
            <a:ln w="63500"/>
          </c:spPr>
          <c:marker>
            <c:symbol val="none"/>
          </c:marker>
          <c:dLbls>
            <c:dLbl>
              <c:idx val="0"/>
              <c:layout>
                <c:manualLayout>
                  <c:x val="-2.4922770658182401E-2"/>
                  <c:y val="-6.4135084325531999E-2"/>
                </c:manualLayout>
              </c:layout>
              <c:tx>
                <c:rich>
                  <a:bodyPr/>
                  <a:lstStyle/>
                  <a:p>
                    <a:r>
                      <a:rPr lang="en-US"/>
                      <a:t>83%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6B7-AA4C-867E-226B0D01B692}"/>
                </c:ext>
              </c:extLst>
            </c:dLbl>
            <c:dLbl>
              <c:idx val="7"/>
              <c:layout>
                <c:manualLayout>
                  <c:x val="0.27036163057742785"/>
                  <c:y val="-6.3817975190276738E-2"/>
                </c:manualLayout>
              </c:layout>
              <c:tx>
                <c:rich>
                  <a:bodyPr/>
                  <a:lstStyle/>
                  <a:p>
                    <a:r>
                      <a:rPr lang="en-US"/>
                      <a:t>99%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6B7-AA4C-867E-226B0D01B692}"/>
                </c:ext>
              </c:extLst>
            </c:dLbl>
            <c:spPr>
              <a:noFill/>
              <a:ln>
                <a:noFill/>
              </a:ln>
              <a:effectLst/>
            </c:spPr>
            <c:txPr>
              <a:bodyPr/>
              <a:lstStyle/>
              <a:p>
                <a:pPr>
                  <a:defRPr sz="2400" b="1"/>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Sheet1!$A$3:$A$15</c:f>
              <c:strCache>
                <c:ptCount val="13"/>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pt idx="12">
                  <c:v>2019-20</c:v>
                </c:pt>
              </c:strCache>
            </c:strRef>
          </c:cat>
          <c:val>
            <c:numRef>
              <c:f>Sheet1!$B$3:$B$15</c:f>
              <c:numCache>
                <c:formatCode>General</c:formatCode>
                <c:ptCount val="13"/>
                <c:pt idx="0">
                  <c:v>83</c:v>
                </c:pt>
                <c:pt idx="1">
                  <c:v>86</c:v>
                </c:pt>
                <c:pt idx="2">
                  <c:v>88</c:v>
                </c:pt>
                <c:pt idx="3">
                  <c:v>85.8</c:v>
                </c:pt>
                <c:pt idx="4">
                  <c:v>92.4</c:v>
                </c:pt>
                <c:pt idx="5">
                  <c:v>92.4</c:v>
                </c:pt>
                <c:pt idx="6">
                  <c:v>95.4</c:v>
                </c:pt>
                <c:pt idx="7">
                  <c:v>96.4</c:v>
                </c:pt>
                <c:pt idx="8">
                  <c:v>96.4</c:v>
                </c:pt>
                <c:pt idx="9">
                  <c:v>97.4</c:v>
                </c:pt>
                <c:pt idx="10">
                  <c:v>98.7</c:v>
                </c:pt>
                <c:pt idx="11">
                  <c:v>98.9</c:v>
                </c:pt>
                <c:pt idx="12">
                  <c:v>99.1</c:v>
                </c:pt>
              </c:numCache>
            </c:numRef>
          </c:val>
          <c:smooth val="0"/>
          <c:extLst>
            <c:ext xmlns:c16="http://schemas.microsoft.com/office/drawing/2014/chart" uri="{C3380CC4-5D6E-409C-BE32-E72D297353CC}">
              <c16:uniqueId val="{00000002-F6B7-AA4C-867E-226B0D01B692}"/>
            </c:ext>
          </c:extLst>
        </c:ser>
        <c:ser>
          <c:idx val="1"/>
          <c:order val="1"/>
          <c:tx>
            <c:strRef>
              <c:f>Sheet1!$C$2</c:f>
              <c:strCache>
                <c:ptCount val="1"/>
                <c:pt idx="0">
                  <c:v>DCD</c:v>
                </c:pt>
              </c:strCache>
            </c:strRef>
          </c:tx>
          <c:spPr>
            <a:ln w="63500"/>
          </c:spPr>
          <c:marker>
            <c:symbol val="none"/>
          </c:marker>
          <c:dLbls>
            <c:dLbl>
              <c:idx val="0"/>
              <c:layout>
                <c:manualLayout>
                  <c:x val="-2.0656250000000001E-2"/>
                  <c:y val="-5.8407195843707953E-2"/>
                </c:manualLayout>
              </c:layout>
              <c:tx>
                <c:rich>
                  <a:bodyPr/>
                  <a:lstStyle/>
                  <a:p>
                    <a:r>
                      <a:rPr lang="en-US"/>
                      <a:t>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6B7-AA4C-867E-226B0D01B692}"/>
                </c:ext>
              </c:extLst>
            </c:dLbl>
            <c:dLbl>
              <c:idx val="7"/>
              <c:layout>
                <c:manualLayout>
                  <c:x val="0.25938443241469816"/>
                  <c:y val="-5.536336036372088E-2"/>
                </c:manualLayout>
              </c:layout>
              <c:tx>
                <c:rich>
                  <a:bodyPr/>
                  <a:lstStyle/>
                  <a:p>
                    <a:r>
                      <a:rPr lang="en-US"/>
                      <a:t>93%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6B7-AA4C-867E-226B0D01B692}"/>
                </c:ext>
              </c:extLst>
            </c:dLbl>
            <c:spPr>
              <a:noFill/>
              <a:ln>
                <a:noFill/>
              </a:ln>
              <a:effectLst/>
            </c:spPr>
            <c:txPr>
              <a:bodyPr/>
              <a:lstStyle/>
              <a:p>
                <a:pPr>
                  <a:defRPr sz="2400" b="1"/>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Sheet1!$A$3:$A$15</c:f>
              <c:strCache>
                <c:ptCount val="13"/>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pt idx="12">
                  <c:v>2019-20</c:v>
                </c:pt>
              </c:strCache>
            </c:strRef>
          </c:cat>
          <c:val>
            <c:numRef>
              <c:f>Sheet1!$C$3:$C$15</c:f>
              <c:numCache>
                <c:formatCode>General</c:formatCode>
                <c:ptCount val="13"/>
                <c:pt idx="0">
                  <c:v>36</c:v>
                </c:pt>
                <c:pt idx="1">
                  <c:v>42</c:v>
                </c:pt>
                <c:pt idx="2">
                  <c:v>48</c:v>
                </c:pt>
                <c:pt idx="3">
                  <c:v>44.3</c:v>
                </c:pt>
                <c:pt idx="4">
                  <c:v>52.6</c:v>
                </c:pt>
                <c:pt idx="5">
                  <c:v>62.5</c:v>
                </c:pt>
                <c:pt idx="6">
                  <c:v>70.900000000000006</c:v>
                </c:pt>
                <c:pt idx="7">
                  <c:v>76.3</c:v>
                </c:pt>
                <c:pt idx="8">
                  <c:v>83</c:v>
                </c:pt>
                <c:pt idx="9">
                  <c:v>85.6</c:v>
                </c:pt>
                <c:pt idx="10">
                  <c:v>89.4</c:v>
                </c:pt>
                <c:pt idx="11">
                  <c:v>92.7</c:v>
                </c:pt>
                <c:pt idx="12">
                  <c:v>92.3</c:v>
                </c:pt>
              </c:numCache>
            </c:numRef>
          </c:val>
          <c:smooth val="0"/>
          <c:extLst>
            <c:ext xmlns:c16="http://schemas.microsoft.com/office/drawing/2014/chart" uri="{C3380CC4-5D6E-409C-BE32-E72D297353CC}">
              <c16:uniqueId val="{00000005-F6B7-AA4C-867E-226B0D01B692}"/>
            </c:ext>
          </c:extLst>
        </c:ser>
        <c:dLbls>
          <c:showLegendKey val="0"/>
          <c:showVal val="0"/>
          <c:showCatName val="0"/>
          <c:showSerName val="0"/>
          <c:showPercent val="0"/>
          <c:showBubbleSize val="0"/>
        </c:dLbls>
        <c:smooth val="0"/>
        <c:axId val="-594164688"/>
        <c:axId val="-594162368"/>
      </c:lineChart>
      <c:catAx>
        <c:axId val="-594164688"/>
        <c:scaling>
          <c:orientation val="minMax"/>
        </c:scaling>
        <c:delete val="0"/>
        <c:axPos val="b"/>
        <c:numFmt formatCode="General" sourceLinked="0"/>
        <c:majorTickMark val="out"/>
        <c:minorTickMark val="none"/>
        <c:tickLblPos val="nextTo"/>
        <c:txPr>
          <a:bodyPr rot="-2700000"/>
          <a:lstStyle/>
          <a:p>
            <a:pPr>
              <a:defRPr sz="2400" b="0"/>
            </a:pPr>
            <a:endParaRPr lang="en-US"/>
          </a:p>
        </c:txPr>
        <c:crossAx val="-594162368"/>
        <c:crosses val="autoZero"/>
        <c:auto val="1"/>
        <c:lblAlgn val="ctr"/>
        <c:lblOffset val="100"/>
        <c:noMultiLvlLbl val="0"/>
      </c:catAx>
      <c:valAx>
        <c:axId val="-594162368"/>
        <c:scaling>
          <c:orientation val="minMax"/>
          <c:max val="100"/>
        </c:scaling>
        <c:delete val="0"/>
        <c:axPos val="l"/>
        <c:majorGridlines/>
        <c:title>
          <c:tx>
            <c:rich>
              <a:bodyPr rot="-5400000" vert="horz"/>
              <a:lstStyle/>
              <a:p>
                <a:pPr>
                  <a:defRPr sz="2800"/>
                </a:pPr>
                <a:r>
                  <a:rPr lang="en-US" sz="2800"/>
                  <a:t>Referral</a:t>
                </a:r>
                <a:r>
                  <a:rPr lang="en-US" sz="2800" baseline="0"/>
                  <a:t> Rate %</a:t>
                </a:r>
                <a:endParaRPr lang="en-US" sz="2800"/>
              </a:p>
            </c:rich>
          </c:tx>
          <c:layout>
            <c:manualLayout>
              <c:xMode val="edge"/>
              <c:yMode val="edge"/>
              <c:x val="2.1983841863517057E-2"/>
              <c:y val="0.22872928619367494"/>
            </c:manualLayout>
          </c:layout>
          <c:overlay val="0"/>
        </c:title>
        <c:numFmt formatCode="General" sourceLinked="1"/>
        <c:majorTickMark val="out"/>
        <c:minorTickMark val="none"/>
        <c:tickLblPos val="nextTo"/>
        <c:txPr>
          <a:bodyPr/>
          <a:lstStyle/>
          <a:p>
            <a:pPr>
              <a:defRPr sz="2800"/>
            </a:pPr>
            <a:endParaRPr lang="en-US"/>
          </a:p>
        </c:txPr>
        <c:crossAx val="-594164688"/>
        <c:crosses val="autoZero"/>
        <c:crossBetween val="between"/>
      </c:valAx>
    </c:plotArea>
    <c:legend>
      <c:legendPos val="r"/>
      <c:layout>
        <c:manualLayout>
          <c:xMode val="edge"/>
          <c:yMode val="edge"/>
          <c:x val="0.79164025590551179"/>
          <c:y val="0.36392702317800868"/>
          <c:w val="9.8973015091863542E-2"/>
          <c:h val="0.259540092090565"/>
        </c:manualLayout>
      </c:layout>
      <c:overlay val="0"/>
      <c:txPr>
        <a:bodyPr/>
        <a:lstStyle/>
        <a:p>
          <a:pPr>
            <a:defRPr sz="32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400" b="1" dirty="0">
                <a:solidFill>
                  <a:srgbClr val="E0119D"/>
                </a:solidFill>
              </a:rPr>
              <a:t>Organ Donor Register (ODR)</a:t>
            </a:r>
            <a:r>
              <a:rPr lang="en-US" sz="2400" b="1" baseline="0" dirty="0">
                <a:solidFill>
                  <a:srgbClr val="E0119D"/>
                </a:solidFill>
              </a:rPr>
              <a:t> </a:t>
            </a:r>
            <a:r>
              <a:rPr lang="en-US" sz="2400" b="1" dirty="0">
                <a:solidFill>
                  <a:srgbClr val="E0119D"/>
                </a:solidFill>
              </a:rPr>
              <a:t>and</a:t>
            </a:r>
            <a:r>
              <a:rPr lang="en-US" sz="2400" b="1" baseline="0" dirty="0">
                <a:solidFill>
                  <a:srgbClr val="E0119D"/>
                </a:solidFill>
              </a:rPr>
              <a:t> Consent / Authorisation Rate </a:t>
            </a:r>
          </a:p>
          <a:p>
            <a:pPr>
              <a:defRPr sz="2000" b="1"/>
            </a:pPr>
            <a:r>
              <a:rPr lang="en-US" sz="2400" b="1" baseline="0" dirty="0">
                <a:solidFill>
                  <a:srgbClr val="E0119D"/>
                </a:solidFill>
              </a:rPr>
              <a:t>Over Time</a:t>
            </a:r>
            <a:endParaRPr lang="en-US" sz="2400" b="1" dirty="0">
              <a:solidFill>
                <a:srgbClr val="E0119D"/>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FFFF00"/>
            </a:solidFill>
            <a:ln>
              <a:solidFill>
                <a:schemeClr val="tx1"/>
              </a:solidFill>
            </a:ln>
            <a:effectLst/>
          </c:spPr>
          <c:invertIfNegative val="0"/>
          <c:cat>
            <c:strRef>
              <c:f>Sheet1!$A$7:$A$19</c:f>
              <c:strCache>
                <c:ptCount val="13"/>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strCache>
            </c:strRef>
          </c:cat>
          <c:val>
            <c:numRef>
              <c:f>Sheet1!$B$7:$B$19</c:f>
              <c:numCache>
                <c:formatCode>General</c:formatCode>
                <c:ptCount val="13"/>
                <c:pt idx="0">
                  <c:v>16</c:v>
                </c:pt>
                <c:pt idx="1">
                  <c:v>17</c:v>
                </c:pt>
                <c:pt idx="2">
                  <c:v>17.8</c:v>
                </c:pt>
                <c:pt idx="3">
                  <c:v>18.7</c:v>
                </c:pt>
                <c:pt idx="4">
                  <c:v>19.5</c:v>
                </c:pt>
                <c:pt idx="5">
                  <c:v>20.2</c:v>
                </c:pt>
                <c:pt idx="6">
                  <c:v>21.1</c:v>
                </c:pt>
                <c:pt idx="7">
                  <c:v>22.5</c:v>
                </c:pt>
                <c:pt idx="8">
                  <c:v>23.6</c:v>
                </c:pt>
                <c:pt idx="9">
                  <c:v>24.9</c:v>
                </c:pt>
                <c:pt idx="10">
                  <c:v>25.3</c:v>
                </c:pt>
                <c:pt idx="11">
                  <c:v>26</c:v>
                </c:pt>
                <c:pt idx="12">
                  <c:v>26.7</c:v>
                </c:pt>
              </c:numCache>
            </c:numRef>
          </c:val>
          <c:extLst>
            <c:ext xmlns:c16="http://schemas.microsoft.com/office/drawing/2014/chart" uri="{C3380CC4-5D6E-409C-BE32-E72D297353CC}">
              <c16:uniqueId val="{00000000-A635-DB41-A7C1-A8F8AD250751}"/>
            </c:ext>
          </c:extLst>
        </c:ser>
        <c:dLbls>
          <c:showLegendKey val="0"/>
          <c:showVal val="0"/>
          <c:showCatName val="0"/>
          <c:showSerName val="0"/>
          <c:showPercent val="0"/>
          <c:showBubbleSize val="0"/>
        </c:dLbls>
        <c:gapWidth val="219"/>
        <c:overlap val="-27"/>
        <c:axId val="1265546896"/>
        <c:axId val="1265548672"/>
      </c:barChart>
      <c:catAx>
        <c:axId val="126554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265548672"/>
        <c:crosses val="autoZero"/>
        <c:auto val="1"/>
        <c:lblAlgn val="ctr"/>
        <c:lblOffset val="100"/>
        <c:noMultiLvlLbl val="0"/>
      </c:catAx>
      <c:valAx>
        <c:axId val="1265548672"/>
        <c:scaling>
          <c:orientation val="minMax"/>
          <c:max val="3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Millions</a:t>
                </a:r>
                <a:r>
                  <a:rPr lang="en-US" sz="2000" baseline="0"/>
                  <a:t> of People on the ODR</a:t>
                </a:r>
                <a:endParaRPr lang="en-US" sz="2000"/>
              </a:p>
            </c:rich>
          </c:tx>
          <c:layout>
            <c:manualLayout>
              <c:xMode val="edge"/>
              <c:yMode val="edge"/>
              <c:x val="8.794889063159202E-3"/>
              <c:y val="0.18866069935093172"/>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265546896"/>
        <c:crosses val="autoZero"/>
        <c:crossBetween val="between"/>
        <c:majorUnit val="6"/>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C100F974-2AF8-1347-BB8F-8DAD13C8BB8D}" type="datetime1">
              <a:rPr lang="en-GB"/>
              <a:pPr/>
              <a:t>08/09/2021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72D5F80B-3FE5-8544-9165-3A185B1A8053}" type="slidenum">
              <a:rPr lang="en-GB"/>
              <a:pPr/>
              <a:t>‹#›</a:t>
            </a:fld>
            <a:endParaRPr lang="en-GB"/>
          </a:p>
        </p:txBody>
      </p:sp>
    </p:spTree>
    <p:extLst>
      <p:ext uri="{BB962C8B-B14F-4D97-AF65-F5344CB8AC3E}">
        <p14:creationId xmlns:p14="http://schemas.microsoft.com/office/powerpoint/2010/main" val="31788439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9" charset="-128"/>
        <a:cs typeface="ＭＳ Ｐゴシック" pitchFamily="19"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9"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9"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9"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2042479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There is a GMC duty to refer. </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3</a:t>
            </a:fld>
            <a:endParaRPr lang="en-GB"/>
          </a:p>
        </p:txBody>
      </p:sp>
    </p:spTree>
    <p:extLst>
      <p:ext uri="{BB962C8B-B14F-4D97-AF65-F5344CB8AC3E}">
        <p14:creationId xmlns:p14="http://schemas.microsoft.com/office/powerpoint/2010/main" val="4039962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NICE Guidance telling us WHO to refer.</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4</a:t>
            </a:fld>
            <a:endParaRPr lang="en-GB"/>
          </a:p>
        </p:txBody>
      </p:sp>
    </p:spTree>
    <p:extLst>
      <p:ext uri="{BB962C8B-B14F-4D97-AF65-F5344CB8AC3E}">
        <p14:creationId xmlns:p14="http://schemas.microsoft.com/office/powerpoint/2010/main" val="3462787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NICE Guidance telling us WHO to refer. Which boils down to a simple message </a:t>
            </a:r>
            <a:r>
              <a:rPr lang="mr-IN" dirty="0"/>
              <a:t>–</a:t>
            </a:r>
            <a:r>
              <a:rPr lang="en-GB" dirty="0"/>
              <a:t> going to test, going to withdraw.</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5</a:t>
            </a:fld>
            <a:endParaRPr lang="en-GB"/>
          </a:p>
        </p:txBody>
      </p:sp>
    </p:spTree>
    <p:extLst>
      <p:ext uri="{BB962C8B-B14F-4D97-AF65-F5344CB8AC3E}">
        <p14:creationId xmlns:p14="http://schemas.microsoft.com/office/powerpoint/2010/main" val="2753859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alibri" charset="0"/>
                <a:ea typeface="ＭＳ Ｐゴシック" charset="0"/>
                <a:cs typeface="ＭＳ Ｐゴシック" charset="0"/>
              </a:rPr>
              <a:t>These are the UK rates of donor referral – having shown great improvement. </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Of those who met the referral criteria and were not referred, the reason given was that the patient was not </a:t>
            </a:r>
            <a:r>
              <a:rPr lang="en-GB" sz="1200" b="1" dirty="0">
                <a:latin typeface="Calibri" charset="0"/>
                <a:ea typeface="ＭＳ Ｐゴシック" charset="0"/>
                <a:cs typeface="ＭＳ Ｐゴシック" charset="0"/>
              </a:rPr>
              <a:t>identified</a:t>
            </a:r>
            <a:r>
              <a:rPr lang="en-GB" sz="1200" dirty="0">
                <a:latin typeface="Calibri" charset="0"/>
                <a:ea typeface="ＭＳ Ｐゴシック" charset="0"/>
                <a:cs typeface="ＭＳ Ｐゴシック" charset="0"/>
              </a:rPr>
              <a:t> as a potential donor or organ donation was </a:t>
            </a:r>
            <a:r>
              <a:rPr lang="en-GB" sz="1200" b="1" dirty="0">
                <a:latin typeface="Calibri" charset="0"/>
                <a:ea typeface="ＭＳ Ｐゴシック" charset="0"/>
                <a:cs typeface="ＭＳ Ｐゴシック" charset="0"/>
              </a:rPr>
              <a:t>not considered </a:t>
            </a:r>
            <a:r>
              <a:rPr lang="en-GB" sz="1200" dirty="0">
                <a:latin typeface="Calibri" charset="0"/>
                <a:ea typeface="ＭＳ Ｐゴシック" charset="0"/>
                <a:cs typeface="ＭＳ Ｐゴシック" charset="0"/>
              </a:rPr>
              <a:t>in 25% of cases. </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The reason given for 43% of DCD was medical contraindications i.e. Clinical staff are deciding that the patient is not suitable without discussion. May be correct on many occasions but not necessarily always</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6</a:t>
            </a:fld>
            <a:endParaRPr lang="en-GB"/>
          </a:p>
        </p:txBody>
      </p:sp>
    </p:spTree>
    <p:extLst>
      <p:ext uri="{BB962C8B-B14F-4D97-AF65-F5344CB8AC3E}">
        <p14:creationId xmlns:p14="http://schemas.microsoft.com/office/powerpoint/2010/main" val="2917694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alibri"/>
                <a:ea typeface="ＭＳ Ｐゴシック"/>
                <a:cs typeface="Calibri"/>
              </a:rPr>
              <a:t>NHSBT audits all ICU deaths with something called the 'potential donor audit'</a:t>
            </a:r>
          </a:p>
          <a:p>
            <a:endParaRPr lang="en-GB" dirty="0">
              <a:latin typeface="Calibri"/>
              <a:ea typeface="ＭＳ Ｐゴシック"/>
              <a:cs typeface="Calibri"/>
            </a:endParaRPr>
          </a:p>
          <a:p>
            <a:r>
              <a:rPr lang="en-GB" dirty="0">
                <a:latin typeface="Calibri"/>
                <a:ea typeface="ＭＳ Ｐゴシック"/>
                <a:cs typeface="Calibri"/>
              </a:rPr>
              <a:t>This table comes from that data set and looks at the reasons given why patients were not referred</a:t>
            </a:r>
          </a:p>
          <a:p>
            <a:endParaRPr lang="en-GB" dirty="0">
              <a:latin typeface="Calibri"/>
              <a:ea typeface="ＭＳ Ｐゴシック"/>
              <a:cs typeface="Calibri"/>
            </a:endParaRPr>
          </a:p>
          <a:p>
            <a:r>
              <a:rPr lang="en-GB" sz="1200" dirty="0">
                <a:latin typeface="Calibri"/>
                <a:ea typeface="ＭＳ Ｐゴシック"/>
                <a:cs typeface="Calibri"/>
              </a:rPr>
              <a:t>Of those who met the referral criteria and were not referred, the </a:t>
            </a:r>
            <a:r>
              <a:rPr lang="en-GB" dirty="0" err="1">
                <a:latin typeface="Calibri"/>
                <a:ea typeface="ＭＳ Ｐゴシック"/>
                <a:cs typeface="Calibri"/>
              </a:rPr>
              <a:t>commonet</a:t>
            </a:r>
            <a:r>
              <a:rPr lang="en-GB" dirty="0">
                <a:latin typeface="Calibri"/>
                <a:ea typeface="ＭＳ Ｐゴシック"/>
                <a:cs typeface="Calibri"/>
              </a:rPr>
              <a:t> reason</a:t>
            </a:r>
            <a:r>
              <a:rPr lang="en-GB" sz="1200" dirty="0">
                <a:latin typeface="Calibri"/>
                <a:ea typeface="ＭＳ Ｐゴシック"/>
                <a:cs typeface="Calibri"/>
              </a:rPr>
              <a:t> given was that the patient was not </a:t>
            </a:r>
            <a:r>
              <a:rPr lang="en-GB" sz="1200" b="1" dirty="0">
                <a:latin typeface="Calibri"/>
                <a:ea typeface="ＭＳ Ｐゴシック"/>
                <a:cs typeface="Calibri"/>
              </a:rPr>
              <a:t>identified</a:t>
            </a:r>
            <a:r>
              <a:rPr lang="en-GB" sz="1200" dirty="0">
                <a:latin typeface="Calibri"/>
                <a:ea typeface="ＭＳ Ｐゴシック"/>
                <a:cs typeface="Calibri"/>
              </a:rPr>
              <a:t> as a potential donor or organ donation was </a:t>
            </a:r>
            <a:r>
              <a:rPr lang="en-GB" sz="1200" b="1" dirty="0">
                <a:latin typeface="Calibri"/>
                <a:ea typeface="ＭＳ Ｐゴシック"/>
                <a:cs typeface="Calibri"/>
              </a:rPr>
              <a:t>not considered </a:t>
            </a:r>
            <a:r>
              <a:rPr lang="en-GB" sz="1200" dirty="0">
                <a:latin typeface="Calibri"/>
                <a:ea typeface="ＭＳ Ｐゴシック"/>
                <a:cs typeface="Calibri"/>
              </a:rPr>
              <a:t>in nearly one third of cases.</a:t>
            </a:r>
            <a:r>
              <a:rPr lang="en-GB" dirty="0">
                <a:latin typeface="Calibri"/>
                <a:ea typeface="ＭＳ Ｐゴシック"/>
                <a:cs typeface="Calibri"/>
              </a:rPr>
              <a:t> </a:t>
            </a:r>
            <a:endParaRPr lang="en-GB">
              <a:cs typeface="Calibri"/>
            </a:endParaRP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The reason given for half</a:t>
            </a:r>
            <a:r>
              <a:rPr lang="en-GB" sz="1200" baseline="0" dirty="0">
                <a:latin typeface="Calibri" charset="0"/>
                <a:ea typeface="ＭＳ Ｐゴシック" charset="0"/>
                <a:cs typeface="ＭＳ Ｐゴシック" charset="0"/>
              </a:rPr>
              <a:t> </a:t>
            </a:r>
            <a:r>
              <a:rPr lang="en-GB" sz="1200" dirty="0">
                <a:latin typeface="Calibri" charset="0"/>
                <a:ea typeface="ＭＳ Ｐゴシック" charset="0"/>
                <a:cs typeface="ＭＳ Ｐゴシック" charset="0"/>
              </a:rPr>
              <a:t>of DCD non-referrals was medical contraindications i.e. Clinical staff are deciding that the patient is not suitable without discussion. May be correct on many occasions but not necessarily always</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7</a:t>
            </a:fld>
            <a:endParaRPr lang="en-GB"/>
          </a:p>
        </p:txBody>
      </p:sp>
    </p:spTree>
    <p:extLst>
      <p:ext uri="{BB962C8B-B14F-4D97-AF65-F5344CB8AC3E}">
        <p14:creationId xmlns:p14="http://schemas.microsoft.com/office/powerpoint/2010/main" val="4204643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alibri" charset="0"/>
                <a:ea typeface="ＭＳ Ｐゴシック" charset="0"/>
                <a:cs typeface="ＭＳ Ｐゴシック" charset="0"/>
              </a:rPr>
              <a:t>Identification and referral of a potential donor is the first step in the donation pathway and it is fundamental that if potential donors are not identified and referred, then the potential for donation and transplantation are lost</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But one of the important messages is that the timeliness of that referral is also crucial in bringing about benefits to the family and the hospital team</a:t>
            </a:r>
          </a:p>
          <a:p>
            <a:endParaRPr lang="en-GB" dirty="0">
              <a:cs typeface="Calibri"/>
            </a:endParaRPr>
          </a:p>
          <a:p>
            <a:r>
              <a:rPr lang="en-GB" dirty="0">
                <a:ea typeface="ＭＳ Ｐゴシック"/>
                <a:cs typeface="Calibri"/>
              </a:rPr>
              <a:t>By timely we really mean 'early'</a:t>
            </a:r>
            <a:endParaRPr lang="en-GB" dirty="0">
              <a:cs typeface="Calibri"/>
            </a:endParaRPr>
          </a:p>
          <a:p>
            <a:endParaRPr lang="en-GB" dirty="0">
              <a:cs typeface="Calibri"/>
            </a:endParaRPr>
          </a:p>
          <a:p>
            <a:r>
              <a:rPr lang="en-GB" dirty="0">
                <a:ea typeface="ＭＳ Ｐゴシック"/>
                <a:cs typeface="Calibri"/>
              </a:rPr>
              <a:t>What concerns might some clinicians have about early referral?  </a:t>
            </a:r>
            <a:endParaRPr lang="en-GB" dirty="0">
              <a:cs typeface="Calibri"/>
            </a:endParaRPr>
          </a:p>
          <a:p>
            <a:r>
              <a:rPr lang="en-GB" dirty="0">
                <a:ea typeface="ＭＳ Ｐゴシック"/>
                <a:cs typeface="Calibri"/>
              </a:rPr>
              <a:t>1. Referring a patient without family knowledge  </a:t>
            </a:r>
            <a:endParaRPr lang="en-GB" dirty="0">
              <a:cs typeface="Calibri"/>
            </a:endParaRPr>
          </a:p>
          <a:p>
            <a:r>
              <a:rPr lang="en-GB" dirty="0">
                <a:ea typeface="ＭＳ Ｐゴシック"/>
                <a:cs typeface="Calibri"/>
              </a:rPr>
              <a:t>2. Referring a patient whilst active treatment continues</a:t>
            </a:r>
            <a:endParaRPr lang="en-GB">
              <a:cs typeface="Calibri"/>
            </a:endParaRPr>
          </a:p>
          <a:p>
            <a:endParaRPr lang="en-GB" dirty="0">
              <a:cs typeface="Calibri"/>
            </a:endParaRPr>
          </a:p>
          <a:p>
            <a:r>
              <a:rPr lang="en-GB" dirty="0">
                <a:ea typeface="ＭＳ Ｐゴシック"/>
                <a:cs typeface="Calibri"/>
              </a:rPr>
              <a:t>What are the potential benefits of early referral? </a:t>
            </a:r>
            <a:endParaRPr lang="en-GB" dirty="0">
              <a:cs typeface="Calibri"/>
            </a:endParaRPr>
          </a:p>
          <a:p>
            <a:r>
              <a:rPr lang="en-GB" dirty="0">
                <a:ea typeface="ＭＳ Ｐゴシック"/>
                <a:cs typeface="Calibri"/>
              </a:rPr>
              <a:t>1. confirm whether a patient has the option of donation – no need to ask a family if not</a:t>
            </a:r>
            <a:endParaRPr lang="en-GB" dirty="0">
              <a:cs typeface="Calibri"/>
            </a:endParaRPr>
          </a:p>
          <a:p>
            <a:r>
              <a:rPr lang="en-GB" dirty="0">
                <a:ea typeface="ＭＳ Ｐゴシック"/>
                <a:cs typeface="Calibri"/>
              </a:rPr>
              <a:t>2. If necessary, a SNOD can travel to the hospital without 'keeping a family waiting'</a:t>
            </a:r>
          </a:p>
          <a:p>
            <a:r>
              <a:rPr lang="en-GB" dirty="0">
                <a:ea typeface="ＭＳ Ｐゴシック"/>
                <a:cs typeface="Calibri"/>
              </a:rPr>
              <a:t>2. SNODs can support a family through neurological death testing</a:t>
            </a:r>
            <a:endParaRPr lang="en-GB" dirty="0">
              <a:cs typeface="Calibri"/>
            </a:endParaRPr>
          </a:p>
          <a:p>
            <a:r>
              <a:rPr lang="en-GB" dirty="0">
                <a:ea typeface="ＭＳ Ｐゴシック"/>
                <a:cs typeface="Calibri"/>
              </a:rPr>
              <a:t>3. SNODs can help with coronial referral/discussion</a:t>
            </a:r>
            <a:endParaRPr lang="en-GB" dirty="0">
              <a:cs typeface="Calibri"/>
            </a:endParaRPr>
          </a:p>
          <a:p>
            <a:r>
              <a:rPr lang="en-GB" dirty="0">
                <a:ea typeface="ＭＳ Ｐゴシック"/>
                <a:cs typeface="Calibri"/>
              </a:rPr>
              <a:t>4. early tissue typing and virology screening can minimise process delays</a:t>
            </a:r>
            <a:endParaRPr lang="en-GB"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740979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No ethical issue seen with early notification</a:t>
            </a:r>
            <a:r>
              <a:rPr lang="en-GB" baseline="0" dirty="0"/>
              <a:t> and many advantages.</a:t>
            </a:r>
            <a:endParaRPr lang="en-GB"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352481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24.9 million people on the ODR</a:t>
            </a:r>
          </a:p>
          <a:p>
            <a:pPr>
              <a:defRPr/>
            </a:pPr>
            <a:r>
              <a:rPr lang="en-GB" dirty="0"/>
              <a:t>38% of the population</a:t>
            </a:r>
          </a:p>
          <a:p>
            <a:pPr>
              <a:defRPr/>
            </a:pPr>
            <a:r>
              <a:rPr lang="en-GB" dirty="0"/>
              <a:t>(Scotland 50%)</a:t>
            </a:r>
          </a:p>
          <a:p>
            <a:endParaRPr lang="en-US" dirty="0"/>
          </a:p>
          <a:p>
            <a:r>
              <a:rPr lang="en-US" dirty="0"/>
              <a:t>You need to know if your patient is on the ODR so you can discuss this fact with the family in every withdrawal discussion.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709164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Very high DBD Referral but still some regional</a:t>
            </a:r>
            <a:r>
              <a:rPr lang="en-US" baseline="0" dirty="0"/>
              <a:t> variability.</a:t>
            </a:r>
            <a:endParaRPr lang="en-US" dirty="0"/>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13</a:t>
            </a:fld>
            <a:endParaRPr lang="en-GB"/>
          </a:p>
        </p:txBody>
      </p:sp>
    </p:spTree>
    <p:extLst>
      <p:ext uri="{BB962C8B-B14F-4D97-AF65-F5344CB8AC3E}">
        <p14:creationId xmlns:p14="http://schemas.microsoft.com/office/powerpoint/2010/main" val="4196721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DCD – lower but even more regional variability</a:t>
            </a:r>
          </a:p>
        </p:txBody>
      </p:sp>
      <p:sp>
        <p:nvSpPr>
          <p:cNvPr id="4" name="Slide Number Placeholder 3"/>
          <p:cNvSpPr>
            <a:spLocks noGrp="1"/>
          </p:cNvSpPr>
          <p:nvPr>
            <p:ph type="sldNum" sz="quarter" idx="5"/>
          </p:nvPr>
        </p:nvSpPr>
        <p:spPr/>
        <p:txBody>
          <a:bodyPr/>
          <a:lstStyle/>
          <a:p>
            <a:fld id="{72D5F80B-3FE5-8544-9165-3A185B1A8053}" type="slidenum">
              <a:rPr lang="en-GB" smtClean="0"/>
              <a:pPr/>
              <a:t>14</a:t>
            </a:fld>
            <a:endParaRPr lang="en-GB"/>
          </a:p>
        </p:txBody>
      </p:sp>
    </p:spTree>
    <p:extLst>
      <p:ext uri="{BB962C8B-B14F-4D97-AF65-F5344CB8AC3E}">
        <p14:creationId xmlns:p14="http://schemas.microsoft.com/office/powerpoint/2010/main" val="3015389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10000"/>
              </a:lnSpc>
              <a:buFontTx/>
              <a:buChar char="•"/>
            </a:pPr>
            <a:r>
              <a:rPr lang="en-GB" sz="1200" dirty="0">
                <a:latin typeface="Calibri" charset="0"/>
                <a:ea typeface="ＭＳ Ｐゴシック" charset="0"/>
                <a:cs typeface="ＭＳ Ｐゴシック" charset="0"/>
              </a:rPr>
              <a:t>Every hospital should have a written policy for the identification and timely referral of all potential donors</a:t>
            </a:r>
          </a:p>
          <a:p>
            <a:pPr eaLnBrk="1" hangingPunct="1">
              <a:lnSpc>
                <a:spcPct val="110000"/>
              </a:lnSpc>
              <a:buFontTx/>
              <a:buChar char="•"/>
            </a:pPr>
            <a:r>
              <a:rPr lang="en-GB" sz="1200" dirty="0">
                <a:latin typeface="Calibri" charset="0"/>
                <a:ea typeface="ＭＳ Ｐゴシック" charset="0"/>
                <a:cs typeface="ＭＳ Ｐゴシック" charset="0"/>
              </a:rPr>
              <a:t>Every donating area within a given hospital adopts a consistent approach</a:t>
            </a:r>
          </a:p>
          <a:p>
            <a:pPr eaLnBrk="1" hangingPunct="1">
              <a:lnSpc>
                <a:spcPct val="110000"/>
              </a:lnSpc>
              <a:buFontTx/>
              <a:buChar char="•"/>
            </a:pPr>
            <a:r>
              <a:rPr lang="en-GB" sz="1200" dirty="0">
                <a:latin typeface="Calibri" charset="0"/>
                <a:ea typeface="ＭＳ Ｐゴシック" charset="0"/>
                <a:cs typeface="ＭＳ Ｐゴシック" charset="0"/>
              </a:rPr>
              <a:t>As far as possible ‘decouple’ early referral from individual clinician</a:t>
            </a:r>
          </a:p>
          <a:p>
            <a:endParaRPr lang="en-GB" sz="1200" dirty="0">
              <a:solidFill>
                <a:srgbClr val="FF0000"/>
              </a:solidFill>
              <a:latin typeface="Calibri" charset="0"/>
              <a:ea typeface="ＭＳ Ｐゴシック" charset="0"/>
              <a:cs typeface="ＭＳ Ｐゴシック" charset="0"/>
            </a:endParaRPr>
          </a:p>
          <a:p>
            <a:r>
              <a:rPr lang="en-GB" sz="1200" dirty="0">
                <a:solidFill>
                  <a:srgbClr val="FF0000"/>
                </a:solidFill>
                <a:latin typeface="Calibri" charset="0"/>
                <a:ea typeface="ＭＳ Ｐゴシック" charset="0"/>
                <a:cs typeface="ＭＳ Ｐゴシック" charset="0"/>
              </a:rPr>
              <a:t>Donation Committees and SN-OD teams should collaborate  to develop and implement a policy that ensures that all potential donors are identified and referred in a timely fashion. </a:t>
            </a:r>
          </a:p>
          <a:p>
            <a:endParaRPr lang="en-GB" dirty="0">
              <a:solidFill>
                <a:srgbClr val="FF0000"/>
              </a:solidFill>
              <a:latin typeface="Calibri" charset="0"/>
              <a:ea typeface="ＭＳ Ｐゴシック" charset="0"/>
              <a:cs typeface="Calibri"/>
            </a:endParaRPr>
          </a:p>
          <a:p>
            <a:r>
              <a:rPr lang="en-GB" dirty="0">
                <a:solidFill>
                  <a:srgbClr val="FF0000"/>
                </a:solidFill>
                <a:latin typeface="Calibri"/>
                <a:ea typeface="ＭＳ Ｐゴシック"/>
                <a:cs typeface="Calibri"/>
              </a:rPr>
              <a:t>(if time) - what are the advantages and disadvantages of each strategy?</a:t>
            </a:r>
            <a:endParaRPr lang="en-GB" dirty="0">
              <a:solidFill>
                <a:srgbClr val="FF0000"/>
              </a:solidFill>
              <a:latin typeface="Calibri" charset="0"/>
              <a:ea typeface="ＭＳ Ｐゴシック" charset="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533499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prefer to talk about notifying</a:t>
            </a:r>
            <a:r>
              <a:rPr lang="en-US" baseline="0" dirty="0"/>
              <a:t> not referring.</a:t>
            </a:r>
          </a:p>
          <a:p>
            <a:endParaRPr lang="en-US" baseline="0" dirty="0"/>
          </a:p>
          <a:p>
            <a:r>
              <a:rPr lang="en-US" dirty="0"/>
              <a:t>First thing is to be clear about what you want from the SNOD team out of the referral.</a:t>
            </a:r>
          </a:p>
          <a:p>
            <a:pPr marL="228600" indent="-228600">
              <a:buAutoNum type="arabicPeriod"/>
            </a:pPr>
            <a:r>
              <a:rPr lang="en-US" baseline="0" dirty="0"/>
              <a:t>You want a SNOD to attend</a:t>
            </a:r>
          </a:p>
          <a:p>
            <a:pPr marL="228600" indent="-228600">
              <a:buAutoNum type="arabicPeriod"/>
            </a:pPr>
            <a:r>
              <a:rPr lang="en-US" baseline="0" dirty="0"/>
              <a:t>You want to assess donation potential</a:t>
            </a:r>
          </a:p>
          <a:p>
            <a:pPr marL="228600" indent="-228600">
              <a:buAutoNum type="arabicPeriod"/>
            </a:pPr>
            <a:r>
              <a:rPr lang="en-US" baseline="0" dirty="0"/>
              <a:t>You want an ODR Check?</a:t>
            </a:r>
          </a:p>
          <a:p>
            <a:pPr marL="228600" indent="-228600">
              <a:buAutoNum type="arabicPeriod"/>
            </a:pPr>
            <a:r>
              <a:rPr lang="en-US" baseline="0" dirty="0"/>
              <a:t>You are giving a heads up – how should this be followed up later?</a:t>
            </a:r>
            <a:endParaRPr lang="en-US" dirty="0"/>
          </a:p>
          <a:p>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646189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A4FD3398-51C1-A943-8E58-947BE18087F9}"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0BA505FD-E473-474F-AF3B-1DE38C7855E6}" type="slidenum">
              <a:rPr lang="en-GB"/>
              <a:pPr/>
              <a:t>‹#›</a:t>
            </a:fld>
            <a:endParaRPr lang="en-GB"/>
          </a:p>
        </p:txBody>
      </p:sp>
    </p:spTree>
    <p:extLst>
      <p:ext uri="{BB962C8B-B14F-4D97-AF65-F5344CB8AC3E}">
        <p14:creationId xmlns:p14="http://schemas.microsoft.com/office/powerpoint/2010/main" val="314619636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5B1D9074-CD13-AE4F-8465-C34379388702}"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19E4E26F-8F78-4247-BDA5-5A57BA1BF6D8}" type="slidenum">
              <a:rPr lang="en-GB"/>
              <a:pPr/>
              <a:t>‹#›</a:t>
            </a:fld>
            <a:endParaRPr lang="en-GB"/>
          </a:p>
        </p:txBody>
      </p:sp>
    </p:spTree>
    <p:extLst>
      <p:ext uri="{BB962C8B-B14F-4D97-AF65-F5344CB8AC3E}">
        <p14:creationId xmlns:p14="http://schemas.microsoft.com/office/powerpoint/2010/main" val="67025120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DD202483-F675-D94E-90CB-0170EFA61F87}"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1720460B-2D93-064B-B9F1-8CF162E69091}" type="slidenum">
              <a:rPr lang="en-GB"/>
              <a:pPr/>
              <a:t>‹#›</a:t>
            </a:fld>
            <a:endParaRPr lang="en-GB"/>
          </a:p>
        </p:txBody>
      </p:sp>
    </p:spTree>
    <p:extLst>
      <p:ext uri="{BB962C8B-B14F-4D97-AF65-F5344CB8AC3E}">
        <p14:creationId xmlns:p14="http://schemas.microsoft.com/office/powerpoint/2010/main" val="101472063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fld id="{BF56A0D7-1E41-F04B-98D7-6A7E4A6E2D55}" type="datetime1">
              <a:rPr lang="en-GB"/>
              <a:pPr/>
              <a:t>08/09/2021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5285502E-205F-A141-9E90-646C9EAF2DE1}" type="slidenum">
              <a:rPr lang="en-GB"/>
              <a:pPr/>
              <a:t>‹#›</a:t>
            </a:fld>
            <a:endParaRPr lang="en-GB"/>
          </a:p>
        </p:txBody>
      </p:sp>
    </p:spTree>
    <p:extLst>
      <p:ext uri="{BB962C8B-B14F-4D97-AF65-F5344CB8AC3E}">
        <p14:creationId xmlns:p14="http://schemas.microsoft.com/office/powerpoint/2010/main" val="229008737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fld id="{B9A9DDB1-5D7E-294E-A72E-9AB1ABB7E08C}" type="datetime1">
              <a:rPr lang="en-GB"/>
              <a:pPr/>
              <a:t>08/09/2021</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fld id="{2E814D38-70E8-414B-98A7-EA65440E32BE}" type="slidenum">
              <a:rPr lang="en-GB"/>
              <a:pPr/>
              <a:t>‹#›</a:t>
            </a:fld>
            <a:endParaRPr lang="en-GB"/>
          </a:p>
        </p:txBody>
      </p:sp>
    </p:spTree>
    <p:extLst>
      <p:ext uri="{BB962C8B-B14F-4D97-AF65-F5344CB8AC3E}">
        <p14:creationId xmlns:p14="http://schemas.microsoft.com/office/powerpoint/2010/main" val="84826457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fld id="{49DBEA43-1EAC-3546-98A9-FE8ECD468BAC}" type="datetime1">
              <a:rPr lang="en-GB"/>
              <a:pPr/>
              <a:t>08/09/2021</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fld id="{69504635-5345-F042-A8BF-DFCABC0E264D}" type="slidenum">
              <a:rPr lang="en-GB"/>
              <a:pPr/>
              <a:t>‹#›</a:t>
            </a:fld>
            <a:endParaRPr lang="en-GB"/>
          </a:p>
        </p:txBody>
      </p:sp>
    </p:spTree>
    <p:extLst>
      <p:ext uri="{BB962C8B-B14F-4D97-AF65-F5344CB8AC3E}">
        <p14:creationId xmlns:p14="http://schemas.microsoft.com/office/powerpoint/2010/main" val="379480861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EE3B909-93B0-804C-B909-4B23DC45581D}" type="datetime1">
              <a:rPr lang="en-GB"/>
              <a:pPr/>
              <a:t>08/09/2021</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fld id="{B2662B4E-AE14-4F40-B800-A54574B7B570}" type="slidenum">
              <a:rPr lang="en-GB"/>
              <a:pPr/>
              <a:t>‹#›</a:t>
            </a:fld>
            <a:endParaRPr lang="en-GB"/>
          </a:p>
        </p:txBody>
      </p:sp>
    </p:spTree>
    <p:extLst>
      <p:ext uri="{BB962C8B-B14F-4D97-AF65-F5344CB8AC3E}">
        <p14:creationId xmlns:p14="http://schemas.microsoft.com/office/powerpoint/2010/main" val="339312010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A3EE6D8F-21E7-EE4B-89AC-C2CDF3B189F9}" type="datetime1">
              <a:rPr lang="en-GB"/>
              <a:pPr/>
              <a:t>08/09/2021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E4E8C411-1B2F-6A42-BBA4-94164204FD39}" type="slidenum">
              <a:rPr lang="en-GB"/>
              <a:pPr/>
              <a:t>‹#›</a:t>
            </a:fld>
            <a:endParaRPr lang="en-GB"/>
          </a:p>
        </p:txBody>
      </p:sp>
    </p:spTree>
    <p:extLst>
      <p:ext uri="{BB962C8B-B14F-4D97-AF65-F5344CB8AC3E}">
        <p14:creationId xmlns:p14="http://schemas.microsoft.com/office/powerpoint/2010/main" val="82358796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609F7C09-943B-6949-AE59-9E5EE3FE360A}" type="datetime1">
              <a:rPr lang="en-GB"/>
              <a:pPr/>
              <a:t>08/09/2021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76A38D40-1682-C74A-B0A6-70CE8840ADC4}" type="slidenum">
              <a:rPr lang="en-GB"/>
              <a:pPr/>
              <a:t>‹#›</a:t>
            </a:fld>
            <a:endParaRPr lang="en-GB"/>
          </a:p>
        </p:txBody>
      </p:sp>
    </p:spTree>
    <p:extLst>
      <p:ext uri="{BB962C8B-B14F-4D97-AF65-F5344CB8AC3E}">
        <p14:creationId xmlns:p14="http://schemas.microsoft.com/office/powerpoint/2010/main" val="58519283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1CFCE044-6778-E443-8BC6-31F727E69EE2}"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C0148714-C7D5-9747-AA17-3039EC0CD644}" type="slidenum">
              <a:rPr lang="en-GB"/>
              <a:pPr/>
              <a:t>‹#›</a:t>
            </a:fld>
            <a:endParaRPr lang="en-GB"/>
          </a:p>
        </p:txBody>
      </p:sp>
    </p:spTree>
    <p:extLst>
      <p:ext uri="{BB962C8B-B14F-4D97-AF65-F5344CB8AC3E}">
        <p14:creationId xmlns:p14="http://schemas.microsoft.com/office/powerpoint/2010/main" val="244539665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1B7AB506-066A-A746-B19D-08B38197C301}"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1EB4F63-E1E2-8D4B-8676-601EC6E550FA}" type="slidenum">
              <a:rPr lang="en-GB"/>
              <a:pPr/>
              <a:t>‹#›</a:t>
            </a:fld>
            <a:endParaRPr lang="en-GB"/>
          </a:p>
        </p:txBody>
      </p:sp>
    </p:spTree>
    <p:extLst>
      <p:ext uri="{BB962C8B-B14F-4D97-AF65-F5344CB8AC3E}">
        <p14:creationId xmlns:p14="http://schemas.microsoft.com/office/powerpoint/2010/main" val="114008489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76340871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879128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Tree>
    <p:extLst>
      <p:ext uri="{BB962C8B-B14F-4D97-AF65-F5344CB8AC3E}">
        <p14:creationId xmlns:p14="http://schemas.microsoft.com/office/powerpoint/2010/main" val="412161828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0120488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022299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939848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56004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121142816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161487415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849010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5"/>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5"/>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3491628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A4FD3398-51C1-A943-8E58-947BE18087F9}"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BA505FD-E473-474F-AF3B-1DE38C7855E6}" type="slidenum">
              <a:rPr lang="en-GB"/>
              <a:pPr/>
              <a:t>‹#›</a:t>
            </a:fld>
            <a:endParaRPr lang="en-GB"/>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5B1D9074-CD13-AE4F-8465-C34379388702}"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9E4E26F-8F78-4247-BDA5-5A57BA1BF6D8}" type="slidenum">
              <a:rPr lang="en-GB"/>
              <a:pPr/>
              <a:t>‹#›</a:t>
            </a:fld>
            <a:endParaRPr lang="en-GB"/>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DD202483-F675-D94E-90CB-0170EFA61F87}"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720460B-2D93-064B-B9F1-8CF162E69091}" type="slidenum">
              <a:rPr lang="en-GB"/>
              <a:pPr/>
              <a:t>‹#›</a:t>
            </a:fld>
            <a:endParaRPr lang="en-GB"/>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fld id="{BF56A0D7-1E41-F04B-98D7-6A7E4A6E2D55}" type="datetime1">
              <a:rPr lang="en-GB"/>
              <a:pPr/>
              <a:t>08/09/2021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285502E-205F-A141-9E90-646C9EAF2DE1}" type="slidenum">
              <a:rPr lang="en-GB"/>
              <a:pPr/>
              <a:t>‹#›</a:t>
            </a:fld>
            <a:endParaRPr lang="en-GB"/>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fld id="{B9A9DDB1-5D7E-294E-A72E-9AB1ABB7E08C}" type="datetime1">
              <a:rPr lang="en-GB"/>
              <a:pPr/>
              <a:t>08/09/2021</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2E814D38-70E8-414B-98A7-EA65440E32BE}" type="slidenum">
              <a:rPr lang="en-GB"/>
              <a:pPr/>
              <a:t>‹#›</a:t>
            </a:fld>
            <a:endParaRPr lang="en-GB"/>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fld id="{49DBEA43-1EAC-3546-98A9-FE8ECD468BAC}" type="datetime1">
              <a:rPr lang="en-GB"/>
              <a:pPr/>
              <a:t>08/09/2021</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69504635-5345-F042-A8BF-DFCABC0E264D}" type="slidenum">
              <a:rPr lang="en-GB"/>
              <a:pPr/>
              <a:t>‹#›</a:t>
            </a:fld>
            <a:endParaRPr lang="en-GB"/>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EE3B909-93B0-804C-B909-4B23DC45581D}" type="datetime1">
              <a:rPr lang="en-GB"/>
              <a:pPr/>
              <a:t>08/09/2021</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B2662B4E-AE14-4F40-B800-A54574B7B570}" type="slidenum">
              <a:rPr lang="en-GB"/>
              <a:pPr/>
              <a:t>‹#›</a:t>
            </a:fld>
            <a:endParaRPr lang="en-GB"/>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A3EE6D8F-21E7-EE4B-89AC-C2CDF3B189F9}" type="datetime1">
              <a:rPr lang="en-GB"/>
              <a:pPr/>
              <a:t>08/09/2021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4E8C411-1B2F-6A42-BBA4-94164204FD39}" type="slidenum">
              <a:rPr lang="en-GB"/>
              <a:pPr/>
              <a:t>‹#›</a:t>
            </a:fld>
            <a:endParaRPr lang="en-GB"/>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609F7C09-943B-6949-AE59-9E5EE3FE360A}" type="datetime1">
              <a:rPr lang="en-GB"/>
              <a:pPr/>
              <a:t>08/09/2021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6A38D40-1682-C74A-B0A6-70CE8840ADC4}" type="slidenum">
              <a:rPr lang="en-GB"/>
              <a:pPr/>
              <a:t>‹#›</a:t>
            </a:fld>
            <a:endParaRPr lang="en-GB"/>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1CFCE044-6778-E443-8BC6-31F727E69EE2}"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0148714-C7D5-9747-AA17-3039EC0CD644}" type="slidenum">
              <a:rPr lang="en-GB"/>
              <a:pPr/>
              <a:t>‹#›</a:t>
            </a:fld>
            <a:endParaRPr lang="en-GB"/>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1B7AB506-066A-A746-B19D-08B38197C301}" type="datetime1">
              <a:rPr lang="en-GB"/>
              <a:pPr/>
              <a:t>08/09/2021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1EB4F63-E1E2-8D4B-8676-601EC6E550FA}" type="slidenum">
              <a:rPr lang="en-GB"/>
              <a:pPr/>
              <a:t>‹#›</a:t>
            </a:fld>
            <a:endParaRPr lang="en-GB"/>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713715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81302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GB"/>
              <a:t>Click to edit Master text styles</a:t>
            </a:r>
          </a:p>
        </p:txBody>
      </p:sp>
    </p:spTree>
    <p:extLst>
      <p:ext uri="{BB962C8B-B14F-4D97-AF65-F5344CB8AC3E}">
        <p14:creationId xmlns:p14="http://schemas.microsoft.com/office/powerpoint/2010/main" val="1446679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6"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87868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5907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23586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2396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2728156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20428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8895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43023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914073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762188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GB"/>
              <a:t>Click to edit Master text styles</a:t>
            </a:r>
          </a:p>
        </p:txBody>
      </p:sp>
    </p:spTree>
    <p:extLst>
      <p:ext uri="{BB962C8B-B14F-4D97-AF65-F5344CB8AC3E}">
        <p14:creationId xmlns:p14="http://schemas.microsoft.com/office/powerpoint/2010/main" val="1061625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7160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30096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200756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3927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399700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571990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0715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50065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5"/>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5"/>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7B59838D-7CAF-7548-97D1-C29F8517B2E7}" type="datetime1">
              <a:rPr lang="en-GB"/>
              <a:pPr/>
              <a:t>08/09/2021</a:t>
            </a:fld>
            <a:endParaRPr lang="en-GB"/>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79602EB2-14B0-1C4F-9436-3A97E847DA67}" type="slidenum">
              <a:rPr lang="en-GB"/>
              <a:pPr/>
              <a:t>‹#›</a:t>
            </a:fld>
            <a:endParaRPr lang="en-GB"/>
          </a:p>
        </p:txBody>
      </p:sp>
      <p:sp>
        <p:nvSpPr>
          <p:cNvPr id="8" name="Rectangle 12"/>
          <p:cNvSpPr>
            <a:spLocks noChangeArrowheads="1"/>
          </p:cNvSpPr>
          <p:nvPr userDrawn="1"/>
        </p:nvSpPr>
        <p:spPr bwMode="auto">
          <a:xfrm>
            <a:off x="239186" y="6378576"/>
            <a:ext cx="41216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fontAlgn="base">
              <a:spcBef>
                <a:spcPct val="0"/>
              </a:spcBef>
              <a:spcAft>
                <a:spcPct val="0"/>
              </a:spcAft>
            </a:pPr>
            <a:r>
              <a:rPr lang="en-GB" dirty="0">
                <a:solidFill>
                  <a:srgbClr val="FFFFFF"/>
                </a:solidFill>
                <a:latin typeface="Arial" charset="0"/>
                <a:ea typeface="ＭＳ Ｐゴシック" charset="0"/>
                <a:cs typeface="Arial"/>
              </a:rPr>
              <a:t>The Deceased Donation Course (ICM)</a:t>
            </a:r>
          </a:p>
        </p:txBody>
      </p:sp>
    </p:spTree>
  </p:cSld>
  <p:clrMap bg1="lt1" tx1="dk1" bg2="lt2" tx2="dk2" accent1="accent1" accent2="accent2" accent3="accent3" accent4="accent4" accent5="accent5" accent6="accent6" hlink="hlink" folHlink="folHlink"/>
  <p:sldLayoutIdLst>
    <p:sldLayoutId id="2147484227" r:id="rId1"/>
    <p:sldLayoutId id="2147484226" r:id="rId2"/>
    <p:sldLayoutId id="2147484225" r:id="rId3"/>
    <p:sldLayoutId id="2147484224" r:id="rId4"/>
    <p:sldLayoutId id="2147484223" r:id="rId5"/>
    <p:sldLayoutId id="2147484222" r:id="rId6"/>
    <p:sldLayoutId id="2147484221" r:id="rId7"/>
    <p:sldLayoutId id="2147484220" r:id="rId8"/>
    <p:sldLayoutId id="2147484219" r:id="rId9"/>
    <p:sldLayoutId id="2147484218" r:id="rId10"/>
    <p:sldLayoutId id="2147484217"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189" algn="ctr" rtl="0" fontAlgn="base">
        <a:spcBef>
          <a:spcPct val="0"/>
        </a:spcBef>
        <a:spcAft>
          <a:spcPct val="0"/>
        </a:spcAft>
        <a:defRPr sz="4400">
          <a:solidFill>
            <a:schemeClr val="tx1"/>
          </a:solidFill>
          <a:latin typeface="Calibri" pitchFamily="19" charset="0"/>
        </a:defRPr>
      </a:lvl6pPr>
      <a:lvl7pPr marL="914377" algn="ctr" rtl="0" fontAlgn="base">
        <a:spcBef>
          <a:spcPct val="0"/>
        </a:spcBef>
        <a:spcAft>
          <a:spcPct val="0"/>
        </a:spcAft>
        <a:defRPr sz="4400">
          <a:solidFill>
            <a:schemeClr val="tx1"/>
          </a:solidFill>
          <a:latin typeface="Calibri" pitchFamily="19" charset="0"/>
        </a:defRPr>
      </a:lvl7pPr>
      <a:lvl8pPr marL="1371566" algn="ctr" rtl="0" fontAlgn="base">
        <a:spcBef>
          <a:spcPct val="0"/>
        </a:spcBef>
        <a:spcAft>
          <a:spcPct val="0"/>
        </a:spcAft>
        <a:defRPr sz="4400">
          <a:solidFill>
            <a:schemeClr val="tx1"/>
          </a:solidFill>
          <a:latin typeface="Calibri" pitchFamily="19" charset="0"/>
        </a:defRPr>
      </a:lvl8pPr>
      <a:lvl9pPr marL="1828754" algn="ctr" rtl="0" fontAlgn="base">
        <a:spcBef>
          <a:spcPct val="0"/>
        </a:spcBef>
        <a:spcAft>
          <a:spcPct val="0"/>
        </a:spcAft>
        <a:defRPr sz="4400">
          <a:solidFill>
            <a:schemeClr val="tx1"/>
          </a:solidFill>
          <a:latin typeface="Calibri" pitchFamily="19"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9" charset="-128"/>
          <a:cs typeface="ＭＳ Ｐゴシック" pitchFamily="19" charset="-128"/>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9" charset="-128"/>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9" charset="-128"/>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158750"/>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609600" y="1600205"/>
            <a:ext cx="10972800" cy="4525963"/>
          </a:xfrm>
          <a:prstGeom prst="rect">
            <a:avLst/>
          </a:prstGeom>
          <a:noFill/>
          <a:ln>
            <a:noFill/>
          </a:ln>
          <a:effectLst/>
          <a:extLst>
            <a:ext uri="{909E8E84-426E-40dd-AFC4-6F175D3DCCD1}">
              <a14:hiddenFill xmlns="" xmlns:a14="http://schemas.microsoft.com/office/drawing/2010/main">
                <a:solidFill>
                  <a:srgbClr val="F8F8F8"/>
                </a:solidFill>
              </a14:hiddenFill>
            </a:ext>
            <a:ext uri="{91240B29-F687-4f45-9708-019B960494DF}">
              <a14:hiddenLine xmlns="" xmlns:a14="http://schemas.microsoft.com/office/drawing/2010/main" w="2857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052" name="Picture 3" descr="C:\Users\mflynn\AppData\Local\Microsoft\Windows\Temporary Internet Files\Content.Outlook\PHS90KVA\RGB-NHS BT.png"/>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9656237" y="122243"/>
            <a:ext cx="2391833"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7180628"/>
      </p:ext>
    </p:extLst>
  </p:cSld>
  <p:clrMap bg1="lt1" tx1="dk1" bg2="lt2" tx2="dk2" accent1="accent1" accent2="accent2" accent3="accent3" accent4="accent4" accent5="accent5" accent6="accent6" hlink="hlink" folHlink="folHlink"/>
  <p:sldLayoutIdLst>
    <p:sldLayoutId id="2147484250" r:id="rId1"/>
    <p:sldLayoutId id="2147484251" r:id="rId2"/>
    <p:sldLayoutId id="2147484252"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Lst>
  <p:transition>
    <p:fade/>
  </p:transition>
  <p:txStyles>
    <p:titleStyle>
      <a:lvl1pPr algn="ctr" rtl="0" eaLnBrk="0" fontAlgn="base" hangingPunct="0">
        <a:spcBef>
          <a:spcPct val="0"/>
        </a:spcBef>
        <a:spcAft>
          <a:spcPct val="0"/>
        </a:spcAft>
        <a:defRPr sz="3200">
          <a:solidFill>
            <a:schemeClr val="accent2"/>
          </a:solidFill>
          <a:latin typeface="+mj-lt"/>
          <a:ea typeface="ＭＳ Ｐゴシック" charset="0"/>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189" algn="ctr" rtl="0" fontAlgn="base">
        <a:spcBef>
          <a:spcPct val="0"/>
        </a:spcBef>
        <a:spcAft>
          <a:spcPct val="0"/>
        </a:spcAft>
        <a:defRPr sz="3200">
          <a:solidFill>
            <a:schemeClr val="accent2"/>
          </a:solidFill>
          <a:latin typeface="Arial" charset="0"/>
          <a:cs typeface="Arial" charset="0"/>
        </a:defRPr>
      </a:lvl6pPr>
      <a:lvl7pPr marL="914377" algn="ctr" rtl="0" fontAlgn="base">
        <a:spcBef>
          <a:spcPct val="0"/>
        </a:spcBef>
        <a:spcAft>
          <a:spcPct val="0"/>
        </a:spcAft>
        <a:defRPr sz="3200">
          <a:solidFill>
            <a:schemeClr val="accent2"/>
          </a:solidFill>
          <a:latin typeface="Arial" charset="0"/>
          <a:cs typeface="Arial" charset="0"/>
        </a:defRPr>
      </a:lvl7pPr>
      <a:lvl8pPr marL="1371566" algn="ctr" rtl="0" fontAlgn="base">
        <a:spcBef>
          <a:spcPct val="0"/>
        </a:spcBef>
        <a:spcAft>
          <a:spcPct val="0"/>
        </a:spcAft>
        <a:defRPr sz="3200">
          <a:solidFill>
            <a:schemeClr val="accent2"/>
          </a:solidFill>
          <a:latin typeface="Arial" charset="0"/>
          <a:cs typeface="Arial" charset="0"/>
        </a:defRPr>
      </a:lvl8pPr>
      <a:lvl9pPr marL="1828754" algn="ctr" rtl="0" fontAlgn="base">
        <a:spcBef>
          <a:spcPct val="0"/>
        </a:spcBef>
        <a:spcAft>
          <a:spcPct val="0"/>
        </a:spcAft>
        <a:defRPr sz="3200">
          <a:solidFill>
            <a:schemeClr val="accent2"/>
          </a:solidFill>
          <a:latin typeface="Arial" charset="0"/>
          <a:cs typeface="Arial" charset="0"/>
        </a:defRPr>
      </a:lvl9pPr>
    </p:titleStyle>
    <p:body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fontAlgn="base">
        <a:spcBef>
          <a:spcPct val="20000"/>
        </a:spcBef>
        <a:spcAft>
          <a:spcPct val="0"/>
        </a:spcAft>
        <a:buChar char="»"/>
        <a:defRPr sz="1600">
          <a:solidFill>
            <a:schemeClr val="tx1"/>
          </a:solidFill>
          <a:latin typeface="+mn-lt"/>
          <a:cs typeface="+mn-cs"/>
        </a:defRPr>
      </a:lvl6pPr>
      <a:lvl7pPr marL="2971726" indent="-228594" algn="l" rtl="0" fontAlgn="base">
        <a:spcBef>
          <a:spcPct val="20000"/>
        </a:spcBef>
        <a:spcAft>
          <a:spcPct val="0"/>
        </a:spcAft>
        <a:buChar char="»"/>
        <a:defRPr sz="1600">
          <a:solidFill>
            <a:schemeClr val="tx1"/>
          </a:solidFill>
          <a:latin typeface="+mn-lt"/>
          <a:cs typeface="+mn-cs"/>
        </a:defRPr>
      </a:lvl7pPr>
      <a:lvl8pPr marL="3428914" indent="-228594" algn="l" rtl="0" fontAlgn="base">
        <a:spcBef>
          <a:spcPct val="20000"/>
        </a:spcBef>
        <a:spcAft>
          <a:spcPct val="0"/>
        </a:spcAft>
        <a:buChar char="»"/>
        <a:defRPr sz="1600">
          <a:solidFill>
            <a:schemeClr val="tx1"/>
          </a:solidFill>
          <a:latin typeface="+mn-lt"/>
          <a:cs typeface="+mn-cs"/>
        </a:defRPr>
      </a:lvl8pPr>
      <a:lvl9pPr marL="3886103" indent="-228594"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5"/>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5"/>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7B59838D-7CAF-7548-97D1-C29F8517B2E7}" type="datetime1">
              <a:rPr lang="en-GB"/>
              <a:pPr/>
              <a:t>08/09/2021</a:t>
            </a:fld>
            <a:endParaRPr lang="en-GB"/>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79602EB2-14B0-1C4F-9436-3A97E847DA67}" type="slidenum">
              <a:rPr lang="en-GB"/>
              <a:pPr/>
              <a:t>‹#›</a:t>
            </a:fld>
            <a:endParaRPr lang="en-GB"/>
          </a:p>
        </p:txBody>
      </p:sp>
    </p:spTree>
    <p:extLst>
      <p:ext uri="{BB962C8B-B14F-4D97-AF65-F5344CB8AC3E}">
        <p14:creationId xmlns:p14="http://schemas.microsoft.com/office/powerpoint/2010/main" val="845286262"/>
      </p:ext>
    </p:extLst>
  </p:cSld>
  <p:clrMap bg1="lt1" tx1="dk1" bg2="lt2" tx2="dk2" accent1="accent1" accent2="accent2" accent3="accent3" accent4="accent4" accent5="accent5" accent6="accent6" hlink="hlink" folHlink="folHlink"/>
  <p:sldLayoutIdLst>
    <p:sldLayoutId id="2147484326" r:id="rId1"/>
    <p:sldLayoutId id="2147484327" r:id="rId2"/>
    <p:sldLayoutId id="2147484328" r:id="rId3"/>
    <p:sldLayoutId id="2147484329" r:id="rId4"/>
    <p:sldLayoutId id="2147484330" r:id="rId5"/>
    <p:sldLayoutId id="2147484331" r:id="rId6"/>
    <p:sldLayoutId id="2147484332" r:id="rId7"/>
    <p:sldLayoutId id="2147484333" r:id="rId8"/>
    <p:sldLayoutId id="2147484334" r:id="rId9"/>
    <p:sldLayoutId id="2147484335" r:id="rId10"/>
    <p:sldLayoutId id="2147484336"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189" algn="ctr" rtl="0" fontAlgn="base">
        <a:spcBef>
          <a:spcPct val="0"/>
        </a:spcBef>
        <a:spcAft>
          <a:spcPct val="0"/>
        </a:spcAft>
        <a:defRPr sz="4400">
          <a:solidFill>
            <a:schemeClr val="tx1"/>
          </a:solidFill>
          <a:latin typeface="Calibri" pitchFamily="19" charset="0"/>
        </a:defRPr>
      </a:lvl6pPr>
      <a:lvl7pPr marL="914377" algn="ctr" rtl="0" fontAlgn="base">
        <a:spcBef>
          <a:spcPct val="0"/>
        </a:spcBef>
        <a:spcAft>
          <a:spcPct val="0"/>
        </a:spcAft>
        <a:defRPr sz="4400">
          <a:solidFill>
            <a:schemeClr val="tx1"/>
          </a:solidFill>
          <a:latin typeface="Calibri" pitchFamily="19" charset="0"/>
        </a:defRPr>
      </a:lvl7pPr>
      <a:lvl8pPr marL="1371566" algn="ctr" rtl="0" fontAlgn="base">
        <a:spcBef>
          <a:spcPct val="0"/>
        </a:spcBef>
        <a:spcAft>
          <a:spcPct val="0"/>
        </a:spcAft>
        <a:defRPr sz="4400">
          <a:solidFill>
            <a:schemeClr val="tx1"/>
          </a:solidFill>
          <a:latin typeface="Calibri" pitchFamily="19" charset="0"/>
        </a:defRPr>
      </a:lvl8pPr>
      <a:lvl9pPr marL="1828754" algn="ctr" rtl="0" fontAlgn="base">
        <a:spcBef>
          <a:spcPct val="0"/>
        </a:spcBef>
        <a:spcAft>
          <a:spcPct val="0"/>
        </a:spcAft>
        <a:defRPr sz="4400">
          <a:solidFill>
            <a:schemeClr val="tx1"/>
          </a:solidFill>
          <a:latin typeface="Calibri" pitchFamily="19"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9" charset="-128"/>
          <a:cs typeface="ＭＳ Ｐゴシック" pitchFamily="19" charset="-128"/>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9" charset="-128"/>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9" charset="-128"/>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43326"/>
            <a:ext cx="12192000"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727794104"/>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p:titleStyle>
    <p:bodyStyle>
      <a:lvl1pPr marL="177796" indent="-177796" algn="l" defTabSz="457189"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63" indent="-269868" algn="l" defTabSz="457189"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59" indent="-177796"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28"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196"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385"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573"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762"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3950"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3" y="6299200"/>
            <a:ext cx="8223249" cy="707886"/>
          </a:xfrm>
          <a:prstGeom prst="rect">
            <a:avLst/>
          </a:prstGeom>
          <a:noFill/>
          <a:ln w="9525">
            <a:noFill/>
            <a:miter lim="800000"/>
            <a:headEnd/>
            <a:tailEnd/>
          </a:ln>
          <a:effectLst/>
        </p:spPr>
        <p:txBody>
          <a:bodyPr>
            <a:prstTxWarp prst="textNoShape">
              <a:avLst/>
            </a:prstTxWarp>
            <a:spAutoFit/>
          </a:bodyPr>
          <a:lstStyle/>
          <a:p>
            <a:pPr defTabSz="914377" eaLnBrk="0" hangingPunct="0">
              <a:spcBef>
                <a:spcPct val="50000"/>
              </a:spcBef>
              <a:defRPr/>
            </a:pPr>
            <a:endParaRPr lang="en-GB" sz="1600" b="1">
              <a:solidFill>
                <a:srgbClr val="FFFFFF"/>
              </a:solidFill>
              <a:latin typeface="Arial" pitchFamily="-65" charset="0"/>
            </a:endParaRPr>
          </a:p>
          <a:p>
            <a:pPr defTabSz="914377" eaLnBrk="0" hangingPunct="0">
              <a:spcBef>
                <a:spcPct val="50000"/>
              </a:spcBef>
              <a:defRPr/>
            </a:pPr>
            <a:endParaRPr lang="en-GB" sz="1600" b="1">
              <a:solidFill>
                <a:srgbClr val="FFFFFF"/>
              </a:solidFill>
              <a:latin typeface="Arial" pitchFamily="-65" charset="0"/>
            </a:endParaRPr>
          </a:p>
        </p:txBody>
      </p:sp>
    </p:spTree>
    <p:extLst>
      <p:ext uri="{BB962C8B-B14F-4D97-AF65-F5344CB8AC3E}">
        <p14:creationId xmlns:p14="http://schemas.microsoft.com/office/powerpoint/2010/main" val="373877197"/>
      </p:ext>
    </p:extLst>
  </p:cSld>
  <p:clrMap bg1="lt1" tx1="dk1" bg2="lt2" tx2="dk2" accent1="accent1" accent2="accent2" accent3="accent3" accent4="accent4" accent5="accent5" accent6="accent6" hlink="hlink" folHlink="folHlink"/>
  <p:sldLayoutIdLst>
    <p:sldLayoutId id="2147484350" r:id="rId1"/>
    <p:sldLayoutId id="2147484351" r:id="rId2"/>
    <p:sldLayoutId id="2147484352" r:id="rId3"/>
    <p:sldLayoutId id="2147484353" r:id="rId4"/>
    <p:sldLayoutId id="2147484354" r:id="rId5"/>
    <p:sldLayoutId id="2147484355" r:id="rId6"/>
    <p:sldLayoutId id="2147484356" r:id="rId7"/>
    <p:sldLayoutId id="2147484357" r:id="rId8"/>
    <p:sldLayoutId id="2147484358" r:id="rId9"/>
    <p:sldLayoutId id="2147484359" r:id="rId10"/>
    <p:sldLayoutId id="2147484360"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p:titleStyle>
    <p:bodyStyle>
      <a:lvl1pPr marL="342891" indent="-342891"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32" indent="-285744"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2971" indent="-228594"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160" indent="-228594"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349" indent="-228594"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537"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726"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8914"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103"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1.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1.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1.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51.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51.xml"/><Relationship Id="rId5" Type="http://schemas.openxmlformats.org/officeDocument/2006/relationships/image" Target="../media/image15.tiff"/><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1.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51.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1.x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1.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7583" y="4732605"/>
            <a:ext cx="2277979" cy="198999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0191" y="226007"/>
            <a:ext cx="3352840" cy="936624"/>
          </a:xfrm>
          <a:prstGeom prst="rect">
            <a:avLst/>
          </a:prstGeom>
        </p:spPr>
      </p:pic>
      <p:sp>
        <p:nvSpPr>
          <p:cNvPr id="12" name="Rectangle 2">
            <a:extLst>
              <a:ext uri="{FF2B5EF4-FFF2-40B4-BE49-F238E27FC236}">
                <a16:creationId xmlns:a16="http://schemas.microsoft.com/office/drawing/2014/main" id="{5370C582-EE73-3A48-BAB3-C7F9AAD92605}"/>
              </a:ext>
            </a:extLst>
          </p:cNvPr>
          <p:cNvSpPr txBox="1">
            <a:spLocks/>
          </p:cNvSpPr>
          <p:nvPr/>
        </p:nvSpPr>
        <p:spPr bwMode="auto">
          <a:xfrm>
            <a:off x="1343470" y="2161635"/>
            <a:ext cx="9577065" cy="936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marL="0" marR="0" lvl="0" indent="0" algn="l" defTabSz="457189" rtl="0" eaLnBrk="1" fontAlgn="base" latinLnBrk="0" hangingPunct="1">
              <a:lnSpc>
                <a:spcPct val="100000"/>
              </a:lnSpc>
              <a:spcBef>
                <a:spcPct val="0"/>
              </a:spcBef>
              <a:spcAft>
                <a:spcPct val="0"/>
              </a:spcAft>
              <a:buClrTx/>
              <a:buSzTx/>
              <a:buFontTx/>
              <a:buNone/>
              <a:tabLst/>
              <a:defRPr/>
            </a:pPr>
            <a:r>
              <a:rPr kumimoji="0" lang="en-GB" sz="4000" b="1" i="0" u="none" strike="noStrike" kern="0" cap="none" spc="0" normalizeH="0" baseline="0" noProof="0" dirty="0">
                <a:ln>
                  <a:noFill/>
                </a:ln>
                <a:solidFill>
                  <a:srgbClr val="E0119D"/>
                </a:solidFill>
                <a:effectLst/>
                <a:uLnTx/>
                <a:uFillTx/>
                <a:latin typeface="Arial"/>
                <a:ea typeface="ＭＳ Ｐゴシック"/>
                <a:cs typeface="+mj-cs"/>
              </a:rPr>
              <a:t>Identifying of potential donors and SNOD notification</a:t>
            </a:r>
            <a:br>
              <a:rPr kumimoji="0" lang="en-GB" sz="4000" b="1" i="0" u="none" strike="noStrike" kern="0" cap="none" spc="0" normalizeH="0" baseline="0" noProof="0" dirty="0">
                <a:ln>
                  <a:noFill/>
                </a:ln>
                <a:solidFill>
                  <a:srgbClr val="E0119D"/>
                </a:solidFill>
                <a:effectLst/>
                <a:uLnTx/>
                <a:uFillTx/>
                <a:latin typeface="Arial"/>
                <a:ea typeface="ＭＳ Ｐゴシック"/>
                <a:cs typeface="+mj-cs"/>
              </a:rPr>
            </a:br>
            <a:r>
              <a:rPr kumimoji="0" lang="is-IS" sz="3200" b="0" i="0" u="none" strike="noStrike" kern="0" cap="none" spc="0" normalizeH="0" baseline="0" noProof="0" dirty="0">
                <a:ln>
                  <a:noFill/>
                </a:ln>
                <a:solidFill>
                  <a:srgbClr val="002060"/>
                </a:solidFill>
                <a:effectLst/>
                <a:uLnTx/>
                <a:uFillTx/>
                <a:latin typeface="Arial"/>
                <a:ea typeface="ＭＳ Ｐゴシック"/>
                <a:cs typeface="+mj-cs"/>
              </a:rPr>
              <a:t>… i</a:t>
            </a:r>
            <a:r>
              <a:rPr kumimoji="0" lang="en-GB" sz="3200" b="0" i="0" u="none" strike="noStrike" kern="0" cap="none" spc="0" normalizeH="0" baseline="0" noProof="0" dirty="0">
                <a:ln>
                  <a:noFill/>
                </a:ln>
                <a:solidFill>
                  <a:srgbClr val="002060"/>
                </a:solidFill>
                <a:effectLst/>
                <a:uLnTx/>
                <a:uFillTx/>
                <a:latin typeface="Arial"/>
                <a:ea typeface="ＭＳ Ｐゴシック"/>
                <a:cs typeface="+mj-cs"/>
              </a:rPr>
              <a:t>t all starts with a phone call</a:t>
            </a:r>
            <a:endParaRPr kumimoji="0" lang="en-GB" altLang="en-US" sz="4000" b="1" i="0" u="none" strike="noStrike" kern="0" cap="none" spc="0" normalizeH="0" baseline="0" noProof="0" dirty="0">
              <a:ln>
                <a:noFill/>
              </a:ln>
              <a:solidFill>
                <a:srgbClr val="6E2C6B"/>
              </a:solidFill>
              <a:effectLst/>
              <a:uLnTx/>
              <a:uFillTx/>
              <a:latin typeface="Arial"/>
              <a:ea typeface="ＭＳ Ｐゴシック"/>
              <a:cs typeface="+mj-cs"/>
            </a:endParaRPr>
          </a:p>
        </p:txBody>
      </p:sp>
      <p:sp>
        <p:nvSpPr>
          <p:cNvPr id="13" name="Rectangle 3">
            <a:extLst>
              <a:ext uri="{FF2B5EF4-FFF2-40B4-BE49-F238E27FC236}">
                <a16:creationId xmlns:a16="http://schemas.microsoft.com/office/drawing/2014/main" id="{24163DDB-E10F-2C45-8415-75B9264F4DF9}"/>
              </a:ext>
            </a:extLst>
          </p:cNvPr>
          <p:cNvSpPr txBox="1">
            <a:spLocks/>
          </p:cNvSpPr>
          <p:nvPr/>
        </p:nvSpPr>
        <p:spPr bwMode="auto">
          <a:xfrm>
            <a:off x="1343470" y="4112396"/>
            <a:ext cx="7977983" cy="1074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796" indent="-177796" algn="l" defTabSz="457189"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63" indent="-269868" algn="l" defTabSz="457189"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59" indent="-177796"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28"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196"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385"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573"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762"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3950"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marR="0" lvl="0" indent="0" algn="l" defTabSz="457189" rtl="0" eaLnBrk="1" fontAlgn="base" latinLnBrk="0" hangingPunct="1">
              <a:lnSpc>
                <a:spcPct val="100000"/>
              </a:lnSpc>
              <a:spcBef>
                <a:spcPts val="0"/>
              </a:spcBef>
              <a:spcAft>
                <a:spcPts val="0"/>
              </a:spcAft>
              <a:buClr>
                <a:srgbClr val="E0119D"/>
              </a:buClr>
              <a:buSzTx/>
              <a:buFont typeface="Arial" charset="0"/>
              <a:buNone/>
              <a:tabLst/>
              <a:defRPr/>
            </a:pPr>
            <a:r>
              <a:rPr kumimoji="0" lang="en-GB" altLang="en-US" sz="2800" b="0" i="0" u="none" strike="noStrike" kern="0" cap="none" spc="0" normalizeH="0" baseline="0" noProof="0" dirty="0">
                <a:ln>
                  <a:noFill/>
                </a:ln>
                <a:solidFill>
                  <a:srgbClr val="6E2C6B"/>
                </a:solidFill>
                <a:effectLst/>
                <a:uLnTx/>
                <a:uFillTx/>
                <a:latin typeface="Arial"/>
                <a:ea typeface="ＭＳ Ｐゴシック"/>
                <a:cs typeface="+mn-cs"/>
              </a:rPr>
              <a:t>Dr Claire </a:t>
            </a:r>
            <a:r>
              <a:rPr lang="en-GB" altLang="en-US" sz="2800" kern="0" dirty="0">
                <a:solidFill>
                  <a:srgbClr val="6E2C6B"/>
                </a:solidFill>
                <a:latin typeface="Arial"/>
                <a:ea typeface="ＭＳ Ｐゴシック"/>
              </a:rPr>
              <a:t>Shevlin</a:t>
            </a:r>
            <a:endParaRPr kumimoji="0" lang="en-GB" altLang="en-US" sz="2800" b="0" i="0" u="none" strike="noStrike" kern="0" cap="none" spc="0" normalizeH="0" baseline="0" noProof="0" dirty="0">
              <a:ln>
                <a:noFill/>
              </a:ln>
              <a:solidFill>
                <a:srgbClr val="6E2C6B"/>
              </a:solidFill>
              <a:effectLst/>
              <a:uLnTx/>
              <a:uFillTx/>
              <a:latin typeface="Arial"/>
              <a:ea typeface="ＭＳ Ｐゴシック"/>
              <a:cs typeface="+mn-cs"/>
            </a:endParaRPr>
          </a:p>
          <a:p>
            <a:pPr marL="0" marR="0" lvl="0" indent="0" algn="l" defTabSz="457189" rtl="0" eaLnBrk="1" fontAlgn="base" latinLnBrk="0" hangingPunct="1">
              <a:lnSpc>
                <a:spcPct val="100000"/>
              </a:lnSpc>
              <a:spcBef>
                <a:spcPts val="0"/>
              </a:spcBef>
              <a:spcAft>
                <a:spcPts val="0"/>
              </a:spcAft>
              <a:buClr>
                <a:srgbClr val="E0119D"/>
              </a:buClr>
              <a:buSzTx/>
              <a:buFont typeface="Arial" charset="0"/>
              <a:buNone/>
              <a:tabLst/>
              <a:defRPr/>
            </a:pPr>
            <a:r>
              <a:rPr lang="en-GB" altLang="en-US" sz="2800" kern="0" dirty="0">
                <a:solidFill>
                  <a:srgbClr val="6E2C6B"/>
                </a:solidFill>
                <a:latin typeface="Arial"/>
                <a:ea typeface="ＭＳ Ｐゴシック"/>
              </a:rPr>
              <a:t>CLOD, Southern Trust</a:t>
            </a:r>
            <a:endParaRPr lang="en-GB" altLang="en-US" sz="2800" b="0" i="0" u="none" strike="noStrike" kern="0" cap="none" spc="0" normalizeH="0" baseline="0" noProof="0" dirty="0">
              <a:ln>
                <a:noFill/>
              </a:ln>
              <a:solidFill>
                <a:srgbClr val="6E2C6B"/>
              </a:solidFill>
              <a:effectLst/>
              <a:uLnTx/>
              <a:uFillTx/>
              <a:latin typeface="Arial"/>
              <a:ea typeface="ＭＳ Ｐゴシック"/>
              <a:cs typeface="Arial"/>
            </a:endParaRPr>
          </a:p>
        </p:txBody>
      </p:sp>
    </p:spTree>
    <p:extLst>
      <p:ext uri="{BB962C8B-B14F-4D97-AF65-F5344CB8AC3E}">
        <p14:creationId xmlns:p14="http://schemas.microsoft.com/office/powerpoint/2010/main" val="1077990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8" name="TextBox 7">
            <a:extLst>
              <a:ext uri="{FF2B5EF4-FFF2-40B4-BE49-F238E27FC236}">
                <a16:creationId xmlns:a16="http://schemas.microsoft.com/office/drawing/2014/main" id="{AE0CDE26-A1B4-254B-B630-E6B1FAC8825E}"/>
              </a:ext>
            </a:extLst>
          </p:cNvPr>
          <p:cNvSpPr txBox="1"/>
          <p:nvPr/>
        </p:nvSpPr>
        <p:spPr>
          <a:xfrm>
            <a:off x="4138780" y="432470"/>
            <a:ext cx="1371600" cy="369332"/>
          </a:xfrm>
          <a:prstGeom prst="rect">
            <a:avLst/>
          </a:prstGeom>
          <a:noFill/>
        </p:spPr>
        <p:txBody>
          <a:bodyPr wrap="square" rtlCol="0">
            <a:spAutoFit/>
          </a:bodyPr>
          <a:lstStyle/>
          <a:p>
            <a:pPr algn="ctr"/>
            <a:r>
              <a:rPr lang="en-US" b="1" dirty="0">
                <a:solidFill>
                  <a:srgbClr val="6E2C6B"/>
                </a:solidFill>
                <a:latin typeface="Arial"/>
                <a:ea typeface=""/>
              </a:rPr>
              <a:t>Identify</a:t>
            </a:r>
          </a:p>
        </p:txBody>
      </p:sp>
      <p:sp>
        <p:nvSpPr>
          <p:cNvPr id="10" name="TextBox 9">
            <a:extLst>
              <a:ext uri="{FF2B5EF4-FFF2-40B4-BE49-F238E27FC236}">
                <a16:creationId xmlns:a16="http://schemas.microsoft.com/office/drawing/2014/main" id="{BAEAC002-9F15-4645-82F3-3D1C10ABF03D}"/>
              </a:ext>
            </a:extLst>
          </p:cNvPr>
          <p:cNvSpPr txBox="1"/>
          <p:nvPr/>
        </p:nvSpPr>
        <p:spPr>
          <a:xfrm>
            <a:off x="5300831" y="3164138"/>
            <a:ext cx="1391566" cy="646331"/>
          </a:xfrm>
          <a:prstGeom prst="rect">
            <a:avLst/>
          </a:prstGeom>
          <a:noFill/>
        </p:spPr>
        <p:txBody>
          <a:bodyPr wrap="square" rtlCol="0">
            <a:spAutoFit/>
          </a:bodyPr>
          <a:lstStyle/>
          <a:p>
            <a:r>
              <a:rPr lang="en-US" b="1" dirty="0">
                <a:solidFill>
                  <a:srgbClr val="E0119D"/>
                </a:solidFill>
                <a:latin typeface="Arial"/>
                <a:ea typeface=""/>
              </a:rPr>
              <a:t>Notify, </a:t>
            </a:r>
          </a:p>
          <a:p>
            <a:r>
              <a:rPr lang="en-US" b="1" dirty="0">
                <a:solidFill>
                  <a:srgbClr val="E0119D"/>
                </a:solidFill>
                <a:latin typeface="Arial"/>
                <a:ea typeface=""/>
              </a:rPr>
              <a:t>Time 0 hrs</a:t>
            </a:r>
          </a:p>
        </p:txBody>
      </p:sp>
      <p:sp>
        <p:nvSpPr>
          <p:cNvPr id="11" name="TextBox 10">
            <a:extLst>
              <a:ext uri="{FF2B5EF4-FFF2-40B4-BE49-F238E27FC236}">
                <a16:creationId xmlns:a16="http://schemas.microsoft.com/office/drawing/2014/main" id="{75D48857-4FEF-7F4F-95AB-D30A07FEB27E}"/>
              </a:ext>
            </a:extLst>
          </p:cNvPr>
          <p:cNvSpPr txBox="1"/>
          <p:nvPr/>
        </p:nvSpPr>
        <p:spPr>
          <a:xfrm>
            <a:off x="2157580" y="432471"/>
            <a:ext cx="1752600" cy="369332"/>
          </a:xfrm>
          <a:prstGeom prst="rect">
            <a:avLst/>
          </a:prstGeom>
          <a:noFill/>
        </p:spPr>
        <p:txBody>
          <a:bodyPr wrap="square" rtlCol="0">
            <a:spAutoFit/>
          </a:bodyPr>
          <a:lstStyle/>
          <a:p>
            <a:pPr algn="ctr"/>
            <a:r>
              <a:rPr lang="en-US" b="1" dirty="0">
                <a:solidFill>
                  <a:srgbClr val="E0119D"/>
                </a:solidFill>
                <a:latin typeface="Arial"/>
                <a:ea typeface=""/>
              </a:rPr>
              <a:t>Recognise</a:t>
            </a:r>
          </a:p>
        </p:txBody>
      </p:sp>
      <p:pic>
        <p:nvPicPr>
          <p:cNvPr id="12" name="Picture 11" descr="iStock_000012148264XSmall.jpg">
            <a:extLst>
              <a:ext uri="{FF2B5EF4-FFF2-40B4-BE49-F238E27FC236}">
                <a16:creationId xmlns:a16="http://schemas.microsoft.com/office/drawing/2014/main" id="{21DC3FA5-99E2-0247-A8AC-09A72B30C648}"/>
              </a:ext>
            </a:extLst>
          </p:cNvPr>
          <p:cNvPicPr>
            <a:picLocks noChangeAspect="1"/>
          </p:cNvPicPr>
          <p:nvPr/>
        </p:nvPicPr>
        <p:blipFill>
          <a:blip r:embed="rId3"/>
          <a:stretch>
            <a:fillRect/>
          </a:stretch>
        </p:blipFill>
        <p:spPr>
          <a:xfrm>
            <a:off x="538331" y="908720"/>
            <a:ext cx="4762500" cy="4686300"/>
          </a:xfrm>
          <a:prstGeom prst="rect">
            <a:avLst/>
          </a:prstGeom>
        </p:spPr>
      </p:pic>
      <p:pic>
        <p:nvPicPr>
          <p:cNvPr id="15" name="Picture 14">
            <a:extLst>
              <a:ext uri="{FF2B5EF4-FFF2-40B4-BE49-F238E27FC236}">
                <a16:creationId xmlns:a16="http://schemas.microsoft.com/office/drawing/2014/main" id="{61111144-B7AD-A24E-9403-4740A976C9C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366" r="14764" b="32217"/>
          <a:stretch/>
        </p:blipFill>
        <p:spPr>
          <a:xfrm>
            <a:off x="1929897" y="2478072"/>
            <a:ext cx="1910196" cy="1694961"/>
          </a:xfrm>
          <a:prstGeom prst="rect">
            <a:avLst/>
          </a:prstGeom>
        </p:spPr>
      </p:pic>
      <p:sp>
        <p:nvSpPr>
          <p:cNvPr id="16" name="Rectangle 15">
            <a:extLst>
              <a:ext uri="{FF2B5EF4-FFF2-40B4-BE49-F238E27FC236}">
                <a16:creationId xmlns:a16="http://schemas.microsoft.com/office/drawing/2014/main" id="{B0264638-ED78-2A47-8E0E-2AE05DB2C87C}"/>
              </a:ext>
            </a:extLst>
          </p:cNvPr>
          <p:cNvSpPr/>
          <p:nvPr/>
        </p:nvSpPr>
        <p:spPr>
          <a:xfrm>
            <a:off x="162860" y="4313474"/>
            <a:ext cx="5376687" cy="1477328"/>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r>
              <a:rPr lang="en-GB" b="1" dirty="0">
                <a:solidFill>
                  <a:srgbClr val="FFFFFF"/>
                </a:solidFill>
                <a:ea typeface="ＭＳ Ｐゴシック" charset="0"/>
                <a:cs typeface="ＭＳ Ｐゴシック" charset="0"/>
              </a:rPr>
              <a:t>If not identified as potential donors by the healthcare professionals caring for them at the end of life, no one looks at the organ donor register and no approach to their family to offer organ donation is made. </a:t>
            </a:r>
            <a:endParaRPr lang="en-US" b="1" dirty="0">
              <a:solidFill>
                <a:srgbClr val="FFFFFF"/>
              </a:solidFill>
              <a:ea typeface="ＭＳ Ｐゴシック" charset="0"/>
              <a:cs typeface="ＭＳ Ｐゴシック" charset="0"/>
            </a:endParaRPr>
          </a:p>
        </p:txBody>
      </p:sp>
      <p:sp>
        <p:nvSpPr>
          <p:cNvPr id="20" name="Title 1">
            <a:extLst>
              <a:ext uri="{FF2B5EF4-FFF2-40B4-BE49-F238E27FC236}">
                <a16:creationId xmlns:a16="http://schemas.microsoft.com/office/drawing/2014/main" id="{B6D1C0A4-7E3A-8248-BC2E-F273E0A51CD9}"/>
              </a:ext>
            </a:extLst>
          </p:cNvPr>
          <p:cNvSpPr txBox="1">
            <a:spLocks/>
          </p:cNvSpPr>
          <p:nvPr/>
        </p:nvSpPr>
        <p:spPr bwMode="auto">
          <a:xfrm>
            <a:off x="6487754" y="801802"/>
            <a:ext cx="5618396"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a:lstStyle>
          <a:p>
            <a:pPr eaLnBrk="1" hangingPunct="1"/>
            <a:r>
              <a:rPr lang="en-GB" kern="0" dirty="0">
                <a:solidFill>
                  <a:srgbClr val="E0119D"/>
                </a:solidFill>
                <a:latin typeface="Calibri" charset="0"/>
                <a:ea typeface="ＭＳ Ｐゴシック" charset="0"/>
                <a:cs typeface="ＭＳ Ｐゴシック" charset="0"/>
              </a:rPr>
              <a:t>Session Objectives</a:t>
            </a:r>
          </a:p>
        </p:txBody>
      </p:sp>
      <p:sp>
        <p:nvSpPr>
          <p:cNvPr id="21" name="Text Box 6">
            <a:extLst>
              <a:ext uri="{FF2B5EF4-FFF2-40B4-BE49-F238E27FC236}">
                <a16:creationId xmlns:a16="http://schemas.microsoft.com/office/drawing/2014/main" id="{6608CB4D-0FBD-354D-88FC-35C1637AD0DF}"/>
              </a:ext>
            </a:extLst>
          </p:cNvPr>
          <p:cNvSpPr txBox="1">
            <a:spLocks noChangeArrowheads="1"/>
          </p:cNvSpPr>
          <p:nvPr/>
        </p:nvSpPr>
        <p:spPr bwMode="auto">
          <a:xfrm>
            <a:off x="6573604" y="1654653"/>
            <a:ext cx="5618396" cy="4264373"/>
          </a:xfrm>
          <a:prstGeom prst="rect">
            <a:avLst/>
          </a:prstGeom>
          <a:solidFill>
            <a:srgbClr val="F8F8F8"/>
          </a:solidFill>
          <a:ln w="28575">
            <a:solidFill>
              <a:srgbClr val="6E2C6B"/>
            </a:solid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lnSpc>
                <a:spcPct val="115000"/>
              </a:lnSpc>
              <a:spcBef>
                <a:spcPct val="25000"/>
              </a:spcBef>
            </a:pPr>
            <a:r>
              <a:rPr lang="en-GB" sz="2800" b="1" dirty="0">
                <a:solidFill>
                  <a:srgbClr val="002060"/>
                </a:solidFill>
                <a:latin typeface="Calibri" charset="0"/>
              </a:rPr>
              <a:t>Who, When and Why of Notification</a:t>
            </a:r>
          </a:p>
          <a:p>
            <a:pPr>
              <a:lnSpc>
                <a:spcPct val="115000"/>
              </a:lnSpc>
              <a:spcBef>
                <a:spcPct val="25000"/>
              </a:spcBef>
            </a:pPr>
            <a:r>
              <a:rPr lang="en-GB" sz="2400" b="1" dirty="0">
                <a:solidFill>
                  <a:srgbClr val="002060"/>
                </a:solidFill>
                <a:latin typeface="Calibri" charset="0"/>
              </a:rPr>
              <a:t>Who?</a:t>
            </a:r>
          </a:p>
          <a:p>
            <a:pPr marL="457189" indent="-457189">
              <a:lnSpc>
                <a:spcPct val="115000"/>
              </a:lnSpc>
              <a:spcBef>
                <a:spcPct val="25000"/>
              </a:spcBef>
              <a:buFont typeface="Arial" charset="0"/>
              <a:buChar char="•"/>
            </a:pPr>
            <a:r>
              <a:rPr lang="en-GB" sz="2400" b="1" dirty="0">
                <a:solidFill>
                  <a:srgbClr val="000000"/>
                </a:solidFill>
                <a:latin typeface="Calibri" charset="0"/>
              </a:rPr>
              <a:t>NICE Guidance</a:t>
            </a:r>
          </a:p>
          <a:p>
            <a:pPr>
              <a:lnSpc>
                <a:spcPct val="115000"/>
              </a:lnSpc>
              <a:spcBef>
                <a:spcPct val="25000"/>
              </a:spcBef>
            </a:pPr>
            <a:r>
              <a:rPr lang="en-GB" sz="2400" b="1" dirty="0">
                <a:solidFill>
                  <a:srgbClr val="002060"/>
                </a:solidFill>
                <a:latin typeface="Calibri" charset="0"/>
              </a:rPr>
              <a:t>When?</a:t>
            </a:r>
          </a:p>
          <a:p>
            <a:pPr marL="342900" indent="-342900">
              <a:lnSpc>
                <a:spcPct val="115000"/>
              </a:lnSpc>
              <a:spcBef>
                <a:spcPct val="25000"/>
              </a:spcBef>
              <a:buFont typeface="Arial" panose="020B0604020202020204" pitchFamily="34" charset="0"/>
              <a:buChar char="•"/>
            </a:pPr>
            <a:r>
              <a:rPr lang="en-GB" sz="2400" b="1" dirty="0">
                <a:solidFill>
                  <a:srgbClr val="000000"/>
                </a:solidFill>
                <a:latin typeface="Calibri" charset="0"/>
              </a:rPr>
              <a:t>Timely</a:t>
            </a:r>
          </a:p>
          <a:p>
            <a:pPr>
              <a:lnSpc>
                <a:spcPct val="115000"/>
              </a:lnSpc>
              <a:spcBef>
                <a:spcPct val="25000"/>
              </a:spcBef>
            </a:pPr>
            <a:r>
              <a:rPr lang="en-GB" sz="2400" b="1" dirty="0">
                <a:solidFill>
                  <a:srgbClr val="002060"/>
                </a:solidFill>
                <a:latin typeface="Calibri" charset="0"/>
              </a:rPr>
              <a:t>Why do we ask for 100% notification?</a:t>
            </a:r>
          </a:p>
          <a:p>
            <a:pPr marL="457189" indent="-457189">
              <a:lnSpc>
                <a:spcPct val="115000"/>
              </a:lnSpc>
              <a:spcBef>
                <a:spcPct val="25000"/>
              </a:spcBef>
              <a:buFont typeface="Arial" charset="0"/>
              <a:buChar char="•"/>
            </a:pPr>
            <a:r>
              <a:rPr lang="en-GB" sz="2400" b="1" dirty="0">
                <a:solidFill>
                  <a:srgbClr val="000000"/>
                </a:solidFill>
                <a:latin typeface="Calibri" charset="0"/>
              </a:rPr>
              <a:t>Minimise misses</a:t>
            </a:r>
          </a:p>
          <a:p>
            <a:pPr>
              <a:lnSpc>
                <a:spcPct val="115000"/>
              </a:lnSpc>
              <a:spcBef>
                <a:spcPct val="25000"/>
              </a:spcBef>
            </a:pPr>
            <a:r>
              <a:rPr lang="en-GB" sz="2400" b="1" dirty="0">
                <a:solidFill>
                  <a:srgbClr val="002060"/>
                </a:solidFill>
                <a:latin typeface="Calibri" charset="0"/>
              </a:rPr>
              <a:t>Is PICU different?</a:t>
            </a:r>
            <a:endParaRPr lang="en-GB" sz="2800" b="1" dirty="0">
              <a:solidFill>
                <a:srgbClr val="000000"/>
              </a:solidFill>
              <a:latin typeface="Calibri" charset="0"/>
            </a:endParaRPr>
          </a:p>
        </p:txBody>
      </p:sp>
    </p:spTree>
    <p:extLst>
      <p:ext uri="{BB962C8B-B14F-4D97-AF65-F5344CB8AC3E}">
        <p14:creationId xmlns:p14="http://schemas.microsoft.com/office/powerpoint/2010/main" val="121123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animBg="1"/>
      <p:bldP spid="20" grpId="0"/>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pic>
        <p:nvPicPr>
          <p:cNvPr id="19" name="Picture 22" descr="GMC EoLC front">
            <a:extLst>
              <a:ext uri="{FF2B5EF4-FFF2-40B4-BE49-F238E27FC236}">
                <a16:creationId xmlns:a16="http://schemas.microsoft.com/office/drawing/2014/main" id="{9584329D-1A67-064F-B24F-337C7C64336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7073" y="1087540"/>
            <a:ext cx="2773307" cy="3807018"/>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15" name="Title 1">
            <a:extLst>
              <a:ext uri="{FF2B5EF4-FFF2-40B4-BE49-F238E27FC236}">
                <a16:creationId xmlns:a16="http://schemas.microsoft.com/office/drawing/2014/main" id="{2C00CFA1-2A30-5644-B749-EDEB6CC07619}"/>
              </a:ext>
            </a:extLst>
          </p:cNvPr>
          <p:cNvSpPr txBox="1">
            <a:spLocks/>
          </p:cNvSpPr>
          <p:nvPr/>
        </p:nvSpPr>
        <p:spPr bwMode="auto">
          <a:xfrm>
            <a:off x="574739" y="1010820"/>
            <a:ext cx="1879600" cy="957263"/>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chemeClr val="bg1"/>
                </a:solidFill>
                <a:ea typeface="Arial" charset="0"/>
                <a:cs typeface="Arial" charset="0"/>
              </a:rPr>
              <a:t>2010</a:t>
            </a:r>
          </a:p>
        </p:txBody>
      </p:sp>
      <p:sp>
        <p:nvSpPr>
          <p:cNvPr id="29" name="Rectangle 2">
            <a:extLst>
              <a:ext uri="{FF2B5EF4-FFF2-40B4-BE49-F238E27FC236}">
                <a16:creationId xmlns:a16="http://schemas.microsoft.com/office/drawing/2014/main" id="{F5AEB907-3499-174F-9580-CDE669B49B2A}"/>
              </a:ext>
            </a:extLst>
          </p:cNvPr>
          <p:cNvSpPr txBox="1">
            <a:spLocks noChangeArrowheads="1"/>
          </p:cNvSpPr>
          <p:nvPr/>
        </p:nvSpPr>
        <p:spPr bwMode="auto">
          <a:xfrm>
            <a:off x="5102240" y="975876"/>
            <a:ext cx="6837506" cy="4563644"/>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buFontTx/>
              <a:buNone/>
            </a:pPr>
            <a:r>
              <a:rPr lang="en-US" sz="2400" b="1" dirty="0">
                <a:solidFill>
                  <a:srgbClr val="E0119D"/>
                </a:solidFill>
                <a:latin typeface="Times" pitchFamily="-84" charset="0"/>
              </a:rPr>
              <a:t>Organ donation</a:t>
            </a:r>
          </a:p>
          <a:p>
            <a:r>
              <a:rPr lang="en-US" sz="2400" dirty="0">
                <a:solidFill>
                  <a:srgbClr val="E0119D"/>
                </a:solidFill>
                <a:latin typeface="Times" pitchFamily="-84" charset="0"/>
              </a:rPr>
              <a:t>81</a:t>
            </a:r>
            <a:r>
              <a:rPr lang="en-US" sz="2400" dirty="0">
                <a:solidFill>
                  <a:prstClr val="black"/>
                </a:solidFill>
                <a:latin typeface="Times" pitchFamily="-84" charset="0"/>
              </a:rPr>
              <a:t>  If a patient is close to death and their views cannot be determined, you should be prepared to explore with those close to them whether they had expressed any views about organ or tissue donation, if donation is likely to be a possibility.</a:t>
            </a:r>
          </a:p>
          <a:p>
            <a:endParaRPr lang="en-US" sz="2400" dirty="0">
              <a:solidFill>
                <a:srgbClr val="008000"/>
              </a:solidFill>
              <a:latin typeface="Times" pitchFamily="-84" charset="0"/>
            </a:endParaRPr>
          </a:p>
          <a:p>
            <a:r>
              <a:rPr lang="en-US" sz="2400" b="1" dirty="0">
                <a:solidFill>
                  <a:srgbClr val="E0119D"/>
                </a:solidFill>
                <a:latin typeface="Times" pitchFamily="-84" charset="0"/>
              </a:rPr>
              <a:t>82</a:t>
            </a:r>
            <a:r>
              <a:rPr lang="en-US" sz="2400" dirty="0">
                <a:solidFill>
                  <a:srgbClr val="E0119D"/>
                </a:solidFill>
                <a:latin typeface="Times" pitchFamily="-84" charset="0"/>
              </a:rPr>
              <a:t> </a:t>
            </a:r>
            <a:r>
              <a:rPr lang="en-US" sz="2400" b="1" dirty="0">
                <a:solidFill>
                  <a:prstClr val="black"/>
                </a:solidFill>
                <a:latin typeface="Times" pitchFamily="-84" charset="0"/>
              </a:rPr>
              <a:t>You should follow any national procedures for identifying potential organ donors and, in appropriate cases, for notifying the local transplant coordinator. </a:t>
            </a:r>
          </a:p>
          <a:p>
            <a:pPr marL="0" indent="0">
              <a:buFontTx/>
              <a:buNone/>
            </a:pPr>
            <a:endParaRPr lang="en-US" sz="2000" dirty="0">
              <a:solidFill>
                <a:prstClr val="black"/>
              </a:solidFill>
              <a:latin typeface="Calibri"/>
            </a:endParaRPr>
          </a:p>
        </p:txBody>
      </p:sp>
      <p:sp>
        <p:nvSpPr>
          <p:cNvPr id="30" name="Rectangle 29">
            <a:extLst>
              <a:ext uri="{FF2B5EF4-FFF2-40B4-BE49-F238E27FC236}">
                <a16:creationId xmlns:a16="http://schemas.microsoft.com/office/drawing/2014/main" id="{FB8E38C6-A2A8-6444-9307-2659557E9E76}"/>
              </a:ext>
            </a:extLst>
          </p:cNvPr>
          <p:cNvSpPr/>
          <p:nvPr/>
        </p:nvSpPr>
        <p:spPr>
          <a:xfrm>
            <a:off x="97704" y="5218230"/>
            <a:ext cx="4987873" cy="797013"/>
          </a:xfrm>
          <a:prstGeom prst="rect">
            <a:avLst/>
          </a:prstGeom>
        </p:spPr>
        <p:txBody>
          <a:bodyPr wrap="square">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2060"/>
                </a:solidFill>
                <a:effectLst/>
                <a:uLnTx/>
                <a:uFillTx/>
              </a:rPr>
              <a:t>Establishes a duty on doctors to explore donation and follow national procedures. </a:t>
            </a:r>
          </a:p>
        </p:txBody>
      </p:sp>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flipV="1">
            <a:off x="252254" y="5053908"/>
            <a:ext cx="4404171" cy="4972"/>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cs typeface="Arial"/>
            </a:endParaRPr>
          </a:p>
        </p:txBody>
      </p:sp>
      <p:sp>
        <p:nvSpPr>
          <p:cNvPr id="32" name="Rectangle 31">
            <a:extLst>
              <a:ext uri="{FF2B5EF4-FFF2-40B4-BE49-F238E27FC236}">
                <a16:creationId xmlns:a16="http://schemas.microsoft.com/office/drawing/2014/main" id="{1F2E0D4B-2E35-014C-A683-2018413D8360}"/>
              </a:ext>
            </a:extLst>
          </p:cNvPr>
          <p:cNvSpPr/>
          <p:nvPr/>
        </p:nvSpPr>
        <p:spPr>
          <a:xfrm>
            <a:off x="3180298" y="141665"/>
            <a:ext cx="5831404" cy="646331"/>
          </a:xfrm>
          <a:prstGeom prst="rect">
            <a:avLst/>
          </a:prstGeom>
        </p:spPr>
        <p:txBody>
          <a:bodyPr wrap="square">
            <a:spAutoFit/>
          </a:bodyPr>
          <a:lstStyle/>
          <a:p>
            <a:pPr defTabSz="457189" fontAlgn="auto">
              <a:spcBef>
                <a:spcPts val="0"/>
              </a:spcBef>
              <a:spcAft>
                <a:spcPts val="0"/>
              </a:spcAft>
            </a:pPr>
            <a:r>
              <a:rPr lang="en-US" sz="3600" dirty="0">
                <a:solidFill>
                  <a:srgbClr val="E0119D"/>
                </a:solidFill>
                <a:latin typeface="Arial"/>
                <a:ea typeface="ＭＳ Ｐゴシック" charset="-128"/>
                <a:cs typeface="Arial" charset="0"/>
              </a:rPr>
              <a:t>General Medical Council</a:t>
            </a:r>
          </a:p>
        </p:txBody>
      </p:sp>
    </p:spTree>
    <p:extLst>
      <p:ext uri="{BB962C8B-B14F-4D97-AF65-F5344CB8AC3E}">
        <p14:creationId xmlns:p14="http://schemas.microsoft.com/office/powerpoint/2010/main" val="1102540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pic>
        <p:nvPicPr>
          <p:cNvPr id="24" name="Picture 23" descr="Screen Shot 2011-12-15 at 11.27.25.png">
            <a:extLst>
              <a:ext uri="{FF2B5EF4-FFF2-40B4-BE49-F238E27FC236}">
                <a16:creationId xmlns:a16="http://schemas.microsoft.com/office/drawing/2014/main" id="{1648E55D-AADC-8244-B457-C93CA952EA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3432" y="1083397"/>
            <a:ext cx="3369661" cy="4747054"/>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25" name="Rectangle 2">
            <a:extLst>
              <a:ext uri="{FF2B5EF4-FFF2-40B4-BE49-F238E27FC236}">
                <a16:creationId xmlns:a16="http://schemas.microsoft.com/office/drawing/2014/main" id="{7573DDCC-E275-AE41-8B82-BD75B08E0804}"/>
              </a:ext>
            </a:extLst>
          </p:cNvPr>
          <p:cNvSpPr txBox="1">
            <a:spLocks noChangeArrowheads="1"/>
          </p:cNvSpPr>
          <p:nvPr/>
        </p:nvSpPr>
        <p:spPr bwMode="auto">
          <a:xfrm>
            <a:off x="5290468" y="1348949"/>
            <a:ext cx="6384032" cy="4215950"/>
          </a:xfrm>
          <a:prstGeom prst="rect">
            <a:avLst/>
          </a:prstGeom>
          <a:solidFill>
            <a:srgbClr val="F8F8F8"/>
          </a:solidFill>
          <a:ln w="28575">
            <a:solidFill>
              <a:srgbClr val="00206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defTabSz="457189" eaLnBrk="0" hangingPunct="0">
              <a:buNone/>
            </a:pPr>
            <a:r>
              <a:rPr lang="en-US" sz="3200" dirty="0">
                <a:solidFill>
                  <a:srgbClr val="002060"/>
                </a:solidFill>
                <a:latin typeface="Arial"/>
                <a:ea typeface="ＭＳ Ｐゴシック" charset="-128"/>
                <a:cs typeface="Arial" charset="0"/>
              </a:rPr>
              <a:t>Triggered Notification</a:t>
            </a: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Plan to withdraw life-sustaining treatment</a:t>
            </a:r>
          </a:p>
          <a:p>
            <a:pPr marL="44450" indent="211138" defTabSz="457189" eaLnBrk="0" hangingPunct="0">
              <a:buFont typeface="+mj-lt"/>
              <a:buAutoNum type="arabicPeriod"/>
            </a:pPr>
            <a:endParaRPr lang="en-US" sz="2400" dirty="0">
              <a:solidFill>
                <a:srgbClr val="002060"/>
              </a:solidFill>
              <a:latin typeface="Arial"/>
              <a:ea typeface="ＭＳ Ｐゴシック" charset="-128"/>
              <a:cs typeface="Arial" charset="0"/>
            </a:endParaRP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Plan to perform brain death testing</a:t>
            </a:r>
          </a:p>
          <a:p>
            <a:pPr marL="44450" indent="211138" defTabSz="457189" eaLnBrk="0" hangingPunct="0">
              <a:buFont typeface="+mj-lt"/>
              <a:buAutoNum type="arabicPeriod"/>
            </a:pPr>
            <a:endParaRPr lang="en-US" sz="2400" dirty="0">
              <a:solidFill>
                <a:srgbClr val="002060"/>
              </a:solidFill>
              <a:latin typeface="Arial"/>
              <a:ea typeface="ＭＳ Ｐゴシック" charset="-128"/>
              <a:cs typeface="Arial" charset="0"/>
            </a:endParaRP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Early referral = </a:t>
            </a:r>
            <a:r>
              <a:rPr lang="en-US" sz="2400" dirty="0">
                <a:solidFill>
                  <a:prstClr val="black"/>
                </a:solidFill>
                <a:latin typeface="Arial"/>
                <a:ea typeface="ＭＳ Ｐゴシック" charset="-128"/>
                <a:cs typeface="Arial" charset="0"/>
              </a:rPr>
              <a:t>Catastrophic brain injury</a:t>
            </a:r>
          </a:p>
          <a:p>
            <a:pPr marL="44450" lvl="1" indent="211138" defTabSz="457189" eaLnBrk="0" hangingPunct="0">
              <a:buNone/>
            </a:pPr>
            <a:r>
              <a:rPr lang="en-US" sz="2000" dirty="0">
                <a:solidFill>
                  <a:prstClr val="black"/>
                </a:solidFill>
                <a:latin typeface="Arial"/>
                <a:ea typeface="ＭＳ Ｐゴシック" charset="-128"/>
                <a:cs typeface="Arial" charset="0"/>
              </a:rPr>
              <a:t> + GCS of ≤ 4, not explained by sedation</a:t>
            </a:r>
          </a:p>
          <a:p>
            <a:pPr marL="44450" lvl="1" indent="211138" defTabSz="457189" eaLnBrk="0" hangingPunct="0">
              <a:buNone/>
            </a:pPr>
            <a:r>
              <a:rPr lang="en-US" sz="2000" dirty="0">
                <a:solidFill>
                  <a:prstClr val="black"/>
                </a:solidFill>
                <a:latin typeface="Arial"/>
                <a:ea typeface="ＭＳ Ｐゴシック" charset="-128"/>
                <a:cs typeface="Arial" charset="0"/>
              </a:rPr>
              <a:t> + Loss of 1 cranial reflex</a:t>
            </a:r>
          </a:p>
        </p:txBody>
      </p:sp>
      <p:sp>
        <p:nvSpPr>
          <p:cNvPr id="26" name="Title 1">
            <a:extLst>
              <a:ext uri="{FF2B5EF4-FFF2-40B4-BE49-F238E27FC236}">
                <a16:creationId xmlns:a16="http://schemas.microsoft.com/office/drawing/2014/main" id="{D501B5A1-D5CD-7C4F-8E40-59388CF063D0}"/>
              </a:ext>
            </a:extLst>
          </p:cNvPr>
          <p:cNvSpPr txBox="1">
            <a:spLocks/>
          </p:cNvSpPr>
          <p:nvPr/>
        </p:nvSpPr>
        <p:spPr bwMode="auto">
          <a:xfrm>
            <a:off x="2069773" y="1605843"/>
            <a:ext cx="3220695" cy="1246839"/>
          </a:xfrm>
          <a:prstGeom prst="rect">
            <a:avLst/>
          </a:prstGeom>
          <a:noFill/>
          <a:ln w="9525">
            <a:noFill/>
            <a:miter lim="800000"/>
            <a:headEnd/>
            <a:tailEnd/>
          </a:ln>
        </p:spPr>
        <p:txBody>
          <a:bodyPr anchor="ctr">
            <a:prstTxWarp prst="textNoShape">
              <a:avLst/>
            </a:prstTxWarp>
          </a:bodyPr>
          <a:lstStyle/>
          <a:p>
            <a:pPr algn="ctr" defTabSz="457189" fontAlgn="auto">
              <a:spcBef>
                <a:spcPts val="0"/>
              </a:spcBef>
              <a:spcAft>
                <a:spcPts val="0"/>
              </a:spcAft>
              <a:defRPr/>
            </a:pPr>
            <a:r>
              <a:rPr lang="en-US" sz="2800" kern="0" dirty="0">
                <a:solidFill>
                  <a:srgbClr val="000000"/>
                </a:solidFill>
                <a:ea typeface="Arial" charset="0"/>
                <a:cs typeface="Arial" charset="0"/>
              </a:rPr>
              <a:t>2011</a:t>
            </a:r>
          </a:p>
        </p:txBody>
      </p:sp>
      <p:sp>
        <p:nvSpPr>
          <p:cNvPr id="27" name="Rectangle 26">
            <a:extLst>
              <a:ext uri="{FF2B5EF4-FFF2-40B4-BE49-F238E27FC236}">
                <a16:creationId xmlns:a16="http://schemas.microsoft.com/office/drawing/2014/main" id="{728772FF-C966-4542-AE2F-1212D76BAA3F}"/>
              </a:ext>
            </a:extLst>
          </p:cNvPr>
          <p:cNvSpPr/>
          <p:nvPr/>
        </p:nvSpPr>
        <p:spPr>
          <a:xfrm>
            <a:off x="986293" y="159001"/>
            <a:ext cx="8608349" cy="1261884"/>
          </a:xfrm>
          <a:prstGeom prst="rect">
            <a:avLst/>
          </a:prstGeom>
        </p:spPr>
        <p:txBody>
          <a:bodyPr wrap="square">
            <a:spAutoFit/>
          </a:bodyPr>
          <a:lstStyle/>
          <a:p>
            <a:pPr algn="ctr"/>
            <a:r>
              <a:rPr lang="en-US" sz="2800" b="1" dirty="0">
                <a:solidFill>
                  <a:srgbClr val="E0119D"/>
                </a:solidFill>
                <a:cs typeface="Arial" charset="0"/>
              </a:rPr>
              <a:t>National Institute for Health and Care Excellence (NICE)</a:t>
            </a:r>
          </a:p>
          <a:p>
            <a:pPr algn="ctr" eaLnBrk="0" hangingPunct="0"/>
            <a:endParaRPr lang="en-US" sz="2000" dirty="0">
              <a:solidFill>
                <a:srgbClr val="008000"/>
              </a:solidFill>
              <a:ea typeface="ＭＳ Ｐゴシック" charset="-128"/>
              <a:cs typeface="Arial" charset="0"/>
            </a:endParaRPr>
          </a:p>
        </p:txBody>
      </p:sp>
    </p:spTree>
    <p:extLst>
      <p:ext uri="{BB962C8B-B14F-4D97-AF65-F5344CB8AC3E}">
        <p14:creationId xmlns:p14="http://schemas.microsoft.com/office/powerpoint/2010/main" val="2967085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a:extLst>
              <a:ext uri="{FF2B5EF4-FFF2-40B4-BE49-F238E27FC236}">
                <a16:creationId xmlns:a16="http://schemas.microsoft.com/office/drawing/2014/main" id="{E4EE22B3-8D19-B54C-B52A-C1AA62775C8B}"/>
              </a:ext>
            </a:extLst>
          </p:cNvPr>
          <p:cNvSpPr txBox="1">
            <a:spLocks noChangeArrowheads="1"/>
          </p:cNvSpPr>
          <p:nvPr/>
        </p:nvSpPr>
        <p:spPr bwMode="auto">
          <a:xfrm>
            <a:off x="5290468" y="1377218"/>
            <a:ext cx="6384032" cy="4187681"/>
          </a:xfrm>
          <a:prstGeom prst="rect">
            <a:avLst/>
          </a:prstGeom>
          <a:solidFill>
            <a:srgbClr val="6E2C6B"/>
          </a:solidFill>
          <a:ln w="28575">
            <a:solidFill>
              <a:srgbClr val="002060"/>
            </a:solidFill>
            <a:miter lim="800000"/>
            <a:headEnd/>
            <a:tailEnd/>
          </a:ln>
          <a:effectLst>
            <a:outerShdw blurRad="50800" dist="762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ctr" defTabSz="457189" eaLnBrk="0" hangingPunct="0">
              <a:buNone/>
            </a:pPr>
            <a:r>
              <a:rPr lang="en-US" sz="4000" dirty="0">
                <a:solidFill>
                  <a:prstClr val="white"/>
                </a:solidFill>
                <a:latin typeface="Arial"/>
                <a:ea typeface="ＭＳ Ｐゴシック" charset="-128"/>
                <a:cs typeface="Arial" charset="0"/>
              </a:rPr>
              <a:t>Notify OD team for EVERY mechanically ventilated patient where</a:t>
            </a:r>
          </a:p>
          <a:p>
            <a:pPr marL="0" indent="0" algn="ctr" defTabSz="457189" eaLnBrk="0" hangingPunct="0">
              <a:buNone/>
            </a:pPr>
            <a:endParaRPr lang="en-US" sz="4000" dirty="0">
              <a:solidFill>
                <a:prstClr val="white"/>
              </a:solidFill>
              <a:latin typeface="Arial"/>
              <a:ea typeface="ＭＳ Ｐゴシック" charset="-128"/>
              <a:cs typeface="Arial" charset="0"/>
            </a:endParaRPr>
          </a:p>
          <a:p>
            <a:pPr marL="0" indent="0" algn="ctr" defTabSz="457189" eaLnBrk="0" hangingPunct="0">
              <a:buNone/>
            </a:pPr>
            <a:r>
              <a:rPr lang="en-US" sz="4000" dirty="0">
                <a:solidFill>
                  <a:prstClr val="white"/>
                </a:solidFill>
                <a:latin typeface="Arial"/>
                <a:ea typeface="ＭＳ Ｐゴシック" charset="-128"/>
                <a:cs typeface="Arial" charset="0"/>
              </a:rPr>
              <a:t>you plan to withdraw       life sustaining treatment.</a:t>
            </a: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pic>
        <p:nvPicPr>
          <p:cNvPr id="16" name="Picture 15" descr="Screen Shot 2011-12-15 at 11.27.25.png">
            <a:extLst>
              <a:ext uri="{FF2B5EF4-FFF2-40B4-BE49-F238E27FC236}">
                <a16:creationId xmlns:a16="http://schemas.microsoft.com/office/drawing/2014/main" id="{B197F929-2150-B04E-AD25-1B15D09D82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3432" y="1083397"/>
            <a:ext cx="3369661" cy="4747054"/>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20" name="Title 1">
            <a:extLst>
              <a:ext uri="{FF2B5EF4-FFF2-40B4-BE49-F238E27FC236}">
                <a16:creationId xmlns:a16="http://schemas.microsoft.com/office/drawing/2014/main" id="{BC414F79-F060-1B44-9B07-C577094BD183}"/>
              </a:ext>
            </a:extLst>
          </p:cNvPr>
          <p:cNvSpPr txBox="1">
            <a:spLocks/>
          </p:cNvSpPr>
          <p:nvPr/>
        </p:nvSpPr>
        <p:spPr bwMode="auto">
          <a:xfrm>
            <a:off x="2069773" y="1605843"/>
            <a:ext cx="3220695" cy="1246839"/>
          </a:xfrm>
          <a:prstGeom prst="rect">
            <a:avLst/>
          </a:prstGeom>
          <a:noFill/>
          <a:ln w="9525">
            <a:noFill/>
            <a:miter lim="800000"/>
            <a:headEnd/>
            <a:tailEnd/>
          </a:ln>
        </p:spPr>
        <p:txBody>
          <a:bodyPr anchor="ctr">
            <a:prstTxWarp prst="textNoShape">
              <a:avLst/>
            </a:prstTxWarp>
          </a:bodyPr>
          <a:lstStyle/>
          <a:p>
            <a:pPr algn="ctr" defTabSz="457189" fontAlgn="auto">
              <a:spcBef>
                <a:spcPts val="0"/>
              </a:spcBef>
              <a:spcAft>
                <a:spcPts val="0"/>
              </a:spcAft>
              <a:defRPr/>
            </a:pPr>
            <a:r>
              <a:rPr lang="en-US" sz="2800" kern="0" dirty="0">
                <a:solidFill>
                  <a:srgbClr val="000000"/>
                </a:solidFill>
                <a:ea typeface="Arial" charset="0"/>
                <a:cs typeface="Arial" charset="0"/>
              </a:rPr>
              <a:t>2011</a:t>
            </a:r>
          </a:p>
        </p:txBody>
      </p:sp>
      <p:sp>
        <p:nvSpPr>
          <p:cNvPr id="29" name="Rectangle 28">
            <a:extLst>
              <a:ext uri="{FF2B5EF4-FFF2-40B4-BE49-F238E27FC236}">
                <a16:creationId xmlns:a16="http://schemas.microsoft.com/office/drawing/2014/main" id="{885A81AE-FDAF-D24F-9191-C851DFBFC836}"/>
              </a:ext>
            </a:extLst>
          </p:cNvPr>
          <p:cNvSpPr/>
          <p:nvPr/>
        </p:nvSpPr>
        <p:spPr>
          <a:xfrm>
            <a:off x="986293" y="159001"/>
            <a:ext cx="8608349" cy="1261884"/>
          </a:xfrm>
          <a:prstGeom prst="rect">
            <a:avLst/>
          </a:prstGeom>
        </p:spPr>
        <p:txBody>
          <a:bodyPr wrap="square">
            <a:spAutoFit/>
          </a:bodyPr>
          <a:lstStyle/>
          <a:p>
            <a:pPr algn="ctr"/>
            <a:r>
              <a:rPr lang="en-US" sz="2800" b="1" dirty="0">
                <a:solidFill>
                  <a:srgbClr val="E0119D"/>
                </a:solidFill>
                <a:cs typeface="Arial" charset="0"/>
              </a:rPr>
              <a:t>National Institute for Health and Care Excellence (NICE)</a:t>
            </a:r>
          </a:p>
          <a:p>
            <a:pPr algn="ctr" eaLnBrk="0" hangingPunct="0"/>
            <a:endParaRPr lang="en-US" sz="2000" dirty="0">
              <a:solidFill>
                <a:srgbClr val="008000"/>
              </a:solidFill>
              <a:ea typeface="ＭＳ Ｐゴシック" charset="-128"/>
              <a:cs typeface="Arial" charset="0"/>
            </a:endParaRPr>
          </a:p>
        </p:txBody>
      </p:sp>
    </p:spTree>
    <p:extLst>
      <p:ext uri="{BB962C8B-B14F-4D97-AF65-F5344CB8AC3E}">
        <p14:creationId xmlns:p14="http://schemas.microsoft.com/office/powerpoint/2010/main" val="1976079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0137399"/>
              </p:ext>
            </p:extLst>
          </p:nvPr>
        </p:nvGraphicFramePr>
        <p:xfrm>
          <a:off x="0" y="404664"/>
          <a:ext cx="12192000" cy="57424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9393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2A6F55AD-1DF6-9441-B9A0-2D8965569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65" y="102775"/>
            <a:ext cx="8403407" cy="6049055"/>
          </a:xfrm>
          <a:prstGeom prst="rect">
            <a:avLst/>
          </a:prstGeom>
        </p:spPr>
      </p:pic>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6" name="Oval 5">
            <a:extLst>
              <a:ext uri="{FF2B5EF4-FFF2-40B4-BE49-F238E27FC236}">
                <a16:creationId xmlns:a16="http://schemas.microsoft.com/office/drawing/2014/main" id="{45334C1A-F9BA-084E-9092-46CEBB287FC4}"/>
              </a:ext>
            </a:extLst>
          </p:cNvPr>
          <p:cNvSpPr/>
          <p:nvPr/>
        </p:nvSpPr>
        <p:spPr>
          <a:xfrm>
            <a:off x="6976527" y="1441276"/>
            <a:ext cx="792088" cy="547972"/>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7" name="Oval 6">
            <a:extLst>
              <a:ext uri="{FF2B5EF4-FFF2-40B4-BE49-F238E27FC236}">
                <a16:creationId xmlns:a16="http://schemas.microsoft.com/office/drawing/2014/main" id="{8DE448B0-D8A0-DF41-9268-77CACCA76A1A}"/>
              </a:ext>
            </a:extLst>
          </p:cNvPr>
          <p:cNvSpPr/>
          <p:nvPr/>
        </p:nvSpPr>
        <p:spPr>
          <a:xfrm>
            <a:off x="5499500" y="1489076"/>
            <a:ext cx="661863" cy="50958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pic>
        <p:nvPicPr>
          <p:cNvPr id="8" name="Picture 7">
            <a:extLst>
              <a:ext uri="{FF2B5EF4-FFF2-40B4-BE49-F238E27FC236}">
                <a16:creationId xmlns:a16="http://schemas.microsoft.com/office/drawing/2014/main" id="{2BDDDA8C-7D59-E744-8AC5-CD2FBC8982D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765068" y="307013"/>
            <a:ext cx="661863" cy="540489"/>
          </a:xfrm>
          <a:prstGeom prst="rect">
            <a:avLst/>
          </a:prstGeom>
        </p:spPr>
      </p:pic>
      <p:pic>
        <p:nvPicPr>
          <p:cNvPr id="10" name="Picture 9">
            <a:extLst>
              <a:ext uri="{FF2B5EF4-FFF2-40B4-BE49-F238E27FC236}">
                <a16:creationId xmlns:a16="http://schemas.microsoft.com/office/drawing/2014/main" id="{4F77A3B8-019C-6A4B-8770-72BD33D6B3B5}"/>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3146" y="361522"/>
            <a:ext cx="538277" cy="439568"/>
          </a:xfrm>
          <a:prstGeom prst="rect">
            <a:avLst/>
          </a:prstGeom>
        </p:spPr>
      </p:pic>
      <p:sp>
        <p:nvSpPr>
          <p:cNvPr id="12" name="TextBox 11">
            <a:extLst>
              <a:ext uri="{FF2B5EF4-FFF2-40B4-BE49-F238E27FC236}">
                <a16:creationId xmlns:a16="http://schemas.microsoft.com/office/drawing/2014/main" id="{B32612F8-D36D-1549-9632-7A05EAEEBEAC}"/>
              </a:ext>
            </a:extLst>
          </p:cNvPr>
          <p:cNvSpPr txBox="1"/>
          <p:nvPr/>
        </p:nvSpPr>
        <p:spPr>
          <a:xfrm>
            <a:off x="839416" y="1021313"/>
            <a:ext cx="3744416" cy="400110"/>
          </a:xfrm>
          <a:prstGeom prst="rect">
            <a:avLst/>
          </a:prstGeom>
          <a:noFill/>
        </p:spPr>
        <p:txBody>
          <a:bodyPr wrap="square" rtlCol="0">
            <a:spAutoFit/>
          </a:bodyPr>
          <a:lstStyle/>
          <a:p>
            <a:r>
              <a:rPr lang="en-US" sz="2000" dirty="0">
                <a:solidFill>
                  <a:prstClr val="black"/>
                </a:solidFill>
                <a:ea typeface="ＭＳ Ｐゴシック" charset="0"/>
                <a:cs typeface="ＭＳ Ｐゴシック" charset="0"/>
              </a:rPr>
              <a:t>Potential Donor Audit 2019-20</a:t>
            </a:r>
          </a:p>
        </p:txBody>
      </p:sp>
      <p:sp>
        <p:nvSpPr>
          <p:cNvPr id="13" name="Oval 12">
            <a:extLst>
              <a:ext uri="{FF2B5EF4-FFF2-40B4-BE49-F238E27FC236}">
                <a16:creationId xmlns:a16="http://schemas.microsoft.com/office/drawing/2014/main" id="{6BFDDCBF-216D-574E-B6CC-802080B85EA4}"/>
              </a:ext>
            </a:extLst>
          </p:cNvPr>
          <p:cNvSpPr/>
          <p:nvPr/>
        </p:nvSpPr>
        <p:spPr>
          <a:xfrm>
            <a:off x="6976527" y="2268534"/>
            <a:ext cx="792088" cy="781901"/>
          </a:xfrm>
          <a:prstGeom prst="ellips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4" name="Rectangle 2">
            <a:extLst>
              <a:ext uri="{FF2B5EF4-FFF2-40B4-BE49-F238E27FC236}">
                <a16:creationId xmlns:a16="http://schemas.microsoft.com/office/drawing/2014/main" id="{EC8468AE-4C8F-E24F-B25E-ACB47396E848}"/>
              </a:ext>
            </a:extLst>
          </p:cNvPr>
          <p:cNvSpPr txBox="1">
            <a:spLocks noChangeArrowheads="1"/>
          </p:cNvSpPr>
          <p:nvPr/>
        </p:nvSpPr>
        <p:spPr bwMode="auto">
          <a:xfrm>
            <a:off x="9005832" y="1414643"/>
            <a:ext cx="2664603" cy="584020"/>
          </a:xfrm>
          <a:prstGeom prst="rect">
            <a:avLst/>
          </a:prstGeom>
          <a:solidFill>
            <a:srgbClr val="F8F8F8"/>
          </a:solidFill>
          <a:ln w="76200">
            <a:solidFill>
              <a:srgbClr val="FF000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ctr" defTabSz="457189" eaLnBrk="0" hangingPunct="0">
              <a:buNone/>
            </a:pPr>
            <a:r>
              <a:rPr lang="en-US" sz="3200" dirty="0">
                <a:solidFill>
                  <a:srgbClr val="002060"/>
                </a:solidFill>
                <a:latin typeface="Arial"/>
                <a:ea typeface="ＭＳ Ｐゴシック" charset="-128"/>
                <a:cs typeface="Arial" charset="0"/>
              </a:rPr>
              <a:t>Not identified</a:t>
            </a:r>
          </a:p>
          <a:p>
            <a:pPr marL="0" indent="0" algn="just" defTabSz="457189" eaLnBrk="0" hangingPunct="0">
              <a:buNone/>
            </a:pPr>
            <a:endParaRPr lang="en-US" sz="3200" dirty="0">
              <a:solidFill>
                <a:srgbClr val="002060"/>
              </a:solidFill>
              <a:latin typeface="Arial"/>
              <a:ea typeface="ＭＳ Ｐゴシック" charset="-128"/>
              <a:cs typeface="Arial" charset="0"/>
            </a:endParaRPr>
          </a:p>
          <a:p>
            <a:pPr marL="0" indent="0" algn="just" defTabSz="457189" eaLnBrk="0" hangingPunct="0">
              <a:buNone/>
            </a:pPr>
            <a:endParaRPr lang="en-US" sz="3200" dirty="0">
              <a:solidFill>
                <a:srgbClr val="002060"/>
              </a:solidFill>
              <a:latin typeface="Arial"/>
              <a:ea typeface="ＭＳ Ｐゴシック" charset="-128"/>
              <a:cs typeface="Arial" charset="0"/>
            </a:endParaRPr>
          </a:p>
        </p:txBody>
      </p:sp>
      <p:sp>
        <p:nvSpPr>
          <p:cNvPr id="15" name="Rectangle 2">
            <a:extLst>
              <a:ext uri="{FF2B5EF4-FFF2-40B4-BE49-F238E27FC236}">
                <a16:creationId xmlns:a16="http://schemas.microsoft.com/office/drawing/2014/main" id="{C234EF93-6D8F-9147-813D-BA018F39B784}"/>
              </a:ext>
            </a:extLst>
          </p:cNvPr>
          <p:cNvSpPr txBox="1">
            <a:spLocks noChangeArrowheads="1"/>
          </p:cNvSpPr>
          <p:nvPr/>
        </p:nvSpPr>
        <p:spPr bwMode="auto">
          <a:xfrm>
            <a:off x="9005832" y="2263101"/>
            <a:ext cx="2664603" cy="1099555"/>
          </a:xfrm>
          <a:prstGeom prst="rect">
            <a:avLst/>
          </a:prstGeom>
          <a:solidFill>
            <a:srgbClr val="F8F8F8"/>
          </a:solidFill>
          <a:ln w="76200">
            <a:solidFill>
              <a:srgbClr val="00206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ctr" defTabSz="457189" eaLnBrk="0" hangingPunct="0">
              <a:buNone/>
            </a:pPr>
            <a:r>
              <a:rPr lang="en-US" sz="3200" dirty="0">
                <a:solidFill>
                  <a:srgbClr val="002060"/>
                </a:solidFill>
                <a:latin typeface="Arial"/>
                <a:ea typeface="ＭＳ Ｐゴシック" charset="-128"/>
                <a:cs typeface="Arial" charset="0"/>
              </a:rPr>
              <a:t>Medical decision</a:t>
            </a:r>
          </a:p>
          <a:p>
            <a:pPr marL="0" indent="0" algn="just" defTabSz="457189" eaLnBrk="0" hangingPunct="0">
              <a:buNone/>
            </a:pPr>
            <a:endParaRPr lang="en-US" sz="3200" dirty="0">
              <a:solidFill>
                <a:srgbClr val="002060"/>
              </a:solidFill>
              <a:latin typeface="Arial"/>
              <a:ea typeface="ＭＳ Ｐゴシック" charset="-128"/>
              <a:cs typeface="Arial" charset="0"/>
            </a:endParaRPr>
          </a:p>
          <a:p>
            <a:pPr marL="0" indent="0" algn="just" defTabSz="457189" eaLnBrk="0" hangingPunct="0">
              <a:buNone/>
            </a:pPr>
            <a:endParaRPr lang="en-US" sz="3200" dirty="0">
              <a:solidFill>
                <a:srgbClr val="002060"/>
              </a:solidFill>
              <a:latin typeface="Arial"/>
              <a:ea typeface="ＭＳ Ｐゴシック" charset="-128"/>
              <a:cs typeface="Arial" charset="0"/>
            </a:endParaRPr>
          </a:p>
        </p:txBody>
      </p:sp>
    </p:spTree>
    <p:extLst>
      <p:ext uri="{BB962C8B-B14F-4D97-AF65-F5344CB8AC3E}">
        <p14:creationId xmlns:p14="http://schemas.microsoft.com/office/powerpoint/2010/main" val="94746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8" name="TextBox 7">
            <a:extLst>
              <a:ext uri="{FF2B5EF4-FFF2-40B4-BE49-F238E27FC236}">
                <a16:creationId xmlns:a16="http://schemas.microsoft.com/office/drawing/2014/main" id="{AE0CDE26-A1B4-254B-B630-E6B1FAC8825E}"/>
              </a:ext>
            </a:extLst>
          </p:cNvPr>
          <p:cNvSpPr txBox="1"/>
          <p:nvPr/>
        </p:nvSpPr>
        <p:spPr>
          <a:xfrm>
            <a:off x="4138780" y="432470"/>
            <a:ext cx="1371600" cy="369332"/>
          </a:xfrm>
          <a:prstGeom prst="rect">
            <a:avLst/>
          </a:prstGeom>
          <a:noFill/>
        </p:spPr>
        <p:txBody>
          <a:bodyPr wrap="square" rtlCol="0">
            <a:spAutoFit/>
          </a:bodyPr>
          <a:lstStyle/>
          <a:p>
            <a:pPr algn="ctr"/>
            <a:r>
              <a:rPr lang="en-US" b="1" dirty="0">
                <a:solidFill>
                  <a:srgbClr val="6E2C6B"/>
                </a:solidFill>
                <a:latin typeface="Arial"/>
                <a:ea typeface=""/>
              </a:rPr>
              <a:t>Identify</a:t>
            </a:r>
          </a:p>
        </p:txBody>
      </p:sp>
      <p:sp>
        <p:nvSpPr>
          <p:cNvPr id="10" name="TextBox 9">
            <a:extLst>
              <a:ext uri="{FF2B5EF4-FFF2-40B4-BE49-F238E27FC236}">
                <a16:creationId xmlns:a16="http://schemas.microsoft.com/office/drawing/2014/main" id="{BAEAC002-9F15-4645-82F3-3D1C10ABF03D}"/>
              </a:ext>
            </a:extLst>
          </p:cNvPr>
          <p:cNvSpPr txBox="1"/>
          <p:nvPr/>
        </p:nvSpPr>
        <p:spPr>
          <a:xfrm>
            <a:off x="5300831" y="3164138"/>
            <a:ext cx="1391566" cy="646331"/>
          </a:xfrm>
          <a:prstGeom prst="rect">
            <a:avLst/>
          </a:prstGeom>
          <a:noFill/>
        </p:spPr>
        <p:txBody>
          <a:bodyPr wrap="square" rtlCol="0">
            <a:spAutoFit/>
          </a:bodyPr>
          <a:lstStyle/>
          <a:p>
            <a:r>
              <a:rPr lang="en-US" b="1" dirty="0">
                <a:solidFill>
                  <a:srgbClr val="E0119D"/>
                </a:solidFill>
                <a:latin typeface="Arial"/>
                <a:ea typeface=""/>
              </a:rPr>
              <a:t>Notify, </a:t>
            </a:r>
          </a:p>
          <a:p>
            <a:r>
              <a:rPr lang="en-US" b="1" dirty="0">
                <a:solidFill>
                  <a:srgbClr val="E0119D"/>
                </a:solidFill>
                <a:latin typeface="Arial"/>
                <a:ea typeface=""/>
              </a:rPr>
              <a:t>Time 0 hrs</a:t>
            </a:r>
          </a:p>
        </p:txBody>
      </p:sp>
      <p:sp>
        <p:nvSpPr>
          <p:cNvPr id="11" name="TextBox 10">
            <a:extLst>
              <a:ext uri="{FF2B5EF4-FFF2-40B4-BE49-F238E27FC236}">
                <a16:creationId xmlns:a16="http://schemas.microsoft.com/office/drawing/2014/main" id="{75D48857-4FEF-7F4F-95AB-D30A07FEB27E}"/>
              </a:ext>
            </a:extLst>
          </p:cNvPr>
          <p:cNvSpPr txBox="1"/>
          <p:nvPr/>
        </p:nvSpPr>
        <p:spPr>
          <a:xfrm>
            <a:off x="2157580" y="432471"/>
            <a:ext cx="1752600" cy="369332"/>
          </a:xfrm>
          <a:prstGeom prst="rect">
            <a:avLst/>
          </a:prstGeom>
          <a:noFill/>
        </p:spPr>
        <p:txBody>
          <a:bodyPr wrap="square" rtlCol="0">
            <a:spAutoFit/>
          </a:bodyPr>
          <a:lstStyle/>
          <a:p>
            <a:pPr algn="ctr"/>
            <a:r>
              <a:rPr lang="en-US" b="1" dirty="0">
                <a:solidFill>
                  <a:srgbClr val="E0119D"/>
                </a:solidFill>
                <a:latin typeface="Arial"/>
                <a:ea typeface=""/>
              </a:rPr>
              <a:t>Recognise</a:t>
            </a:r>
          </a:p>
        </p:txBody>
      </p:sp>
      <p:pic>
        <p:nvPicPr>
          <p:cNvPr id="12" name="Picture 11" descr="iStock_000012148264XSmall.jpg">
            <a:extLst>
              <a:ext uri="{FF2B5EF4-FFF2-40B4-BE49-F238E27FC236}">
                <a16:creationId xmlns:a16="http://schemas.microsoft.com/office/drawing/2014/main" id="{21DC3FA5-99E2-0247-A8AC-09A72B30C648}"/>
              </a:ext>
            </a:extLst>
          </p:cNvPr>
          <p:cNvPicPr>
            <a:picLocks noChangeAspect="1"/>
          </p:cNvPicPr>
          <p:nvPr/>
        </p:nvPicPr>
        <p:blipFill>
          <a:blip r:embed="rId3"/>
          <a:stretch>
            <a:fillRect/>
          </a:stretch>
        </p:blipFill>
        <p:spPr>
          <a:xfrm>
            <a:off x="538331" y="908720"/>
            <a:ext cx="4762500" cy="4686300"/>
          </a:xfrm>
          <a:prstGeom prst="rect">
            <a:avLst/>
          </a:prstGeom>
        </p:spPr>
      </p:pic>
      <p:pic>
        <p:nvPicPr>
          <p:cNvPr id="15" name="Picture 14">
            <a:extLst>
              <a:ext uri="{FF2B5EF4-FFF2-40B4-BE49-F238E27FC236}">
                <a16:creationId xmlns:a16="http://schemas.microsoft.com/office/drawing/2014/main" id="{61111144-B7AD-A24E-9403-4740A976C9C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366" r="14764" b="32217"/>
          <a:stretch/>
        </p:blipFill>
        <p:spPr>
          <a:xfrm>
            <a:off x="1929897" y="2478072"/>
            <a:ext cx="1910196" cy="1694961"/>
          </a:xfrm>
          <a:prstGeom prst="rect">
            <a:avLst/>
          </a:prstGeom>
        </p:spPr>
      </p:pic>
      <p:sp>
        <p:nvSpPr>
          <p:cNvPr id="16" name="Rectangle 15">
            <a:extLst>
              <a:ext uri="{FF2B5EF4-FFF2-40B4-BE49-F238E27FC236}">
                <a16:creationId xmlns:a16="http://schemas.microsoft.com/office/drawing/2014/main" id="{B0264638-ED78-2A47-8E0E-2AE05DB2C87C}"/>
              </a:ext>
            </a:extLst>
          </p:cNvPr>
          <p:cNvSpPr/>
          <p:nvPr/>
        </p:nvSpPr>
        <p:spPr>
          <a:xfrm>
            <a:off x="162860" y="4313474"/>
            <a:ext cx="5376687" cy="1477328"/>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r>
              <a:rPr lang="en-GB" b="1" dirty="0">
                <a:solidFill>
                  <a:srgbClr val="FFFFFF"/>
                </a:solidFill>
                <a:ea typeface="ＭＳ Ｐゴシック" charset="0"/>
                <a:cs typeface="ＭＳ Ｐゴシック" charset="0"/>
              </a:rPr>
              <a:t>If not identified as potential donors by the healthcare professionals caring for them at the end of life, no one looks at the organ donor register and no approach to their family to offer organ donation is made. </a:t>
            </a:r>
            <a:endParaRPr lang="en-US" b="1" dirty="0">
              <a:solidFill>
                <a:srgbClr val="FFFFFF"/>
              </a:solidFill>
              <a:ea typeface="ＭＳ Ｐゴシック" charset="0"/>
              <a:cs typeface="ＭＳ Ｐゴシック" charset="0"/>
            </a:endParaRPr>
          </a:p>
        </p:txBody>
      </p:sp>
      <p:sp>
        <p:nvSpPr>
          <p:cNvPr id="20" name="Title 1">
            <a:extLst>
              <a:ext uri="{FF2B5EF4-FFF2-40B4-BE49-F238E27FC236}">
                <a16:creationId xmlns:a16="http://schemas.microsoft.com/office/drawing/2014/main" id="{B6D1C0A4-7E3A-8248-BC2E-F273E0A51CD9}"/>
              </a:ext>
            </a:extLst>
          </p:cNvPr>
          <p:cNvSpPr txBox="1">
            <a:spLocks/>
          </p:cNvSpPr>
          <p:nvPr/>
        </p:nvSpPr>
        <p:spPr bwMode="auto">
          <a:xfrm>
            <a:off x="6487754" y="801802"/>
            <a:ext cx="5618396"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a:lstStyle>
          <a:p>
            <a:pPr eaLnBrk="1" hangingPunct="1"/>
            <a:r>
              <a:rPr lang="en-GB" kern="0" dirty="0">
                <a:solidFill>
                  <a:srgbClr val="E0119D"/>
                </a:solidFill>
                <a:latin typeface="Calibri" charset="0"/>
                <a:ea typeface="ＭＳ Ｐゴシック" charset="0"/>
                <a:cs typeface="ＭＳ Ｐゴシック" charset="0"/>
              </a:rPr>
              <a:t>Session Objectives</a:t>
            </a:r>
          </a:p>
        </p:txBody>
      </p:sp>
      <p:sp>
        <p:nvSpPr>
          <p:cNvPr id="21" name="Text Box 6">
            <a:extLst>
              <a:ext uri="{FF2B5EF4-FFF2-40B4-BE49-F238E27FC236}">
                <a16:creationId xmlns:a16="http://schemas.microsoft.com/office/drawing/2014/main" id="{6608CB4D-0FBD-354D-88FC-35C1637AD0DF}"/>
              </a:ext>
            </a:extLst>
          </p:cNvPr>
          <p:cNvSpPr txBox="1">
            <a:spLocks noChangeArrowheads="1"/>
          </p:cNvSpPr>
          <p:nvPr/>
        </p:nvSpPr>
        <p:spPr bwMode="auto">
          <a:xfrm>
            <a:off x="6573604" y="1654653"/>
            <a:ext cx="5618396" cy="4264373"/>
          </a:xfrm>
          <a:prstGeom prst="rect">
            <a:avLst/>
          </a:prstGeom>
          <a:solidFill>
            <a:srgbClr val="F8F8F8"/>
          </a:solidFill>
          <a:ln w="28575">
            <a:solidFill>
              <a:srgbClr val="6E2C6B"/>
            </a:solid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lnSpc>
                <a:spcPct val="115000"/>
              </a:lnSpc>
              <a:spcBef>
                <a:spcPct val="25000"/>
              </a:spcBef>
            </a:pPr>
            <a:r>
              <a:rPr lang="en-GB" sz="2800" b="1" dirty="0">
                <a:solidFill>
                  <a:srgbClr val="002060"/>
                </a:solidFill>
                <a:latin typeface="Calibri" charset="0"/>
              </a:rPr>
              <a:t>Who, When and Why of Notification</a:t>
            </a:r>
          </a:p>
          <a:p>
            <a:pPr>
              <a:lnSpc>
                <a:spcPct val="115000"/>
              </a:lnSpc>
              <a:spcBef>
                <a:spcPct val="25000"/>
              </a:spcBef>
            </a:pPr>
            <a:r>
              <a:rPr lang="en-GB" sz="2400" b="1" dirty="0">
                <a:solidFill>
                  <a:srgbClr val="002060"/>
                </a:solidFill>
                <a:latin typeface="Calibri" charset="0"/>
              </a:rPr>
              <a:t>Who? ✔️</a:t>
            </a:r>
          </a:p>
          <a:p>
            <a:pPr marL="457189" indent="-457189">
              <a:lnSpc>
                <a:spcPct val="115000"/>
              </a:lnSpc>
              <a:spcBef>
                <a:spcPct val="25000"/>
              </a:spcBef>
              <a:buFont typeface="Arial" charset="0"/>
              <a:buChar char="•"/>
            </a:pPr>
            <a:r>
              <a:rPr lang="en-GB" sz="2400" b="1" dirty="0">
                <a:solidFill>
                  <a:srgbClr val="000000"/>
                </a:solidFill>
                <a:latin typeface="Calibri" charset="0"/>
              </a:rPr>
              <a:t>NICE Guidance</a:t>
            </a:r>
          </a:p>
          <a:p>
            <a:pPr>
              <a:lnSpc>
                <a:spcPct val="115000"/>
              </a:lnSpc>
              <a:spcBef>
                <a:spcPct val="25000"/>
              </a:spcBef>
            </a:pPr>
            <a:r>
              <a:rPr lang="en-GB" sz="2400" b="1" dirty="0">
                <a:solidFill>
                  <a:srgbClr val="002060"/>
                </a:solidFill>
                <a:latin typeface="Calibri" charset="0"/>
              </a:rPr>
              <a:t>When?</a:t>
            </a:r>
          </a:p>
          <a:p>
            <a:pPr marL="342900" indent="-342900">
              <a:lnSpc>
                <a:spcPct val="115000"/>
              </a:lnSpc>
              <a:spcBef>
                <a:spcPct val="25000"/>
              </a:spcBef>
              <a:buFont typeface="Arial" panose="020B0604020202020204" pitchFamily="34" charset="0"/>
              <a:buChar char="•"/>
            </a:pPr>
            <a:r>
              <a:rPr lang="en-GB" sz="2400" b="1" dirty="0">
                <a:solidFill>
                  <a:srgbClr val="000000"/>
                </a:solidFill>
                <a:latin typeface="Calibri" charset="0"/>
              </a:rPr>
              <a:t>Timely</a:t>
            </a:r>
          </a:p>
          <a:p>
            <a:pPr>
              <a:lnSpc>
                <a:spcPct val="115000"/>
              </a:lnSpc>
              <a:spcBef>
                <a:spcPct val="25000"/>
              </a:spcBef>
            </a:pPr>
            <a:r>
              <a:rPr lang="en-GB" sz="2400" b="1" dirty="0">
                <a:solidFill>
                  <a:srgbClr val="002060"/>
                </a:solidFill>
                <a:latin typeface="Calibri" charset="0"/>
              </a:rPr>
              <a:t>Why do we ask for 100% notification?</a:t>
            </a:r>
          </a:p>
          <a:p>
            <a:pPr marL="457189" indent="-457189">
              <a:lnSpc>
                <a:spcPct val="115000"/>
              </a:lnSpc>
              <a:spcBef>
                <a:spcPct val="25000"/>
              </a:spcBef>
              <a:buFont typeface="Arial" charset="0"/>
              <a:buChar char="•"/>
            </a:pPr>
            <a:r>
              <a:rPr lang="en-GB" sz="2400" b="1" dirty="0">
                <a:solidFill>
                  <a:srgbClr val="000000"/>
                </a:solidFill>
                <a:latin typeface="Calibri" charset="0"/>
              </a:rPr>
              <a:t>Minimise misses</a:t>
            </a:r>
          </a:p>
          <a:p>
            <a:pPr>
              <a:lnSpc>
                <a:spcPct val="115000"/>
              </a:lnSpc>
              <a:spcBef>
                <a:spcPct val="25000"/>
              </a:spcBef>
            </a:pPr>
            <a:r>
              <a:rPr lang="en-GB" sz="2800" b="1" dirty="0">
                <a:solidFill>
                  <a:srgbClr val="002060"/>
                </a:solidFill>
                <a:latin typeface="Calibri" charset="0"/>
              </a:rPr>
              <a:t>Is PICU different?</a:t>
            </a:r>
            <a:endParaRPr lang="en-GB" sz="3200" b="1" dirty="0">
              <a:solidFill>
                <a:srgbClr val="000000"/>
              </a:solidFill>
              <a:latin typeface="Calibri" charset="0"/>
            </a:endParaRPr>
          </a:p>
        </p:txBody>
      </p:sp>
    </p:spTree>
    <p:extLst>
      <p:ext uri="{BB962C8B-B14F-4D97-AF65-F5344CB8AC3E}">
        <p14:creationId xmlns:p14="http://schemas.microsoft.com/office/powerpoint/2010/main" val="55594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animBg="1"/>
      <p:bldP spid="20" grpId="0"/>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4AF93C9-E554-2447-ACA0-EDB6E7E52B23}"/>
              </a:ext>
            </a:extLst>
          </p:cNvPr>
          <p:cNvSpPr/>
          <p:nvPr/>
        </p:nvSpPr>
        <p:spPr>
          <a:xfrm>
            <a:off x="128163" y="4932529"/>
            <a:ext cx="4890429" cy="1015663"/>
          </a:xfrm>
          <a:prstGeom prst="rect">
            <a:avLst/>
          </a:prstGeom>
        </p:spPr>
        <p:txBody>
          <a:bodyPr wrap="square">
            <a:spAutoFit/>
          </a:bodyPr>
          <a:lstStyle/>
          <a:p>
            <a:pPr lvl="0"/>
            <a:r>
              <a:rPr lang="en-GB" sz="2000" b="1" dirty="0">
                <a:solidFill>
                  <a:srgbClr val="E0119D"/>
                </a:solidFill>
              </a:rPr>
              <a:t>18% of families who decline DCD donation state it was due to the fact that they felt the process was too long.</a:t>
            </a: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flipV="1">
            <a:off x="221412" y="4788757"/>
            <a:ext cx="4604479" cy="7993"/>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a:endParaRPr>
          </a:p>
        </p:txBody>
      </p:sp>
      <p:pic>
        <p:nvPicPr>
          <p:cNvPr id="11" name="Picture 5" descr="ID 1">
            <a:extLst>
              <a:ext uri="{FF2B5EF4-FFF2-40B4-BE49-F238E27FC236}">
                <a16:creationId xmlns:a16="http://schemas.microsoft.com/office/drawing/2014/main" id="{0D87047D-DB8E-854C-94AD-62BA173F510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8979" y="279246"/>
            <a:ext cx="2917093" cy="4112539"/>
          </a:xfrm>
          <a:prstGeom prst="rect">
            <a:avLst/>
          </a:prstGeom>
          <a:noFill/>
          <a:ln>
            <a:noFill/>
          </a:ln>
          <a:effectLst>
            <a:outerShdw blurRad="63500" dist="107763" dir="2700000" algn="ctr" rotWithShape="0">
              <a:srgbClr val="000000">
                <a:alpha val="5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808B0F58-DAC2-1240-819D-AEC63A207D4B}"/>
              </a:ext>
            </a:extLst>
          </p:cNvPr>
          <p:cNvSpPr txBox="1">
            <a:spLocks/>
          </p:cNvSpPr>
          <p:nvPr/>
        </p:nvSpPr>
        <p:spPr bwMode="auto">
          <a:xfrm>
            <a:off x="543898" y="130614"/>
            <a:ext cx="1879600" cy="957263"/>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rgbClr val="000000"/>
                </a:solidFill>
                <a:ea typeface="Arial" charset="0"/>
                <a:cs typeface="Arial" charset="0"/>
              </a:rPr>
              <a:t>2012</a:t>
            </a:r>
          </a:p>
        </p:txBody>
      </p:sp>
      <p:sp>
        <p:nvSpPr>
          <p:cNvPr id="14" name="Rectangle 13">
            <a:extLst>
              <a:ext uri="{FF2B5EF4-FFF2-40B4-BE49-F238E27FC236}">
                <a16:creationId xmlns:a16="http://schemas.microsoft.com/office/drawing/2014/main" id="{B16D6560-8715-1A44-855E-C1B4DF1AC042}"/>
              </a:ext>
            </a:extLst>
          </p:cNvPr>
          <p:cNvSpPr/>
          <p:nvPr/>
        </p:nvSpPr>
        <p:spPr>
          <a:xfrm>
            <a:off x="4289578" y="881276"/>
            <a:ext cx="7384416" cy="1381147"/>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lnSpc>
                <a:spcPct val="120000"/>
              </a:lnSpc>
            </a:pPr>
            <a:r>
              <a:rPr lang="en-GB" sz="2400" dirty="0">
                <a:solidFill>
                  <a:prstClr val="white"/>
                </a:solidFill>
              </a:rPr>
              <a:t>Early notification will speed up process if donation does proceed and if donation is not possible, the answer can be known prior to any family approach.</a:t>
            </a:r>
          </a:p>
        </p:txBody>
      </p:sp>
      <p:sp>
        <p:nvSpPr>
          <p:cNvPr id="16" name="Rectangle 15">
            <a:extLst>
              <a:ext uri="{FF2B5EF4-FFF2-40B4-BE49-F238E27FC236}">
                <a16:creationId xmlns:a16="http://schemas.microsoft.com/office/drawing/2014/main" id="{24B25481-3452-F345-B1F9-219EE1AED34C}"/>
              </a:ext>
            </a:extLst>
          </p:cNvPr>
          <p:cNvSpPr/>
          <p:nvPr/>
        </p:nvSpPr>
        <p:spPr>
          <a:xfrm>
            <a:off x="7495427" y="3764679"/>
            <a:ext cx="4475161" cy="2025619"/>
          </a:xfrm>
          <a:prstGeom prst="rect">
            <a:avLst/>
          </a:prstGeom>
          <a:solidFill>
            <a:srgbClr val="E0119D"/>
          </a:solidFill>
          <a:effectLst>
            <a:outerShdw blurRad="50800" dist="76200" dir="5400000" algn="t" rotWithShape="0">
              <a:prstClr val="black">
                <a:alpha val="40000"/>
              </a:prstClr>
            </a:outerShdw>
          </a:effectLst>
        </p:spPr>
        <p:txBody>
          <a:bodyPr wrap="square">
            <a:spAutoFit/>
          </a:bodyPr>
          <a:lstStyle/>
          <a:p>
            <a:pPr algn="just">
              <a:lnSpc>
                <a:spcPct val="120000"/>
              </a:lnSpc>
            </a:pPr>
            <a:r>
              <a:rPr lang="en-GB" sz="3600" dirty="0">
                <a:solidFill>
                  <a:prstClr val="white"/>
                </a:solidFill>
              </a:rPr>
              <a:t>Early notification can reduce the length of the whole process.</a:t>
            </a:r>
          </a:p>
        </p:txBody>
      </p:sp>
      <p:pic>
        <p:nvPicPr>
          <p:cNvPr id="20" name="Picture 19">
            <a:extLst>
              <a:ext uri="{FF2B5EF4-FFF2-40B4-BE49-F238E27FC236}">
                <a16:creationId xmlns:a16="http://schemas.microsoft.com/office/drawing/2014/main" id="{47E2EC78-757D-D341-9D6F-9759DC8EFBCE}"/>
              </a:ext>
            </a:extLst>
          </p:cNvPr>
          <p:cNvPicPr>
            <a:picLocks noChangeAspect="1"/>
          </p:cNvPicPr>
          <p:nvPr/>
        </p:nvPicPr>
        <p:blipFill rotWithShape="1">
          <a:blip r:embed="rId5">
            <a:extLst>
              <a:ext uri="{28A0092B-C50C-407E-A947-70E740481C1C}">
                <a14:useLocalDpi xmlns:a14="http://schemas.microsoft.com/office/drawing/2010/main" val="0"/>
              </a:ext>
            </a:extLst>
          </a:blip>
          <a:srcRect r="5273"/>
          <a:stretch/>
        </p:blipFill>
        <p:spPr>
          <a:xfrm>
            <a:off x="5147908" y="2511452"/>
            <a:ext cx="2025502" cy="3203116"/>
          </a:xfrm>
          <a:prstGeom prst="ellipse">
            <a:avLst/>
          </a:prstGeom>
          <a:ln>
            <a:noFill/>
          </a:ln>
          <a:effectLst>
            <a:softEdge rad="112500"/>
          </a:effectLst>
        </p:spPr>
      </p:pic>
      <p:sp>
        <p:nvSpPr>
          <p:cNvPr id="21" name="Rectangle 20">
            <a:extLst>
              <a:ext uri="{FF2B5EF4-FFF2-40B4-BE49-F238E27FC236}">
                <a16:creationId xmlns:a16="http://schemas.microsoft.com/office/drawing/2014/main" id="{83F2285C-0CA5-6B40-A34F-64F720DFEB0E}"/>
              </a:ext>
            </a:extLst>
          </p:cNvPr>
          <p:cNvSpPr/>
          <p:nvPr/>
        </p:nvSpPr>
        <p:spPr>
          <a:xfrm>
            <a:off x="6765112" y="2687461"/>
            <a:ext cx="4647909" cy="1077218"/>
          </a:xfrm>
          <a:prstGeom prst="rect">
            <a:avLst/>
          </a:prstGeom>
        </p:spPr>
        <p:txBody>
          <a:bodyPr wrap="square">
            <a:spAutoFit/>
          </a:bodyPr>
          <a:lstStyle/>
          <a:p>
            <a:pPr algn="ctr"/>
            <a:r>
              <a:rPr lang="en-US" sz="4400" b="1" dirty="0">
                <a:solidFill>
                  <a:srgbClr val="E0119D"/>
                </a:solidFill>
                <a:cs typeface="Arial" charset="0"/>
              </a:rPr>
              <a:t>TIMELY</a:t>
            </a:r>
            <a:endParaRPr lang="en-US" sz="2800" b="1" dirty="0">
              <a:solidFill>
                <a:srgbClr val="E0119D"/>
              </a:solidFill>
              <a:cs typeface="Arial" charset="0"/>
            </a:endParaRPr>
          </a:p>
          <a:p>
            <a:pPr algn="ctr" eaLnBrk="0" hangingPunct="0"/>
            <a:endParaRPr lang="en-US" sz="2000" dirty="0">
              <a:solidFill>
                <a:srgbClr val="008000"/>
              </a:solidFill>
              <a:ea typeface="ＭＳ Ｐゴシック" charset="-128"/>
              <a:cs typeface="Arial" charset="0"/>
            </a:endParaRPr>
          </a:p>
        </p:txBody>
      </p:sp>
    </p:spTree>
    <p:extLst>
      <p:ext uri="{BB962C8B-B14F-4D97-AF65-F5344CB8AC3E}">
        <p14:creationId xmlns:p14="http://schemas.microsoft.com/office/powerpoint/2010/main" val="2921623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4AF93C9-E554-2447-ACA0-EDB6E7E52B23}"/>
              </a:ext>
            </a:extLst>
          </p:cNvPr>
          <p:cNvSpPr/>
          <p:nvPr/>
        </p:nvSpPr>
        <p:spPr>
          <a:xfrm>
            <a:off x="376179" y="5051988"/>
            <a:ext cx="4604479" cy="830997"/>
          </a:xfrm>
          <a:prstGeom prst="rect">
            <a:avLst/>
          </a:prstGeom>
        </p:spPr>
        <p:txBody>
          <a:bodyPr wrap="square">
            <a:spAutoFit/>
          </a:bodyPr>
          <a:lstStyle/>
          <a:p>
            <a:pPr lvl="0"/>
            <a:r>
              <a:rPr lang="en-GB" sz="2400" b="1" dirty="0">
                <a:solidFill>
                  <a:srgbClr val="E0119D"/>
                </a:solidFill>
              </a:rPr>
              <a:t>Benefits of early notification accrue to the family and ICU.</a:t>
            </a: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a:off x="376179" y="4796750"/>
            <a:ext cx="4279661" cy="0"/>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a:endParaRPr>
          </a:p>
        </p:txBody>
      </p:sp>
      <p:pic>
        <p:nvPicPr>
          <p:cNvPr id="12" name="Picture 11" descr="Screen Shot 2011-12-15 at 11.35.15.png">
            <a:extLst>
              <a:ext uri="{FF2B5EF4-FFF2-40B4-BE49-F238E27FC236}">
                <a16:creationId xmlns:a16="http://schemas.microsoft.com/office/drawing/2014/main" id="{5B227409-1ED6-F242-A053-593229EF4E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1424" y="881276"/>
            <a:ext cx="2479324" cy="3520427"/>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5" name="Title 1">
            <a:extLst>
              <a:ext uri="{FF2B5EF4-FFF2-40B4-BE49-F238E27FC236}">
                <a16:creationId xmlns:a16="http://schemas.microsoft.com/office/drawing/2014/main" id="{292998E0-AD6A-9344-B6DC-90FD65BE20E3}"/>
              </a:ext>
            </a:extLst>
          </p:cNvPr>
          <p:cNvSpPr txBox="1">
            <a:spLocks/>
          </p:cNvSpPr>
          <p:nvPr/>
        </p:nvSpPr>
        <p:spPr bwMode="auto">
          <a:xfrm>
            <a:off x="2216913" y="3703803"/>
            <a:ext cx="1546911" cy="883969"/>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rgbClr val="000000"/>
                </a:solidFill>
                <a:ea typeface="Arial" charset="0"/>
                <a:cs typeface="Arial" charset="0"/>
              </a:rPr>
              <a:t>2011</a:t>
            </a:r>
          </a:p>
        </p:txBody>
      </p:sp>
      <p:sp>
        <p:nvSpPr>
          <p:cNvPr id="19" name="Rectangle 18">
            <a:extLst>
              <a:ext uri="{FF2B5EF4-FFF2-40B4-BE49-F238E27FC236}">
                <a16:creationId xmlns:a16="http://schemas.microsoft.com/office/drawing/2014/main" id="{EBDD6FAD-466E-0843-A302-0B8B6C42BF05}"/>
              </a:ext>
            </a:extLst>
          </p:cNvPr>
          <p:cNvSpPr/>
          <p:nvPr/>
        </p:nvSpPr>
        <p:spPr>
          <a:xfrm>
            <a:off x="1775521" y="127026"/>
            <a:ext cx="7785890" cy="584775"/>
          </a:xfrm>
          <a:prstGeom prst="rect">
            <a:avLst/>
          </a:prstGeom>
        </p:spPr>
        <p:txBody>
          <a:bodyPr wrap="square">
            <a:spAutoFit/>
          </a:bodyPr>
          <a:lstStyle/>
          <a:p>
            <a:r>
              <a:rPr lang="en-US" sz="3200" b="1" dirty="0">
                <a:solidFill>
                  <a:srgbClr val="E0119D"/>
                </a:solidFill>
                <a:ea typeface="ＭＳ Ｐゴシック" charset="-128"/>
                <a:cs typeface="Arial" charset="0"/>
              </a:rPr>
              <a:t>UK Donation Ethics Committee Advice</a:t>
            </a:r>
          </a:p>
        </p:txBody>
      </p:sp>
      <p:sp>
        <p:nvSpPr>
          <p:cNvPr id="21" name="Rectangle 2">
            <a:extLst>
              <a:ext uri="{FF2B5EF4-FFF2-40B4-BE49-F238E27FC236}">
                <a16:creationId xmlns:a16="http://schemas.microsoft.com/office/drawing/2014/main" id="{389ACFEF-EE4A-B946-A977-9EF79644299B}"/>
              </a:ext>
            </a:extLst>
          </p:cNvPr>
          <p:cNvSpPr txBox="1">
            <a:spLocks noChangeArrowheads="1"/>
          </p:cNvSpPr>
          <p:nvPr/>
        </p:nvSpPr>
        <p:spPr bwMode="auto">
          <a:xfrm>
            <a:off x="4954915" y="920779"/>
            <a:ext cx="6946525" cy="4962201"/>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a:lnSpc>
                <a:spcPct val="120000"/>
              </a:lnSpc>
              <a:spcBef>
                <a:spcPct val="50000"/>
              </a:spcBef>
              <a:buNone/>
            </a:pPr>
            <a:r>
              <a:rPr lang="en-GB" sz="1800" dirty="0">
                <a:solidFill>
                  <a:srgbClr val="6E2C6B"/>
                </a:solidFill>
              </a:rPr>
              <a:t>“There is </a:t>
            </a:r>
            <a:r>
              <a:rPr lang="en-GB" sz="2000" b="1" dirty="0">
                <a:solidFill>
                  <a:srgbClr val="6E2C6B"/>
                </a:solidFill>
              </a:rPr>
              <a:t>no ethical dilemma </a:t>
            </a:r>
            <a:r>
              <a:rPr lang="en-GB" sz="1800" dirty="0">
                <a:solidFill>
                  <a:srgbClr val="6E2C6B"/>
                </a:solidFill>
              </a:rPr>
              <a:t>if the treating clinician wishes to make </a:t>
            </a:r>
            <a:r>
              <a:rPr lang="en-GB" sz="2000" b="1" dirty="0">
                <a:solidFill>
                  <a:srgbClr val="6E2C6B"/>
                </a:solidFill>
              </a:rPr>
              <a:t>contact with the SNOD </a:t>
            </a:r>
            <a:r>
              <a:rPr lang="en-GB" sz="1800" dirty="0">
                <a:solidFill>
                  <a:srgbClr val="6E2C6B"/>
                </a:solidFill>
              </a:rPr>
              <a:t>at an early stage, while the patient is seriously ill and death is likely, but </a:t>
            </a:r>
            <a:r>
              <a:rPr lang="en-GB" sz="2000" b="1" dirty="0">
                <a:solidFill>
                  <a:srgbClr val="6E2C6B"/>
                </a:solidFill>
              </a:rPr>
              <a:t>before a formal decision has been made to withdraw life-sustaining treatment</a:t>
            </a:r>
            <a:r>
              <a:rPr lang="en-GB" sz="1800" dirty="0">
                <a:solidFill>
                  <a:srgbClr val="6E2C6B"/>
                </a:solidFill>
              </a:rPr>
              <a:t>.”</a:t>
            </a:r>
          </a:p>
          <a:p>
            <a:pPr marL="0" indent="0" algn="just">
              <a:lnSpc>
                <a:spcPct val="120000"/>
              </a:lnSpc>
              <a:spcBef>
                <a:spcPct val="50000"/>
              </a:spcBef>
              <a:buNone/>
            </a:pPr>
            <a:endParaRPr lang="en-GB" sz="1800" dirty="0">
              <a:solidFill>
                <a:srgbClr val="6E2C6B"/>
              </a:solidFill>
            </a:endParaRPr>
          </a:p>
          <a:p>
            <a:pPr marL="0" indent="0" algn="just">
              <a:lnSpc>
                <a:spcPct val="120000"/>
              </a:lnSpc>
              <a:spcBef>
                <a:spcPct val="50000"/>
              </a:spcBef>
              <a:buNone/>
            </a:pPr>
            <a:r>
              <a:rPr lang="en-GB" sz="2000" b="1" dirty="0">
                <a:solidFill>
                  <a:srgbClr val="6E2C6B"/>
                </a:solidFill>
              </a:rPr>
              <a:t>[“Benefits] include establishing whether there are contra-indications for organ donation……</a:t>
            </a:r>
          </a:p>
          <a:p>
            <a:pPr marL="0" indent="0" algn="just">
              <a:lnSpc>
                <a:spcPct val="120000"/>
              </a:lnSpc>
              <a:spcBef>
                <a:spcPct val="50000"/>
              </a:spcBef>
              <a:buNone/>
            </a:pPr>
            <a:r>
              <a:rPr lang="en-GB" sz="2000" b="1" dirty="0">
                <a:solidFill>
                  <a:srgbClr val="6E2C6B"/>
                </a:solidFill>
              </a:rPr>
              <a:t>Other practical and organisational factors might be relevant – if the SN-OD is based at a distant location then early contact can help to minimise distressing delays for the family.”</a:t>
            </a:r>
          </a:p>
        </p:txBody>
      </p:sp>
    </p:spTree>
    <p:extLst>
      <p:ext uri="{BB962C8B-B14F-4D97-AF65-F5344CB8AC3E}">
        <p14:creationId xmlns:p14="http://schemas.microsoft.com/office/powerpoint/2010/main" val="2732943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506402574"/>
              </p:ext>
            </p:extLst>
          </p:nvPr>
        </p:nvGraphicFramePr>
        <p:xfrm>
          <a:off x="0" y="0"/>
          <a:ext cx="10509854" cy="6091963"/>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pic>
        <p:nvPicPr>
          <p:cNvPr id="11" name="Picture 10">
            <a:extLst>
              <a:ext uri="{FF2B5EF4-FFF2-40B4-BE49-F238E27FC236}">
                <a16:creationId xmlns:a16="http://schemas.microsoft.com/office/drawing/2014/main" id="{A0E0FAB0-514E-CB4A-8ED2-582D3D05FAD1}"/>
              </a:ext>
            </a:extLst>
          </p:cNvPr>
          <p:cNvPicPr>
            <a:picLocks noChangeAspect="1"/>
          </p:cNvPicPr>
          <p:nvPr/>
        </p:nvPicPr>
        <p:blipFill>
          <a:blip r:embed="rId5"/>
          <a:stretch>
            <a:fillRect/>
          </a:stretch>
        </p:blipFill>
        <p:spPr>
          <a:xfrm>
            <a:off x="1415480" y="980728"/>
            <a:ext cx="1756961" cy="1136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extBox 6">
            <a:extLst>
              <a:ext uri="{FF2B5EF4-FFF2-40B4-BE49-F238E27FC236}">
                <a16:creationId xmlns:a16="http://schemas.microsoft.com/office/drawing/2014/main" id="{53FC9C58-FB9D-2E4F-B79A-DCE423D3D011}"/>
              </a:ext>
            </a:extLst>
          </p:cNvPr>
          <p:cNvSpPr txBox="1">
            <a:spLocks noChangeArrowheads="1"/>
          </p:cNvSpPr>
          <p:nvPr/>
        </p:nvSpPr>
        <p:spPr bwMode="auto">
          <a:xfrm>
            <a:off x="10375926" y="1581457"/>
            <a:ext cx="1756961" cy="3416320"/>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400" b="1" dirty="0">
                <a:solidFill>
                  <a:srgbClr val="E0119D"/>
                </a:solidFill>
                <a:latin typeface="Calibri" pitchFamily="34" charset="0"/>
              </a:rPr>
              <a:t>39%</a:t>
            </a:r>
          </a:p>
          <a:p>
            <a:pPr algn="ctr" fontAlgn="auto">
              <a:spcBef>
                <a:spcPts val="0"/>
              </a:spcBef>
              <a:spcAft>
                <a:spcPts val="0"/>
              </a:spcAft>
            </a:pPr>
            <a:r>
              <a:rPr lang="en-US" sz="2400" b="1" dirty="0">
                <a:solidFill>
                  <a:srgbClr val="E0119D"/>
                </a:solidFill>
                <a:latin typeface="Calibri" pitchFamily="34" charset="0"/>
              </a:rPr>
              <a:t>UK Population</a:t>
            </a:r>
          </a:p>
          <a:p>
            <a:pPr algn="ctr" fontAlgn="auto">
              <a:spcBef>
                <a:spcPts val="0"/>
              </a:spcBef>
              <a:spcAft>
                <a:spcPts val="0"/>
              </a:spcAft>
            </a:pPr>
            <a:endParaRPr lang="en-US" sz="2400" b="1" dirty="0">
              <a:solidFill>
                <a:srgbClr val="E0119D"/>
              </a:solidFill>
              <a:latin typeface="Calibri" pitchFamily="34" charset="0"/>
            </a:endParaRPr>
          </a:p>
          <a:p>
            <a:pPr algn="ctr" fontAlgn="auto">
              <a:spcBef>
                <a:spcPts val="0"/>
              </a:spcBef>
              <a:spcAft>
                <a:spcPts val="0"/>
              </a:spcAft>
            </a:pPr>
            <a:r>
              <a:rPr lang="en-US" sz="2400" b="1" dirty="0">
                <a:solidFill>
                  <a:srgbClr val="E0119D"/>
                </a:solidFill>
                <a:latin typeface="Calibri" pitchFamily="34" charset="0"/>
              </a:rPr>
              <a:t>You need to know if your patient is on the ODR.</a:t>
            </a:r>
          </a:p>
        </p:txBody>
      </p:sp>
    </p:spTree>
    <p:extLst>
      <p:ext uri="{BB962C8B-B14F-4D97-AF65-F5344CB8AC3E}">
        <p14:creationId xmlns:p14="http://schemas.microsoft.com/office/powerpoint/2010/main" val="2088675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8" name="TextBox 7">
            <a:extLst>
              <a:ext uri="{FF2B5EF4-FFF2-40B4-BE49-F238E27FC236}">
                <a16:creationId xmlns:a16="http://schemas.microsoft.com/office/drawing/2014/main" id="{AE0CDE26-A1B4-254B-B630-E6B1FAC8825E}"/>
              </a:ext>
            </a:extLst>
          </p:cNvPr>
          <p:cNvSpPr txBox="1"/>
          <p:nvPr/>
        </p:nvSpPr>
        <p:spPr>
          <a:xfrm>
            <a:off x="4138780" y="432470"/>
            <a:ext cx="1371600" cy="369332"/>
          </a:xfrm>
          <a:prstGeom prst="rect">
            <a:avLst/>
          </a:prstGeom>
          <a:noFill/>
        </p:spPr>
        <p:txBody>
          <a:bodyPr wrap="square" rtlCol="0">
            <a:spAutoFit/>
          </a:bodyPr>
          <a:lstStyle/>
          <a:p>
            <a:pPr algn="ctr"/>
            <a:r>
              <a:rPr lang="en-US" b="1" dirty="0">
                <a:solidFill>
                  <a:srgbClr val="6E2C6B"/>
                </a:solidFill>
                <a:latin typeface="Arial"/>
                <a:ea typeface=""/>
              </a:rPr>
              <a:t>Identify</a:t>
            </a:r>
          </a:p>
        </p:txBody>
      </p:sp>
      <p:sp>
        <p:nvSpPr>
          <p:cNvPr id="10" name="TextBox 9">
            <a:extLst>
              <a:ext uri="{FF2B5EF4-FFF2-40B4-BE49-F238E27FC236}">
                <a16:creationId xmlns:a16="http://schemas.microsoft.com/office/drawing/2014/main" id="{BAEAC002-9F15-4645-82F3-3D1C10ABF03D}"/>
              </a:ext>
            </a:extLst>
          </p:cNvPr>
          <p:cNvSpPr txBox="1"/>
          <p:nvPr/>
        </p:nvSpPr>
        <p:spPr>
          <a:xfrm>
            <a:off x="5300831" y="3164138"/>
            <a:ext cx="1391566" cy="646331"/>
          </a:xfrm>
          <a:prstGeom prst="rect">
            <a:avLst/>
          </a:prstGeom>
          <a:noFill/>
        </p:spPr>
        <p:txBody>
          <a:bodyPr wrap="square" rtlCol="0">
            <a:spAutoFit/>
          </a:bodyPr>
          <a:lstStyle/>
          <a:p>
            <a:r>
              <a:rPr lang="en-US" b="1" dirty="0">
                <a:solidFill>
                  <a:srgbClr val="E0119D"/>
                </a:solidFill>
                <a:latin typeface="Arial"/>
                <a:ea typeface=""/>
              </a:rPr>
              <a:t>Notify, </a:t>
            </a:r>
          </a:p>
          <a:p>
            <a:r>
              <a:rPr lang="en-US" b="1" dirty="0">
                <a:solidFill>
                  <a:srgbClr val="E0119D"/>
                </a:solidFill>
                <a:latin typeface="Arial"/>
                <a:ea typeface=""/>
              </a:rPr>
              <a:t>Time 0 hrs</a:t>
            </a:r>
          </a:p>
        </p:txBody>
      </p:sp>
      <p:sp>
        <p:nvSpPr>
          <p:cNvPr id="11" name="TextBox 10">
            <a:extLst>
              <a:ext uri="{FF2B5EF4-FFF2-40B4-BE49-F238E27FC236}">
                <a16:creationId xmlns:a16="http://schemas.microsoft.com/office/drawing/2014/main" id="{75D48857-4FEF-7F4F-95AB-D30A07FEB27E}"/>
              </a:ext>
            </a:extLst>
          </p:cNvPr>
          <p:cNvSpPr txBox="1"/>
          <p:nvPr/>
        </p:nvSpPr>
        <p:spPr>
          <a:xfrm>
            <a:off x="2157580" y="432471"/>
            <a:ext cx="1752600" cy="369332"/>
          </a:xfrm>
          <a:prstGeom prst="rect">
            <a:avLst/>
          </a:prstGeom>
          <a:noFill/>
        </p:spPr>
        <p:txBody>
          <a:bodyPr wrap="square" rtlCol="0">
            <a:spAutoFit/>
          </a:bodyPr>
          <a:lstStyle/>
          <a:p>
            <a:pPr algn="ctr"/>
            <a:r>
              <a:rPr lang="en-US" b="1" dirty="0">
                <a:solidFill>
                  <a:srgbClr val="E0119D"/>
                </a:solidFill>
                <a:latin typeface="Arial"/>
                <a:ea typeface=""/>
              </a:rPr>
              <a:t>Recognise</a:t>
            </a:r>
          </a:p>
        </p:txBody>
      </p:sp>
      <p:pic>
        <p:nvPicPr>
          <p:cNvPr id="12" name="Picture 11" descr="iStock_000012148264XSmall.jpg">
            <a:extLst>
              <a:ext uri="{FF2B5EF4-FFF2-40B4-BE49-F238E27FC236}">
                <a16:creationId xmlns:a16="http://schemas.microsoft.com/office/drawing/2014/main" id="{21DC3FA5-99E2-0247-A8AC-09A72B30C648}"/>
              </a:ext>
            </a:extLst>
          </p:cNvPr>
          <p:cNvPicPr>
            <a:picLocks noChangeAspect="1"/>
          </p:cNvPicPr>
          <p:nvPr/>
        </p:nvPicPr>
        <p:blipFill>
          <a:blip r:embed="rId3"/>
          <a:stretch>
            <a:fillRect/>
          </a:stretch>
        </p:blipFill>
        <p:spPr>
          <a:xfrm>
            <a:off x="538331" y="908720"/>
            <a:ext cx="4762500" cy="4686300"/>
          </a:xfrm>
          <a:prstGeom prst="rect">
            <a:avLst/>
          </a:prstGeom>
        </p:spPr>
      </p:pic>
      <p:pic>
        <p:nvPicPr>
          <p:cNvPr id="15" name="Picture 14">
            <a:extLst>
              <a:ext uri="{FF2B5EF4-FFF2-40B4-BE49-F238E27FC236}">
                <a16:creationId xmlns:a16="http://schemas.microsoft.com/office/drawing/2014/main" id="{61111144-B7AD-A24E-9403-4740A976C9C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366" r="14764" b="32217"/>
          <a:stretch/>
        </p:blipFill>
        <p:spPr>
          <a:xfrm>
            <a:off x="1929897" y="2478072"/>
            <a:ext cx="1910196" cy="1694961"/>
          </a:xfrm>
          <a:prstGeom prst="rect">
            <a:avLst/>
          </a:prstGeom>
        </p:spPr>
      </p:pic>
      <p:sp>
        <p:nvSpPr>
          <p:cNvPr id="16" name="Rectangle 15">
            <a:extLst>
              <a:ext uri="{FF2B5EF4-FFF2-40B4-BE49-F238E27FC236}">
                <a16:creationId xmlns:a16="http://schemas.microsoft.com/office/drawing/2014/main" id="{B0264638-ED78-2A47-8E0E-2AE05DB2C87C}"/>
              </a:ext>
            </a:extLst>
          </p:cNvPr>
          <p:cNvSpPr/>
          <p:nvPr/>
        </p:nvSpPr>
        <p:spPr>
          <a:xfrm>
            <a:off x="162860" y="4313474"/>
            <a:ext cx="5376687" cy="1477328"/>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r>
              <a:rPr lang="en-GB" b="1" dirty="0">
                <a:solidFill>
                  <a:srgbClr val="FFFFFF"/>
                </a:solidFill>
                <a:ea typeface="ＭＳ Ｐゴシック" charset="0"/>
                <a:cs typeface="ＭＳ Ｐゴシック" charset="0"/>
              </a:rPr>
              <a:t>If not identified as potential donors by the healthcare professionals caring for them at the end of life, no one looks at the organ donor register and no approach to their family to offer organ donation is made. </a:t>
            </a:r>
            <a:endParaRPr lang="en-US" b="1" dirty="0">
              <a:solidFill>
                <a:srgbClr val="FFFFFF"/>
              </a:solidFill>
              <a:ea typeface="ＭＳ Ｐゴシック" charset="0"/>
              <a:cs typeface="ＭＳ Ｐゴシック" charset="0"/>
            </a:endParaRPr>
          </a:p>
        </p:txBody>
      </p:sp>
      <p:sp>
        <p:nvSpPr>
          <p:cNvPr id="20" name="Title 1">
            <a:extLst>
              <a:ext uri="{FF2B5EF4-FFF2-40B4-BE49-F238E27FC236}">
                <a16:creationId xmlns:a16="http://schemas.microsoft.com/office/drawing/2014/main" id="{B6D1C0A4-7E3A-8248-BC2E-F273E0A51CD9}"/>
              </a:ext>
            </a:extLst>
          </p:cNvPr>
          <p:cNvSpPr txBox="1">
            <a:spLocks/>
          </p:cNvSpPr>
          <p:nvPr/>
        </p:nvSpPr>
        <p:spPr bwMode="auto">
          <a:xfrm>
            <a:off x="6487754" y="801802"/>
            <a:ext cx="5618396"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a:lstStyle>
          <a:p>
            <a:pPr eaLnBrk="1" hangingPunct="1"/>
            <a:r>
              <a:rPr lang="en-GB" kern="0" dirty="0">
                <a:solidFill>
                  <a:srgbClr val="E0119D"/>
                </a:solidFill>
                <a:latin typeface="Calibri" charset="0"/>
                <a:ea typeface="ＭＳ Ｐゴシック" charset="0"/>
                <a:cs typeface="ＭＳ Ｐゴシック" charset="0"/>
              </a:rPr>
              <a:t>Session Objectives</a:t>
            </a:r>
          </a:p>
        </p:txBody>
      </p:sp>
      <p:sp>
        <p:nvSpPr>
          <p:cNvPr id="21" name="Text Box 6">
            <a:extLst>
              <a:ext uri="{FF2B5EF4-FFF2-40B4-BE49-F238E27FC236}">
                <a16:creationId xmlns:a16="http://schemas.microsoft.com/office/drawing/2014/main" id="{6608CB4D-0FBD-354D-88FC-35C1637AD0DF}"/>
              </a:ext>
            </a:extLst>
          </p:cNvPr>
          <p:cNvSpPr txBox="1">
            <a:spLocks noChangeArrowheads="1"/>
          </p:cNvSpPr>
          <p:nvPr/>
        </p:nvSpPr>
        <p:spPr bwMode="auto">
          <a:xfrm>
            <a:off x="6573604" y="1654653"/>
            <a:ext cx="5618396" cy="4264373"/>
          </a:xfrm>
          <a:prstGeom prst="rect">
            <a:avLst/>
          </a:prstGeom>
          <a:solidFill>
            <a:srgbClr val="F8F8F8"/>
          </a:solidFill>
          <a:ln w="28575">
            <a:solidFill>
              <a:srgbClr val="6E2C6B"/>
            </a:solid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lnSpc>
                <a:spcPct val="115000"/>
              </a:lnSpc>
              <a:spcBef>
                <a:spcPct val="25000"/>
              </a:spcBef>
            </a:pPr>
            <a:r>
              <a:rPr lang="en-GB" sz="2800" b="1" dirty="0">
                <a:solidFill>
                  <a:srgbClr val="002060"/>
                </a:solidFill>
                <a:latin typeface="Calibri" charset="0"/>
              </a:rPr>
              <a:t>Who, When and Why of Notification</a:t>
            </a:r>
          </a:p>
          <a:p>
            <a:pPr>
              <a:lnSpc>
                <a:spcPct val="115000"/>
              </a:lnSpc>
              <a:spcBef>
                <a:spcPct val="25000"/>
              </a:spcBef>
            </a:pPr>
            <a:r>
              <a:rPr lang="en-GB" sz="2400" b="1" dirty="0">
                <a:solidFill>
                  <a:srgbClr val="002060"/>
                </a:solidFill>
                <a:latin typeface="Calibri" charset="0"/>
              </a:rPr>
              <a:t>Who? ✔️</a:t>
            </a:r>
          </a:p>
          <a:p>
            <a:pPr marL="457189" indent="-457189">
              <a:lnSpc>
                <a:spcPct val="115000"/>
              </a:lnSpc>
              <a:spcBef>
                <a:spcPct val="25000"/>
              </a:spcBef>
              <a:buFont typeface="Arial" charset="0"/>
              <a:buChar char="•"/>
            </a:pPr>
            <a:r>
              <a:rPr lang="en-GB" sz="2400" b="1" dirty="0">
                <a:solidFill>
                  <a:srgbClr val="000000"/>
                </a:solidFill>
                <a:latin typeface="Calibri" charset="0"/>
              </a:rPr>
              <a:t>NICE Guidance</a:t>
            </a:r>
          </a:p>
          <a:p>
            <a:pPr>
              <a:lnSpc>
                <a:spcPct val="115000"/>
              </a:lnSpc>
              <a:spcBef>
                <a:spcPct val="25000"/>
              </a:spcBef>
            </a:pPr>
            <a:r>
              <a:rPr lang="en-GB" sz="2400" b="1" dirty="0">
                <a:solidFill>
                  <a:srgbClr val="002060"/>
                </a:solidFill>
                <a:latin typeface="Calibri" charset="0"/>
              </a:rPr>
              <a:t>When? ✔️</a:t>
            </a:r>
          </a:p>
          <a:p>
            <a:pPr marL="342900" indent="-342900">
              <a:lnSpc>
                <a:spcPct val="115000"/>
              </a:lnSpc>
              <a:spcBef>
                <a:spcPct val="25000"/>
              </a:spcBef>
              <a:buFont typeface="Arial" panose="020B0604020202020204" pitchFamily="34" charset="0"/>
              <a:buChar char="•"/>
            </a:pPr>
            <a:r>
              <a:rPr lang="en-GB" sz="2400" b="1" dirty="0">
                <a:solidFill>
                  <a:srgbClr val="000000"/>
                </a:solidFill>
                <a:latin typeface="Calibri" charset="0"/>
              </a:rPr>
              <a:t>Timely</a:t>
            </a:r>
          </a:p>
          <a:p>
            <a:pPr>
              <a:lnSpc>
                <a:spcPct val="115000"/>
              </a:lnSpc>
              <a:spcBef>
                <a:spcPct val="25000"/>
              </a:spcBef>
            </a:pPr>
            <a:r>
              <a:rPr lang="en-GB" sz="2400" b="1" dirty="0">
                <a:solidFill>
                  <a:srgbClr val="002060"/>
                </a:solidFill>
                <a:latin typeface="Calibri" charset="0"/>
              </a:rPr>
              <a:t>Why do we ask for 100% notification?</a:t>
            </a:r>
          </a:p>
          <a:p>
            <a:pPr marL="457189" indent="-457189">
              <a:lnSpc>
                <a:spcPct val="115000"/>
              </a:lnSpc>
              <a:spcBef>
                <a:spcPct val="25000"/>
              </a:spcBef>
              <a:buFont typeface="Arial" charset="0"/>
              <a:buChar char="•"/>
            </a:pPr>
            <a:r>
              <a:rPr lang="en-GB" sz="2400" b="1" dirty="0">
                <a:solidFill>
                  <a:srgbClr val="000000"/>
                </a:solidFill>
                <a:latin typeface="Calibri" charset="0"/>
              </a:rPr>
              <a:t>Minimise misses</a:t>
            </a:r>
          </a:p>
          <a:p>
            <a:pPr>
              <a:lnSpc>
                <a:spcPct val="115000"/>
              </a:lnSpc>
              <a:spcBef>
                <a:spcPct val="25000"/>
              </a:spcBef>
            </a:pPr>
            <a:r>
              <a:rPr lang="en-GB" sz="2800" b="1" dirty="0">
                <a:solidFill>
                  <a:srgbClr val="002060"/>
                </a:solidFill>
                <a:latin typeface="Calibri" charset="0"/>
              </a:rPr>
              <a:t>Is PICU different?</a:t>
            </a:r>
            <a:endParaRPr lang="en-GB" sz="3200" b="1" dirty="0">
              <a:solidFill>
                <a:srgbClr val="000000"/>
              </a:solidFill>
              <a:latin typeface="Calibri" charset="0"/>
            </a:endParaRPr>
          </a:p>
        </p:txBody>
      </p:sp>
    </p:spTree>
    <p:extLst>
      <p:ext uri="{BB962C8B-B14F-4D97-AF65-F5344CB8AC3E}">
        <p14:creationId xmlns:p14="http://schemas.microsoft.com/office/powerpoint/2010/main" val="302232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animBg="1"/>
      <p:bldP spid="20"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13" name="TextBox 3">
            <a:extLst>
              <a:ext uri="{FF2B5EF4-FFF2-40B4-BE49-F238E27FC236}">
                <a16:creationId xmlns:a16="http://schemas.microsoft.com/office/drawing/2014/main" id="{DB925C78-F510-234F-AE8A-5CEACEC0998D}"/>
              </a:ext>
            </a:extLst>
          </p:cNvPr>
          <p:cNvSpPr txBox="1">
            <a:spLocks noChangeArrowheads="1"/>
          </p:cNvSpPr>
          <p:nvPr/>
        </p:nvSpPr>
        <p:spPr bwMode="auto">
          <a:xfrm>
            <a:off x="1703388" y="188917"/>
            <a:ext cx="5040312"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0" hangingPunct="0">
              <a:spcBef>
                <a:spcPct val="50000"/>
              </a:spcBef>
            </a:pPr>
            <a:r>
              <a:rPr lang="en-GB" sz="3200" b="1" dirty="0">
                <a:solidFill>
                  <a:srgbClr val="E0119D"/>
                </a:solidFill>
                <a:latin typeface="Arial" charset="0"/>
                <a:cs typeface="+mn-cs"/>
              </a:rPr>
              <a:t>DBD referral rate</a:t>
            </a:r>
          </a:p>
        </p:txBody>
      </p:sp>
      <p:sp>
        <p:nvSpPr>
          <p:cNvPr id="18" name="TextBox 4">
            <a:extLst>
              <a:ext uri="{FF2B5EF4-FFF2-40B4-BE49-F238E27FC236}">
                <a16:creationId xmlns:a16="http://schemas.microsoft.com/office/drawing/2014/main" id="{96934092-57C2-064A-BBE9-9AA7C729E927}"/>
              </a:ext>
            </a:extLst>
          </p:cNvPr>
          <p:cNvSpPr txBox="1">
            <a:spLocks noChangeArrowheads="1"/>
          </p:cNvSpPr>
          <p:nvPr/>
        </p:nvSpPr>
        <p:spPr bwMode="auto">
          <a:xfrm>
            <a:off x="119336" y="5723389"/>
            <a:ext cx="679608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66CC"/>
                </a:solidFill>
                <a:latin typeface="Arial" panose="020B0604020202020204" pitchFamily="34" charset="0"/>
              </a:defRPr>
            </a:lvl1pPr>
            <a:lvl2pPr marL="742950" indent="-285750">
              <a:spcBef>
                <a:spcPct val="20000"/>
              </a:spcBef>
              <a:buChar char="–"/>
              <a:defRPr sz="2800">
                <a:solidFill>
                  <a:srgbClr val="0066CC"/>
                </a:solidFill>
                <a:latin typeface="Arial" panose="020B0604020202020204" pitchFamily="34" charset="0"/>
              </a:defRPr>
            </a:lvl2pPr>
            <a:lvl3pPr marL="1143000" indent="-228600">
              <a:spcBef>
                <a:spcPct val="20000"/>
              </a:spcBef>
              <a:buChar char="•"/>
              <a:defRPr sz="2400">
                <a:solidFill>
                  <a:srgbClr val="0066CC"/>
                </a:solidFill>
                <a:latin typeface="Arial" panose="020B0604020202020204" pitchFamily="34" charset="0"/>
              </a:defRPr>
            </a:lvl3pPr>
            <a:lvl4pPr marL="1600200" indent="-228600">
              <a:spcBef>
                <a:spcPct val="20000"/>
              </a:spcBef>
              <a:buChar char="–"/>
              <a:defRPr sz="2000">
                <a:solidFill>
                  <a:srgbClr val="0066CC"/>
                </a:solidFill>
                <a:latin typeface="Arial" panose="020B0604020202020204" pitchFamily="34" charset="0"/>
              </a:defRPr>
            </a:lvl4pPr>
            <a:lvl5pPr marL="2057400" indent="-228600">
              <a:spcBef>
                <a:spcPct val="20000"/>
              </a:spcBef>
              <a:buChar char="»"/>
              <a:defRPr sz="2000">
                <a:solidFill>
                  <a:srgbClr val="0066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CC"/>
                </a:solidFill>
                <a:latin typeface="Arial" panose="020B0604020202020204" pitchFamily="34" charset="0"/>
              </a:defRPr>
            </a:lvl9pPr>
          </a:lstStyle>
          <a:p>
            <a:pPr>
              <a:spcBef>
                <a:spcPct val="50000"/>
              </a:spcBef>
              <a:buFontTx/>
              <a:buNone/>
            </a:pPr>
            <a:r>
              <a:rPr lang="en-GB" altLang="en-US" sz="1400" b="1" dirty="0">
                <a:solidFill>
                  <a:schemeClr val="tx1"/>
                </a:solidFill>
              </a:rPr>
              <a:t>1 April 2018 to 31 March 2018, data as at 9 April 2019</a:t>
            </a:r>
          </a:p>
        </p:txBody>
      </p:sp>
      <p:pic>
        <p:nvPicPr>
          <p:cNvPr id="7" name="Picture 6" descr="A screenshot of a cell phone&#10;&#10;Description automatically generated">
            <a:extLst>
              <a:ext uri="{FF2B5EF4-FFF2-40B4-BE49-F238E27FC236}">
                <a16:creationId xmlns:a16="http://schemas.microsoft.com/office/drawing/2014/main" id="{5E9E002F-8456-624D-8C93-56E67A6444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5200" y="850900"/>
            <a:ext cx="7461200" cy="4872489"/>
          </a:xfrm>
          <a:prstGeom prst="rect">
            <a:avLst/>
          </a:prstGeom>
        </p:spPr>
      </p:pic>
      <p:sp>
        <p:nvSpPr>
          <p:cNvPr id="2" name="TextBox 1">
            <a:extLst>
              <a:ext uri="{FF2B5EF4-FFF2-40B4-BE49-F238E27FC236}">
                <a16:creationId xmlns:a16="http://schemas.microsoft.com/office/drawing/2014/main" id="{B1F5201D-DED7-EA48-9D87-E0A26ABA52E0}"/>
              </a:ext>
            </a:extLst>
          </p:cNvPr>
          <p:cNvSpPr txBox="1"/>
          <p:nvPr/>
        </p:nvSpPr>
        <p:spPr>
          <a:xfrm>
            <a:off x="4727848" y="5692612"/>
            <a:ext cx="1915507" cy="369332"/>
          </a:xfrm>
          <a:prstGeom prst="rect">
            <a:avLst/>
          </a:prstGeom>
          <a:noFill/>
        </p:spPr>
        <p:txBody>
          <a:bodyPr wrap="square" rtlCol="0">
            <a:spAutoFit/>
          </a:bodyPr>
          <a:lstStyle/>
          <a:p>
            <a:r>
              <a:rPr lang="en-GB" dirty="0"/>
              <a:t>Pre-COVID year</a:t>
            </a:r>
          </a:p>
        </p:txBody>
      </p:sp>
    </p:spTree>
    <p:extLst>
      <p:ext uri="{BB962C8B-B14F-4D97-AF65-F5344CB8AC3E}">
        <p14:creationId xmlns:p14="http://schemas.microsoft.com/office/powerpoint/2010/main" val="298222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13" name="TextBox 3">
            <a:extLst>
              <a:ext uri="{FF2B5EF4-FFF2-40B4-BE49-F238E27FC236}">
                <a16:creationId xmlns:a16="http://schemas.microsoft.com/office/drawing/2014/main" id="{DB925C78-F510-234F-AE8A-5CEACEC0998D}"/>
              </a:ext>
            </a:extLst>
          </p:cNvPr>
          <p:cNvSpPr txBox="1">
            <a:spLocks noChangeArrowheads="1"/>
          </p:cNvSpPr>
          <p:nvPr/>
        </p:nvSpPr>
        <p:spPr bwMode="auto">
          <a:xfrm>
            <a:off x="1040844" y="242059"/>
            <a:ext cx="5040312"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0" hangingPunct="0">
              <a:spcBef>
                <a:spcPct val="50000"/>
              </a:spcBef>
            </a:pPr>
            <a:r>
              <a:rPr lang="en-GB" sz="3200" b="1" dirty="0">
                <a:solidFill>
                  <a:srgbClr val="E0119D"/>
                </a:solidFill>
                <a:latin typeface="Arial" charset="0"/>
                <a:cs typeface="+mn-cs"/>
              </a:rPr>
              <a:t>DCD referral rate</a:t>
            </a:r>
          </a:p>
        </p:txBody>
      </p:sp>
      <p:sp>
        <p:nvSpPr>
          <p:cNvPr id="18" name="TextBox 4">
            <a:extLst>
              <a:ext uri="{FF2B5EF4-FFF2-40B4-BE49-F238E27FC236}">
                <a16:creationId xmlns:a16="http://schemas.microsoft.com/office/drawing/2014/main" id="{96934092-57C2-064A-BBE9-9AA7C729E927}"/>
              </a:ext>
            </a:extLst>
          </p:cNvPr>
          <p:cNvSpPr txBox="1">
            <a:spLocks noChangeArrowheads="1"/>
          </p:cNvSpPr>
          <p:nvPr/>
        </p:nvSpPr>
        <p:spPr bwMode="auto">
          <a:xfrm>
            <a:off x="119336" y="5723389"/>
            <a:ext cx="679608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66CC"/>
                </a:solidFill>
                <a:latin typeface="Arial" panose="020B0604020202020204" pitchFamily="34" charset="0"/>
              </a:defRPr>
            </a:lvl1pPr>
            <a:lvl2pPr marL="742950" indent="-285750">
              <a:spcBef>
                <a:spcPct val="20000"/>
              </a:spcBef>
              <a:buChar char="–"/>
              <a:defRPr sz="2800">
                <a:solidFill>
                  <a:srgbClr val="0066CC"/>
                </a:solidFill>
                <a:latin typeface="Arial" panose="020B0604020202020204" pitchFamily="34" charset="0"/>
              </a:defRPr>
            </a:lvl2pPr>
            <a:lvl3pPr marL="1143000" indent="-228600">
              <a:spcBef>
                <a:spcPct val="20000"/>
              </a:spcBef>
              <a:buChar char="•"/>
              <a:defRPr sz="2400">
                <a:solidFill>
                  <a:srgbClr val="0066CC"/>
                </a:solidFill>
                <a:latin typeface="Arial" panose="020B0604020202020204" pitchFamily="34" charset="0"/>
              </a:defRPr>
            </a:lvl3pPr>
            <a:lvl4pPr marL="1600200" indent="-228600">
              <a:spcBef>
                <a:spcPct val="20000"/>
              </a:spcBef>
              <a:buChar char="–"/>
              <a:defRPr sz="2000">
                <a:solidFill>
                  <a:srgbClr val="0066CC"/>
                </a:solidFill>
                <a:latin typeface="Arial" panose="020B0604020202020204" pitchFamily="34" charset="0"/>
              </a:defRPr>
            </a:lvl4pPr>
            <a:lvl5pPr marL="2057400" indent="-228600">
              <a:spcBef>
                <a:spcPct val="20000"/>
              </a:spcBef>
              <a:buChar char="»"/>
              <a:defRPr sz="2000">
                <a:solidFill>
                  <a:srgbClr val="0066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CC"/>
                </a:solidFill>
                <a:latin typeface="Arial" panose="020B0604020202020204" pitchFamily="34" charset="0"/>
              </a:defRPr>
            </a:lvl9pPr>
          </a:lstStyle>
          <a:p>
            <a:pPr>
              <a:spcBef>
                <a:spcPct val="50000"/>
              </a:spcBef>
              <a:buFontTx/>
              <a:buNone/>
            </a:pPr>
            <a:r>
              <a:rPr lang="en-GB" altLang="en-US" sz="1400" b="1" dirty="0">
                <a:solidFill>
                  <a:schemeClr val="tx1"/>
                </a:solidFill>
              </a:rPr>
              <a:t>1 April 2018 to 31 March 2019, data as at 9 April 2019</a:t>
            </a:r>
          </a:p>
        </p:txBody>
      </p:sp>
      <p:pic>
        <p:nvPicPr>
          <p:cNvPr id="8" name="Picture 7" descr="A screenshot of a cell phone&#10;&#10;Description automatically generated">
            <a:extLst>
              <a:ext uri="{FF2B5EF4-FFF2-40B4-BE49-F238E27FC236}">
                <a16:creationId xmlns:a16="http://schemas.microsoft.com/office/drawing/2014/main" id="{457A0B50-4069-484F-B7AE-A14DAB5361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7956" y="1068756"/>
            <a:ext cx="7070452" cy="4544156"/>
          </a:xfrm>
          <a:prstGeom prst="rect">
            <a:avLst/>
          </a:prstGeom>
        </p:spPr>
      </p:pic>
      <p:sp>
        <p:nvSpPr>
          <p:cNvPr id="7" name="TextBox 6">
            <a:extLst>
              <a:ext uri="{FF2B5EF4-FFF2-40B4-BE49-F238E27FC236}">
                <a16:creationId xmlns:a16="http://schemas.microsoft.com/office/drawing/2014/main" id="{C476C00A-EBEC-0E4D-943C-03E64F5C029D}"/>
              </a:ext>
            </a:extLst>
          </p:cNvPr>
          <p:cNvSpPr txBox="1"/>
          <p:nvPr/>
        </p:nvSpPr>
        <p:spPr>
          <a:xfrm>
            <a:off x="4727848" y="5692612"/>
            <a:ext cx="1915507" cy="369332"/>
          </a:xfrm>
          <a:prstGeom prst="rect">
            <a:avLst/>
          </a:prstGeom>
          <a:noFill/>
        </p:spPr>
        <p:txBody>
          <a:bodyPr wrap="square" rtlCol="0">
            <a:spAutoFit/>
          </a:bodyPr>
          <a:lstStyle/>
          <a:p>
            <a:r>
              <a:rPr lang="en-GB" dirty="0"/>
              <a:t>Pre-COVID year</a:t>
            </a:r>
          </a:p>
        </p:txBody>
      </p:sp>
    </p:spTree>
    <p:extLst>
      <p:ext uri="{BB962C8B-B14F-4D97-AF65-F5344CB8AC3E}">
        <p14:creationId xmlns:p14="http://schemas.microsoft.com/office/powerpoint/2010/main" val="856589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flipV="1">
            <a:off x="258187" y="3879476"/>
            <a:ext cx="4604479" cy="7993"/>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a:endParaRPr>
          </a:p>
        </p:txBody>
      </p:sp>
      <p:pic>
        <p:nvPicPr>
          <p:cNvPr id="11" name="Picture 5" descr="ID 1">
            <a:extLst>
              <a:ext uri="{FF2B5EF4-FFF2-40B4-BE49-F238E27FC236}">
                <a16:creationId xmlns:a16="http://schemas.microsoft.com/office/drawing/2014/main" id="{0D87047D-DB8E-854C-94AD-62BA173F510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37996" y="364495"/>
            <a:ext cx="2324069" cy="3276490"/>
          </a:xfrm>
          <a:prstGeom prst="rect">
            <a:avLst/>
          </a:prstGeom>
          <a:noFill/>
          <a:ln>
            <a:noFill/>
          </a:ln>
          <a:effectLst>
            <a:outerShdw blurRad="63500" dist="107763" dir="2700000" algn="ctr" rotWithShape="0">
              <a:srgbClr val="000000">
                <a:alpha val="5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808B0F58-DAC2-1240-819D-AEC63A207D4B}"/>
              </a:ext>
            </a:extLst>
          </p:cNvPr>
          <p:cNvSpPr txBox="1">
            <a:spLocks/>
          </p:cNvSpPr>
          <p:nvPr/>
        </p:nvSpPr>
        <p:spPr bwMode="auto">
          <a:xfrm>
            <a:off x="908046" y="215877"/>
            <a:ext cx="1879600" cy="957263"/>
          </a:xfrm>
          <a:prstGeom prst="rect">
            <a:avLst/>
          </a:prstGeom>
          <a:noFill/>
          <a:ln w="9525">
            <a:noFill/>
            <a:miter lim="800000"/>
            <a:headEnd/>
            <a:tailEnd/>
          </a:ln>
        </p:spPr>
        <p:txBody>
          <a:bodyPr anchor="ctr">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Arial" charset="0"/>
                <a:ea typeface="Arial" charset="0"/>
                <a:cs typeface="Arial" charset="0"/>
              </a:rPr>
              <a:t>2012</a:t>
            </a:r>
          </a:p>
        </p:txBody>
      </p:sp>
      <p:sp>
        <p:nvSpPr>
          <p:cNvPr id="12" name="Text Box 6">
            <a:extLst>
              <a:ext uri="{FF2B5EF4-FFF2-40B4-BE49-F238E27FC236}">
                <a16:creationId xmlns:a16="http://schemas.microsoft.com/office/drawing/2014/main" id="{5F559833-5A4F-584E-8206-7F41AF0736AB}"/>
              </a:ext>
            </a:extLst>
          </p:cNvPr>
          <p:cNvSpPr txBox="1">
            <a:spLocks noChangeArrowheads="1"/>
          </p:cNvSpPr>
          <p:nvPr/>
        </p:nvSpPr>
        <p:spPr bwMode="auto">
          <a:xfrm>
            <a:off x="258187" y="4211208"/>
            <a:ext cx="4604479"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just">
              <a:spcBef>
                <a:spcPct val="50000"/>
              </a:spcBef>
            </a:pPr>
            <a:r>
              <a:rPr lang="en-GB" dirty="0">
                <a:solidFill>
                  <a:srgbClr val="E0119D"/>
                </a:solidFill>
              </a:rPr>
              <a:t>Every hospital should have a written policy. </a:t>
            </a:r>
          </a:p>
          <a:p>
            <a:pPr algn="just">
              <a:spcBef>
                <a:spcPct val="50000"/>
              </a:spcBef>
            </a:pPr>
            <a:r>
              <a:rPr lang="en-GB" dirty="0">
                <a:solidFill>
                  <a:srgbClr val="E0119D"/>
                </a:solidFill>
              </a:rPr>
              <a:t>Every donating area within a given hospital adopts a consistent approach.</a:t>
            </a:r>
          </a:p>
          <a:p>
            <a:pPr algn="just">
              <a:spcBef>
                <a:spcPct val="50000"/>
              </a:spcBef>
            </a:pPr>
            <a:r>
              <a:rPr lang="en-GB" dirty="0">
                <a:solidFill>
                  <a:srgbClr val="E0119D"/>
                </a:solidFill>
              </a:rPr>
              <a:t>As far as possible ‘decouple’ early referral from individual clinician.</a:t>
            </a:r>
          </a:p>
        </p:txBody>
      </p:sp>
      <p:sp>
        <p:nvSpPr>
          <p:cNvPr id="15" name="Rectangle 4">
            <a:extLst>
              <a:ext uri="{FF2B5EF4-FFF2-40B4-BE49-F238E27FC236}">
                <a16:creationId xmlns:a16="http://schemas.microsoft.com/office/drawing/2014/main" id="{F4C9ECD8-729E-CB4E-BEB0-7C83BC3710C2}"/>
              </a:ext>
            </a:extLst>
          </p:cNvPr>
          <p:cNvSpPr txBox="1">
            <a:spLocks noChangeArrowheads="1"/>
          </p:cNvSpPr>
          <p:nvPr/>
        </p:nvSpPr>
        <p:spPr bwMode="auto">
          <a:xfrm>
            <a:off x="4439816" y="163914"/>
            <a:ext cx="5976343" cy="805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a:lstStyle>
          <a:p>
            <a:pPr eaLnBrk="1" hangingPunct="1"/>
            <a:r>
              <a:rPr lang="en-GB" sz="3600" b="1" dirty="0">
                <a:solidFill>
                  <a:srgbClr val="E0119D"/>
                </a:solidFill>
              </a:rPr>
              <a:t>Hospital Strategies</a:t>
            </a:r>
          </a:p>
        </p:txBody>
      </p:sp>
      <p:sp>
        <p:nvSpPr>
          <p:cNvPr id="19" name="Rectangle 2">
            <a:extLst>
              <a:ext uri="{FF2B5EF4-FFF2-40B4-BE49-F238E27FC236}">
                <a16:creationId xmlns:a16="http://schemas.microsoft.com/office/drawing/2014/main" id="{9F869F28-48D1-124A-989A-AEAFABBD4956}"/>
              </a:ext>
            </a:extLst>
          </p:cNvPr>
          <p:cNvSpPr txBox="1">
            <a:spLocks noChangeArrowheads="1"/>
          </p:cNvSpPr>
          <p:nvPr/>
        </p:nvSpPr>
        <p:spPr bwMode="auto">
          <a:xfrm>
            <a:off x="5332799" y="1163030"/>
            <a:ext cx="6601014" cy="4589195"/>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algn="just">
              <a:lnSpc>
                <a:spcPct val="120000"/>
              </a:lnSpc>
              <a:spcBef>
                <a:spcPct val="50000"/>
              </a:spcBef>
              <a:buFont typeface="+mj-lt"/>
              <a:buAutoNum type="arabicPeriod"/>
            </a:pPr>
            <a:r>
              <a:rPr lang="en-GB" dirty="0">
                <a:solidFill>
                  <a:srgbClr val="6E2C6B"/>
                </a:solidFill>
              </a:rPr>
              <a:t>Daily visit by Donation Nurse</a:t>
            </a:r>
          </a:p>
          <a:p>
            <a:pPr algn="just">
              <a:lnSpc>
                <a:spcPct val="120000"/>
              </a:lnSpc>
              <a:spcBef>
                <a:spcPct val="50000"/>
              </a:spcBef>
              <a:buFont typeface="+mj-lt"/>
              <a:buAutoNum type="arabicPeriod"/>
            </a:pPr>
            <a:r>
              <a:rPr lang="en-GB" dirty="0">
                <a:solidFill>
                  <a:srgbClr val="6E2C6B"/>
                </a:solidFill>
              </a:rPr>
              <a:t>Early daily phone call</a:t>
            </a:r>
          </a:p>
          <a:p>
            <a:pPr algn="just">
              <a:lnSpc>
                <a:spcPct val="120000"/>
              </a:lnSpc>
              <a:spcBef>
                <a:spcPct val="50000"/>
              </a:spcBef>
              <a:buFont typeface="+mj-lt"/>
              <a:buAutoNum type="arabicPeriod"/>
            </a:pPr>
            <a:r>
              <a:rPr lang="en-GB" dirty="0">
                <a:solidFill>
                  <a:srgbClr val="6E2C6B"/>
                </a:solidFill>
              </a:rPr>
              <a:t>Daily ICU team safety brief</a:t>
            </a:r>
            <a:endParaRPr lang="en-GB" b="1" dirty="0">
              <a:solidFill>
                <a:srgbClr val="6E2C6B"/>
              </a:solidFill>
            </a:endParaRPr>
          </a:p>
          <a:p>
            <a:pPr algn="just">
              <a:lnSpc>
                <a:spcPct val="120000"/>
              </a:lnSpc>
              <a:spcBef>
                <a:spcPct val="50000"/>
              </a:spcBef>
              <a:buFont typeface="+mj-lt"/>
              <a:buAutoNum type="arabicPeriod"/>
            </a:pPr>
            <a:r>
              <a:rPr lang="en-GB" dirty="0">
                <a:solidFill>
                  <a:srgbClr val="6E2C6B"/>
                </a:solidFill>
              </a:rPr>
              <a:t>Standard Operating Procedure          </a:t>
            </a:r>
            <a:r>
              <a:rPr lang="en-GB" dirty="0" err="1">
                <a:solidFill>
                  <a:srgbClr val="6E2C6B"/>
                </a:solidFill>
              </a:rPr>
              <a:t>eg</a:t>
            </a:r>
            <a:r>
              <a:rPr lang="en-GB" dirty="0">
                <a:solidFill>
                  <a:srgbClr val="6E2C6B"/>
                </a:solidFill>
              </a:rPr>
              <a:t> end of life care (withdrawal) or donation</a:t>
            </a:r>
            <a:endParaRPr lang="en-GB" b="1" dirty="0">
              <a:solidFill>
                <a:srgbClr val="6E2C6B"/>
              </a:solidFill>
            </a:endParaRPr>
          </a:p>
          <a:p>
            <a:pPr algn="just">
              <a:lnSpc>
                <a:spcPct val="120000"/>
              </a:lnSpc>
              <a:spcBef>
                <a:spcPct val="50000"/>
              </a:spcBef>
              <a:buFont typeface="+mj-lt"/>
              <a:buAutoNum type="arabicPeriod"/>
            </a:pPr>
            <a:r>
              <a:rPr lang="en-GB" dirty="0">
                <a:solidFill>
                  <a:srgbClr val="6E2C6B"/>
                </a:solidFill>
              </a:rPr>
              <a:t>ICU Nurse led notifications</a:t>
            </a:r>
            <a:endParaRPr lang="en-GB" b="1" dirty="0">
              <a:solidFill>
                <a:srgbClr val="6E2C6B"/>
              </a:solidFill>
            </a:endParaRPr>
          </a:p>
        </p:txBody>
      </p:sp>
    </p:spTree>
    <p:extLst>
      <p:ext uri="{BB962C8B-B14F-4D97-AF65-F5344CB8AC3E}">
        <p14:creationId xmlns:p14="http://schemas.microsoft.com/office/powerpoint/2010/main" val="1673890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art, bar chart&#10;&#10;Description automatically generated">
            <a:extLst>
              <a:ext uri="{FF2B5EF4-FFF2-40B4-BE49-F238E27FC236}">
                <a16:creationId xmlns:a16="http://schemas.microsoft.com/office/drawing/2014/main" id="{39D2423F-BA6D-4689-A60B-5D153636D39B}"/>
              </a:ext>
            </a:extLst>
          </p:cNvPr>
          <p:cNvPicPr>
            <a:picLocks noChangeAspect="1"/>
          </p:cNvPicPr>
          <p:nvPr/>
        </p:nvPicPr>
        <p:blipFill>
          <a:blip r:embed="rId2"/>
          <a:stretch>
            <a:fillRect/>
          </a:stretch>
        </p:blipFill>
        <p:spPr>
          <a:xfrm>
            <a:off x="1418825" y="458252"/>
            <a:ext cx="9708521" cy="5501464"/>
          </a:xfrm>
          <a:prstGeom prst="rect">
            <a:avLst/>
          </a:prstGeom>
        </p:spPr>
      </p:pic>
    </p:spTree>
    <p:extLst>
      <p:ext uri="{BB962C8B-B14F-4D97-AF65-F5344CB8AC3E}">
        <p14:creationId xmlns:p14="http://schemas.microsoft.com/office/powerpoint/2010/main" val="2184700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4448737-3EF4-DE45-AEB7-154395FC4244}"/>
              </a:ext>
            </a:extLst>
          </p:cNvPr>
          <p:cNvPicPr>
            <a:picLocks noChangeAspect="1"/>
          </p:cNvPicPr>
          <p:nvPr/>
        </p:nvPicPr>
        <p:blipFill rotWithShape="1">
          <a:blip r:embed="rId3">
            <a:extLst>
              <a:ext uri="{28A0092B-C50C-407E-A947-70E740481C1C}">
                <a14:useLocalDpi xmlns:a14="http://schemas.microsoft.com/office/drawing/2010/main" val="0"/>
              </a:ext>
            </a:extLst>
          </a:blip>
          <a:srcRect r="5273"/>
          <a:stretch/>
        </p:blipFill>
        <p:spPr>
          <a:xfrm>
            <a:off x="1547676" y="361675"/>
            <a:ext cx="2025502" cy="3203116"/>
          </a:xfrm>
          <a:prstGeom prst="ellipse">
            <a:avLst/>
          </a:prstGeom>
          <a:ln>
            <a:noFill/>
          </a:ln>
          <a:effectLst>
            <a:softEdge rad="112500"/>
          </a:effectLst>
        </p:spPr>
      </p:pic>
      <p:sp>
        <p:nvSpPr>
          <p:cNvPr id="16" name="Text Box 6">
            <a:extLst>
              <a:ext uri="{FF2B5EF4-FFF2-40B4-BE49-F238E27FC236}">
                <a16:creationId xmlns:a16="http://schemas.microsoft.com/office/drawing/2014/main" id="{ACA3E108-7C6E-D14C-8F2E-9A424A78BCA1}"/>
              </a:ext>
            </a:extLst>
          </p:cNvPr>
          <p:cNvSpPr txBox="1">
            <a:spLocks noChangeArrowheads="1"/>
          </p:cNvSpPr>
          <p:nvPr/>
        </p:nvSpPr>
        <p:spPr bwMode="auto">
          <a:xfrm>
            <a:off x="467143" y="3775612"/>
            <a:ext cx="4298702"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spcBef>
                <a:spcPct val="50000"/>
              </a:spcBef>
            </a:pPr>
            <a:r>
              <a:rPr lang="en-GB" sz="2800" dirty="0">
                <a:solidFill>
                  <a:srgbClr val="E0119D"/>
                </a:solidFill>
                <a:latin typeface="+mj-lt"/>
              </a:rPr>
              <a:t>Then follow the plan</a:t>
            </a:r>
            <a:r>
              <a:rPr lang="mr-IN" sz="2800" dirty="0">
                <a:solidFill>
                  <a:srgbClr val="E0119D"/>
                </a:solidFill>
                <a:latin typeface="+mj-lt"/>
              </a:rPr>
              <a:t>…</a:t>
            </a:r>
            <a:r>
              <a:rPr lang="en-GB" sz="2800" dirty="0">
                <a:solidFill>
                  <a:srgbClr val="E0119D"/>
                </a:solidFill>
                <a:latin typeface="+mj-lt"/>
              </a:rPr>
              <a:t> Increasingly patients are being referred to SNODS but then clinicians don’t follow the agreed plan.</a:t>
            </a: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flipV="1">
            <a:off x="509202" y="3618615"/>
            <a:ext cx="3930614" cy="13446"/>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a:endParaRPr>
          </a:p>
        </p:txBody>
      </p:sp>
      <p:sp>
        <p:nvSpPr>
          <p:cNvPr id="14" name="Title 1">
            <a:extLst>
              <a:ext uri="{FF2B5EF4-FFF2-40B4-BE49-F238E27FC236}">
                <a16:creationId xmlns:a16="http://schemas.microsoft.com/office/drawing/2014/main" id="{A6B15E59-DFC8-F947-8CDA-DBC0FC1E5042}"/>
              </a:ext>
            </a:extLst>
          </p:cNvPr>
          <p:cNvSpPr txBox="1">
            <a:spLocks/>
          </p:cNvSpPr>
          <p:nvPr/>
        </p:nvSpPr>
        <p:spPr bwMode="auto">
          <a:xfrm>
            <a:off x="34071" y="103508"/>
            <a:ext cx="9739786"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a:lstStyle>
          <a:p>
            <a:pPr eaLnBrk="1" hangingPunct="1"/>
            <a:r>
              <a:rPr lang="en-GB" sz="3600" b="1" dirty="0">
                <a:solidFill>
                  <a:srgbClr val="E0119D"/>
                </a:solidFill>
                <a:latin typeface="Calibri" charset="0"/>
                <a:ea typeface="ＭＳ Ｐゴシック" charset="0"/>
                <a:cs typeface="ＭＳ Ｐゴシック" charset="0"/>
              </a:rPr>
              <a:t>Be clear about what you want out of the conversation</a:t>
            </a:r>
            <a:endParaRPr lang="en-GB" sz="3200" b="1" dirty="0">
              <a:solidFill>
                <a:srgbClr val="E0119D"/>
              </a:solidFill>
              <a:latin typeface="Calibri" charset="0"/>
              <a:ea typeface="ＭＳ Ｐゴシック" charset="0"/>
              <a:cs typeface="ＭＳ Ｐゴシック" charset="0"/>
            </a:endParaRPr>
          </a:p>
        </p:txBody>
      </p:sp>
      <p:sp>
        <p:nvSpPr>
          <p:cNvPr id="18" name="Text Box 6">
            <a:extLst>
              <a:ext uri="{FF2B5EF4-FFF2-40B4-BE49-F238E27FC236}">
                <a16:creationId xmlns:a16="http://schemas.microsoft.com/office/drawing/2014/main" id="{9D785F36-1715-8049-8409-F9487C1405A1}"/>
              </a:ext>
            </a:extLst>
          </p:cNvPr>
          <p:cNvSpPr txBox="1">
            <a:spLocks noChangeArrowheads="1"/>
          </p:cNvSpPr>
          <p:nvPr/>
        </p:nvSpPr>
        <p:spPr bwMode="auto">
          <a:xfrm>
            <a:off x="5091874" y="1405818"/>
            <a:ext cx="6536162" cy="4146391"/>
          </a:xfrm>
          <a:prstGeom prst="rect">
            <a:avLst/>
          </a:prstGeom>
          <a:solidFill>
            <a:srgbClr val="F8F8F8"/>
          </a:solidFill>
          <a:ln w="28575">
            <a:solidFill>
              <a:srgbClr val="6E2C6B"/>
            </a:solid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514338" indent="-514338">
              <a:lnSpc>
                <a:spcPct val="115000"/>
              </a:lnSpc>
              <a:spcBef>
                <a:spcPct val="25000"/>
              </a:spcBef>
              <a:buFont typeface="+mj-lt"/>
              <a:buAutoNum type="arabicPeriod"/>
            </a:pPr>
            <a:r>
              <a:rPr lang="en-GB" sz="2600" b="1" dirty="0">
                <a:latin typeface="Calibri" charset="0"/>
              </a:rPr>
              <a:t>Family to be spoken to…	             </a:t>
            </a:r>
            <a:r>
              <a:rPr lang="en-GB" sz="2600" dirty="0">
                <a:latin typeface="Calibri" charset="0"/>
              </a:rPr>
              <a:t>(SNODs mobilise)</a:t>
            </a:r>
          </a:p>
          <a:p>
            <a:pPr marL="514338" indent="-514338">
              <a:lnSpc>
                <a:spcPct val="115000"/>
              </a:lnSpc>
              <a:spcBef>
                <a:spcPct val="25000"/>
              </a:spcBef>
              <a:buFont typeface="+mj-lt"/>
              <a:buAutoNum type="arabicPeriod"/>
            </a:pPr>
            <a:r>
              <a:rPr lang="en-GB" sz="2600" b="1" dirty="0">
                <a:latin typeface="Calibri" charset="0"/>
              </a:rPr>
              <a:t>Possible donation potential…                </a:t>
            </a:r>
            <a:r>
              <a:rPr lang="en-GB" sz="2600" dirty="0">
                <a:latin typeface="Calibri" charset="0"/>
              </a:rPr>
              <a:t>(SNODs can assess and advise)</a:t>
            </a:r>
          </a:p>
          <a:p>
            <a:pPr marL="514338" indent="-514338">
              <a:lnSpc>
                <a:spcPct val="115000"/>
              </a:lnSpc>
              <a:spcBef>
                <a:spcPct val="25000"/>
              </a:spcBef>
              <a:buFont typeface="+mj-lt"/>
              <a:buAutoNum type="arabicPeriod"/>
            </a:pPr>
            <a:r>
              <a:rPr lang="en-GB" sz="2600" b="1" dirty="0">
                <a:latin typeface="Calibri" charset="0"/>
              </a:rPr>
              <a:t>ODR check…                                               </a:t>
            </a:r>
            <a:r>
              <a:rPr lang="en-GB" sz="2600" dirty="0">
                <a:latin typeface="Calibri" charset="0"/>
              </a:rPr>
              <a:t>(SNODs can access and inform you)</a:t>
            </a:r>
          </a:p>
          <a:p>
            <a:pPr marL="514338" indent="-514338">
              <a:lnSpc>
                <a:spcPct val="115000"/>
              </a:lnSpc>
              <a:spcBef>
                <a:spcPct val="25000"/>
              </a:spcBef>
              <a:buFont typeface="+mj-lt"/>
              <a:buAutoNum type="arabicPeriod"/>
            </a:pPr>
            <a:r>
              <a:rPr lang="en-GB" sz="2600" b="1" dirty="0">
                <a:latin typeface="Calibri" charset="0"/>
              </a:rPr>
              <a:t>Family mentioned donation               </a:t>
            </a:r>
            <a:r>
              <a:rPr lang="en-GB" sz="2600" dirty="0">
                <a:latin typeface="Calibri" charset="0"/>
              </a:rPr>
              <a:t>(SNODs can help answer questions)</a:t>
            </a:r>
          </a:p>
        </p:txBody>
      </p:sp>
    </p:spTree>
    <p:extLst>
      <p:ext uri="{BB962C8B-B14F-4D97-AF65-F5344CB8AC3E}">
        <p14:creationId xmlns:p14="http://schemas.microsoft.com/office/powerpoint/2010/main" val="148208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8" name="TextBox 7">
            <a:extLst>
              <a:ext uri="{FF2B5EF4-FFF2-40B4-BE49-F238E27FC236}">
                <a16:creationId xmlns:a16="http://schemas.microsoft.com/office/drawing/2014/main" id="{AE0CDE26-A1B4-254B-B630-E6B1FAC8825E}"/>
              </a:ext>
            </a:extLst>
          </p:cNvPr>
          <p:cNvSpPr txBox="1"/>
          <p:nvPr/>
        </p:nvSpPr>
        <p:spPr>
          <a:xfrm>
            <a:off x="4138780" y="432470"/>
            <a:ext cx="1371600" cy="369332"/>
          </a:xfrm>
          <a:prstGeom prst="rect">
            <a:avLst/>
          </a:prstGeom>
          <a:noFill/>
        </p:spPr>
        <p:txBody>
          <a:bodyPr wrap="square" rtlCol="0">
            <a:spAutoFit/>
          </a:bodyPr>
          <a:lstStyle/>
          <a:p>
            <a:pPr algn="ctr"/>
            <a:r>
              <a:rPr lang="en-US" b="1" dirty="0">
                <a:solidFill>
                  <a:srgbClr val="6E2C6B"/>
                </a:solidFill>
                <a:latin typeface="Arial"/>
                <a:ea typeface=""/>
              </a:rPr>
              <a:t>Identify</a:t>
            </a:r>
          </a:p>
        </p:txBody>
      </p:sp>
      <p:sp>
        <p:nvSpPr>
          <p:cNvPr id="10" name="TextBox 9">
            <a:extLst>
              <a:ext uri="{FF2B5EF4-FFF2-40B4-BE49-F238E27FC236}">
                <a16:creationId xmlns:a16="http://schemas.microsoft.com/office/drawing/2014/main" id="{BAEAC002-9F15-4645-82F3-3D1C10ABF03D}"/>
              </a:ext>
            </a:extLst>
          </p:cNvPr>
          <p:cNvSpPr txBox="1"/>
          <p:nvPr/>
        </p:nvSpPr>
        <p:spPr>
          <a:xfrm>
            <a:off x="5300831" y="3164138"/>
            <a:ext cx="1391566" cy="646331"/>
          </a:xfrm>
          <a:prstGeom prst="rect">
            <a:avLst/>
          </a:prstGeom>
          <a:noFill/>
        </p:spPr>
        <p:txBody>
          <a:bodyPr wrap="square" rtlCol="0">
            <a:spAutoFit/>
          </a:bodyPr>
          <a:lstStyle/>
          <a:p>
            <a:r>
              <a:rPr lang="en-US" b="1" dirty="0">
                <a:solidFill>
                  <a:srgbClr val="E0119D"/>
                </a:solidFill>
                <a:latin typeface="Arial"/>
                <a:ea typeface=""/>
              </a:rPr>
              <a:t>Notify, </a:t>
            </a:r>
          </a:p>
          <a:p>
            <a:r>
              <a:rPr lang="en-US" b="1" dirty="0">
                <a:solidFill>
                  <a:srgbClr val="E0119D"/>
                </a:solidFill>
                <a:latin typeface="Arial"/>
                <a:ea typeface=""/>
              </a:rPr>
              <a:t>Time 0 hrs</a:t>
            </a:r>
          </a:p>
        </p:txBody>
      </p:sp>
      <p:sp>
        <p:nvSpPr>
          <p:cNvPr id="11" name="TextBox 10">
            <a:extLst>
              <a:ext uri="{FF2B5EF4-FFF2-40B4-BE49-F238E27FC236}">
                <a16:creationId xmlns:a16="http://schemas.microsoft.com/office/drawing/2014/main" id="{75D48857-4FEF-7F4F-95AB-D30A07FEB27E}"/>
              </a:ext>
            </a:extLst>
          </p:cNvPr>
          <p:cNvSpPr txBox="1"/>
          <p:nvPr/>
        </p:nvSpPr>
        <p:spPr>
          <a:xfrm>
            <a:off x="2157580" y="432471"/>
            <a:ext cx="1752600" cy="369332"/>
          </a:xfrm>
          <a:prstGeom prst="rect">
            <a:avLst/>
          </a:prstGeom>
          <a:noFill/>
        </p:spPr>
        <p:txBody>
          <a:bodyPr wrap="square" rtlCol="0">
            <a:spAutoFit/>
          </a:bodyPr>
          <a:lstStyle/>
          <a:p>
            <a:pPr algn="ctr"/>
            <a:r>
              <a:rPr lang="en-US" b="1" dirty="0">
                <a:solidFill>
                  <a:srgbClr val="E0119D"/>
                </a:solidFill>
                <a:latin typeface="Arial"/>
                <a:ea typeface=""/>
              </a:rPr>
              <a:t>Recognise</a:t>
            </a:r>
          </a:p>
        </p:txBody>
      </p:sp>
      <p:pic>
        <p:nvPicPr>
          <p:cNvPr id="12" name="Picture 11" descr="iStock_000012148264XSmall.jpg">
            <a:extLst>
              <a:ext uri="{FF2B5EF4-FFF2-40B4-BE49-F238E27FC236}">
                <a16:creationId xmlns:a16="http://schemas.microsoft.com/office/drawing/2014/main" id="{21DC3FA5-99E2-0247-A8AC-09A72B30C648}"/>
              </a:ext>
            </a:extLst>
          </p:cNvPr>
          <p:cNvPicPr>
            <a:picLocks noChangeAspect="1"/>
          </p:cNvPicPr>
          <p:nvPr/>
        </p:nvPicPr>
        <p:blipFill>
          <a:blip r:embed="rId3"/>
          <a:stretch>
            <a:fillRect/>
          </a:stretch>
        </p:blipFill>
        <p:spPr>
          <a:xfrm>
            <a:off x="538331" y="908720"/>
            <a:ext cx="4762500" cy="4686300"/>
          </a:xfrm>
          <a:prstGeom prst="rect">
            <a:avLst/>
          </a:prstGeom>
        </p:spPr>
      </p:pic>
      <p:pic>
        <p:nvPicPr>
          <p:cNvPr id="15" name="Picture 14">
            <a:extLst>
              <a:ext uri="{FF2B5EF4-FFF2-40B4-BE49-F238E27FC236}">
                <a16:creationId xmlns:a16="http://schemas.microsoft.com/office/drawing/2014/main" id="{61111144-B7AD-A24E-9403-4740A976C9C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366" r="14764" b="32217"/>
          <a:stretch/>
        </p:blipFill>
        <p:spPr>
          <a:xfrm>
            <a:off x="1929897" y="2478072"/>
            <a:ext cx="1910196" cy="1694961"/>
          </a:xfrm>
          <a:prstGeom prst="rect">
            <a:avLst/>
          </a:prstGeom>
        </p:spPr>
      </p:pic>
      <p:sp>
        <p:nvSpPr>
          <p:cNvPr id="16" name="Rectangle 15">
            <a:extLst>
              <a:ext uri="{FF2B5EF4-FFF2-40B4-BE49-F238E27FC236}">
                <a16:creationId xmlns:a16="http://schemas.microsoft.com/office/drawing/2014/main" id="{B0264638-ED78-2A47-8E0E-2AE05DB2C87C}"/>
              </a:ext>
            </a:extLst>
          </p:cNvPr>
          <p:cNvSpPr/>
          <p:nvPr/>
        </p:nvSpPr>
        <p:spPr>
          <a:xfrm>
            <a:off x="162860" y="4313474"/>
            <a:ext cx="5376687" cy="1477328"/>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r>
              <a:rPr lang="en-GB" b="1" dirty="0">
                <a:solidFill>
                  <a:srgbClr val="FFFFFF"/>
                </a:solidFill>
                <a:ea typeface="ＭＳ Ｐゴシック" charset="0"/>
                <a:cs typeface="ＭＳ Ｐゴシック" charset="0"/>
              </a:rPr>
              <a:t>If not identified as potential donors by the healthcare professionals caring for them at the end of life, no one looks at the organ donor register and no approach to their family to offer organ donation is made. </a:t>
            </a:r>
            <a:endParaRPr lang="en-US" b="1" dirty="0">
              <a:solidFill>
                <a:srgbClr val="FFFFFF"/>
              </a:solidFill>
              <a:ea typeface="ＭＳ Ｐゴシック" charset="0"/>
              <a:cs typeface="ＭＳ Ｐゴシック" charset="0"/>
            </a:endParaRPr>
          </a:p>
        </p:txBody>
      </p:sp>
      <p:sp>
        <p:nvSpPr>
          <p:cNvPr id="20" name="Title 1">
            <a:extLst>
              <a:ext uri="{FF2B5EF4-FFF2-40B4-BE49-F238E27FC236}">
                <a16:creationId xmlns:a16="http://schemas.microsoft.com/office/drawing/2014/main" id="{B6D1C0A4-7E3A-8248-BC2E-F273E0A51CD9}"/>
              </a:ext>
            </a:extLst>
          </p:cNvPr>
          <p:cNvSpPr txBox="1">
            <a:spLocks/>
          </p:cNvSpPr>
          <p:nvPr/>
        </p:nvSpPr>
        <p:spPr bwMode="auto">
          <a:xfrm>
            <a:off x="6487754" y="801802"/>
            <a:ext cx="5618396"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a:lstStyle>
          <a:p>
            <a:pPr eaLnBrk="1" hangingPunct="1"/>
            <a:r>
              <a:rPr lang="en-GB" kern="0" dirty="0">
                <a:solidFill>
                  <a:srgbClr val="E0119D"/>
                </a:solidFill>
                <a:latin typeface="Calibri" charset="0"/>
                <a:ea typeface="ＭＳ Ｐゴシック" charset="0"/>
                <a:cs typeface="ＭＳ Ｐゴシック" charset="0"/>
              </a:rPr>
              <a:t>Session Objectives</a:t>
            </a:r>
          </a:p>
        </p:txBody>
      </p:sp>
      <p:sp>
        <p:nvSpPr>
          <p:cNvPr id="21" name="Text Box 6">
            <a:extLst>
              <a:ext uri="{FF2B5EF4-FFF2-40B4-BE49-F238E27FC236}">
                <a16:creationId xmlns:a16="http://schemas.microsoft.com/office/drawing/2014/main" id="{6608CB4D-0FBD-354D-88FC-35C1637AD0DF}"/>
              </a:ext>
            </a:extLst>
          </p:cNvPr>
          <p:cNvSpPr txBox="1">
            <a:spLocks noChangeArrowheads="1"/>
          </p:cNvSpPr>
          <p:nvPr/>
        </p:nvSpPr>
        <p:spPr bwMode="auto">
          <a:xfrm>
            <a:off x="6573604" y="1654653"/>
            <a:ext cx="5618396" cy="4264373"/>
          </a:xfrm>
          <a:prstGeom prst="rect">
            <a:avLst/>
          </a:prstGeom>
          <a:solidFill>
            <a:srgbClr val="F8F8F8"/>
          </a:solidFill>
          <a:ln w="28575">
            <a:solidFill>
              <a:srgbClr val="6E2C6B"/>
            </a:solid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lnSpc>
                <a:spcPct val="115000"/>
              </a:lnSpc>
              <a:spcBef>
                <a:spcPct val="25000"/>
              </a:spcBef>
            </a:pPr>
            <a:r>
              <a:rPr lang="en-GB" sz="2800" b="1" dirty="0">
                <a:solidFill>
                  <a:srgbClr val="002060"/>
                </a:solidFill>
                <a:latin typeface="Calibri" charset="0"/>
              </a:rPr>
              <a:t>Who, When and Why of Notification</a:t>
            </a:r>
          </a:p>
          <a:p>
            <a:pPr>
              <a:lnSpc>
                <a:spcPct val="115000"/>
              </a:lnSpc>
              <a:spcBef>
                <a:spcPct val="25000"/>
              </a:spcBef>
            </a:pPr>
            <a:r>
              <a:rPr lang="en-GB" sz="2400" b="1" dirty="0">
                <a:solidFill>
                  <a:srgbClr val="002060"/>
                </a:solidFill>
                <a:latin typeface="Calibri" charset="0"/>
              </a:rPr>
              <a:t>Who? ✔️</a:t>
            </a:r>
          </a:p>
          <a:p>
            <a:pPr marL="457189" indent="-457189">
              <a:lnSpc>
                <a:spcPct val="115000"/>
              </a:lnSpc>
              <a:spcBef>
                <a:spcPct val="25000"/>
              </a:spcBef>
              <a:buFont typeface="Arial" charset="0"/>
              <a:buChar char="•"/>
            </a:pPr>
            <a:r>
              <a:rPr lang="en-GB" sz="2400" b="1" dirty="0">
                <a:solidFill>
                  <a:srgbClr val="000000"/>
                </a:solidFill>
                <a:latin typeface="Calibri" charset="0"/>
              </a:rPr>
              <a:t>NICE Guidance</a:t>
            </a:r>
          </a:p>
          <a:p>
            <a:pPr>
              <a:lnSpc>
                <a:spcPct val="115000"/>
              </a:lnSpc>
              <a:spcBef>
                <a:spcPct val="25000"/>
              </a:spcBef>
            </a:pPr>
            <a:r>
              <a:rPr lang="en-GB" sz="2400" b="1" dirty="0">
                <a:solidFill>
                  <a:srgbClr val="002060"/>
                </a:solidFill>
                <a:latin typeface="Calibri" charset="0"/>
              </a:rPr>
              <a:t>When? ✔️</a:t>
            </a:r>
          </a:p>
          <a:p>
            <a:pPr marL="342900" indent="-342900">
              <a:lnSpc>
                <a:spcPct val="115000"/>
              </a:lnSpc>
              <a:spcBef>
                <a:spcPct val="25000"/>
              </a:spcBef>
              <a:buFont typeface="Arial" panose="020B0604020202020204" pitchFamily="34" charset="0"/>
              <a:buChar char="•"/>
            </a:pPr>
            <a:r>
              <a:rPr lang="en-GB" sz="2400" b="1" dirty="0">
                <a:solidFill>
                  <a:srgbClr val="000000"/>
                </a:solidFill>
                <a:latin typeface="Calibri" charset="0"/>
              </a:rPr>
              <a:t>Timely</a:t>
            </a:r>
          </a:p>
          <a:p>
            <a:pPr>
              <a:lnSpc>
                <a:spcPct val="115000"/>
              </a:lnSpc>
              <a:spcBef>
                <a:spcPct val="25000"/>
              </a:spcBef>
            </a:pPr>
            <a:r>
              <a:rPr lang="en-GB" sz="2400" b="1" dirty="0">
                <a:solidFill>
                  <a:srgbClr val="002060"/>
                </a:solidFill>
                <a:latin typeface="Calibri" charset="0"/>
              </a:rPr>
              <a:t>Why do we ask for 100% notification? ✔️</a:t>
            </a:r>
          </a:p>
          <a:p>
            <a:pPr marL="457189" indent="-457189">
              <a:lnSpc>
                <a:spcPct val="115000"/>
              </a:lnSpc>
              <a:spcBef>
                <a:spcPct val="25000"/>
              </a:spcBef>
              <a:buFont typeface="Arial" charset="0"/>
              <a:buChar char="•"/>
            </a:pPr>
            <a:r>
              <a:rPr lang="en-GB" sz="2400" b="1" dirty="0">
                <a:solidFill>
                  <a:srgbClr val="000000"/>
                </a:solidFill>
                <a:latin typeface="Calibri" charset="0"/>
              </a:rPr>
              <a:t>Minimise misses</a:t>
            </a:r>
          </a:p>
          <a:p>
            <a:pPr>
              <a:lnSpc>
                <a:spcPct val="115000"/>
              </a:lnSpc>
              <a:spcBef>
                <a:spcPct val="25000"/>
              </a:spcBef>
            </a:pPr>
            <a:r>
              <a:rPr lang="en-GB" sz="2800" b="1" dirty="0">
                <a:solidFill>
                  <a:srgbClr val="002060"/>
                </a:solidFill>
                <a:latin typeface="Calibri" charset="0"/>
              </a:rPr>
              <a:t>Is paediatrics different?</a:t>
            </a:r>
            <a:endParaRPr lang="en-GB" sz="3200" b="1" dirty="0">
              <a:solidFill>
                <a:srgbClr val="000000"/>
              </a:solidFill>
              <a:latin typeface="Calibri" charset="0"/>
            </a:endParaRPr>
          </a:p>
        </p:txBody>
      </p:sp>
    </p:spTree>
    <p:extLst>
      <p:ext uri="{BB962C8B-B14F-4D97-AF65-F5344CB8AC3E}">
        <p14:creationId xmlns:p14="http://schemas.microsoft.com/office/powerpoint/2010/main" val="27471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animBg="1"/>
      <p:bldP spid="20" grpId="0"/>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FBB6CDBD-E0A9-F64B-A439-E1DB872131BC}"/>
              </a:ext>
            </a:extLst>
          </p:cNvPr>
          <p:cNvSpPr txBox="1"/>
          <p:nvPr/>
        </p:nvSpPr>
        <p:spPr>
          <a:xfrm>
            <a:off x="4628486" y="801727"/>
            <a:ext cx="5328592" cy="584775"/>
          </a:xfrm>
          <a:prstGeom prst="rect">
            <a:avLst/>
          </a:prstGeom>
          <a:noFill/>
        </p:spPr>
        <p:txBody>
          <a:bodyPr wrap="square" rtlCol="0">
            <a:spAutoFit/>
          </a:bodyPr>
          <a:lstStyle/>
          <a:p>
            <a:r>
              <a:rPr lang="en-US" sz="3200" b="1" dirty="0"/>
              <a:t>Is paediatrics different?</a:t>
            </a:r>
          </a:p>
        </p:txBody>
      </p:sp>
      <p:sp>
        <p:nvSpPr>
          <p:cNvPr id="6" name="Rectangle 5">
            <a:extLst>
              <a:ext uri="{FF2B5EF4-FFF2-40B4-BE49-F238E27FC236}">
                <a16:creationId xmlns:a16="http://schemas.microsoft.com/office/drawing/2014/main" id="{7AB84CE9-04F7-7941-A39D-79118C97EBB0}"/>
              </a:ext>
            </a:extLst>
          </p:cNvPr>
          <p:cNvSpPr/>
          <p:nvPr/>
        </p:nvSpPr>
        <p:spPr>
          <a:xfrm>
            <a:off x="4655840" y="2468984"/>
            <a:ext cx="7060160" cy="2468048"/>
          </a:xfrm>
          <a:prstGeom prst="rect">
            <a:avLst/>
          </a:prstGeom>
          <a:solidFill>
            <a:srgbClr val="F8F8F8"/>
          </a:solidFill>
          <a:ln w="28575">
            <a:solidFill>
              <a:srgbClr val="6E2C6B"/>
            </a:solidFill>
            <a:miter lim="800000"/>
            <a:headEnd/>
            <a:tailEnd/>
          </a:ln>
        </p:spPr>
        <p:txBody>
          <a:bodyPr wrap="square">
            <a:spAutoFit/>
          </a:bodyPr>
          <a:lstStyle/>
          <a:p>
            <a:pPr marL="514338" indent="-514338">
              <a:lnSpc>
                <a:spcPct val="115000"/>
              </a:lnSpc>
              <a:spcBef>
                <a:spcPct val="25000"/>
              </a:spcBef>
              <a:buFont typeface="+mj-lt"/>
              <a:buAutoNum type="arabicPeriod"/>
            </a:pPr>
            <a:r>
              <a:rPr lang="en-GB" altLang="en-US" sz="2400" b="1" dirty="0">
                <a:latin typeface="Calibri" charset="0"/>
              </a:rPr>
              <a:t>Plan to diagnose death using neurological criteria</a:t>
            </a:r>
          </a:p>
          <a:p>
            <a:pPr marL="514338" indent="-514338">
              <a:lnSpc>
                <a:spcPct val="115000"/>
              </a:lnSpc>
              <a:spcBef>
                <a:spcPct val="25000"/>
              </a:spcBef>
              <a:buFont typeface="+mj-lt"/>
              <a:buAutoNum type="arabicPeriod"/>
            </a:pPr>
            <a:r>
              <a:rPr lang="en-GB" altLang="en-US" sz="2400" b="1" dirty="0">
                <a:latin typeface="Calibri" charset="0"/>
              </a:rPr>
              <a:t>Plan to withdraw life-sustaining treatment</a:t>
            </a:r>
          </a:p>
          <a:p>
            <a:pPr marL="514338" indent="-514338">
              <a:lnSpc>
                <a:spcPct val="115000"/>
              </a:lnSpc>
              <a:spcBef>
                <a:spcPct val="25000"/>
              </a:spcBef>
              <a:buFont typeface="+mj-lt"/>
              <a:buAutoNum type="arabicPeriod"/>
            </a:pPr>
            <a:r>
              <a:rPr lang="en-GB" altLang="en-US" sz="2400" b="1" dirty="0">
                <a:latin typeface="Calibri" charset="0"/>
              </a:rPr>
              <a:t>Early planning for end of life care</a:t>
            </a:r>
          </a:p>
          <a:p>
            <a:pPr marL="514338" indent="-514338">
              <a:lnSpc>
                <a:spcPct val="115000"/>
              </a:lnSpc>
              <a:spcBef>
                <a:spcPct val="25000"/>
              </a:spcBef>
              <a:buFont typeface="+mj-lt"/>
              <a:buAutoNum type="arabicPeriod"/>
            </a:pPr>
            <a:r>
              <a:rPr lang="en-GB" altLang="en-US" sz="2400" b="1" dirty="0">
                <a:latin typeface="Calibri" charset="0"/>
              </a:rPr>
              <a:t>Plan for MDT meeting to discuss appropriateness of care</a:t>
            </a:r>
          </a:p>
        </p:txBody>
      </p:sp>
      <p:sp>
        <p:nvSpPr>
          <p:cNvPr id="7" name="TextBox 6">
            <a:extLst>
              <a:ext uri="{FF2B5EF4-FFF2-40B4-BE49-F238E27FC236}">
                <a16:creationId xmlns:a16="http://schemas.microsoft.com/office/drawing/2014/main" id="{29351FCB-09F2-DA4D-8F03-6CDCB2D8BF25}"/>
              </a:ext>
            </a:extLst>
          </p:cNvPr>
          <p:cNvSpPr txBox="1"/>
          <p:nvPr/>
        </p:nvSpPr>
        <p:spPr>
          <a:xfrm>
            <a:off x="4571958" y="1671580"/>
            <a:ext cx="5400600" cy="707886"/>
          </a:xfrm>
          <a:prstGeom prst="rect">
            <a:avLst/>
          </a:prstGeom>
          <a:noFill/>
        </p:spPr>
        <p:txBody>
          <a:bodyPr wrap="square" rtlCol="0">
            <a:spAutoFit/>
          </a:bodyPr>
          <a:lstStyle/>
          <a:p>
            <a:r>
              <a:rPr lang="en-US" sz="4000" dirty="0">
                <a:solidFill>
                  <a:srgbClr val="E0119D"/>
                </a:solidFill>
              </a:rPr>
              <a:t>Notification Triggers</a:t>
            </a:r>
          </a:p>
        </p:txBody>
      </p:sp>
      <p:pic>
        <p:nvPicPr>
          <p:cNvPr id="8" name="Picture 7" descr="A group of stuffed animals&#10;&#10;Description automatically generated with low confidence">
            <a:extLst>
              <a:ext uri="{FF2B5EF4-FFF2-40B4-BE49-F238E27FC236}">
                <a16:creationId xmlns:a16="http://schemas.microsoft.com/office/drawing/2014/main" id="{6C398C96-7F02-8F48-968F-87F4E881B0ED}"/>
              </a:ext>
            </a:extLst>
          </p:cNvPr>
          <p:cNvPicPr>
            <a:picLocks noChangeAspect="1"/>
          </p:cNvPicPr>
          <p:nvPr/>
        </p:nvPicPr>
        <p:blipFill>
          <a:blip r:embed="rId3"/>
          <a:stretch>
            <a:fillRect/>
          </a:stretch>
        </p:blipFill>
        <p:spPr>
          <a:xfrm>
            <a:off x="407368" y="208271"/>
            <a:ext cx="4032448" cy="57251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86883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6CDBD-E0A9-F64B-A439-E1DB872131BC}"/>
              </a:ext>
            </a:extLst>
          </p:cNvPr>
          <p:cNvSpPr txBox="1"/>
          <p:nvPr/>
        </p:nvSpPr>
        <p:spPr>
          <a:xfrm>
            <a:off x="4702696" y="1196752"/>
            <a:ext cx="7225952" cy="5509200"/>
          </a:xfrm>
          <a:prstGeom prst="rect">
            <a:avLst/>
          </a:prstGeom>
          <a:noFill/>
        </p:spPr>
        <p:txBody>
          <a:bodyPr wrap="square" rtlCol="0">
            <a:spAutoFit/>
          </a:bodyPr>
          <a:lstStyle/>
          <a:p>
            <a:r>
              <a:rPr lang="en-US" sz="3200" dirty="0">
                <a:solidFill>
                  <a:srgbClr val="E0119D"/>
                </a:solidFill>
              </a:rPr>
              <a:t>Paediatric care planning often works in parallel.</a:t>
            </a:r>
          </a:p>
          <a:p>
            <a:endParaRPr lang="en-US" sz="3200" dirty="0">
              <a:solidFill>
                <a:srgbClr val="E0119D"/>
              </a:solidFill>
            </a:endParaRPr>
          </a:p>
          <a:p>
            <a:endParaRPr lang="en-US" sz="3200" dirty="0">
              <a:solidFill>
                <a:srgbClr val="E0119D"/>
              </a:solidFill>
            </a:endParaRPr>
          </a:p>
          <a:p>
            <a:endParaRPr lang="en-US" sz="3200" dirty="0">
              <a:solidFill>
                <a:srgbClr val="E0119D"/>
              </a:solidFill>
            </a:endParaRPr>
          </a:p>
          <a:p>
            <a:endParaRPr lang="en-US" sz="3200" dirty="0">
              <a:solidFill>
                <a:srgbClr val="E0119D"/>
              </a:solidFill>
            </a:endParaRPr>
          </a:p>
          <a:p>
            <a:r>
              <a:rPr lang="en-US" sz="3200" dirty="0">
                <a:solidFill>
                  <a:srgbClr val="E0119D"/>
                </a:solidFill>
              </a:rPr>
              <a:t>Explicit consideration of donation prior to team/parental decision re futility may be required (unusual in adults)</a:t>
            </a:r>
          </a:p>
          <a:p>
            <a:endParaRPr lang="en-US" sz="3200" dirty="0">
              <a:solidFill>
                <a:srgbClr val="E0119D"/>
              </a:solidFill>
            </a:endParaRPr>
          </a:p>
          <a:p>
            <a:endParaRPr lang="en-US" sz="3200" dirty="0">
              <a:solidFill>
                <a:srgbClr val="E0119D"/>
              </a:solidFill>
            </a:endParaRP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pic>
        <p:nvPicPr>
          <p:cNvPr id="6" name="Picture 5" descr="A group of stuffed animals&#10;&#10;Description automatically generated with low confidence">
            <a:extLst>
              <a:ext uri="{FF2B5EF4-FFF2-40B4-BE49-F238E27FC236}">
                <a16:creationId xmlns:a16="http://schemas.microsoft.com/office/drawing/2014/main" id="{070D8B0E-670D-4641-975A-566B788D9368}"/>
              </a:ext>
            </a:extLst>
          </p:cNvPr>
          <p:cNvPicPr>
            <a:picLocks noChangeAspect="1"/>
          </p:cNvPicPr>
          <p:nvPr/>
        </p:nvPicPr>
        <p:blipFill>
          <a:blip r:embed="rId3"/>
          <a:stretch>
            <a:fillRect/>
          </a:stretch>
        </p:blipFill>
        <p:spPr>
          <a:xfrm>
            <a:off x="407368" y="208271"/>
            <a:ext cx="4032448" cy="57251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4" name="Straight Connector 3">
            <a:extLst>
              <a:ext uri="{FF2B5EF4-FFF2-40B4-BE49-F238E27FC236}">
                <a16:creationId xmlns:a16="http://schemas.microsoft.com/office/drawing/2014/main" id="{35F91684-D503-ED44-A517-5135F03C8C50}"/>
              </a:ext>
            </a:extLst>
          </p:cNvPr>
          <p:cNvCxnSpPr>
            <a:cxnSpLocks/>
          </p:cNvCxnSpPr>
          <p:nvPr/>
        </p:nvCxnSpPr>
        <p:spPr bwMode="auto">
          <a:xfrm flipV="1">
            <a:off x="6278034" y="1844824"/>
            <a:ext cx="2194230" cy="2087260"/>
          </a:xfrm>
          <a:prstGeom prst="line">
            <a:avLst/>
          </a:prstGeom>
          <a:solidFill>
            <a:schemeClr val="accent1"/>
          </a:solidFill>
          <a:ln w="76200" cap="flat" cmpd="sng" algn="ctr">
            <a:solidFill>
              <a:srgbClr val="00B0F0"/>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A8682D1-D1E1-7A46-AD84-5E39E54A2E78}"/>
              </a:ext>
            </a:extLst>
          </p:cNvPr>
          <p:cNvCxnSpPr>
            <a:cxnSpLocks/>
          </p:cNvCxnSpPr>
          <p:nvPr/>
        </p:nvCxnSpPr>
        <p:spPr bwMode="auto">
          <a:xfrm flipV="1">
            <a:off x="7300646" y="2076519"/>
            <a:ext cx="2030052" cy="1988693"/>
          </a:xfrm>
          <a:prstGeom prst="line">
            <a:avLst/>
          </a:prstGeom>
          <a:solidFill>
            <a:schemeClr val="accent1"/>
          </a:solidFill>
          <a:ln w="76200" cap="flat" cmpd="sng" algn="ctr">
            <a:solidFill>
              <a:srgbClr val="00B050"/>
            </a:solidFill>
            <a:prstDash val="solid"/>
            <a:round/>
            <a:headEnd type="none" w="med" len="med"/>
            <a:tailEnd type="none" w="med" len="med"/>
          </a:ln>
          <a:effectLst/>
        </p:spPr>
      </p:cxnSp>
    </p:spTree>
    <p:extLst>
      <p:ext uri="{BB962C8B-B14F-4D97-AF65-F5344CB8AC3E}">
        <p14:creationId xmlns:p14="http://schemas.microsoft.com/office/powerpoint/2010/main" val="3650023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8" name="TextBox 7">
            <a:extLst>
              <a:ext uri="{FF2B5EF4-FFF2-40B4-BE49-F238E27FC236}">
                <a16:creationId xmlns:a16="http://schemas.microsoft.com/office/drawing/2014/main" id="{AE0CDE26-A1B4-254B-B630-E6B1FAC8825E}"/>
              </a:ext>
            </a:extLst>
          </p:cNvPr>
          <p:cNvSpPr txBox="1"/>
          <p:nvPr/>
        </p:nvSpPr>
        <p:spPr>
          <a:xfrm>
            <a:off x="4138780" y="432470"/>
            <a:ext cx="1371600" cy="369332"/>
          </a:xfrm>
          <a:prstGeom prst="rect">
            <a:avLst/>
          </a:prstGeom>
          <a:noFill/>
        </p:spPr>
        <p:txBody>
          <a:bodyPr wrap="square" rtlCol="0">
            <a:spAutoFit/>
          </a:bodyPr>
          <a:lstStyle/>
          <a:p>
            <a:pPr algn="ctr"/>
            <a:r>
              <a:rPr lang="en-US" b="1" dirty="0">
                <a:solidFill>
                  <a:srgbClr val="6E2C6B"/>
                </a:solidFill>
                <a:latin typeface="Arial"/>
                <a:ea typeface=""/>
              </a:rPr>
              <a:t>Identify</a:t>
            </a:r>
          </a:p>
        </p:txBody>
      </p:sp>
      <p:sp>
        <p:nvSpPr>
          <p:cNvPr id="10" name="TextBox 9">
            <a:extLst>
              <a:ext uri="{FF2B5EF4-FFF2-40B4-BE49-F238E27FC236}">
                <a16:creationId xmlns:a16="http://schemas.microsoft.com/office/drawing/2014/main" id="{BAEAC002-9F15-4645-82F3-3D1C10ABF03D}"/>
              </a:ext>
            </a:extLst>
          </p:cNvPr>
          <p:cNvSpPr txBox="1"/>
          <p:nvPr/>
        </p:nvSpPr>
        <p:spPr>
          <a:xfrm>
            <a:off x="5300831" y="3164138"/>
            <a:ext cx="1391566" cy="646331"/>
          </a:xfrm>
          <a:prstGeom prst="rect">
            <a:avLst/>
          </a:prstGeom>
          <a:noFill/>
        </p:spPr>
        <p:txBody>
          <a:bodyPr wrap="square" rtlCol="0">
            <a:spAutoFit/>
          </a:bodyPr>
          <a:lstStyle/>
          <a:p>
            <a:r>
              <a:rPr lang="en-US" b="1" dirty="0">
                <a:solidFill>
                  <a:srgbClr val="E0119D"/>
                </a:solidFill>
                <a:latin typeface="Arial"/>
                <a:ea typeface=""/>
              </a:rPr>
              <a:t>Notify, </a:t>
            </a:r>
          </a:p>
          <a:p>
            <a:r>
              <a:rPr lang="en-US" b="1" dirty="0">
                <a:solidFill>
                  <a:srgbClr val="E0119D"/>
                </a:solidFill>
                <a:latin typeface="Arial"/>
                <a:ea typeface=""/>
              </a:rPr>
              <a:t>Time 0 hrs</a:t>
            </a:r>
          </a:p>
        </p:txBody>
      </p:sp>
      <p:sp>
        <p:nvSpPr>
          <p:cNvPr id="11" name="TextBox 10">
            <a:extLst>
              <a:ext uri="{FF2B5EF4-FFF2-40B4-BE49-F238E27FC236}">
                <a16:creationId xmlns:a16="http://schemas.microsoft.com/office/drawing/2014/main" id="{75D48857-4FEF-7F4F-95AB-D30A07FEB27E}"/>
              </a:ext>
            </a:extLst>
          </p:cNvPr>
          <p:cNvSpPr txBox="1"/>
          <p:nvPr/>
        </p:nvSpPr>
        <p:spPr>
          <a:xfrm>
            <a:off x="2157580" y="432471"/>
            <a:ext cx="1752600" cy="369332"/>
          </a:xfrm>
          <a:prstGeom prst="rect">
            <a:avLst/>
          </a:prstGeom>
          <a:noFill/>
        </p:spPr>
        <p:txBody>
          <a:bodyPr wrap="square" rtlCol="0">
            <a:spAutoFit/>
          </a:bodyPr>
          <a:lstStyle/>
          <a:p>
            <a:pPr algn="ctr"/>
            <a:r>
              <a:rPr lang="en-US" b="1" dirty="0">
                <a:solidFill>
                  <a:srgbClr val="E0119D"/>
                </a:solidFill>
                <a:latin typeface="Arial"/>
                <a:ea typeface=""/>
              </a:rPr>
              <a:t>Recognise</a:t>
            </a:r>
          </a:p>
        </p:txBody>
      </p:sp>
      <p:pic>
        <p:nvPicPr>
          <p:cNvPr id="12" name="Picture 11" descr="iStock_000012148264XSmall.jpg">
            <a:extLst>
              <a:ext uri="{FF2B5EF4-FFF2-40B4-BE49-F238E27FC236}">
                <a16:creationId xmlns:a16="http://schemas.microsoft.com/office/drawing/2014/main" id="{21DC3FA5-99E2-0247-A8AC-09A72B30C648}"/>
              </a:ext>
            </a:extLst>
          </p:cNvPr>
          <p:cNvPicPr>
            <a:picLocks noChangeAspect="1"/>
          </p:cNvPicPr>
          <p:nvPr/>
        </p:nvPicPr>
        <p:blipFill>
          <a:blip r:embed="rId3"/>
          <a:stretch>
            <a:fillRect/>
          </a:stretch>
        </p:blipFill>
        <p:spPr>
          <a:xfrm>
            <a:off x="538331" y="908720"/>
            <a:ext cx="4762500" cy="4686300"/>
          </a:xfrm>
          <a:prstGeom prst="rect">
            <a:avLst/>
          </a:prstGeom>
        </p:spPr>
      </p:pic>
      <p:pic>
        <p:nvPicPr>
          <p:cNvPr id="15" name="Picture 14">
            <a:extLst>
              <a:ext uri="{FF2B5EF4-FFF2-40B4-BE49-F238E27FC236}">
                <a16:creationId xmlns:a16="http://schemas.microsoft.com/office/drawing/2014/main" id="{61111144-B7AD-A24E-9403-4740A976C9C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366" r="14764" b="32217"/>
          <a:stretch/>
        </p:blipFill>
        <p:spPr>
          <a:xfrm>
            <a:off x="1929897" y="2478072"/>
            <a:ext cx="1910196" cy="1694961"/>
          </a:xfrm>
          <a:prstGeom prst="rect">
            <a:avLst/>
          </a:prstGeom>
        </p:spPr>
      </p:pic>
      <p:sp>
        <p:nvSpPr>
          <p:cNvPr id="16" name="Rectangle 15">
            <a:extLst>
              <a:ext uri="{FF2B5EF4-FFF2-40B4-BE49-F238E27FC236}">
                <a16:creationId xmlns:a16="http://schemas.microsoft.com/office/drawing/2014/main" id="{B0264638-ED78-2A47-8E0E-2AE05DB2C87C}"/>
              </a:ext>
            </a:extLst>
          </p:cNvPr>
          <p:cNvSpPr/>
          <p:nvPr/>
        </p:nvSpPr>
        <p:spPr>
          <a:xfrm>
            <a:off x="162860" y="4313474"/>
            <a:ext cx="5376687" cy="1477328"/>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r>
              <a:rPr lang="en-GB" b="1" dirty="0">
                <a:solidFill>
                  <a:srgbClr val="FFFFFF"/>
                </a:solidFill>
                <a:ea typeface="ＭＳ Ｐゴシック" charset="0"/>
                <a:cs typeface="ＭＳ Ｐゴシック" charset="0"/>
              </a:rPr>
              <a:t>If not identified as potential donors by the healthcare professionals caring for them at the end of life, no one looks at the organ donor register and no approach to their family to offer organ donation is made. </a:t>
            </a:r>
            <a:endParaRPr lang="en-US" b="1" dirty="0">
              <a:solidFill>
                <a:srgbClr val="FFFFFF"/>
              </a:solidFill>
              <a:ea typeface="ＭＳ Ｐゴシック" charset="0"/>
              <a:cs typeface="ＭＳ Ｐゴシック" charset="0"/>
            </a:endParaRPr>
          </a:p>
        </p:txBody>
      </p:sp>
      <p:sp>
        <p:nvSpPr>
          <p:cNvPr id="20" name="Title 1">
            <a:extLst>
              <a:ext uri="{FF2B5EF4-FFF2-40B4-BE49-F238E27FC236}">
                <a16:creationId xmlns:a16="http://schemas.microsoft.com/office/drawing/2014/main" id="{B6D1C0A4-7E3A-8248-BC2E-F273E0A51CD9}"/>
              </a:ext>
            </a:extLst>
          </p:cNvPr>
          <p:cNvSpPr txBox="1">
            <a:spLocks/>
          </p:cNvSpPr>
          <p:nvPr/>
        </p:nvSpPr>
        <p:spPr bwMode="auto">
          <a:xfrm>
            <a:off x="6487754" y="801802"/>
            <a:ext cx="5618396" cy="1143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a:lstStyle>
          <a:p>
            <a:pPr eaLnBrk="1" hangingPunct="1"/>
            <a:r>
              <a:rPr lang="en-GB" kern="0" dirty="0">
                <a:solidFill>
                  <a:srgbClr val="E0119D"/>
                </a:solidFill>
                <a:latin typeface="Calibri" charset="0"/>
                <a:ea typeface="ＭＳ Ｐゴシック" charset="0"/>
                <a:cs typeface="ＭＳ Ｐゴシック" charset="0"/>
              </a:rPr>
              <a:t>Summary</a:t>
            </a:r>
          </a:p>
        </p:txBody>
      </p:sp>
      <p:sp>
        <p:nvSpPr>
          <p:cNvPr id="21" name="Text Box 6">
            <a:extLst>
              <a:ext uri="{FF2B5EF4-FFF2-40B4-BE49-F238E27FC236}">
                <a16:creationId xmlns:a16="http://schemas.microsoft.com/office/drawing/2014/main" id="{6608CB4D-0FBD-354D-88FC-35C1637AD0DF}"/>
              </a:ext>
            </a:extLst>
          </p:cNvPr>
          <p:cNvSpPr txBox="1">
            <a:spLocks noChangeArrowheads="1"/>
          </p:cNvSpPr>
          <p:nvPr/>
        </p:nvSpPr>
        <p:spPr bwMode="auto">
          <a:xfrm>
            <a:off x="6573604" y="1654653"/>
            <a:ext cx="5618396" cy="3747308"/>
          </a:xfrm>
          <a:prstGeom prst="rect">
            <a:avLst/>
          </a:prstGeom>
          <a:solidFill>
            <a:srgbClr val="F8F8F8"/>
          </a:solidFill>
          <a:ln w="28575">
            <a:solidFill>
              <a:srgbClr val="6E2C6B"/>
            </a:solid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lnSpc>
                <a:spcPct val="115000"/>
              </a:lnSpc>
              <a:spcBef>
                <a:spcPct val="25000"/>
              </a:spcBef>
            </a:pPr>
            <a:r>
              <a:rPr lang="en-GB" sz="2800" b="1" dirty="0">
                <a:solidFill>
                  <a:srgbClr val="002060"/>
                </a:solidFill>
                <a:latin typeface="Calibri" charset="0"/>
              </a:rPr>
              <a:t>Early notification/referral is better for patients, relatives and transplant recipients</a:t>
            </a:r>
          </a:p>
          <a:p>
            <a:pPr algn="ctr">
              <a:lnSpc>
                <a:spcPct val="115000"/>
              </a:lnSpc>
              <a:spcBef>
                <a:spcPct val="25000"/>
              </a:spcBef>
            </a:pPr>
            <a:endParaRPr lang="en-GB" sz="2800" b="1" dirty="0">
              <a:solidFill>
                <a:srgbClr val="002060"/>
              </a:solidFill>
              <a:latin typeface="Calibri" charset="0"/>
            </a:endParaRPr>
          </a:p>
          <a:p>
            <a:pPr algn="ctr">
              <a:lnSpc>
                <a:spcPct val="115000"/>
              </a:lnSpc>
              <a:spcBef>
                <a:spcPct val="25000"/>
              </a:spcBef>
            </a:pPr>
            <a:r>
              <a:rPr lang="en-GB" sz="2800" b="1" dirty="0">
                <a:solidFill>
                  <a:srgbClr val="002060"/>
                </a:solidFill>
                <a:latin typeface="Calibri" charset="0"/>
              </a:rPr>
              <a:t>Aim for 100% notification – no such thing as an ‘inappropriate’ notification</a:t>
            </a:r>
            <a:endParaRPr lang="en-GB" sz="2800" b="1" dirty="0">
              <a:solidFill>
                <a:srgbClr val="000000"/>
              </a:solidFill>
              <a:latin typeface="Calibri" charset="0"/>
            </a:endParaRPr>
          </a:p>
        </p:txBody>
      </p:sp>
    </p:spTree>
    <p:extLst>
      <p:ext uri="{BB962C8B-B14F-4D97-AF65-F5344CB8AC3E}">
        <p14:creationId xmlns:p14="http://schemas.microsoft.com/office/powerpoint/2010/main" val="180943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animBg="1"/>
      <p:bldP spid="20" grpId="0"/>
      <p:bldP spid="21" grpId="0" animBg="1"/>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NHSBT</Template>
  <TotalTime>9051</TotalTime>
  <Words>1838</Words>
  <Application>Microsoft Office PowerPoint</Application>
  <PresentationFormat>Widescreen</PresentationFormat>
  <Paragraphs>236</Paragraphs>
  <Slides>21</Slides>
  <Notes>13</Notes>
  <HiddenSlides>0</HiddenSlides>
  <MMClips>0</MMClips>
  <ScaleCrop>false</ScaleCrop>
  <HeadingPairs>
    <vt:vector size="4" baseType="variant">
      <vt:variant>
        <vt:lpstr>Theme</vt:lpstr>
      </vt:variant>
      <vt:variant>
        <vt:i4>5</vt:i4>
      </vt:variant>
      <vt:variant>
        <vt:lpstr>Slide Titles</vt:lpstr>
      </vt:variant>
      <vt:variant>
        <vt:i4>21</vt:i4>
      </vt:variant>
    </vt:vector>
  </HeadingPairs>
  <TitlesOfParts>
    <vt:vector size="26" baseType="lpstr">
      <vt:lpstr>Custom Design</vt:lpstr>
      <vt:lpstr>2_Default Design</vt:lpstr>
      <vt:lpstr>1_Custom Design</vt:lpstr>
      <vt:lpstr>1_cca_ms_nhsbt_presentation (3)</vt: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Sapient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Donation in the UK</dc:title>
  <dc:creator>WIN764BIT</dc:creator>
  <cp:lastModifiedBy>Ben Ivory</cp:lastModifiedBy>
  <cp:revision>237</cp:revision>
  <cp:lastPrinted>2021-05-26T10:37:52Z</cp:lastPrinted>
  <dcterms:created xsi:type="dcterms:W3CDTF">2013-05-22T20:49:11Z</dcterms:created>
  <dcterms:modified xsi:type="dcterms:W3CDTF">2021-09-08T07:27:53Z</dcterms:modified>
</cp:coreProperties>
</file>