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85" r:id="rId3"/>
    <p:sldMasterId id="2147483697" r:id="rId4"/>
  </p:sldMasterIdLst>
  <p:notesMasterIdLst>
    <p:notesMasterId r:id="rId21"/>
  </p:notesMasterIdLst>
  <p:sldIdLst>
    <p:sldId id="286" r:id="rId5"/>
    <p:sldId id="287" r:id="rId6"/>
    <p:sldId id="264" r:id="rId7"/>
    <p:sldId id="269" r:id="rId8"/>
    <p:sldId id="272" r:id="rId9"/>
    <p:sldId id="273" r:id="rId10"/>
    <p:sldId id="274" r:id="rId11"/>
    <p:sldId id="276" r:id="rId12"/>
    <p:sldId id="278" r:id="rId13"/>
    <p:sldId id="275" r:id="rId14"/>
    <p:sldId id="281" r:id="rId15"/>
    <p:sldId id="282" r:id="rId16"/>
    <p:sldId id="285" r:id="rId17"/>
    <p:sldId id="290" r:id="rId18"/>
    <p:sldId id="283" r:id="rId19"/>
    <p:sldId id="288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C6B"/>
    <a:srgbClr val="E01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3635"/>
  </p:normalViewPr>
  <p:slideViewPr>
    <p:cSldViewPr snapToGrid="0" snapToObjects="1">
      <p:cViewPr varScale="1">
        <p:scale>
          <a:sx n="105" d="100"/>
          <a:sy n="105" d="100"/>
        </p:scale>
        <p:origin x="240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A593DC2F-E70E-5A4E-8306-22E826B8F6C3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885815F-B726-6141-93B6-93E05E70C0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285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469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C28395-F810-5F44-9258-70238E73E4AF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D2EDF-4DB8-B643-BB4A-907659CA08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3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5F0C35-F3CD-054E-9805-071779BA4F11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C6DB3-BAFC-4648-94D4-27B5659D05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1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9D6CCD-ECD0-7D4D-9870-EE894E93D94A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5893C-6FF3-E848-AA91-1B8F61AABB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7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FA9316-C3C5-2B44-A205-D5E91BD82C62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40FA9-BD1A-8248-9214-6C569EB789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9D991B-EA93-FC40-86D0-B729508931B7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6D9A1-CC68-1543-9475-DBF0467421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3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EDC9C0-3047-5B4C-8A68-2A59F3353D57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CC5C-E4B2-8444-9AC7-5EE67F5E6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4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CEC5A7-41FA-8C4E-845B-67C048D6F7A5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B6DC1-C6D2-0141-814E-E81151D218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8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D06AB9-D30D-4D4B-BB46-7C0DE9742993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9C134-AB7D-C041-9A71-A2D5B56AA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4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DA0118-D514-A84D-9200-0942C803A765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5A65E-7A7A-8849-ACBA-5D9160B0F4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669BC5-A6E1-AA44-93BF-A8CEAE2E9370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7C9A0-F5DB-5341-B543-FDEF878F14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9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E91AD1-4721-9048-8E51-499A9DC9532D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CD6BB-B89E-444F-AD93-0E04474487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1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Organ Donation, Past Present and Future</a:t>
            </a:r>
          </a:p>
        </p:txBody>
      </p:sp>
    </p:spTree>
    <p:extLst>
      <p:ext uri="{BB962C8B-B14F-4D97-AF65-F5344CB8AC3E}">
        <p14:creationId xmlns:p14="http://schemas.microsoft.com/office/powerpoint/2010/main" val="109988421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Organ Donation, Past Present and Future</a:t>
            </a:r>
          </a:p>
        </p:txBody>
      </p:sp>
    </p:spTree>
    <p:extLst>
      <p:ext uri="{BB962C8B-B14F-4D97-AF65-F5344CB8AC3E}">
        <p14:creationId xmlns:p14="http://schemas.microsoft.com/office/powerpoint/2010/main" val="136402963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Organ Donation, Past Present and Future</a:t>
            </a:r>
          </a:p>
        </p:txBody>
      </p:sp>
    </p:spTree>
    <p:extLst>
      <p:ext uri="{BB962C8B-B14F-4D97-AF65-F5344CB8AC3E}">
        <p14:creationId xmlns:p14="http://schemas.microsoft.com/office/powerpoint/2010/main" val="27767634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0917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468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2985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9066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3923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646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8896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4458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3744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004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4039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21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0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6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4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78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47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329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1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9D4060A-21BE-8E44-8A6B-624DD0D15544}" type="datetimeFigureOut">
              <a:rPr lang="en-US"/>
              <a:pPr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1B2851C3-7141-7845-BE38-C48CA0654C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4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8F8F8"/>
          </a:solidFill>
          <a:ln w="28575">
            <a:solidFill>
              <a:schemeClr val="accent2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272213"/>
            <a:ext cx="9144000" cy="6127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en-GB"/>
              <a:t>The Deceased Donation Course (ICM)</a:t>
            </a:r>
          </a:p>
        </p:txBody>
      </p:sp>
      <p:pic>
        <p:nvPicPr>
          <p:cNvPr id="15365" name="Picture 5" descr="NHS Blood Transplant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87313"/>
            <a:ext cx="1736725" cy="414337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../Logo%20The%20Deceased%20Donation%20Course%20ICM/Deceased%20Donation%20Course%20ICM%20Logo.png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810" cy="114681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4" r:id="rId3"/>
  </p:sldLayoutIdLst>
  <p:transition spd="slow"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ＭＳ Ｐゴシック" charset="0"/>
          <a:cs typeface="Arial" pitchFamily="-10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ＭＳ Ｐゴシック" charset="0"/>
          <a:cs typeface="Arial" pitchFamily="-10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ＭＳ Ｐゴシック" charset="0"/>
          <a:cs typeface="Arial" pitchFamily="-10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ＭＳ Ｐゴシック" charset="0"/>
          <a:cs typeface="Arial" pitchFamily="-10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Arial" pitchFamily="-106" charset="0"/>
          <a:cs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Arial" pitchFamily="-106" charset="0"/>
          <a:cs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Arial" pitchFamily="-106" charset="0"/>
          <a:cs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pitchFamily="-106" charset="0"/>
          <a:ea typeface="Arial" pitchFamily="-106" charset="0"/>
          <a:cs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3/28/19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565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ort ribbon 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325"/>
            <a:ext cx="91440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3" name="Picture 9" descr="NHSBT Colour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838" y="214313"/>
            <a:ext cx="17272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37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charset="0"/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21" y="541516"/>
            <a:ext cx="6624583" cy="57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9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title"/>
          </p:nvPr>
        </p:nvSpPr>
        <p:spPr>
          <a:xfrm>
            <a:off x="810418" y="2118191"/>
            <a:ext cx="7636896" cy="936625"/>
          </a:xfrm>
        </p:spPr>
        <p:txBody>
          <a:bodyPr/>
          <a:lstStyle/>
          <a:p>
            <a:pPr eaLnBrk="1" hangingPunct="1"/>
            <a:br>
              <a:rPr lang="en-GB" sz="3600" dirty="0"/>
            </a:br>
            <a:r>
              <a:rPr lang="en-GB" sz="3200" dirty="0"/>
              <a:t>Debriefing Communications Stations </a:t>
            </a:r>
            <a:endParaRPr lang="en-GB" altLang="en-US" sz="3200" dirty="0">
              <a:solidFill>
                <a:srgbClr val="6E2C6B"/>
              </a:solidFill>
            </a:endParaRPr>
          </a:p>
        </p:txBody>
      </p:sp>
      <p:sp>
        <p:nvSpPr>
          <p:cNvPr id="5122" name="Rectangle 3"/>
          <p:cNvSpPr>
            <a:spLocks noGrp="1"/>
          </p:cNvSpPr>
          <p:nvPr>
            <p:ph type="body" idx="1"/>
          </p:nvPr>
        </p:nvSpPr>
        <p:spPr>
          <a:xfrm>
            <a:off x="810418" y="3633537"/>
            <a:ext cx="7977982" cy="19812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en-US" sz="2800" dirty="0"/>
              <a:t>Dr Ben Ivory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en-US" sz="2400" dirty="0"/>
              <a:t>National Education CLOD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21" y="4790979"/>
            <a:ext cx="2277979" cy="198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1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Communication Workshop Debrief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000" u="sng" dirty="0">
                <a:latin typeface="Arial" charset="0"/>
                <a:cs typeface="Arial" charset="0"/>
              </a:rPr>
              <a:t>Information for Faculty</a:t>
            </a:r>
          </a:p>
          <a:p>
            <a:pPr>
              <a:lnSpc>
                <a:spcPct val="90000"/>
              </a:lnSpc>
              <a:spcBef>
                <a:spcPts val="1080"/>
              </a:spcBef>
              <a:buFontTx/>
              <a:buNone/>
            </a:pPr>
            <a:endParaRPr lang="en-GB" sz="2000" u="sng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Outline a model for debriefs</a:t>
            </a: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Workshops are 45 </a:t>
            </a:r>
            <a:r>
              <a:rPr lang="en-GB" sz="2000" dirty="0" err="1">
                <a:latin typeface="Arial" charset="0"/>
                <a:cs typeface="Arial" charset="0"/>
              </a:rPr>
              <a:t>mins</a:t>
            </a:r>
            <a:r>
              <a:rPr lang="en-GB" sz="2000" dirty="0">
                <a:latin typeface="Arial" charset="0"/>
                <a:cs typeface="Arial" charset="0"/>
              </a:rPr>
              <a:t> long. 20-25 minutes for the scenario, 20-25 minutes for the debrief</a:t>
            </a: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Consistency in debrief model &amp; messages important</a:t>
            </a: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Using the observing participants, actors and the lead participant for the debrief</a:t>
            </a: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If the scenario starts to go off track- </a:t>
            </a:r>
            <a:r>
              <a:rPr lang="en-GB" sz="2000" dirty="0">
                <a:solidFill>
                  <a:srgbClr val="FF0000"/>
                </a:solidFill>
                <a:latin typeface="Arial" charset="0"/>
                <a:cs typeface="Arial" charset="0"/>
              </a:rPr>
              <a:t>stop it</a:t>
            </a:r>
            <a:r>
              <a:rPr lang="en-GB" sz="2000" dirty="0">
                <a:latin typeface="Arial" charset="0"/>
                <a:cs typeface="Arial" charset="0"/>
              </a:rPr>
              <a:t>. Invite feedback and try to allow time to replay. The actors will be prepared for this.</a:t>
            </a:r>
          </a:p>
          <a:p>
            <a:pPr>
              <a:lnSpc>
                <a:spcPct val="90000"/>
              </a:lnSpc>
              <a:spcBef>
                <a:spcPts val="1080"/>
              </a:spcBef>
            </a:pPr>
            <a:r>
              <a:rPr lang="en-GB" sz="2000" dirty="0">
                <a:latin typeface="Arial" charset="0"/>
                <a:cs typeface="Arial" charset="0"/>
              </a:rPr>
              <a:t>Official observers will not be invited to feedback in during the debrief session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dirty="0">
                <a:latin typeface="Arial" charset="0"/>
                <a:cs typeface="Arial" charset="0"/>
              </a:rPr>
              <a:t>				</a:t>
            </a:r>
            <a:endParaRPr lang="en-GB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Our Model of Debrief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99391"/>
            <a:ext cx="8229600" cy="4525963"/>
          </a:xfrm>
          <a:noFill/>
          <a:ln>
            <a:noFill/>
          </a:ln>
        </p:spPr>
        <p:txBody>
          <a:bodyPr/>
          <a:lstStyle/>
          <a:p>
            <a:r>
              <a:rPr lang="en-US" dirty="0"/>
              <a:t>Safety</a:t>
            </a:r>
          </a:p>
          <a:p>
            <a:pPr lvl="1"/>
            <a:r>
              <a:rPr lang="en-US" dirty="0"/>
              <a:t>Confidence</a:t>
            </a:r>
          </a:p>
          <a:p>
            <a:pPr lvl="1"/>
            <a:r>
              <a:rPr lang="en-US" dirty="0"/>
              <a:t>Confidentiality </a:t>
            </a:r>
          </a:p>
          <a:p>
            <a:pPr lvl="1"/>
            <a:r>
              <a:rPr lang="en-US" dirty="0"/>
              <a:t>Constructive</a:t>
            </a:r>
          </a:p>
          <a:p>
            <a:r>
              <a:rPr lang="en-US" dirty="0"/>
              <a:t>Debrief is the difference between facilitation &amp; teaching</a:t>
            </a:r>
          </a:p>
          <a:p>
            <a:r>
              <a:rPr lang="en-US" dirty="0"/>
              <a:t>“Debriefing with good </a:t>
            </a:r>
            <a:r>
              <a:rPr lang="en-US" dirty="0" err="1"/>
              <a:t>judgement</a:t>
            </a:r>
            <a:r>
              <a:rPr lang="en-US" dirty="0"/>
              <a:t>”</a:t>
            </a:r>
          </a:p>
          <a:p>
            <a:r>
              <a:rPr lang="en-US" dirty="0"/>
              <a:t>The actor’s power to give accurate feedback</a:t>
            </a:r>
          </a:p>
          <a:p>
            <a:r>
              <a:rPr lang="en-US" dirty="0"/>
              <a:t>Course uses simple mnemonic to help remember what to talk about</a:t>
            </a:r>
          </a:p>
          <a:p>
            <a:pPr lvl="1"/>
            <a:r>
              <a:rPr lang="en-US" dirty="0"/>
              <a:t>A 	Accuracy</a:t>
            </a:r>
          </a:p>
          <a:p>
            <a:pPr lvl="1"/>
            <a:r>
              <a:rPr lang="en-US" dirty="0"/>
              <a:t>B		Brevity</a:t>
            </a:r>
          </a:p>
          <a:p>
            <a:pPr lvl="1"/>
            <a:r>
              <a:rPr lang="en-US" dirty="0"/>
              <a:t>C	Clarity (Compassion) </a:t>
            </a:r>
          </a:p>
          <a:p>
            <a:pPr lvl="1"/>
            <a:r>
              <a:rPr lang="en-US" dirty="0"/>
              <a:t>D	Delivery</a:t>
            </a:r>
          </a:p>
          <a:p>
            <a:pPr lvl="1"/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410220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‘The Vent’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0918"/>
            <a:ext cx="8229600" cy="4525963"/>
          </a:xfrm>
        </p:spPr>
        <p:txBody>
          <a:bodyPr/>
          <a:lstStyle/>
          <a:p>
            <a:r>
              <a:rPr lang="en-US" dirty="0"/>
              <a:t>Immediately post scenario</a:t>
            </a:r>
          </a:p>
          <a:p>
            <a:r>
              <a:rPr lang="en-US" dirty="0"/>
              <a:t>‘How did that feel?’</a:t>
            </a:r>
          </a:p>
          <a:p>
            <a:r>
              <a:rPr lang="en-US" dirty="0"/>
              <a:t>Allows a release of emotion and may identify topics for discussion</a:t>
            </a:r>
          </a:p>
          <a:p>
            <a:r>
              <a:rPr lang="en-US" dirty="0"/>
              <a:t>Try to steer away from specifics</a:t>
            </a:r>
          </a:p>
          <a:p>
            <a:r>
              <a:rPr lang="en-US" dirty="0"/>
              <a:t>Acknowledge &amp; park issues for later</a:t>
            </a:r>
          </a:p>
          <a:p>
            <a:pPr lvl="1"/>
            <a:r>
              <a:rPr lang="en-US" dirty="0"/>
              <a:t>That’s important but before we discuss that….</a:t>
            </a:r>
          </a:p>
          <a:p>
            <a:pPr lvl="1"/>
            <a:r>
              <a:rPr lang="en-US" dirty="0"/>
              <a:t>There will be different opinions on that, but first can we discuss how we got to that point…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1671900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‘The Summary’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dirty="0"/>
              <a:t>Ask for a 2 line summary of the scenario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E.g. Object of the discussion was to explain brain stem tests, or to establish futility in further treatment and explore opinions on end of life care </a:t>
            </a:r>
            <a:r>
              <a:rPr lang="en-US" dirty="0" err="1"/>
              <a:t>etc</a:t>
            </a:r>
            <a:r>
              <a:rPr lang="en-US" dirty="0"/>
              <a:t>”</a:t>
            </a:r>
          </a:p>
          <a:p>
            <a:endParaRPr lang="en-US" dirty="0"/>
          </a:p>
          <a:p>
            <a:r>
              <a:rPr lang="en-US" dirty="0"/>
              <a:t>Failure here would point to poor simulation set up OR poor planning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4274104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‘Debriefing with good judgement’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Technique described by Jenny Rudolph and Dan </a:t>
            </a:r>
            <a:r>
              <a:rPr lang="en-US" dirty="0" err="1"/>
              <a:t>Raemer</a:t>
            </a:r>
            <a:r>
              <a:rPr lang="en-US" dirty="0"/>
              <a:t> in Harvard</a:t>
            </a:r>
          </a:p>
          <a:p>
            <a:r>
              <a:rPr lang="en-US" dirty="0"/>
              <a:t>Attempt to move away from </a:t>
            </a:r>
            <a:r>
              <a:rPr lang="en-US" dirty="0" err="1"/>
              <a:t>non-judgemental</a:t>
            </a:r>
            <a:r>
              <a:rPr lang="en-US" dirty="0"/>
              <a:t> debriefing </a:t>
            </a:r>
          </a:p>
          <a:p>
            <a:r>
              <a:rPr lang="en-US" dirty="0"/>
              <a:t>Developed in simulation but applicable for all debriefing</a:t>
            </a:r>
          </a:p>
          <a:p>
            <a:r>
              <a:rPr lang="en-US" dirty="0"/>
              <a:t>Deals with negativity rationally, challenges and allows reflective understanding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148295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Neither of these works….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29200"/>
            <a:ext cx="4040188" cy="639762"/>
          </a:xfrm>
        </p:spPr>
        <p:txBody>
          <a:bodyPr/>
          <a:lstStyle/>
          <a:p>
            <a:r>
              <a:rPr lang="en-GB" dirty="0">
                <a:solidFill>
                  <a:srgbClr val="6E2C6B"/>
                </a:solidFill>
              </a:rPr>
              <a:t>Judgemental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68962"/>
            <a:ext cx="4040188" cy="3951288"/>
          </a:xfrm>
        </p:spPr>
        <p:txBody>
          <a:bodyPr/>
          <a:lstStyle/>
          <a:p>
            <a:r>
              <a:rPr lang="en-US" dirty="0"/>
              <a:t>‘Who can tell me what went wrong there?’</a:t>
            </a:r>
          </a:p>
          <a:p>
            <a:r>
              <a:rPr lang="en-US" dirty="0"/>
              <a:t>‘What was Ben’s big mistake?’</a:t>
            </a:r>
          </a:p>
          <a:p>
            <a:r>
              <a:rPr lang="en-US" dirty="0"/>
              <a:t>Addresses actions</a:t>
            </a:r>
          </a:p>
          <a:p>
            <a:r>
              <a:rPr lang="en-US" dirty="0"/>
              <a:t>Truth is held by the instructor</a:t>
            </a:r>
          </a:p>
          <a:p>
            <a:r>
              <a:rPr lang="en-US" dirty="0"/>
              <a:t>Leaves little doubt as to the opinion of the instructor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229200"/>
            <a:ext cx="4041775" cy="639762"/>
          </a:xfrm>
        </p:spPr>
        <p:txBody>
          <a:bodyPr/>
          <a:lstStyle/>
          <a:p>
            <a:r>
              <a:rPr lang="en-US" dirty="0">
                <a:solidFill>
                  <a:srgbClr val="6E2C6B"/>
                </a:solidFill>
              </a:rPr>
              <a:t>Non – </a:t>
            </a:r>
            <a:r>
              <a:rPr lang="en-GB" dirty="0">
                <a:solidFill>
                  <a:srgbClr val="6E2C6B"/>
                </a:solidFill>
              </a:rPr>
              <a:t>Judgemental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868962"/>
            <a:ext cx="4041775" cy="3951288"/>
          </a:xfrm>
        </p:spPr>
        <p:txBody>
          <a:bodyPr/>
          <a:lstStyle/>
          <a:p>
            <a:r>
              <a:rPr lang="en-US" dirty="0"/>
              <a:t>Fails to address failings</a:t>
            </a:r>
          </a:p>
          <a:p>
            <a:r>
              <a:rPr lang="en-US" dirty="0"/>
              <a:t>‘Shit sandwich’ approach</a:t>
            </a:r>
          </a:p>
          <a:p>
            <a:r>
              <a:rPr lang="en-US" dirty="0"/>
              <a:t>Important messages may be masked in an attempt to psychologically protect participants</a:t>
            </a:r>
          </a:p>
          <a:p>
            <a:r>
              <a:rPr lang="en-US" dirty="0"/>
              <a:t>Usually people know if there was a problem and will lose respect for the instructor who does not address it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196238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‘Good </a:t>
            </a:r>
            <a:r>
              <a:rPr lang="en-US" dirty="0" err="1">
                <a:solidFill>
                  <a:srgbClr val="E0119D"/>
                </a:solidFill>
              </a:rPr>
              <a:t>judgement</a:t>
            </a:r>
            <a:r>
              <a:rPr lang="en-US" dirty="0">
                <a:solidFill>
                  <a:srgbClr val="E0119D"/>
                </a:solidFill>
              </a:rPr>
              <a:t>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Aims to provide an unambiguous discussion of mistakes / options</a:t>
            </a:r>
          </a:p>
          <a:p>
            <a:r>
              <a:rPr lang="en-US" dirty="0"/>
              <a:t>Aims to explore reasons behind actions and their consequences (‘frames’)</a:t>
            </a:r>
          </a:p>
          <a:p>
            <a:r>
              <a:rPr lang="en-US" dirty="0"/>
              <a:t>Does not assume that the instructor knows the reasons behind a particular action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141140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Rigorous reflection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26" y="1425387"/>
            <a:ext cx="8514586" cy="38619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1580357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Key words to use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participant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 was concerned….</a:t>
            </a:r>
          </a:p>
          <a:p>
            <a:r>
              <a:rPr lang="en-US" dirty="0"/>
              <a:t>It worried me that….</a:t>
            </a:r>
          </a:p>
          <a:p>
            <a:r>
              <a:rPr lang="en-US" dirty="0"/>
              <a:t>You seemed uncomfortable when…why was that?</a:t>
            </a:r>
          </a:p>
          <a:p>
            <a:r>
              <a:rPr lang="en-US" dirty="0"/>
              <a:t>I thought it was really powerful when you said.....</a:t>
            </a:r>
          </a:p>
          <a:p>
            <a:r>
              <a:rPr lang="en-US" dirty="0"/>
              <a:t>What were you worried about 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To actors / others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the actors</a:t>
            </a:r>
          </a:p>
          <a:p>
            <a:r>
              <a:rPr lang="en-US" dirty="0"/>
              <a:t>What was your reaction when…how might that have changed if ?</a:t>
            </a:r>
          </a:p>
          <a:p>
            <a:r>
              <a:rPr lang="en-US" dirty="0"/>
              <a:t>What did you understand at that point ?</a:t>
            </a:r>
          </a:p>
          <a:p>
            <a:r>
              <a:rPr lang="en-US" dirty="0"/>
              <a:t>Was there another option here?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3080120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Practicalities of debriefing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lists – one for technical points, one for none-technical / communication </a:t>
            </a:r>
          </a:p>
          <a:p>
            <a:r>
              <a:rPr lang="en-US" dirty="0"/>
              <a:t>Very time limited – pick the 3 or 4 you think are most important OR that the participants identify</a:t>
            </a:r>
          </a:p>
          <a:p>
            <a:r>
              <a:rPr lang="en-US" dirty="0"/>
              <a:t>May need to steer the conversation in the direction you want</a:t>
            </a:r>
          </a:p>
          <a:p>
            <a:r>
              <a:rPr lang="en-US" dirty="0"/>
              <a:t>? Role for chronological discussion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342456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Encourage participants to see toughest questions / issues as biggest opportunity to gain trust and understanding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282324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Common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/>
              <a:buChar char="•"/>
            </a:pPr>
            <a:r>
              <a:rPr lang="en-US" dirty="0"/>
              <a:t>Talking over silences </a:t>
            </a:r>
            <a:r>
              <a:rPr lang="mr-IN" dirty="0"/>
              <a:t>–</a:t>
            </a:r>
            <a:r>
              <a:rPr lang="en-US" dirty="0"/>
              <a:t> reinforce that if it doesn’t feel uncomfortable to you, it probably isn’t long enough</a:t>
            </a:r>
          </a:p>
          <a:p>
            <a:pPr lvl="1">
              <a:buFont typeface="Arial"/>
              <a:buChar char="•"/>
            </a:pPr>
            <a:r>
              <a:rPr lang="en-US" dirty="0"/>
              <a:t>Too rapid a progression to death/donation </a:t>
            </a:r>
            <a:r>
              <a:rPr lang="mr-IN" dirty="0"/>
              <a:t>–</a:t>
            </a:r>
            <a:r>
              <a:rPr lang="en-US" dirty="0"/>
              <a:t> talk about telegraphing bad news, paraphrasing </a:t>
            </a:r>
            <a:r>
              <a:rPr lang="en-US" dirty="0" err="1"/>
              <a:t>etc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/>
              <a:t>Not explicitly expressing empathy </a:t>
            </a:r>
            <a:r>
              <a:rPr lang="mr-IN" dirty="0"/>
              <a:t>–</a:t>
            </a:r>
            <a:r>
              <a:rPr lang="en-US" dirty="0"/>
              <a:t> saying ‘I’m so sorry’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363957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0119D"/>
                </a:solidFill>
              </a:rPr>
              <a:t>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each participant to give you a ‘take home message’ that they have gained from the simulation experience</a:t>
            </a:r>
          </a:p>
          <a:p>
            <a:r>
              <a:rPr lang="en-US" dirty="0"/>
              <a:t>If necessary re-iterate the learning objectives and key points</a:t>
            </a:r>
          </a:p>
          <a:p>
            <a:r>
              <a:rPr lang="en-US" dirty="0"/>
              <a:t>Watch for the participant who may need further support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The Deceased Donation Course (ICM) </a:t>
            </a:r>
          </a:p>
        </p:txBody>
      </p:sp>
    </p:spTree>
    <p:extLst>
      <p:ext uri="{BB962C8B-B14F-4D97-AF65-F5344CB8AC3E}">
        <p14:creationId xmlns:p14="http://schemas.microsoft.com/office/powerpoint/2010/main" val="3851296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5180629" cy="6858000"/>
          </a:xfrm>
          <a:prstGeom prst="rect">
            <a:avLst/>
          </a:prstGeom>
          <a:ln w="12700">
            <a:solidFill>
              <a:srgbClr val="6E2C6B"/>
            </a:solidFill>
          </a:ln>
        </p:spPr>
      </p:pic>
    </p:spTree>
    <p:extLst>
      <p:ext uri="{BB962C8B-B14F-4D97-AF65-F5344CB8AC3E}">
        <p14:creationId xmlns:p14="http://schemas.microsoft.com/office/powerpoint/2010/main" val="144086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6" charset="0"/>
            <a:ea typeface="Arial" pitchFamily="-106" charset="0"/>
            <a:cs typeface="Arial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6" charset="0"/>
            <a:ea typeface="Arial" pitchFamily="-106" charset="0"/>
            <a:cs typeface="Arial" pitchFamily="-106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ca_ms_nhsbt_presentation (3)">
  <a:themeElements>
    <a:clrScheme name="cca_ms_nhsbt_presentation (3)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cca_ms_nhsbt_presentation (3)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cca_ms_nhsbt_presentation (3)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746</Words>
  <Application>Microsoft Macintosh PowerPoint</Application>
  <PresentationFormat>On-screen Show (4:3)</PresentationFormat>
  <Paragraphs>103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Lucida Grande</vt:lpstr>
      <vt:lpstr>Office Theme</vt:lpstr>
      <vt:lpstr>1_Default Design</vt:lpstr>
      <vt:lpstr>2_Office Theme</vt:lpstr>
      <vt:lpstr>cca_ms_nhsbt_presentation (3)</vt:lpstr>
      <vt:lpstr>PowerPoint Presentation</vt:lpstr>
      <vt:lpstr> Debriefing Communications Stations </vt:lpstr>
      <vt:lpstr>Communication Workshop Debrief</vt:lpstr>
      <vt:lpstr>Our Model of Debrief</vt:lpstr>
      <vt:lpstr>‘The Vent’</vt:lpstr>
      <vt:lpstr>‘The Summary’</vt:lpstr>
      <vt:lpstr>‘Debriefing with good judgement’</vt:lpstr>
      <vt:lpstr>Neither of these works….</vt:lpstr>
      <vt:lpstr>‘Good judgement’</vt:lpstr>
      <vt:lpstr>Rigorous reflection</vt:lpstr>
      <vt:lpstr>Key words to use</vt:lpstr>
      <vt:lpstr>Practicalities of debriefing</vt:lpstr>
      <vt:lpstr>Challenges</vt:lpstr>
      <vt:lpstr>Common themes</vt:lpstr>
      <vt:lpstr>End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Ben Ivory</cp:lastModifiedBy>
  <cp:revision>25</cp:revision>
  <dcterms:created xsi:type="dcterms:W3CDTF">2013-10-16T20:50:32Z</dcterms:created>
  <dcterms:modified xsi:type="dcterms:W3CDTF">2019-03-28T10:58:31Z</dcterms:modified>
</cp:coreProperties>
</file>