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notesSlides/notesSlide32.xml" ContentType="application/vnd.openxmlformats-officedocument.presentationml.notesSlide+xml"/>
  <Override PartName="/ppt/tags/tag32.xml" ContentType="application/vnd.openxmlformats-officedocument.presentationml.tags+xml"/>
  <Override PartName="/ppt/notesSlides/notesSlide33.xml" ContentType="application/vnd.openxmlformats-officedocument.presentationml.notesSlide+xml"/>
  <Override PartName="/ppt/tags/tag33.xml" ContentType="application/vnd.openxmlformats-officedocument.presentationml.tags+xml"/>
  <Override PartName="/ppt/notesSlides/notesSlide34.xml" ContentType="application/vnd.openxmlformats-officedocument.presentationml.notesSlide+xml"/>
  <Override PartName="/ppt/tags/tag34.xml" ContentType="application/vnd.openxmlformats-officedocument.presentationml.tags+xml"/>
  <Override PartName="/ppt/notesSlides/notesSlide35.xml" ContentType="application/vnd.openxmlformats-officedocument.presentationml.notesSlide+xml"/>
  <Override PartName="/ppt/tags/tag35.xml" ContentType="application/vnd.openxmlformats-officedocument.presentationml.tags+xml"/>
  <Override PartName="/ppt/notesSlides/notesSlide36.xml" ContentType="application/vnd.openxmlformats-officedocument.presentationml.notesSlide+xml"/>
  <Override PartName="/ppt/tags/tag36.xml" ContentType="application/vnd.openxmlformats-officedocument.presentationml.tags+xml"/>
  <Override PartName="/ppt/notesSlides/notesSlide37.xml" ContentType="application/vnd.openxmlformats-officedocument.presentationml.notesSlide+xml"/>
  <Override PartName="/ppt/tags/tag37.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 id="2147483669" r:id="rId2"/>
    <p:sldMasterId id="2147483681" r:id="rId3"/>
  </p:sldMasterIdLst>
  <p:notesMasterIdLst>
    <p:notesMasterId r:id="rId45"/>
  </p:notesMasterIdLst>
  <p:handoutMasterIdLst>
    <p:handoutMasterId r:id="rId46"/>
  </p:handoutMasterIdLst>
  <p:sldIdLst>
    <p:sldId id="744" r:id="rId4"/>
    <p:sldId id="745" r:id="rId5"/>
    <p:sldId id="746" r:id="rId6"/>
    <p:sldId id="754" r:id="rId7"/>
    <p:sldId id="747" r:id="rId8"/>
    <p:sldId id="755" r:id="rId9"/>
    <p:sldId id="748" r:id="rId10"/>
    <p:sldId id="756" r:id="rId11"/>
    <p:sldId id="749" r:id="rId12"/>
    <p:sldId id="757" r:id="rId13"/>
    <p:sldId id="750" r:id="rId14"/>
    <p:sldId id="758" r:id="rId15"/>
    <p:sldId id="751" r:id="rId16"/>
    <p:sldId id="759" r:id="rId17"/>
    <p:sldId id="752" r:id="rId18"/>
    <p:sldId id="760" r:id="rId19"/>
    <p:sldId id="753" r:id="rId20"/>
    <p:sldId id="761" r:id="rId21"/>
    <p:sldId id="767" r:id="rId22"/>
    <p:sldId id="762" r:id="rId23"/>
    <p:sldId id="768" r:id="rId24"/>
    <p:sldId id="763" r:id="rId25"/>
    <p:sldId id="769" r:id="rId26"/>
    <p:sldId id="764" r:id="rId27"/>
    <p:sldId id="770" r:id="rId28"/>
    <p:sldId id="765" r:id="rId29"/>
    <p:sldId id="777" r:id="rId30"/>
    <p:sldId id="766" r:id="rId31"/>
    <p:sldId id="778" r:id="rId32"/>
    <p:sldId id="771" r:id="rId33"/>
    <p:sldId id="779" r:id="rId34"/>
    <p:sldId id="772" r:id="rId35"/>
    <p:sldId id="780" r:id="rId36"/>
    <p:sldId id="773" r:id="rId37"/>
    <p:sldId id="781" r:id="rId38"/>
    <p:sldId id="774" r:id="rId39"/>
    <p:sldId id="782" r:id="rId40"/>
    <p:sldId id="775" r:id="rId41"/>
    <p:sldId id="783" r:id="rId42"/>
    <p:sldId id="743" r:id="rId43"/>
    <p:sldId id="741" r:id="rId44"/>
  </p:sldIdLst>
  <p:sldSz cx="9144000" cy="6858000" type="screen4x3"/>
  <p:notesSz cx="6797675" cy="9926638"/>
  <p:custDataLst>
    <p:tags r:id="rId48"/>
  </p:custDataLst>
  <p:kinsoku lang="ja-JP" invalStChars="、。，．・：；？！゛゜ヽヾゝゞ々ー’”）〕］｝〉》」』】°‰′″℃￠％ぁぃぅぇぉっゃゅょゎァィゥェォッャュョヮヵヶ!%),.:;?]}｡｣､･ｧｨｩｪｫｬｭｮｯｰﾞﾟ" invalEndChars="‘“（〔［｛〈《「『【￥＄$([\{｢￡"/>
  <p:defaultTextStyle>
    <a:defPPr>
      <a:defRPr lang="en-GB"/>
    </a:defPPr>
    <a:lvl1pPr algn="l" rtl="0" fontAlgn="base">
      <a:spcBef>
        <a:spcPct val="0"/>
      </a:spcBef>
      <a:spcAft>
        <a:spcPct val="0"/>
      </a:spcAft>
      <a:defRPr sz="2400" b="1" kern="1200">
        <a:solidFill>
          <a:schemeClr val="tx1"/>
        </a:solidFill>
        <a:latin typeface="Arial" pitchFamily="-65" charset="0"/>
        <a:ea typeface="+mn-ea"/>
        <a:cs typeface="+mn-cs"/>
      </a:defRPr>
    </a:lvl1pPr>
    <a:lvl2pPr marL="457200" algn="l" rtl="0" fontAlgn="base">
      <a:spcBef>
        <a:spcPct val="0"/>
      </a:spcBef>
      <a:spcAft>
        <a:spcPct val="0"/>
      </a:spcAft>
      <a:defRPr sz="2400" b="1" kern="1200">
        <a:solidFill>
          <a:schemeClr val="tx1"/>
        </a:solidFill>
        <a:latin typeface="Arial" pitchFamily="-65" charset="0"/>
        <a:ea typeface="+mn-ea"/>
        <a:cs typeface="+mn-cs"/>
      </a:defRPr>
    </a:lvl2pPr>
    <a:lvl3pPr marL="914400" algn="l" rtl="0" fontAlgn="base">
      <a:spcBef>
        <a:spcPct val="0"/>
      </a:spcBef>
      <a:spcAft>
        <a:spcPct val="0"/>
      </a:spcAft>
      <a:defRPr sz="2400" b="1" kern="1200">
        <a:solidFill>
          <a:schemeClr val="tx1"/>
        </a:solidFill>
        <a:latin typeface="Arial" pitchFamily="-65" charset="0"/>
        <a:ea typeface="+mn-ea"/>
        <a:cs typeface="+mn-cs"/>
      </a:defRPr>
    </a:lvl3pPr>
    <a:lvl4pPr marL="1371600" algn="l" rtl="0" fontAlgn="base">
      <a:spcBef>
        <a:spcPct val="0"/>
      </a:spcBef>
      <a:spcAft>
        <a:spcPct val="0"/>
      </a:spcAft>
      <a:defRPr sz="2400" b="1" kern="1200">
        <a:solidFill>
          <a:schemeClr val="tx1"/>
        </a:solidFill>
        <a:latin typeface="Arial" pitchFamily="-65" charset="0"/>
        <a:ea typeface="+mn-ea"/>
        <a:cs typeface="+mn-cs"/>
      </a:defRPr>
    </a:lvl4pPr>
    <a:lvl5pPr marL="1828800" algn="l" rtl="0" fontAlgn="base">
      <a:spcBef>
        <a:spcPct val="0"/>
      </a:spcBef>
      <a:spcAft>
        <a:spcPct val="0"/>
      </a:spcAft>
      <a:defRPr sz="2400" b="1" kern="1200">
        <a:solidFill>
          <a:schemeClr val="tx1"/>
        </a:solidFill>
        <a:latin typeface="Arial" pitchFamily="-65" charset="0"/>
        <a:ea typeface="+mn-ea"/>
        <a:cs typeface="+mn-cs"/>
      </a:defRPr>
    </a:lvl5pPr>
    <a:lvl6pPr marL="2286000" algn="l" defTabSz="457200" rtl="0" eaLnBrk="1" latinLnBrk="0" hangingPunct="1">
      <a:defRPr sz="2400" b="1" kern="1200">
        <a:solidFill>
          <a:schemeClr val="tx1"/>
        </a:solidFill>
        <a:latin typeface="Arial" pitchFamily="-65" charset="0"/>
        <a:ea typeface="+mn-ea"/>
        <a:cs typeface="+mn-cs"/>
      </a:defRPr>
    </a:lvl6pPr>
    <a:lvl7pPr marL="2743200" algn="l" defTabSz="457200" rtl="0" eaLnBrk="1" latinLnBrk="0" hangingPunct="1">
      <a:defRPr sz="2400" b="1" kern="1200">
        <a:solidFill>
          <a:schemeClr val="tx1"/>
        </a:solidFill>
        <a:latin typeface="Arial" pitchFamily="-65" charset="0"/>
        <a:ea typeface="+mn-ea"/>
        <a:cs typeface="+mn-cs"/>
      </a:defRPr>
    </a:lvl7pPr>
    <a:lvl8pPr marL="3200400" algn="l" defTabSz="457200" rtl="0" eaLnBrk="1" latinLnBrk="0" hangingPunct="1">
      <a:defRPr sz="2400" b="1" kern="1200">
        <a:solidFill>
          <a:schemeClr val="tx1"/>
        </a:solidFill>
        <a:latin typeface="Arial" pitchFamily="-65" charset="0"/>
        <a:ea typeface="+mn-ea"/>
        <a:cs typeface="+mn-cs"/>
      </a:defRPr>
    </a:lvl8pPr>
    <a:lvl9pPr marL="3657600" algn="l" defTabSz="457200" rtl="0" eaLnBrk="1" latinLnBrk="0" hangingPunct="1">
      <a:defRPr sz="2400" b="1" kern="1200">
        <a:solidFill>
          <a:schemeClr val="tx1"/>
        </a:solidFill>
        <a:latin typeface="Arial" pitchFamily="-65"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66CCFF"/>
    <a:srgbClr val="FF0000"/>
    <a:srgbClr val="E3FB03"/>
    <a:srgbClr val="FF6600"/>
    <a:srgbClr val="F08F00"/>
    <a:srgbClr val="FF99FF"/>
    <a:srgbClr val="66FF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85" autoAdjust="0"/>
    <p:restoredTop sz="93687"/>
  </p:normalViewPr>
  <p:slideViewPr>
    <p:cSldViewPr>
      <p:cViewPr>
        <p:scale>
          <a:sx n="86" d="100"/>
          <a:sy n="86" d="100"/>
        </p:scale>
        <p:origin x="-2376" y="-3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tags" Target="tags/tag1.xml"/><Relationship Id="rId49" Type="http://schemas.openxmlformats.org/officeDocument/2006/relationships/presProps" Target="presProps.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2545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6463" y="4730750"/>
            <a:ext cx="4984750" cy="4486275"/>
          </a:xfrm>
          <a:prstGeom prst="rect">
            <a:avLst/>
          </a:prstGeom>
          <a:noFill/>
          <a:ln w="12700">
            <a:noFill/>
            <a:miter lim="800000"/>
            <a:headEnd/>
            <a:tailEnd/>
          </a:ln>
          <a:effectLst/>
        </p:spPr>
        <p:txBody>
          <a:bodyPr vert="horz" wrap="square" lIns="90750" tIns="44579" rIns="90750" bIns="44579"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339" name="Rectangle 3"/>
          <p:cNvSpPr>
            <a:spLocks noGrp="1" noRot="1" noChangeAspect="1" noChangeArrowheads="1" noTextEdit="1"/>
          </p:cNvSpPr>
          <p:nvPr>
            <p:ph type="sldImg" idx="2"/>
          </p:nvPr>
        </p:nvSpPr>
        <p:spPr bwMode="auto">
          <a:xfrm>
            <a:off x="1079500" y="862013"/>
            <a:ext cx="4640263"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775629283"/>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65" charset="-128"/>
        <a:cs typeface="ＭＳ Ｐゴシック" pitchFamily="-65" charset="-128"/>
      </a:defRPr>
    </a:lvl1pPr>
    <a:lvl2pPr marL="4572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2pPr>
    <a:lvl3pPr marL="9144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3pPr>
    <a:lvl4pPr marL="13716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4pPr>
    <a:lvl5pPr marL="18288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51560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88892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716794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03876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016779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17095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6231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517138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46053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05706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123202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788299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721144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886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3945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839001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55878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86142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23945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07859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498384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263438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759408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95580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044544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485427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891357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507233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717044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733501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607281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463876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677817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38497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371432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32125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81786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84909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418393260"/>
      </p:ext>
    </p:extLst>
  </p:cSld>
  <p:clrMapOvr>
    <a:masterClrMapping/>
  </p:clrMapOvr>
  <p:transition xmlns:p14="http://schemas.microsoft.com/office/powerpoint/2010/mai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fontAlgn="auto">
              <a:spcBef>
                <a:spcPts val="0"/>
              </a:spcBef>
              <a:spcAft>
                <a:spcPts val="0"/>
              </a:spcAft>
            </a:pPr>
            <a:fld id="{3202D64C-F0FB-EF46-B2BF-36556AB5FABE}" type="datetimeFigureOut">
              <a:rPr lang="en-US" sz="1800" b="0">
                <a:solidFill>
                  <a:prstClr val="black">
                    <a:tint val="75000"/>
                  </a:prstClr>
                </a:solidFill>
                <a:latin typeface="Calibri"/>
                <a:ea typeface="Arial"/>
                <a:cs typeface="Arial"/>
              </a:rPr>
              <a:pPr defTabSz="457200" fontAlgn="auto">
                <a:spcBef>
                  <a:spcPts val="0"/>
                </a:spcBef>
                <a:spcAft>
                  <a:spcPts val="0"/>
                </a:spcAft>
              </a:pPr>
              <a:t>17/05/18</a:t>
            </a:fld>
            <a:endParaRPr lang="en-US" sz="1800" b="0">
              <a:solidFill>
                <a:prstClr val="black">
                  <a:tint val="75000"/>
                </a:prstClr>
              </a:solidFill>
              <a:latin typeface="Calibri"/>
              <a:ea typeface="Arial"/>
              <a:cs typeface="Aria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a typeface="Arial"/>
              <a:cs typeface="Aria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fontAlgn="auto">
              <a:spcBef>
                <a:spcPts val="0"/>
              </a:spcBef>
              <a:spcAft>
                <a:spcPts val="0"/>
              </a:spcAft>
            </a:pPr>
            <a:fld id="{B61D5CA3-67EA-3641-82E3-8884F86FB5AF}" type="slidenum">
              <a:rPr lang="en-US" sz="1800" b="0">
                <a:solidFill>
                  <a:prstClr val="black">
                    <a:tint val="75000"/>
                  </a:prstClr>
                </a:solidFill>
                <a:latin typeface="Calibri"/>
                <a:ea typeface="Arial"/>
                <a:cs typeface="Arial"/>
              </a:rPr>
              <a:pPr defTabSz="457200" fontAlgn="auto">
                <a:spcBef>
                  <a:spcPts val="0"/>
                </a:spcBef>
                <a:spcAft>
                  <a:spcPts val="0"/>
                </a:spcAft>
              </a:pPr>
              <a:t>‹#›</a:t>
            </a:fld>
            <a:endParaRPr lang="en-US" sz="1800" b="0">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2087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rtlCol="0"/>
          <a:lstStyle>
            <a:lvl1pPr fontAlgn="auto">
              <a:spcBef>
                <a:spcPts val="0"/>
              </a:spcBef>
              <a:spcAft>
                <a:spcPts val="0"/>
              </a:spcAft>
              <a:defRPr>
                <a:solidFill>
                  <a:prstClr val="black">
                    <a:tint val="75000"/>
                  </a:prstClr>
                </a:solidFill>
                <a:latin typeface="+mn-lt"/>
              </a:defRPr>
            </a:lvl1pPr>
          </a:lstStyle>
          <a:p>
            <a:pPr defTabSz="457200">
              <a:defRPr/>
            </a:pPr>
            <a:endParaRPr lang="en-GB" sz="1800" b="0">
              <a:latin typeface="Arial"/>
              <a:ea typeface="Arial"/>
              <a:cs typeface="Arial"/>
            </a:endParaRPr>
          </a:p>
        </p:txBody>
      </p:sp>
      <p:sp>
        <p:nvSpPr>
          <p:cNvPr id="5" name="Footer Placeholder 4"/>
          <p:cNvSpPr>
            <a:spLocks noGrp="1"/>
          </p:cNvSpPr>
          <p:nvPr>
            <p:ph type="ftr" sz="quarter" idx="11"/>
          </p:nvPr>
        </p:nvSpPr>
        <p:spPr/>
        <p:txBody>
          <a:bodyPr/>
          <a:lstStyle>
            <a:lvl1pPr>
              <a:defRPr>
                <a:latin typeface="Calibri" charset="0"/>
              </a:defRPr>
            </a:lvl1pPr>
          </a:lstStyle>
          <a:p>
            <a:pPr>
              <a:defRPr/>
            </a:pPr>
            <a:r>
              <a:rPr lang="en-US">
                <a:solidFill>
                  <a:srgbClr val="FFFFFF"/>
                </a:solidFill>
                <a:ea typeface="Arial"/>
                <a:cs typeface="Arial"/>
              </a:rPr>
              <a:t>Organ Donation Past, Present and Future </a:t>
            </a:r>
            <a:endParaRPr lang="en-GB">
              <a:solidFill>
                <a:srgbClr val="FFFFFF"/>
              </a:solidFill>
              <a:ea typeface="Arial"/>
              <a:cs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Calibri" charset="0"/>
              </a:defRPr>
            </a:lvl1pPr>
          </a:lstStyle>
          <a:p>
            <a:pPr defTabSz="457200" fontAlgn="auto">
              <a:spcBef>
                <a:spcPts val="0"/>
              </a:spcBef>
              <a:spcAft>
                <a:spcPts val="0"/>
              </a:spcAft>
              <a:defRPr/>
            </a:pPr>
            <a:fld id="{9B0305BB-E0D3-4ABB-8BA1-683F1B7CC355}" type="slidenum">
              <a:rPr lang="en-GB" sz="1800" b="0">
                <a:solidFill>
                  <a:srgbClr val="000000"/>
                </a:solidFill>
                <a:ea typeface="Arial"/>
                <a:cs typeface="Arial"/>
              </a:rPr>
              <a:pPr defTabSz="457200" fontAlgn="auto">
                <a:spcBef>
                  <a:spcPts val="0"/>
                </a:spcBef>
                <a:spcAft>
                  <a:spcPts val="0"/>
                </a:spcAft>
                <a:defRPr/>
              </a:pPr>
              <a:t>‹#›</a:t>
            </a:fld>
            <a:endParaRPr lang="en-GB" sz="1800" b="0">
              <a:solidFill>
                <a:srgbClr val="000000"/>
              </a:solidFill>
              <a:ea typeface="Arial"/>
              <a:cs typeface="Arial"/>
            </a:endParaRPr>
          </a:p>
        </p:txBody>
      </p:sp>
    </p:spTree>
    <p:extLst>
      <p:ext uri="{BB962C8B-B14F-4D97-AF65-F5344CB8AC3E}">
        <p14:creationId xmlns:p14="http://schemas.microsoft.com/office/powerpoint/2010/main" val="2737620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rPr>
              <a:pPr/>
              <a:t>17/05/18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0"/>
            <a:ext cx="1943100" cy="53340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85800" y="762000"/>
            <a:ext cx="5676900" cy="53340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4.xml"/><Relationship Id="rId12" Type="http://schemas.openxmlformats.org/officeDocument/2006/relationships/theme" Target="../theme/theme2.xml"/><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 Id="rId9" Type="http://schemas.openxmlformats.org/officeDocument/2006/relationships/slideLayout" Target="../slideLayouts/slideLayout12.xml"/><Relationship Id="rId10"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theme" Target="../theme/theme3.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984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6272213"/>
            <a:ext cx="9144000" cy="612775"/>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r>
              <a:rPr lang="en-GB" b="0" dirty="0" smtClean="0">
                <a:solidFill>
                  <a:srgbClr val="FFFFFF"/>
                </a:solidFill>
                <a:latin typeface="Arial" pitchFamily="-106" charset="0"/>
                <a:ea typeface="Arial" pitchFamily="-106" charset="0"/>
                <a:cs typeface="Arial" pitchFamily="-106" charset="0"/>
              </a:rPr>
              <a:t>The Deceased Donation Course (ICM)</a:t>
            </a:r>
            <a:endParaRPr lang="en-GB" b="0" dirty="0">
              <a:solidFill>
                <a:srgbClr val="FFFFFF"/>
              </a:solidFill>
              <a:latin typeface="Arial" pitchFamily="-106" charset="0"/>
              <a:ea typeface="Arial" pitchFamily="-106" charset="0"/>
              <a:cs typeface="Arial" pitchFamily="-106" charset="0"/>
            </a:endParaRPr>
          </a:p>
        </p:txBody>
      </p:sp>
      <p:pic>
        <p:nvPicPr>
          <p:cNvPr id="8197" name="Picture 5" descr="NHS Blood Transplant"/>
          <p:cNvPicPr>
            <a:picLocks noChangeAspect="1" noChangeArrowheads="1"/>
          </p:cNvPicPr>
          <p:nvPr userDrawn="1"/>
        </p:nvPicPr>
        <p:blipFill>
          <a:blip r:embed="rId5"/>
          <a:srcRect/>
          <a:stretch>
            <a:fillRect/>
          </a:stretch>
        </p:blipFill>
        <p:spPr bwMode="auto">
          <a:xfrm>
            <a:off x="7315200" y="87313"/>
            <a:ext cx="1736725" cy="414337"/>
          </a:xfrm>
          <a:prstGeom prst="rect">
            <a:avLst/>
          </a:prstGeom>
          <a:solidFill>
            <a:srgbClr val="F8F8F8"/>
          </a:solidFill>
        </p:spPr>
      </p:pic>
    </p:spTree>
    <p:extLst>
      <p:ext uri="{BB962C8B-B14F-4D97-AF65-F5344CB8AC3E}">
        <p14:creationId xmlns:p14="http://schemas.microsoft.com/office/powerpoint/2010/main" val="28229485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transition xmlns:p14="http://schemas.microsoft.com/office/powerpoint/2010/main" spd="slow">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F0A7BD7A-C987-3444-83F2-CBCC114A42A7}" type="datetimeFigureOut">
              <a:rPr lang="en-US" b="0" smtClean="0">
                <a:solidFill>
                  <a:prstClr val="black">
                    <a:tint val="75000"/>
                  </a:prstClr>
                </a:solidFill>
                <a:latin typeface="Calibri"/>
              </a:rPr>
              <a:pPr defTabSz="457200" fontAlgn="auto">
                <a:spcBef>
                  <a:spcPts val="0"/>
                </a:spcBef>
                <a:spcAft>
                  <a:spcPts val="0"/>
                </a:spcAft>
              </a:pPr>
              <a:t>17/05/18</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7280B8B-3FF0-8E43-AD8C-87DCD77D533A}" type="slidenum">
              <a:rPr lang="en-US" b="0" smtClean="0">
                <a:solidFill>
                  <a:prstClr val="black">
                    <a:tint val="75000"/>
                  </a:prstClr>
                </a:solidFill>
                <a:latin typeface="Calibri"/>
              </a:rPr>
              <a:pPr defTabSz="457200"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143969687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685800" y="762000"/>
            <a:ext cx="7772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80963" y="6299200"/>
            <a:ext cx="6167437" cy="703263"/>
          </a:xfrm>
          <a:prstGeom prst="rect">
            <a:avLst/>
          </a:prstGeom>
          <a:noFill/>
          <a:ln w="9525">
            <a:noFill/>
            <a:miter lim="800000"/>
            <a:headEnd/>
            <a:tailEnd/>
          </a:ln>
          <a:effectLst/>
        </p:spPr>
        <p:txBody>
          <a:bodyPr>
            <a:prstTxWarp prst="textNoShape">
              <a:avLst/>
            </a:prstTxWarp>
            <a:spAutoFit/>
          </a:bodyPr>
          <a:lstStyle/>
          <a:p>
            <a:pPr eaLnBrk="0" hangingPunct="0">
              <a:spcBef>
                <a:spcPct val="50000"/>
              </a:spcBef>
              <a:defRPr/>
            </a:pPr>
            <a:endParaRPr lang="en-GB" sz="1600">
              <a:solidFill>
                <a:srgbClr val="FFFFFF"/>
              </a:solidFill>
            </a:endParaRPr>
          </a:p>
          <a:p>
            <a:pPr eaLnBrk="0" hangingPunct="0">
              <a:spcBef>
                <a:spcPct val="50000"/>
              </a:spcBef>
              <a:defRPr/>
            </a:pPr>
            <a:endParaRPr lang="en-GB" sz="1600">
              <a:solidFill>
                <a:srgbClr val="FFFFFF"/>
              </a:solidFill>
            </a:endParaRPr>
          </a:p>
        </p:txBody>
      </p:sp>
    </p:spTree>
    <p:extLst>
      <p:ext uri="{BB962C8B-B14F-4D97-AF65-F5344CB8AC3E}">
        <p14:creationId xmlns:p14="http://schemas.microsoft.com/office/powerpoint/2010/main" val="16767724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1.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1.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1.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1.xml"/><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1.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1.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1.xml"/><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1.xml"/><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1.xml"/><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1.xml"/><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1.xml"/><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21.xml"/><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1.xml"/><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1.xml"/><Relationship Id="rId3"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1.xml"/><Relationship Id="rId3"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1.xml"/><Relationship Id="rId3"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1.xml"/><Relationship Id="rId3"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1.xml"/><Relationship Id="rId3"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21.xml"/><Relationship Id="rId3"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1.xml"/><Relationship Id="rId3"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21.xml"/><Relationship Id="rId3"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1.xml"/><Relationship Id="rId3"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slideLayout" Target="../slideLayouts/slideLayout21.xml"/><Relationship Id="rId3"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21.xml"/><Relationship Id="rId3"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21.xml"/><Relationship Id="rId3"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21.xml"/><Relationship Id="rId3"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1.xml"/><Relationship Id="rId3"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slideLayout" Target="../slideLayouts/slideLayout21.xml"/><Relationship Id="rId3"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slideLayout" Target="../slideLayouts/slideLayout21.xml"/><Relationship Id="rId3"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slideLayout" Target="../slideLayouts/slideLayout21.xml"/><Relationship Id="rId3"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slideLayout" Target="../slideLayouts/slideLayout21.xml"/><Relationship Id="rId3"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21.xml"/><Relationship Id="rId3"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21.xml"/><Relationship Id="rId3"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slideLayout" Target="../slideLayouts/slideLayout21.xml"/><Relationship Id="rId3"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slideLayout" Target="../slideLayouts/slideLayout21.xml"/><Relationship Id="rId3"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slideLayout" Target="../slideLayouts/slideLayout21.xml"/><Relationship Id="rId3"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21" y="541516"/>
            <a:ext cx="6624583" cy="5787094"/>
          </a:xfrm>
          <a:prstGeom prst="rect">
            <a:avLst/>
          </a:prstGeom>
        </p:spPr>
      </p:pic>
    </p:spTree>
    <p:extLst>
      <p:ext uri="{BB962C8B-B14F-4D97-AF65-F5344CB8AC3E}">
        <p14:creationId xmlns:p14="http://schemas.microsoft.com/office/powerpoint/2010/main" val="128716099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Rectangle 2"/>
          <p:cNvSpPr txBox="1">
            <a:spLocks/>
          </p:cNvSpPr>
          <p:nvPr/>
        </p:nvSpPr>
        <p:spPr>
          <a:xfrm>
            <a:off x="179512" y="2630488"/>
            <a:ext cx="5907039" cy="3168650"/>
          </a:xfrm>
          <a:prstGeom prst="rect">
            <a:avLst/>
          </a:prstGeom>
        </p:spPr>
        <p:txBody>
          <a:bodyPr anchor="t"/>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algn="l" eaLnBrk="1" hangingPunct="1"/>
            <a:r>
              <a:rPr lang="en-GB" sz="2800" b="0" kern="0" dirty="0" smtClean="0">
                <a:solidFill>
                  <a:schemeClr val="tx1"/>
                </a:solidFill>
                <a:latin typeface="Arial" pitchFamily="-84" charset="0"/>
                <a:ea typeface="ＭＳ Ｐゴシック" pitchFamily="-84" charset="-128"/>
                <a:cs typeface="ＭＳ Ｐゴシック" pitchFamily="-84" charset="-128"/>
              </a:rPr>
              <a:t>The following statements are consistent with the neurological criteria for death.</a:t>
            </a:r>
            <a:br>
              <a:rPr lang="en-GB" sz="2800" b="0" kern="0" dirty="0" smtClean="0">
                <a:solidFill>
                  <a:schemeClr val="tx1"/>
                </a:solidFill>
                <a:latin typeface="Arial" pitchFamily="-84" charset="0"/>
                <a:ea typeface="ＭＳ Ｐゴシック" pitchFamily="-84" charset="-128"/>
                <a:cs typeface="ＭＳ Ｐゴシック" pitchFamily="-84" charset="-128"/>
              </a:rPr>
            </a:br>
            <a:r>
              <a:rPr lang="en-GB" sz="2800" b="0" kern="0" dirty="0" smtClean="0">
                <a:solidFill>
                  <a:schemeClr val="tx1"/>
                </a:solidFill>
                <a:latin typeface="Arial" pitchFamily="-84" charset="0"/>
                <a:ea typeface="ＭＳ Ｐゴシック" pitchFamily="-84" charset="-128"/>
                <a:cs typeface="ＭＳ Ｐゴシック" pitchFamily="-84" charset="-128"/>
              </a:rPr>
              <a:t/>
            </a:r>
            <a:br>
              <a:rPr lang="en-GB" sz="2800" b="0" kern="0" dirty="0" smtClean="0">
                <a:solidFill>
                  <a:schemeClr val="tx1"/>
                </a:solidFill>
                <a:latin typeface="Arial" pitchFamily="-84" charset="0"/>
                <a:ea typeface="ＭＳ Ｐゴシック" pitchFamily="-84" charset="-128"/>
                <a:cs typeface="ＭＳ Ｐゴシック" pitchFamily="-84" charset="-128"/>
              </a:rPr>
            </a:br>
            <a:r>
              <a:rPr lang="en-GB" sz="2800" b="0" kern="0" dirty="0" smtClean="0">
                <a:solidFill>
                  <a:schemeClr val="tx1"/>
                </a:solidFill>
                <a:latin typeface="Arial" pitchFamily="-84" charset="0"/>
                <a:ea typeface="ＭＳ Ｐゴシック" pitchFamily="-84" charset="-128"/>
                <a:cs typeface="ＭＳ Ｐゴシック" pitchFamily="-84" charset="-128"/>
              </a:rPr>
              <a:t>Yes 	= </a:t>
            </a:r>
            <a:r>
              <a:rPr lang="en-GB" sz="2800" b="0" kern="0" dirty="0" smtClean="0">
                <a:solidFill>
                  <a:srgbClr val="FF0000"/>
                </a:solidFill>
                <a:latin typeface="Arial" pitchFamily="-84" charset="0"/>
                <a:ea typeface="ＭＳ Ｐゴシック" pitchFamily="-84" charset="-128"/>
                <a:cs typeface="ＭＳ Ｐゴシック" pitchFamily="-84" charset="-128"/>
              </a:rPr>
              <a:t>Dead</a:t>
            </a:r>
            <a:r>
              <a:rPr lang="en-GB" sz="2800" b="0" kern="0" dirty="0" smtClean="0">
                <a:solidFill>
                  <a:schemeClr val="tx1"/>
                </a:solidFill>
                <a:latin typeface="Arial" pitchFamily="-84" charset="0"/>
                <a:ea typeface="ＭＳ Ｐゴシック" pitchFamily="-84" charset="-128"/>
                <a:cs typeface="ＭＳ Ｐゴシック" pitchFamily="-84" charset="-128"/>
              </a:rPr>
              <a:t/>
            </a:r>
            <a:br>
              <a:rPr lang="en-GB" sz="2800" b="0" kern="0" dirty="0" smtClean="0">
                <a:solidFill>
                  <a:schemeClr val="tx1"/>
                </a:solidFill>
                <a:latin typeface="Arial" pitchFamily="-84" charset="0"/>
                <a:ea typeface="ＭＳ Ｐゴシック" pitchFamily="-84" charset="-128"/>
                <a:cs typeface="ＭＳ Ｐゴシック" pitchFamily="-84" charset="-128"/>
              </a:rPr>
            </a:br>
            <a:r>
              <a:rPr lang="en-GB" sz="2800" b="0" kern="0" dirty="0" smtClean="0">
                <a:solidFill>
                  <a:schemeClr val="tx1"/>
                </a:solidFill>
                <a:latin typeface="Arial" pitchFamily="-84" charset="0"/>
                <a:ea typeface="ＭＳ Ｐゴシック" pitchFamily="-84" charset="-128"/>
                <a:cs typeface="ＭＳ Ｐゴシック" pitchFamily="-84" charset="-128"/>
              </a:rPr>
              <a:t>No 	= </a:t>
            </a:r>
            <a:r>
              <a:rPr lang="en-GB" sz="2800" b="0" kern="0" dirty="0" smtClean="0">
                <a:solidFill>
                  <a:srgbClr val="008000"/>
                </a:solidFill>
                <a:latin typeface="Arial" pitchFamily="-84" charset="0"/>
                <a:ea typeface="ＭＳ Ｐゴシック" pitchFamily="-84" charset="-128"/>
                <a:cs typeface="ＭＳ Ｐゴシック" pitchFamily="-84" charset="-128"/>
              </a:rPr>
              <a:t>Not dead</a:t>
            </a:r>
            <a:endParaRPr lang="en-GB" sz="2800" b="0" kern="0" dirty="0">
              <a:solidFill>
                <a:schemeClr val="tx1"/>
              </a:solidFill>
              <a:latin typeface="Arial" pitchFamily="-84" charset="0"/>
              <a:ea typeface="ＭＳ Ｐゴシック" pitchFamily="-84" charset="-128"/>
              <a:cs typeface="ＭＳ Ｐゴシック" pitchFamily="-84" charset="-128"/>
            </a:endParaRPr>
          </a:p>
        </p:txBody>
      </p:sp>
      <p:sp>
        <p:nvSpPr>
          <p:cNvPr id="7" name="Rectangle 3"/>
          <p:cNvSpPr>
            <a:spLocks/>
          </p:cNvSpPr>
          <p:nvPr/>
        </p:nvSpPr>
        <p:spPr bwMode="auto">
          <a:xfrm>
            <a:off x="1143000" y="4214813"/>
            <a:ext cx="7358063" cy="1128712"/>
          </a:xfrm>
          <a:prstGeom prst="rect">
            <a:avLst/>
          </a:prstGeom>
          <a:noFill/>
          <a:ln w="9525">
            <a:noFill/>
            <a:miter lim="800000"/>
            <a:headEnd/>
            <a:tailEnd/>
          </a:ln>
        </p:spPr>
        <p:txBody>
          <a:bodyPr lIns="0" tIns="0" rIns="0" bIns="0">
            <a:prstTxWarp prst="textNoShape">
              <a:avLst/>
            </a:prstTxWarp>
          </a:bodyPr>
          <a:lstStyle/>
          <a:p>
            <a:pPr eaLnBrk="0" hangingPunct="0"/>
            <a:endParaRPr lang="en-GB" sz="2400" b="1" i="1">
              <a:solidFill>
                <a:srgbClr val="FFFFFF"/>
              </a:solidFill>
              <a:ea typeface="MS PGothic" pitchFamily="34" charset="-128"/>
              <a:cs typeface="MS PGothic" pitchFamily="34" charset="-128"/>
            </a:endParaRPr>
          </a:p>
        </p:txBody>
      </p:sp>
      <p:pic>
        <p:nvPicPr>
          <p:cNvPr id="8" name="Picture 7" descr="iStock_000000082218XSmall.jpg"/>
          <p:cNvPicPr>
            <a:picLocks noChangeAspect="1"/>
          </p:cNvPicPr>
          <p:nvPr/>
        </p:nvPicPr>
        <p:blipFill>
          <a:blip r:embed="rId3"/>
          <a:stretch>
            <a:fillRect/>
          </a:stretch>
        </p:blipFill>
        <p:spPr>
          <a:xfrm>
            <a:off x="6086551" y="2630488"/>
            <a:ext cx="2823293" cy="3168650"/>
          </a:xfrm>
          <a:prstGeom prst="rect">
            <a:avLst/>
          </a:prstGeom>
          <a:effectLst>
            <a:outerShdw blurRad="50800" dist="38100" dir="2700000" algn="tl" rotWithShape="0">
              <a:prstClr val="black">
                <a:alpha val="40000"/>
              </a:prstClr>
            </a:outerShdw>
          </a:effectLst>
        </p:spPr>
      </p:pic>
      <p:sp>
        <p:nvSpPr>
          <p:cNvPr id="9" name="Rectangle 8"/>
          <p:cNvSpPr/>
          <p:nvPr/>
        </p:nvSpPr>
        <p:spPr>
          <a:xfrm>
            <a:off x="248120" y="188640"/>
            <a:ext cx="8661723" cy="1938992"/>
          </a:xfrm>
          <a:prstGeom prst="rect">
            <a:avLst/>
          </a:prstGeom>
        </p:spPr>
        <p:txBody>
          <a:bodyPr wrap="square">
            <a:spAutoFit/>
          </a:bodyPr>
          <a:lstStyle/>
          <a:p>
            <a:pPr algn="ctr"/>
            <a:r>
              <a:rPr lang="en-GB" sz="4000" dirty="0">
                <a:solidFill>
                  <a:srgbClr val="3366FF"/>
                </a:solidFill>
                <a:latin typeface="Arial" pitchFamily="-84" charset="0"/>
                <a:ea typeface="ＭＳ Ｐゴシック" pitchFamily="-84" charset="-128"/>
                <a:cs typeface="ＭＳ Ｐゴシック" pitchFamily="-84" charset="-128"/>
              </a:rPr>
              <a:t>Pitfalls in Brain Stem </a:t>
            </a:r>
            <a:r>
              <a:rPr lang="en-GB" sz="4000" dirty="0" smtClean="0">
                <a:solidFill>
                  <a:srgbClr val="3366FF"/>
                </a:solidFill>
                <a:latin typeface="Arial" pitchFamily="-84" charset="0"/>
                <a:ea typeface="ＭＳ Ｐゴシック" pitchFamily="-84" charset="-128"/>
                <a:cs typeface="ＭＳ Ｐゴシック" pitchFamily="-84" charset="-128"/>
              </a:rPr>
              <a:t>Testing</a:t>
            </a:r>
          </a:p>
          <a:p>
            <a:endParaRPr lang="en-GB" sz="4000" dirty="0" smtClean="0">
              <a:solidFill>
                <a:srgbClr val="3366FF"/>
              </a:solidFill>
              <a:latin typeface="Arial" pitchFamily="-84" charset="0"/>
              <a:ea typeface="ＭＳ Ｐゴシック" pitchFamily="-84" charset="-128"/>
              <a:cs typeface="ＭＳ Ｐゴシック" pitchFamily="-84" charset="-128"/>
            </a:endParaRPr>
          </a:p>
          <a:p>
            <a:pPr algn="ctr"/>
            <a:r>
              <a:rPr lang="en-GB" sz="4000" dirty="0" smtClean="0">
                <a:solidFill>
                  <a:srgbClr val="FF0000"/>
                </a:solidFill>
                <a:latin typeface="Arial" pitchFamily="-84" charset="0"/>
                <a:ea typeface="ＭＳ Ｐゴシック" pitchFamily="-84" charset="-128"/>
                <a:cs typeface="ＭＳ Ｐゴシック" pitchFamily="-84" charset="-128"/>
              </a:rPr>
              <a:t>Dead</a:t>
            </a:r>
            <a:r>
              <a:rPr lang="en-GB" sz="4000" dirty="0" smtClean="0">
                <a:solidFill>
                  <a:schemeClr val="bg1"/>
                </a:solidFill>
                <a:latin typeface="Arial" pitchFamily="-84" charset="0"/>
                <a:ea typeface="ＭＳ Ｐゴシック" pitchFamily="-84" charset="-128"/>
                <a:cs typeface="ＭＳ Ｐゴシック" pitchFamily="-84" charset="-128"/>
              </a:rPr>
              <a:t> </a:t>
            </a:r>
            <a:r>
              <a:rPr lang="en-GB" sz="4000" dirty="0">
                <a:solidFill>
                  <a:srgbClr val="3366FF"/>
                </a:solidFill>
                <a:latin typeface="Arial" pitchFamily="-84" charset="0"/>
                <a:ea typeface="ＭＳ Ｐゴシック" pitchFamily="-84" charset="-128"/>
                <a:cs typeface="ＭＳ Ｐゴシック" pitchFamily="-84" charset="-128"/>
              </a:rPr>
              <a:t>or </a:t>
            </a:r>
            <a:r>
              <a:rPr lang="en-GB" sz="4000" dirty="0" smtClean="0">
                <a:solidFill>
                  <a:srgbClr val="008000"/>
                </a:solidFill>
                <a:latin typeface="Arial" pitchFamily="-84" charset="0"/>
                <a:ea typeface="ＭＳ Ｐゴシック" pitchFamily="-84" charset="-128"/>
                <a:cs typeface="ＭＳ Ｐゴシック" pitchFamily="-84" charset="-128"/>
              </a:rPr>
              <a:t>Not </a:t>
            </a:r>
            <a:r>
              <a:rPr lang="en-GB" sz="4000" dirty="0">
                <a:solidFill>
                  <a:srgbClr val="008000"/>
                </a:solidFill>
                <a:latin typeface="Arial" pitchFamily="-84" charset="0"/>
                <a:ea typeface="ＭＳ Ｐゴシック" pitchFamily="-84" charset="-128"/>
                <a:cs typeface="ＭＳ Ｐゴシック" pitchFamily="-84" charset="-128"/>
              </a:rPr>
              <a:t>Dead </a:t>
            </a:r>
            <a:r>
              <a:rPr lang="en-GB" sz="4000" dirty="0">
                <a:solidFill>
                  <a:srgbClr val="3366FF"/>
                </a:solidFill>
                <a:latin typeface="Arial" pitchFamily="-84" charset="0"/>
                <a:ea typeface="ＭＳ Ｐゴシック" pitchFamily="-84" charset="-128"/>
                <a:cs typeface="ＭＳ Ｐゴシック" pitchFamily="-84" charset="-128"/>
              </a:rPr>
              <a:t>Quiz</a:t>
            </a:r>
            <a:endParaRPr lang="en-GB" sz="4000" dirty="0"/>
          </a:p>
        </p:txBody>
      </p:sp>
    </p:spTree>
    <p:extLst>
      <p:ext uri="{BB962C8B-B14F-4D97-AF65-F5344CB8AC3E}">
        <p14:creationId xmlns:p14="http://schemas.microsoft.com/office/powerpoint/2010/main" val="86533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8152" y="0"/>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smtClean="0">
                <a:ea typeface="MS PGothic" pitchFamily="34" charset="-128"/>
                <a:cs typeface="MS PGothic" pitchFamily="34" charset="-128"/>
              </a:rPr>
              <a:t>Example Question</a:t>
            </a:r>
            <a:endParaRPr lang="nl-NL" sz="3200" b="0" kern="0" dirty="0">
              <a:ea typeface="MS PGothic" pitchFamily="34" charset="-128"/>
              <a:cs typeface="MS PGothic" pitchFamily="34" charset="-128"/>
            </a:endParaRPr>
          </a:p>
        </p:txBody>
      </p:sp>
      <p:sp>
        <p:nvSpPr>
          <p:cNvPr id="4" name="Rectangle 3"/>
          <p:cNvSpPr/>
          <p:nvPr/>
        </p:nvSpPr>
        <p:spPr>
          <a:xfrm>
            <a:off x="179512" y="702836"/>
            <a:ext cx="8784976"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your brain stem testing investigation the patient blinks to command.</a:t>
            </a:r>
          </a:p>
        </p:txBody>
      </p:sp>
      <p:sp>
        <p:nvSpPr>
          <p:cNvPr id="5" name="TPAnswers"/>
          <p:cNvSpPr txBox="1">
            <a:spLocks/>
          </p:cNvSpPr>
          <p:nvPr>
            <p:custDataLst>
              <p:tags r:id="rId1"/>
            </p:custDataLst>
          </p:nvPr>
        </p:nvSpPr>
        <p:spPr>
          <a:xfrm>
            <a:off x="251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smtClean="0">
                <a:solidFill>
                  <a:srgbClr val="000000"/>
                </a:solidFill>
                <a:ea typeface="MS PGothic" pitchFamily="34" charset="-128"/>
                <a:cs typeface="MS PGothic" pitchFamily="34" charset="-128"/>
              </a:rPr>
              <a:t>Is a brain stem death diagnosis still possible? 	</a:t>
            </a:r>
            <a:r>
              <a:rPr lang="en-GB" sz="2000" b="0" kern="0" dirty="0" smtClean="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smtClean="0">
                <a:solidFill>
                  <a:srgbClr val="000000"/>
                </a:solidFill>
                <a:ea typeface="MS PGothic" pitchFamily="34" charset="-128"/>
                <a:cs typeface="MS PGothic" pitchFamily="34" charset="-128"/>
              </a:rPr>
              <a:t>Is </a:t>
            </a:r>
            <a:r>
              <a:rPr lang="en-GB" sz="2000" b="0" kern="0" dirty="0" smtClean="0">
                <a:solidFill>
                  <a:srgbClr val="000000"/>
                </a:solidFill>
              </a:rPr>
              <a:t>a brain stem death diagnosis NOT possible?</a:t>
            </a:r>
            <a:r>
              <a:rPr lang="en-GB" sz="2000" b="0" kern="0" dirty="0" smtClean="0"/>
              <a:t> 	</a:t>
            </a:r>
            <a:r>
              <a:rPr lang="en-GB" sz="2000" b="0" kern="0" dirty="0" smtClean="0">
                <a:solidFill>
                  <a:srgbClr val="008000"/>
                </a:solidFill>
              </a:rPr>
              <a:t>(</a:t>
            </a:r>
            <a:r>
              <a:rPr lang="en-GB" sz="2000" b="0" kern="0" dirty="0" smtClean="0">
                <a:solidFill>
                  <a:srgbClr val="008000"/>
                </a:solidFill>
                <a:ea typeface="MS PGothic" pitchFamily="34" charset="-128"/>
                <a:cs typeface="MS PGothic" pitchFamily="34" charset="-128"/>
              </a:rPr>
              <a:t>Not Dead)</a:t>
            </a: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550784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8152" y="0"/>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smtClean="0">
                <a:ea typeface="MS PGothic" pitchFamily="34" charset="-128"/>
                <a:cs typeface="MS PGothic" pitchFamily="34" charset="-128"/>
              </a:rPr>
              <a:t>Example Question</a:t>
            </a:r>
            <a:endParaRPr lang="nl-NL" sz="3200" b="0" kern="0" dirty="0">
              <a:ea typeface="MS PGothic" pitchFamily="34" charset="-128"/>
              <a:cs typeface="MS PGothic" pitchFamily="34" charset="-128"/>
            </a:endParaRPr>
          </a:p>
        </p:txBody>
      </p:sp>
      <p:sp>
        <p:nvSpPr>
          <p:cNvPr id="4" name="Rectangle 3"/>
          <p:cNvSpPr/>
          <p:nvPr/>
        </p:nvSpPr>
        <p:spPr>
          <a:xfrm>
            <a:off x="179512" y="702836"/>
            <a:ext cx="8784976"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your brain stem testing investigation the patient blinks to command.</a:t>
            </a:r>
          </a:p>
        </p:txBody>
      </p:sp>
      <p:sp>
        <p:nvSpPr>
          <p:cNvPr id="5" name="TPAnswers"/>
          <p:cNvSpPr txBox="1">
            <a:spLocks/>
          </p:cNvSpPr>
          <p:nvPr>
            <p:custDataLst>
              <p:tags r:id="rId1"/>
            </p:custDataLst>
          </p:nvPr>
        </p:nvSpPr>
        <p:spPr>
          <a:xfrm>
            <a:off x="251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smtClean="0">
                <a:solidFill>
                  <a:srgbClr val="000000"/>
                </a:solidFill>
                <a:ea typeface="MS PGothic" pitchFamily="34" charset="-128"/>
                <a:cs typeface="MS PGothic" pitchFamily="34" charset="-128"/>
              </a:rPr>
              <a:t>Is a brain stem death diagnosis still possible? 	</a:t>
            </a:r>
            <a:r>
              <a:rPr lang="en-GB" sz="2000" b="0" kern="0" dirty="0" smtClean="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smtClean="0">
                <a:solidFill>
                  <a:srgbClr val="000000"/>
                </a:solidFill>
                <a:ea typeface="MS PGothic" pitchFamily="34" charset="-128"/>
                <a:cs typeface="MS PGothic" pitchFamily="34" charset="-128"/>
              </a:rPr>
              <a:t>Is </a:t>
            </a:r>
            <a:r>
              <a:rPr lang="en-GB" sz="2000" b="0" kern="0" dirty="0" smtClean="0">
                <a:solidFill>
                  <a:srgbClr val="000000"/>
                </a:solidFill>
              </a:rPr>
              <a:t>a brain stem death diagnosis NOT possible?</a:t>
            </a:r>
            <a:r>
              <a:rPr lang="en-GB" sz="2000" b="0" kern="0" dirty="0" smtClean="0"/>
              <a:t> 	</a:t>
            </a:r>
            <a:r>
              <a:rPr lang="en-GB" sz="2000" b="0" kern="0" dirty="0" smtClean="0">
                <a:solidFill>
                  <a:srgbClr val="008000"/>
                </a:solidFill>
              </a:rPr>
              <a:t>(</a:t>
            </a:r>
            <a:r>
              <a:rPr lang="en-GB" sz="2000" b="0" kern="0" dirty="0" smtClean="0">
                <a:solidFill>
                  <a:srgbClr val="008000"/>
                </a:solidFill>
                <a:ea typeface="MS PGothic" pitchFamily="34" charset="-128"/>
                <a:cs typeface="MS PGothic" pitchFamily="34" charset="-128"/>
              </a:rPr>
              <a:t>Not Dead)</a:t>
            </a:r>
            <a:endParaRPr lang="en-GB" sz="2000" b="0" kern="0" dirty="0">
              <a:solidFill>
                <a:srgbClr val="008000"/>
              </a:solidFill>
              <a:ea typeface="MS PGothic" pitchFamily="34" charset="-128"/>
              <a:cs typeface="MS PGothic" pitchFamily="34" charset="-128"/>
            </a:endParaRPr>
          </a:p>
        </p:txBody>
      </p:sp>
      <p:sp>
        <p:nvSpPr>
          <p:cNvPr id="6" name="Vertical Text Placeholder 7"/>
          <p:cNvSpPr txBox="1">
            <a:spLocks/>
          </p:cNvSpPr>
          <p:nvPr/>
        </p:nvSpPr>
        <p:spPr bwMode="auto">
          <a:xfrm>
            <a:off x="457200" y="4653136"/>
            <a:ext cx="8229600" cy="536575"/>
          </a:xfrm>
          <a:prstGeom prst="rect">
            <a:avLst/>
          </a:prstGeom>
          <a:noFill/>
          <a:ln w="9525">
            <a:noFill/>
            <a:miter lim="800000"/>
            <a:headEnd/>
            <a:tailEnd/>
          </a:ln>
        </p:spPr>
        <p:txBody>
          <a:bodyPr>
            <a:prstTxWarp prst="textNoShape">
              <a:avLst/>
            </a:prstTxWarp>
          </a:bodyPr>
          <a:lstStyle/>
          <a:p>
            <a:pPr marL="342900" lvl="1" indent="-342900" algn="ctr" defTabSz="457200">
              <a:spcBef>
                <a:spcPct val="20000"/>
              </a:spcBef>
            </a:pPr>
            <a:r>
              <a:rPr lang="en-GB" sz="2400" b="1" dirty="0">
                <a:solidFill>
                  <a:srgbClr val="0070C0"/>
                </a:solidFill>
                <a:ea typeface="Batang" pitchFamily="18" charset="-127"/>
                <a:cs typeface="Batang" pitchFamily="18" charset="-127"/>
              </a:rPr>
              <a:t>Not brain stem dead – Patient may be locked in.</a:t>
            </a:r>
            <a:endParaRPr lang="en-US" sz="2800" dirty="0">
              <a:solidFill>
                <a:srgbClr val="000000"/>
              </a:solidFill>
              <a:ea typeface="Batang" pitchFamily="18" charset="-127"/>
              <a:cs typeface="Batang" pitchFamily="18" charset="-127"/>
            </a:endParaRPr>
          </a:p>
        </p:txBody>
      </p:sp>
    </p:spTree>
    <p:extLst>
      <p:ext uri="{BB962C8B-B14F-4D97-AF65-F5344CB8AC3E}">
        <p14:creationId xmlns:p14="http://schemas.microsoft.com/office/powerpoint/2010/main" val="859121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a:t>
            </a:r>
            <a:endParaRPr lang="en-GB" sz="3200" b="0" kern="0" dirty="0"/>
          </a:p>
        </p:txBody>
      </p:sp>
      <p:sp>
        <p:nvSpPr>
          <p:cNvPr id="4" name="Content Placeholder 4"/>
          <p:cNvSpPr txBox="1">
            <a:spLocks/>
          </p:cNvSpPr>
          <p:nvPr/>
        </p:nvSpPr>
        <p:spPr>
          <a:xfrm>
            <a:off x="107504" y="548680"/>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FontTx/>
              <a:buNone/>
            </a:pPr>
            <a:r>
              <a:rPr lang="en-GB" sz="2400" b="1" kern="0" smtClean="0">
                <a:solidFill>
                  <a:srgbClr val="000000"/>
                </a:solidFill>
                <a:ea typeface="MS PGothic" pitchFamily="34" charset="-128"/>
                <a:cs typeface="MS PGothic" pitchFamily="34" charset="-128"/>
              </a:rPr>
              <a:t>The patient flexes their arm at the elbow following imposition of a painful stimulus to the nail bed on that side?</a:t>
            </a:r>
            <a:endParaRPr lang="en-GB" sz="2400" b="1" kern="0" dirty="0">
              <a:solidFill>
                <a:srgbClr val="000000"/>
              </a:solidFill>
              <a:ea typeface="MS PGothic" pitchFamily="34" charset="-128"/>
              <a:cs typeface="MS PGothic" pitchFamily="34" charset="-128"/>
            </a:endParaRPr>
          </a:p>
        </p:txBody>
      </p:sp>
      <p:sp>
        <p:nvSpPr>
          <p:cNvPr id="5" name="TPAnswers"/>
          <p:cNvSpPr txBox="1">
            <a:spLocks/>
          </p:cNvSpPr>
          <p:nvPr>
            <p:custDataLst>
              <p:tags r:id="rId1"/>
            </p:custDataLst>
          </p:nvPr>
        </p:nvSpPr>
        <p:spPr>
          <a:xfrm>
            <a:off x="107504" y="2060848"/>
            <a:ext cx="8928992" cy="122413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211472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a:t>
            </a:r>
            <a:endParaRPr lang="en-GB" sz="3200" b="0" kern="0" dirty="0"/>
          </a:p>
        </p:txBody>
      </p:sp>
      <p:sp>
        <p:nvSpPr>
          <p:cNvPr id="4" name="Content Placeholder 4"/>
          <p:cNvSpPr txBox="1">
            <a:spLocks/>
          </p:cNvSpPr>
          <p:nvPr/>
        </p:nvSpPr>
        <p:spPr>
          <a:xfrm>
            <a:off x="107504" y="548680"/>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FontTx/>
              <a:buNone/>
            </a:pPr>
            <a:r>
              <a:rPr lang="en-GB" sz="2400" b="1" kern="0" smtClean="0">
                <a:solidFill>
                  <a:srgbClr val="000000"/>
                </a:solidFill>
                <a:ea typeface="MS PGothic" pitchFamily="34" charset="-128"/>
                <a:cs typeface="MS PGothic" pitchFamily="34" charset="-128"/>
              </a:rPr>
              <a:t>The patient flexes their arm at the elbow following imposition of a painful stimulus to the nail bed on that side?</a:t>
            </a:r>
            <a:endParaRPr lang="en-GB" sz="2400" b="1" kern="0" dirty="0">
              <a:solidFill>
                <a:srgbClr val="000000"/>
              </a:solidFill>
              <a:ea typeface="MS PGothic" pitchFamily="34" charset="-128"/>
              <a:cs typeface="MS PGothic" pitchFamily="34" charset="-128"/>
            </a:endParaRPr>
          </a:p>
        </p:txBody>
      </p:sp>
      <p:sp>
        <p:nvSpPr>
          <p:cNvPr id="5" name="TPAnswers"/>
          <p:cNvSpPr txBox="1">
            <a:spLocks/>
          </p:cNvSpPr>
          <p:nvPr>
            <p:custDataLst>
              <p:tags r:id="rId1"/>
            </p:custDataLst>
          </p:nvPr>
        </p:nvSpPr>
        <p:spPr>
          <a:xfrm>
            <a:off x="107504" y="2060848"/>
            <a:ext cx="8928992" cy="122413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4149080"/>
            <a:ext cx="8229600" cy="1149350"/>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sz="2400" b="1" dirty="0">
                <a:solidFill>
                  <a:srgbClr val="0070C0"/>
                </a:solidFill>
                <a:ea typeface="Batang" pitchFamily="18" charset="-127"/>
                <a:cs typeface="Batang" pitchFamily="18" charset="-127"/>
              </a:rPr>
              <a:t>Dead - May represent a spinal reflex</a:t>
            </a:r>
            <a:endParaRPr lang="en-GB" sz="2000" b="1" dirty="0">
              <a:solidFill>
                <a:srgbClr val="0070C0"/>
              </a:solidFill>
              <a:ea typeface="Batang" pitchFamily="18" charset="-127"/>
              <a:cs typeface="Batang" pitchFamily="18" charset="-127"/>
            </a:endParaRPr>
          </a:p>
          <a:p>
            <a:pPr marL="342900" indent="-342900" defTabSz="457200">
              <a:spcBef>
                <a:spcPct val="20000"/>
              </a:spcBef>
              <a:buFont typeface="Arial" pitchFamily="-84" charset="0"/>
              <a:buChar char="•"/>
            </a:pPr>
            <a:endParaRPr lang="en-US" sz="2800" dirty="0">
              <a:solidFill>
                <a:srgbClr val="000000"/>
              </a:solidFill>
              <a:ea typeface="Batang" pitchFamily="18" charset="-127"/>
              <a:cs typeface="Batang" pitchFamily="18" charset="-127"/>
            </a:endParaRPr>
          </a:p>
        </p:txBody>
      </p:sp>
    </p:spTree>
    <p:extLst>
      <p:ext uri="{BB962C8B-B14F-4D97-AF65-F5344CB8AC3E}">
        <p14:creationId xmlns:p14="http://schemas.microsoft.com/office/powerpoint/2010/main" val="1815648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4170"/>
            <a:ext cx="9144000" cy="47250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2</a:t>
            </a:r>
            <a:endParaRPr lang="en-GB" sz="3200" b="0" kern="0" dirty="0"/>
          </a:p>
        </p:txBody>
      </p:sp>
      <p:sp>
        <p:nvSpPr>
          <p:cNvPr id="4" name="Rectangle 3"/>
          <p:cNvSpPr/>
          <p:nvPr/>
        </p:nvSpPr>
        <p:spPr>
          <a:xfrm>
            <a:off x="179512" y="548680"/>
            <a:ext cx="8964487"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5" name="TPAnswers"/>
          <p:cNvSpPr txBox="1">
            <a:spLocks/>
          </p:cNvSpPr>
          <p:nvPr>
            <p:custDataLst>
              <p:tags r:id="rId1"/>
            </p:custDataLst>
          </p:nvPr>
        </p:nvSpPr>
        <p:spPr>
          <a:xfrm>
            <a:off x="179512" y="2034559"/>
            <a:ext cx="8964488" cy="208823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327588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4170"/>
            <a:ext cx="9144000" cy="47250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2</a:t>
            </a:r>
            <a:endParaRPr lang="en-GB" sz="3200" b="0" kern="0" dirty="0"/>
          </a:p>
        </p:txBody>
      </p:sp>
      <p:sp>
        <p:nvSpPr>
          <p:cNvPr id="4" name="Rectangle 3"/>
          <p:cNvSpPr/>
          <p:nvPr/>
        </p:nvSpPr>
        <p:spPr>
          <a:xfrm>
            <a:off x="179512" y="548680"/>
            <a:ext cx="8964487"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5" name="TPAnswers"/>
          <p:cNvSpPr txBox="1">
            <a:spLocks/>
          </p:cNvSpPr>
          <p:nvPr>
            <p:custDataLst>
              <p:tags r:id="rId1"/>
            </p:custDataLst>
          </p:nvPr>
        </p:nvSpPr>
        <p:spPr>
          <a:xfrm>
            <a:off x="179512" y="2034559"/>
            <a:ext cx="8964488" cy="208823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14351" y="3429000"/>
            <a:ext cx="9144000" cy="1642443"/>
          </a:xfrm>
          <a:prstGeom prst="rect">
            <a:avLst/>
          </a:prstGeom>
          <a:noFill/>
          <a:ln w="9525">
            <a:noFill/>
            <a:miter lim="800000"/>
            <a:headEnd/>
            <a:tailEnd/>
          </a:ln>
        </p:spPr>
        <p:txBody>
          <a:bodyPr anchor="ctr">
            <a:prstTxWarp prst="textNoShape">
              <a:avLst/>
            </a:prstTxWarp>
          </a:bodyPr>
          <a:lstStyle/>
          <a:p>
            <a:pPr lvl="1" algn="ctr"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Dead - May represent the heart beat creating flow that is triggering ventilation</a:t>
            </a:r>
          </a:p>
        </p:txBody>
      </p:sp>
    </p:spTree>
    <p:extLst>
      <p:ext uri="{BB962C8B-B14F-4D97-AF65-F5344CB8AC3E}">
        <p14:creationId xmlns:p14="http://schemas.microsoft.com/office/powerpoint/2010/main" val="1504922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8547" y="0"/>
            <a:ext cx="9135451"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3</a:t>
            </a:r>
            <a:endParaRPr lang="en-GB" sz="3200" b="0" kern="0" dirty="0"/>
          </a:p>
        </p:txBody>
      </p:sp>
      <p:sp>
        <p:nvSpPr>
          <p:cNvPr id="4" name="Rectangle 3"/>
          <p:cNvSpPr/>
          <p:nvPr/>
        </p:nvSpPr>
        <p:spPr>
          <a:xfrm>
            <a:off x="251519" y="620688"/>
            <a:ext cx="8893678" cy="646331"/>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5" name="TPAnswers"/>
          <p:cNvSpPr txBox="1">
            <a:spLocks/>
          </p:cNvSpPr>
          <p:nvPr>
            <p:custDataLst>
              <p:tags r:id="rId1"/>
            </p:custDataLst>
          </p:nvPr>
        </p:nvSpPr>
        <p:spPr>
          <a:xfrm>
            <a:off x="251519" y="1916832"/>
            <a:ext cx="8892479" cy="180020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	(Dead)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74500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8547" y="0"/>
            <a:ext cx="9135451"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3</a:t>
            </a:r>
            <a:endParaRPr lang="en-GB" sz="3200" b="0" kern="0" dirty="0"/>
          </a:p>
        </p:txBody>
      </p:sp>
      <p:sp>
        <p:nvSpPr>
          <p:cNvPr id="4" name="Rectangle 3"/>
          <p:cNvSpPr/>
          <p:nvPr/>
        </p:nvSpPr>
        <p:spPr>
          <a:xfrm>
            <a:off x="251519" y="620688"/>
            <a:ext cx="8893678" cy="646331"/>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5" name="TPAnswers"/>
          <p:cNvSpPr txBox="1">
            <a:spLocks/>
          </p:cNvSpPr>
          <p:nvPr>
            <p:custDataLst>
              <p:tags r:id="rId1"/>
            </p:custDataLst>
          </p:nvPr>
        </p:nvSpPr>
        <p:spPr>
          <a:xfrm>
            <a:off x="251519" y="1916832"/>
            <a:ext cx="8892479" cy="180020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	(Dead)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2708920"/>
            <a:ext cx="8229600" cy="3240361"/>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NOT brain stem dead – the patient must have intact neural connections to have a grand mal fit</a:t>
            </a:r>
          </a:p>
        </p:txBody>
      </p:sp>
    </p:spTree>
    <p:extLst>
      <p:ext uri="{BB962C8B-B14F-4D97-AF65-F5344CB8AC3E}">
        <p14:creationId xmlns:p14="http://schemas.microsoft.com/office/powerpoint/2010/main" val="1659488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4</a:t>
            </a:r>
            <a:endParaRPr lang="en-GB" sz="3200" b="0" kern="0" dirty="0"/>
          </a:p>
        </p:txBody>
      </p:sp>
      <p:sp>
        <p:nvSpPr>
          <p:cNvPr id="4" name="Rectangle 3"/>
          <p:cNvSpPr/>
          <p:nvPr/>
        </p:nvSpPr>
        <p:spPr>
          <a:xfrm>
            <a:off x="457200" y="513636"/>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
        <p:nvSpPr>
          <p:cNvPr id="5" name="TPAnswers"/>
          <p:cNvSpPr txBox="1">
            <a:spLocks/>
          </p:cNvSpPr>
          <p:nvPr>
            <p:custDataLst>
              <p:tags r:id="rId1"/>
            </p:custDataLst>
          </p:nvPr>
        </p:nvSpPr>
        <p:spPr>
          <a:xfrm>
            <a:off x="457200" y="2060848"/>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473159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4</a:t>
            </a:r>
            <a:endParaRPr lang="en-GB" sz="3200" b="0" kern="0" dirty="0"/>
          </a:p>
        </p:txBody>
      </p:sp>
      <p:sp>
        <p:nvSpPr>
          <p:cNvPr id="4" name="Rectangle 3"/>
          <p:cNvSpPr/>
          <p:nvPr/>
        </p:nvSpPr>
        <p:spPr>
          <a:xfrm>
            <a:off x="457200" y="513636"/>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
        <p:nvSpPr>
          <p:cNvPr id="5" name="TPAnswers"/>
          <p:cNvSpPr txBox="1">
            <a:spLocks/>
          </p:cNvSpPr>
          <p:nvPr>
            <p:custDataLst>
              <p:tags r:id="rId1"/>
            </p:custDataLst>
          </p:nvPr>
        </p:nvSpPr>
        <p:spPr>
          <a:xfrm>
            <a:off x="457200" y="2060848"/>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2924944"/>
            <a:ext cx="8229600"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Dead - </a:t>
            </a:r>
            <a:r>
              <a:rPr lang="en-GB" sz="2400" b="1" dirty="0" err="1">
                <a:solidFill>
                  <a:srgbClr val="0070C0"/>
                </a:solidFill>
                <a:ea typeface="Batang" pitchFamily="18" charset="-127"/>
                <a:cs typeface="Batang" pitchFamily="18" charset="-127"/>
              </a:rPr>
              <a:t>Hypercarbia</a:t>
            </a:r>
            <a:r>
              <a:rPr lang="en-GB" sz="2400" b="1" dirty="0">
                <a:solidFill>
                  <a:srgbClr val="0070C0"/>
                </a:solidFill>
                <a:ea typeface="Batang" pitchFamily="18" charset="-127"/>
                <a:cs typeface="Batang" pitchFamily="18" charset="-127"/>
              </a:rPr>
              <a:t> (which occurs during apnoea testing) results in endogenous  adrenaline release.</a:t>
            </a:r>
          </a:p>
        </p:txBody>
      </p:sp>
    </p:spTree>
    <p:extLst>
      <p:ext uri="{BB962C8B-B14F-4D97-AF65-F5344CB8AC3E}">
        <p14:creationId xmlns:p14="http://schemas.microsoft.com/office/powerpoint/2010/main" val="1359701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5</a:t>
            </a:r>
            <a:endParaRPr lang="en-GB" sz="3200" b="0" kern="0" dirty="0"/>
          </a:p>
        </p:txBody>
      </p:sp>
      <p:sp>
        <p:nvSpPr>
          <p:cNvPr id="4" name="Rectangle 3"/>
          <p:cNvSpPr/>
          <p:nvPr/>
        </p:nvSpPr>
        <p:spPr>
          <a:xfrm>
            <a:off x="457200" y="764704"/>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5" name="TPAnswers"/>
          <p:cNvSpPr txBox="1">
            <a:spLocks/>
          </p:cNvSpPr>
          <p:nvPr>
            <p:custDataLst>
              <p:tags r:id="rId1"/>
            </p:custDataLst>
          </p:nvPr>
        </p:nvSpPr>
        <p:spPr>
          <a:xfrm>
            <a:off x="457200" y="2276872"/>
            <a:ext cx="8686800" cy="165618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37160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0" y="0"/>
            <a:ext cx="91440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5</a:t>
            </a:r>
            <a:endParaRPr lang="en-GB" sz="3200" b="0" kern="0" dirty="0"/>
          </a:p>
        </p:txBody>
      </p:sp>
      <p:sp>
        <p:nvSpPr>
          <p:cNvPr id="4" name="Rectangle 3"/>
          <p:cNvSpPr/>
          <p:nvPr/>
        </p:nvSpPr>
        <p:spPr>
          <a:xfrm>
            <a:off x="457200" y="764704"/>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5" name="TPAnswers"/>
          <p:cNvSpPr txBox="1">
            <a:spLocks/>
          </p:cNvSpPr>
          <p:nvPr>
            <p:custDataLst>
              <p:tags r:id="rId1"/>
            </p:custDataLst>
          </p:nvPr>
        </p:nvSpPr>
        <p:spPr>
          <a:xfrm>
            <a:off x="457200" y="2276872"/>
            <a:ext cx="8686800" cy="165618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3284984"/>
            <a:ext cx="8229600" cy="273630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NOT brain stem dead – any eye movements in response to caloric testing signifies the presence of some reflex brain stem arc function.</a:t>
            </a:r>
          </a:p>
        </p:txBody>
      </p:sp>
    </p:spTree>
    <p:extLst>
      <p:ext uri="{BB962C8B-B14F-4D97-AF65-F5344CB8AC3E}">
        <p14:creationId xmlns:p14="http://schemas.microsoft.com/office/powerpoint/2010/main" val="275394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6</a:t>
            </a:r>
            <a:endParaRPr lang="en-GB" sz="3200" b="0" kern="0" dirty="0"/>
          </a:p>
        </p:txBody>
      </p:sp>
      <p:sp>
        <p:nvSpPr>
          <p:cNvPr id="4" name="Rectangle 3"/>
          <p:cNvSpPr/>
          <p:nvPr/>
        </p:nvSpPr>
        <p:spPr>
          <a:xfrm>
            <a:off x="457200" y="620688"/>
            <a:ext cx="8686800" cy="646331"/>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 (Lazarus sign)?</a:t>
            </a:r>
          </a:p>
        </p:txBody>
      </p:sp>
      <p:sp>
        <p:nvSpPr>
          <p:cNvPr id="5" name="TPAnswers"/>
          <p:cNvSpPr txBox="1">
            <a:spLocks/>
          </p:cNvSpPr>
          <p:nvPr>
            <p:custDataLst>
              <p:tags r:id="rId1"/>
            </p:custDataLst>
          </p:nvPr>
        </p:nvSpPr>
        <p:spPr>
          <a:xfrm>
            <a:off x="457200" y="2132856"/>
            <a:ext cx="8686800" cy="1512168"/>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916342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6</a:t>
            </a:r>
            <a:endParaRPr lang="en-GB" sz="3200" b="0" kern="0" dirty="0"/>
          </a:p>
        </p:txBody>
      </p:sp>
      <p:sp>
        <p:nvSpPr>
          <p:cNvPr id="4" name="Rectangle 3"/>
          <p:cNvSpPr/>
          <p:nvPr/>
        </p:nvSpPr>
        <p:spPr>
          <a:xfrm>
            <a:off x="457200" y="620688"/>
            <a:ext cx="8686800" cy="646331"/>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 (Lazarus sign)?</a:t>
            </a:r>
          </a:p>
        </p:txBody>
      </p:sp>
      <p:sp>
        <p:nvSpPr>
          <p:cNvPr id="5" name="TPAnswers"/>
          <p:cNvSpPr txBox="1">
            <a:spLocks/>
          </p:cNvSpPr>
          <p:nvPr>
            <p:custDataLst>
              <p:tags r:id="rId1"/>
            </p:custDataLst>
          </p:nvPr>
        </p:nvSpPr>
        <p:spPr>
          <a:xfrm>
            <a:off x="457200" y="2132856"/>
            <a:ext cx="8686800" cy="1512168"/>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endParaRPr lang="en-GB" sz="2000" b="0" kern="0" smtClean="0">
              <a:solidFill>
                <a:srgbClr val="000000"/>
              </a:solidFill>
            </a:endParaRP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3068960"/>
            <a:ext cx="8229600" cy="288032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Dead - A spinal reaction to the acidosis which follows </a:t>
            </a:r>
            <a:r>
              <a:rPr lang="en-GB" sz="2400" b="1" dirty="0" err="1">
                <a:solidFill>
                  <a:srgbClr val="0070C0"/>
                </a:solidFill>
                <a:ea typeface="Batang" pitchFamily="18" charset="-127"/>
                <a:cs typeface="Batang" pitchFamily="18" charset="-127"/>
              </a:rPr>
              <a:t>hypercarbia</a:t>
            </a:r>
            <a:r>
              <a:rPr lang="en-GB" sz="2400" b="1" dirty="0">
                <a:solidFill>
                  <a:srgbClr val="0070C0"/>
                </a:solidFill>
                <a:ea typeface="Batang" pitchFamily="18" charset="-127"/>
                <a:cs typeface="Batang" pitchFamily="18" charset="-127"/>
              </a:rPr>
              <a:t>. Very unsettling and disturbing!</a:t>
            </a:r>
          </a:p>
        </p:txBody>
      </p:sp>
    </p:spTree>
    <p:extLst>
      <p:ext uri="{BB962C8B-B14F-4D97-AF65-F5344CB8AC3E}">
        <p14:creationId xmlns:p14="http://schemas.microsoft.com/office/powerpoint/2010/main" val="2349798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itle 1"/>
          <p:cNvSpPr txBox="1">
            <a:spLocks/>
          </p:cNvSpPr>
          <p:nvPr/>
        </p:nvSpPr>
        <p:spPr bwMode="auto">
          <a:xfrm>
            <a:off x="396875" y="685800"/>
            <a:ext cx="8350250" cy="1519064"/>
          </a:xfrm>
          <a:prstGeom prst="rect">
            <a:avLst/>
          </a:prstGeom>
          <a:noFill/>
          <a:ln w="9525">
            <a:noFill/>
            <a:miter lim="800000"/>
            <a:headEnd/>
            <a:tailEnd/>
          </a:ln>
        </p:spPr>
        <p:txBody>
          <a:bodyPr lIns="0" tIns="0" rIns="0" bIns="0">
            <a:prstTxWarp prst="textNoShape">
              <a:avLst/>
            </a:prstTxWarp>
          </a:bodyPr>
          <a:lstStyle/>
          <a:p>
            <a:pPr algn="ctr" defTabSz="957263" eaLnBrk="0" hangingPunct="0"/>
            <a:r>
              <a:rPr lang="en-GB" sz="3200" b="1" dirty="0">
                <a:solidFill>
                  <a:srgbClr val="0066CC"/>
                </a:solidFill>
                <a:ea typeface="MS PGothic" pitchFamily="34" charset="-128"/>
                <a:cs typeface="MS PGothic" pitchFamily="34" charset="-128"/>
              </a:rPr>
              <a:t>How are you going?</a:t>
            </a:r>
            <a:endParaRPr lang="nl-NL" sz="3200" b="1" dirty="0">
              <a:solidFill>
                <a:srgbClr val="0066CC"/>
              </a:solidFill>
              <a:ea typeface="MS PGothic" pitchFamily="34" charset="-128"/>
              <a:cs typeface="MS PGothic" pitchFamily="34" charset="-128"/>
            </a:endParaRPr>
          </a:p>
        </p:txBody>
      </p:sp>
      <p:sp>
        <p:nvSpPr>
          <p:cNvPr id="4" name="Content Placeholder 2"/>
          <p:cNvSpPr txBox="1">
            <a:spLocks/>
          </p:cNvSpPr>
          <p:nvPr/>
        </p:nvSpPr>
        <p:spPr bwMode="auto">
          <a:xfrm>
            <a:off x="396875" y="1143001"/>
            <a:ext cx="8350250" cy="2502023"/>
          </a:xfrm>
          <a:prstGeom prst="rect">
            <a:avLst/>
          </a:prstGeom>
          <a:noFill/>
          <a:ln w="9525">
            <a:noFill/>
            <a:miter lim="800000"/>
            <a:headEnd/>
            <a:tailEnd/>
          </a:ln>
        </p:spPr>
        <p:txBody>
          <a:bodyPr anchor="ctr">
            <a:prstTxWarp prst="textNoShape">
              <a:avLst/>
            </a:prstTxWarp>
          </a:bodyPr>
          <a:lstStyle/>
          <a:p>
            <a:pPr eaLnBrk="0" hangingPunct="0">
              <a:lnSpc>
                <a:spcPct val="150000"/>
              </a:lnSpc>
              <a:spcBef>
                <a:spcPts val="600"/>
              </a:spcBef>
              <a:spcAft>
                <a:spcPts val="1800"/>
              </a:spcAft>
              <a:buClr>
                <a:srgbClr val="FF0000"/>
              </a:buClr>
            </a:pPr>
            <a:r>
              <a:rPr lang="en-GB" sz="2400" dirty="0">
                <a:solidFill>
                  <a:srgbClr val="000000"/>
                </a:solidFill>
                <a:ea typeface="MS PGothic" pitchFamily="34" charset="-128"/>
                <a:cs typeface="MS PGothic" pitchFamily="34" charset="-128"/>
              </a:rPr>
              <a:t>These six questions were asked in the Australian JFICM exam 2008 and the pass rate was only 65%!</a:t>
            </a:r>
          </a:p>
        </p:txBody>
      </p:sp>
    </p:spTree>
    <p:extLst>
      <p:ext uri="{BB962C8B-B14F-4D97-AF65-F5344CB8AC3E}">
        <p14:creationId xmlns:p14="http://schemas.microsoft.com/office/powerpoint/2010/main" val="1554793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7</a:t>
            </a:r>
            <a:endParaRPr lang="en-GB" sz="3200" b="0" kern="0" dirty="0"/>
          </a:p>
        </p:txBody>
      </p:sp>
      <p:sp>
        <p:nvSpPr>
          <p:cNvPr id="4" name="Rectangle 3"/>
          <p:cNvSpPr/>
          <p:nvPr/>
        </p:nvSpPr>
        <p:spPr>
          <a:xfrm>
            <a:off x="457200" y="548680"/>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t>
            </a:r>
            <a:r>
              <a:rPr lang="en-US" dirty="0" err="1">
                <a:solidFill>
                  <a:srgbClr val="000000"/>
                </a:solidFill>
                <a:ea typeface="MS PGothic" pitchFamily="34" charset="-128"/>
                <a:cs typeface="MS PGothic" pitchFamily="34" charset="-128"/>
              </a:rPr>
              <a:t>apnoea</a:t>
            </a:r>
            <a:r>
              <a:rPr lang="en-US" dirty="0">
                <a:solidFill>
                  <a:srgbClr val="000000"/>
                </a:solidFill>
                <a:ea typeface="MS PGothic" pitchFamily="34" charset="-128"/>
                <a:cs typeface="MS PGothic" pitchFamily="34" charset="-128"/>
              </a:rPr>
              <a:t> test on a mechanical ventilator after 20 seconds the patient starts to breathe and then continues to breathe steadily at 16 breaths per minute without variation over the next five minutes?</a:t>
            </a:r>
          </a:p>
        </p:txBody>
      </p:sp>
      <p:sp>
        <p:nvSpPr>
          <p:cNvPr id="5" name="TPAnswers"/>
          <p:cNvSpPr txBox="1">
            <a:spLocks/>
          </p:cNvSpPr>
          <p:nvPr>
            <p:custDataLst>
              <p:tags r:id="rId1"/>
            </p:custDataLst>
          </p:nvPr>
        </p:nvSpPr>
        <p:spPr>
          <a:xfrm>
            <a:off x="457200" y="2857004"/>
            <a:ext cx="7931224" cy="100404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67461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7</a:t>
            </a:r>
            <a:endParaRPr lang="en-GB" sz="3200" b="0" kern="0" dirty="0"/>
          </a:p>
        </p:txBody>
      </p:sp>
      <p:sp>
        <p:nvSpPr>
          <p:cNvPr id="4" name="Rectangle 3"/>
          <p:cNvSpPr/>
          <p:nvPr/>
        </p:nvSpPr>
        <p:spPr>
          <a:xfrm>
            <a:off x="457200" y="548680"/>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t>
            </a:r>
            <a:r>
              <a:rPr lang="en-US" dirty="0" err="1">
                <a:solidFill>
                  <a:srgbClr val="000000"/>
                </a:solidFill>
                <a:ea typeface="MS PGothic" pitchFamily="34" charset="-128"/>
                <a:cs typeface="MS PGothic" pitchFamily="34" charset="-128"/>
              </a:rPr>
              <a:t>apnoea</a:t>
            </a:r>
            <a:r>
              <a:rPr lang="en-US" dirty="0">
                <a:solidFill>
                  <a:srgbClr val="000000"/>
                </a:solidFill>
                <a:ea typeface="MS PGothic" pitchFamily="34" charset="-128"/>
                <a:cs typeface="MS PGothic" pitchFamily="34" charset="-128"/>
              </a:rPr>
              <a:t> test on a mechanical ventilator after 20 seconds the patient starts to breathe and then continues to breathe steadily at 16 breaths per minute without variation over the next five minutes?</a:t>
            </a:r>
          </a:p>
        </p:txBody>
      </p:sp>
      <p:sp>
        <p:nvSpPr>
          <p:cNvPr id="5" name="TPAnswers"/>
          <p:cNvSpPr txBox="1">
            <a:spLocks/>
          </p:cNvSpPr>
          <p:nvPr>
            <p:custDataLst>
              <p:tags r:id="rId1"/>
            </p:custDataLst>
          </p:nvPr>
        </p:nvSpPr>
        <p:spPr>
          <a:xfrm>
            <a:off x="457200" y="2857004"/>
            <a:ext cx="7931224" cy="100404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3645024"/>
            <a:ext cx="8229600" cy="237626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Dead – ventilator apnoea ventilation has kicked in. Are you convinced not to do your apnoea tests still connected to the ventilator?</a:t>
            </a:r>
          </a:p>
          <a:p>
            <a:pPr lvl="1" defTabSz="457200">
              <a:lnSpc>
                <a:spcPct val="150000"/>
              </a:lnSpc>
              <a:spcBef>
                <a:spcPct val="20000"/>
              </a:spcBef>
              <a:tabLst>
                <a:tab pos="355600" algn="l"/>
              </a:tabLst>
            </a:pPr>
            <a:endParaRPr lang="en-GB" sz="2400" b="1"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111040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8</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283251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8</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228600" y="2780928"/>
            <a:ext cx="8686800" cy="324036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200" b="1" dirty="0">
                <a:solidFill>
                  <a:srgbClr val="0070C0"/>
                </a:solidFill>
                <a:ea typeface="Batang" pitchFamily="18" charset="-127"/>
                <a:cs typeface="Batang" pitchFamily="18" charset="-127"/>
              </a:rPr>
              <a:t>Not dead </a:t>
            </a:r>
            <a:r>
              <a:rPr lang="en-GB" sz="2200" b="1" dirty="0" smtClean="0">
                <a:solidFill>
                  <a:srgbClr val="0070C0"/>
                </a:solidFill>
                <a:ea typeface="Batang" pitchFamily="18" charset="-127"/>
                <a:cs typeface="Batang" pitchFamily="18" charset="-127"/>
              </a:rPr>
              <a:t>(debateable) – </a:t>
            </a:r>
            <a:r>
              <a:rPr lang="en-GB" sz="2200" b="1" dirty="0">
                <a:solidFill>
                  <a:srgbClr val="0070C0"/>
                </a:solidFill>
                <a:ea typeface="Batang" pitchFamily="18" charset="-127"/>
                <a:cs typeface="Batang" pitchFamily="18" charset="-127"/>
              </a:rPr>
              <a:t>although one primarily looks for movement in the cranial nerve distribution one must actively ensure (by repetition) that this was a coincidental spinal reflex but until proven this may represent the patient is not brain stem dead</a:t>
            </a:r>
            <a:r>
              <a:rPr lang="en-GB" sz="2200" b="1" dirty="0" smtClean="0">
                <a:solidFill>
                  <a:srgbClr val="0070C0"/>
                </a:solidFill>
                <a:ea typeface="Batang" pitchFamily="18" charset="-127"/>
                <a:cs typeface="Batang" pitchFamily="18" charset="-127"/>
              </a:rPr>
              <a:t>.</a:t>
            </a:r>
            <a:endParaRPr lang="en-GB" sz="2200" b="1"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868231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9</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2051870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9</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228600" y="2780928"/>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0070C0"/>
                </a:solidFill>
              </a:rPr>
              <a:t>Dead </a:t>
            </a:r>
            <a:r>
              <a:rPr lang="en-GB" dirty="0" smtClean="0">
                <a:solidFill>
                  <a:srgbClr val="0070C0"/>
                </a:solidFill>
              </a:rPr>
              <a:t>(with care) – </a:t>
            </a:r>
            <a:r>
              <a:rPr lang="en-GB" dirty="0">
                <a:solidFill>
                  <a:srgbClr val="0070C0"/>
                </a:solidFill>
              </a:rPr>
              <a:t>spinal roots also supply the neck muscles and the anatomical course of motor CN N XI is complicated arising in the spinal cord traversing up the foramen magnum (outside the brain stem) and then exiting as Cn N XI to supply the neck muscles.</a:t>
            </a:r>
          </a:p>
        </p:txBody>
      </p:sp>
    </p:spTree>
    <p:extLst>
      <p:ext uri="{BB962C8B-B14F-4D97-AF65-F5344CB8AC3E}">
        <p14:creationId xmlns:p14="http://schemas.microsoft.com/office/powerpoint/2010/main" val="70222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10</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a:lnSpc>
                <a:spcPct val="150000"/>
              </a:lnSpc>
            </a:pPr>
            <a:r>
              <a:rPr lang="en-GB" dirty="0"/>
              <a:t>A CT angiogram of the brain demonstrates some residual blood flow.</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949097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10</a:t>
            </a:r>
            <a:endParaRPr lang="en-GB" sz="3200" b="0" kern="0" dirty="0"/>
          </a:p>
        </p:txBody>
      </p:sp>
      <p:sp>
        <p:nvSpPr>
          <p:cNvPr id="4" name="Rectangle 3"/>
          <p:cNvSpPr/>
          <p:nvPr/>
        </p:nvSpPr>
        <p:spPr>
          <a:xfrm>
            <a:off x="457200" y="476672"/>
            <a:ext cx="8686800" cy="1200329"/>
          </a:xfrm>
          <a:prstGeom prst="rect">
            <a:avLst/>
          </a:prstGeom>
        </p:spPr>
        <p:txBody>
          <a:bodyPr wrap="square">
            <a:spAutoFit/>
          </a:bodyPr>
          <a:lstStyle/>
          <a:p>
            <a:pPr>
              <a:lnSpc>
                <a:spcPct val="150000"/>
              </a:lnSpc>
            </a:pPr>
            <a:r>
              <a:rPr lang="en-GB" dirty="0"/>
              <a:t>A CT angiogram of the brain demonstrates some residual blood flow.</a:t>
            </a:r>
          </a:p>
        </p:txBody>
      </p:sp>
      <p:sp>
        <p:nvSpPr>
          <p:cNvPr id="5" name="TPAnswers"/>
          <p:cNvSpPr txBox="1">
            <a:spLocks/>
          </p:cNvSpPr>
          <p:nvPr>
            <p:custDataLst>
              <p:tags r:id="rId1"/>
            </p:custDataLst>
          </p:nvPr>
        </p:nvSpPr>
        <p:spPr>
          <a:xfrm>
            <a:off x="457200" y="1916832"/>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2924944"/>
            <a:ext cx="8481120" cy="3240360"/>
          </a:xfrm>
          <a:prstGeom prst="rect">
            <a:avLst/>
          </a:prstGeom>
          <a:noFill/>
          <a:ln w="9525">
            <a:noFill/>
            <a:miter lim="800000"/>
            <a:headEnd/>
            <a:tailEnd/>
          </a:ln>
        </p:spPr>
        <p:txBody>
          <a:bodyPr anchor="ctr">
            <a:prstTxWarp prst="textNoShape">
              <a:avLst/>
            </a:prstTxWarp>
          </a:bodyPr>
          <a:lstStyle/>
          <a:p>
            <a:r>
              <a:rPr lang="en-GB" dirty="0">
                <a:solidFill>
                  <a:srgbClr val="0070C0"/>
                </a:solidFill>
              </a:rPr>
              <a:t>Dead – Up to 10% of cases will have some flow.</a:t>
            </a:r>
          </a:p>
          <a:p>
            <a:r>
              <a:rPr lang="en-GB" dirty="0">
                <a:solidFill>
                  <a:srgbClr val="0070C0"/>
                </a:solidFill>
              </a:rPr>
              <a:t>Provided the preconditions are satisfied (condition is due to irreversible brain damage) and there is no doubt regarding the clinical tests. The diagnosis of death is clinical and by concept FUNCTIONAL - the irreversible loss of the capacity to breathe combined with the irreversible loss of the capacity for consciousness.</a:t>
            </a:r>
          </a:p>
          <a:p>
            <a:r>
              <a:rPr lang="en-GB" dirty="0"/>
              <a:t> </a:t>
            </a:r>
          </a:p>
        </p:txBody>
      </p:sp>
    </p:spTree>
    <p:extLst>
      <p:ext uri="{BB962C8B-B14F-4D97-AF65-F5344CB8AC3E}">
        <p14:creationId xmlns:p14="http://schemas.microsoft.com/office/powerpoint/2010/main" val="14923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11</a:t>
            </a:r>
            <a:endParaRPr lang="en-GB" sz="3200" b="0" kern="0" dirty="0"/>
          </a:p>
        </p:txBody>
      </p:sp>
      <p:sp>
        <p:nvSpPr>
          <p:cNvPr id="4" name="Rectangle 3"/>
          <p:cNvSpPr/>
          <p:nvPr/>
        </p:nvSpPr>
        <p:spPr>
          <a:xfrm>
            <a:off x="457200" y="476672"/>
            <a:ext cx="8686800" cy="2246769"/>
          </a:xfrm>
          <a:prstGeom prst="rect">
            <a:avLst/>
          </a:prstGeom>
        </p:spPr>
        <p:txBody>
          <a:bodyPr wrap="square">
            <a:spAutoFit/>
          </a:bodyPr>
          <a:lstStyle/>
          <a:p>
            <a:r>
              <a:rPr lang="en-US" sz="2000" dirty="0"/>
              <a:t>A 35 year old man shoots himself with the barrel placed inside his mouth. He suffers acute catastrophic injury confined to his brainstem - mainly pons and midbrain. The cerebral hemispheres are untouched and intracranial pressure is within normal limits. The patient does not require inotropes. All </a:t>
            </a:r>
            <a:r>
              <a:rPr lang="en-US" sz="2000" dirty="0" smtClean="0"/>
              <a:t>brain stem </a:t>
            </a:r>
            <a:r>
              <a:rPr lang="en-US" sz="2000" dirty="0"/>
              <a:t>reflexes are absent during brain stem testing, however during the apnoea testing patient makes spontaneous effort.</a:t>
            </a:r>
            <a:endParaRPr lang="en-GB" sz="2000" dirty="0"/>
          </a:p>
        </p:txBody>
      </p:sp>
      <p:sp>
        <p:nvSpPr>
          <p:cNvPr id="5" name="TPAnswers"/>
          <p:cNvSpPr txBox="1">
            <a:spLocks/>
          </p:cNvSpPr>
          <p:nvPr>
            <p:custDataLst>
              <p:tags r:id="rId1"/>
            </p:custDataLst>
          </p:nvPr>
        </p:nvSpPr>
        <p:spPr>
          <a:xfrm>
            <a:off x="457200" y="2924944"/>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881026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11</a:t>
            </a:r>
            <a:endParaRPr lang="en-GB" sz="3200" b="0" kern="0" dirty="0"/>
          </a:p>
        </p:txBody>
      </p:sp>
      <p:sp>
        <p:nvSpPr>
          <p:cNvPr id="4" name="Rectangle 3"/>
          <p:cNvSpPr/>
          <p:nvPr/>
        </p:nvSpPr>
        <p:spPr>
          <a:xfrm>
            <a:off x="457200" y="476672"/>
            <a:ext cx="8686800" cy="2246769"/>
          </a:xfrm>
          <a:prstGeom prst="rect">
            <a:avLst/>
          </a:prstGeom>
        </p:spPr>
        <p:txBody>
          <a:bodyPr wrap="square">
            <a:spAutoFit/>
          </a:bodyPr>
          <a:lstStyle/>
          <a:p>
            <a:r>
              <a:rPr lang="en-US" sz="2000" dirty="0"/>
              <a:t>A 35 year old man shoots himself with the barrel placed inside his mouth. He suffers acute catastrophic injury confined to his brainstem - mainly pons and midbrain. The cerebral hemispheres are untouched and intracranial pressure is within normal limits. The patient does not require inotropes. All </a:t>
            </a:r>
            <a:r>
              <a:rPr lang="en-US" sz="2000" dirty="0" smtClean="0"/>
              <a:t>brain stem </a:t>
            </a:r>
            <a:r>
              <a:rPr lang="en-US" sz="2000" dirty="0"/>
              <a:t>reflexes are absent during brain stem testing, however during the apnoea testing patient makes spontaneous effort.</a:t>
            </a:r>
            <a:endParaRPr lang="en-GB" sz="2000" dirty="0"/>
          </a:p>
        </p:txBody>
      </p:sp>
      <p:sp>
        <p:nvSpPr>
          <p:cNvPr id="5" name="TPAnswers"/>
          <p:cNvSpPr txBox="1">
            <a:spLocks/>
          </p:cNvSpPr>
          <p:nvPr>
            <p:custDataLst>
              <p:tags r:id="rId1"/>
            </p:custDataLst>
          </p:nvPr>
        </p:nvSpPr>
        <p:spPr>
          <a:xfrm>
            <a:off x="457200" y="2924944"/>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4149080"/>
            <a:ext cx="8481120" cy="2016224"/>
          </a:xfrm>
          <a:prstGeom prst="rect">
            <a:avLst/>
          </a:prstGeom>
          <a:noFill/>
          <a:ln w="9525">
            <a:noFill/>
            <a:miter lim="800000"/>
            <a:headEnd/>
            <a:tailEnd/>
          </a:ln>
        </p:spPr>
        <p:txBody>
          <a:bodyPr anchor="ctr">
            <a:prstTxWarp prst="textNoShape">
              <a:avLst/>
            </a:prstTxWarp>
          </a:bodyPr>
          <a:lstStyle/>
          <a:p>
            <a:r>
              <a:rPr lang="en-US" dirty="0">
                <a:solidFill>
                  <a:srgbClr val="0070C0"/>
                </a:solidFill>
              </a:rPr>
              <a:t>Not dead. There is sparing of medulla </a:t>
            </a:r>
            <a:r>
              <a:rPr lang="en-US" dirty="0" err="1">
                <a:solidFill>
                  <a:srgbClr val="0070C0"/>
                </a:solidFill>
              </a:rPr>
              <a:t>oblangata</a:t>
            </a:r>
            <a:r>
              <a:rPr lang="en-US" dirty="0">
                <a:solidFill>
                  <a:srgbClr val="0070C0"/>
                </a:solidFill>
              </a:rPr>
              <a:t>. This clinical condition is different from </a:t>
            </a:r>
            <a:r>
              <a:rPr lang="en-US" dirty="0" smtClean="0">
                <a:solidFill>
                  <a:srgbClr val="0070C0"/>
                </a:solidFill>
              </a:rPr>
              <a:t>‘brain death’ because </a:t>
            </a:r>
            <a:r>
              <a:rPr lang="en-US" dirty="0">
                <a:solidFill>
                  <a:srgbClr val="0070C0"/>
                </a:solidFill>
              </a:rPr>
              <a:t>breathing is preserved. If there was no respiration the patient would be deceased regardless of the lack of damage to the cortex.</a:t>
            </a:r>
            <a:endParaRPr lang="en-GB" dirty="0">
              <a:solidFill>
                <a:srgbClr val="0070C0"/>
              </a:solidFill>
            </a:endParaRPr>
          </a:p>
          <a:p>
            <a:r>
              <a:rPr lang="en-GB" dirty="0"/>
              <a:t> </a:t>
            </a:r>
          </a:p>
        </p:txBody>
      </p:sp>
    </p:spTree>
    <p:extLst>
      <p:ext uri="{BB962C8B-B14F-4D97-AF65-F5344CB8AC3E}">
        <p14:creationId xmlns:p14="http://schemas.microsoft.com/office/powerpoint/2010/main" val="825119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12</a:t>
            </a:r>
            <a:endParaRPr lang="en-GB" sz="3200" b="0" kern="0" dirty="0"/>
          </a:p>
        </p:txBody>
      </p:sp>
      <p:sp>
        <p:nvSpPr>
          <p:cNvPr id="4" name="Rectangle 3"/>
          <p:cNvSpPr/>
          <p:nvPr/>
        </p:nvSpPr>
        <p:spPr>
          <a:xfrm>
            <a:off x="457199" y="548680"/>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a:t>
            </a:r>
            <a:r>
              <a:rPr lang="en-US" dirty="0" err="1">
                <a:solidFill>
                  <a:srgbClr val="000000"/>
                </a:solidFill>
                <a:ea typeface="MS PGothic" pitchFamily="34" charset="-128"/>
                <a:cs typeface="MS PGothic" pitchFamily="34" charset="-128"/>
              </a:rPr>
              <a:t>visualise</a:t>
            </a:r>
            <a:r>
              <a:rPr lang="en-US" dirty="0">
                <a:solidFill>
                  <a:srgbClr val="000000"/>
                </a:solidFill>
                <a:ea typeface="MS PGothic" pitchFamily="34" charset="-128"/>
                <a:cs typeface="MS PGothic" pitchFamily="34" charset="-128"/>
              </a:rPr>
              <a:t> or observe the left eye?</a:t>
            </a:r>
          </a:p>
        </p:txBody>
      </p:sp>
      <p:sp>
        <p:nvSpPr>
          <p:cNvPr id="5" name="TPAnswers"/>
          <p:cNvSpPr txBox="1">
            <a:spLocks/>
          </p:cNvSpPr>
          <p:nvPr>
            <p:custDataLst>
              <p:tags r:id="rId1"/>
            </p:custDataLst>
          </p:nvPr>
        </p:nvSpPr>
        <p:spPr>
          <a:xfrm>
            <a:off x="457199" y="1816224"/>
            <a:ext cx="8686799" cy="125273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‘clinical’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‘clinical’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100099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12</a:t>
            </a:r>
            <a:endParaRPr lang="en-GB" sz="3200" b="0" kern="0" dirty="0"/>
          </a:p>
        </p:txBody>
      </p:sp>
      <p:sp>
        <p:nvSpPr>
          <p:cNvPr id="4" name="Rectangle 3"/>
          <p:cNvSpPr/>
          <p:nvPr/>
        </p:nvSpPr>
        <p:spPr>
          <a:xfrm>
            <a:off x="457199" y="548680"/>
            <a:ext cx="8686800" cy="1200329"/>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a:t>
            </a:r>
            <a:r>
              <a:rPr lang="en-US" dirty="0" err="1">
                <a:solidFill>
                  <a:srgbClr val="000000"/>
                </a:solidFill>
                <a:ea typeface="MS PGothic" pitchFamily="34" charset="-128"/>
                <a:cs typeface="MS PGothic" pitchFamily="34" charset="-128"/>
              </a:rPr>
              <a:t>visualise</a:t>
            </a:r>
            <a:r>
              <a:rPr lang="en-US" dirty="0">
                <a:solidFill>
                  <a:srgbClr val="000000"/>
                </a:solidFill>
                <a:ea typeface="MS PGothic" pitchFamily="34" charset="-128"/>
                <a:cs typeface="MS PGothic" pitchFamily="34" charset="-128"/>
              </a:rPr>
              <a:t> or observe the left eye?</a:t>
            </a:r>
          </a:p>
        </p:txBody>
      </p:sp>
      <p:sp>
        <p:nvSpPr>
          <p:cNvPr id="5" name="TPAnswers"/>
          <p:cNvSpPr txBox="1">
            <a:spLocks/>
          </p:cNvSpPr>
          <p:nvPr>
            <p:custDataLst>
              <p:tags r:id="rId1"/>
            </p:custDataLst>
          </p:nvPr>
        </p:nvSpPr>
        <p:spPr>
          <a:xfrm>
            <a:off x="457199" y="1816224"/>
            <a:ext cx="8686799" cy="125273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‘clinical’ brain stem death diagnosis still possible?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‘clinical’ brain stem death diagnosis NOT possible?</a:t>
            </a:r>
            <a:r>
              <a:rPr lang="en-GB" sz="2000" b="0" kern="0" smtClean="0"/>
              <a:t>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457200" y="2636912"/>
            <a:ext cx="8229600" cy="3492426"/>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Dead –</a:t>
            </a:r>
            <a:r>
              <a:rPr lang="en-GB" sz="2400" b="1" dirty="0" smtClean="0">
                <a:solidFill>
                  <a:srgbClr val="0070C0"/>
                </a:solidFill>
                <a:ea typeface="Batang" pitchFamily="18" charset="-127"/>
                <a:cs typeface="Batang" pitchFamily="18" charset="-127"/>
              </a:rPr>
              <a:t> criteria are guidance. </a:t>
            </a:r>
          </a:p>
          <a:p>
            <a:pPr lvl="1" defTabSz="457200">
              <a:lnSpc>
                <a:spcPct val="150000"/>
              </a:lnSpc>
              <a:spcBef>
                <a:spcPct val="20000"/>
              </a:spcBef>
              <a:tabLst>
                <a:tab pos="355600" algn="l"/>
              </a:tabLst>
            </a:pPr>
            <a:r>
              <a:rPr lang="en-GB" sz="2400" b="1" dirty="0" smtClean="0">
                <a:solidFill>
                  <a:srgbClr val="0070C0"/>
                </a:solidFill>
                <a:ea typeface="Batang" pitchFamily="18" charset="-127"/>
                <a:cs typeface="Batang" pitchFamily="18" charset="-127"/>
              </a:rPr>
              <a:t>If both eyes were not visible clinical criteria alone would generally be considered inadequate.</a:t>
            </a:r>
            <a:endParaRPr lang="en-GB" sz="2400" b="1"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1476704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13</a:t>
            </a:r>
            <a:endParaRPr lang="en-GB" sz="3200" b="0" kern="0" dirty="0"/>
          </a:p>
        </p:txBody>
      </p:sp>
      <p:sp>
        <p:nvSpPr>
          <p:cNvPr id="4" name="Rectangle 3"/>
          <p:cNvSpPr/>
          <p:nvPr/>
        </p:nvSpPr>
        <p:spPr>
          <a:xfrm>
            <a:off x="107504" y="404664"/>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smtClean="0">
                <a:solidFill>
                  <a:srgbClr val="000000"/>
                </a:solidFill>
                <a:ea typeface="MS PGothic" pitchFamily="34" charset="-128"/>
                <a:cs typeface="MS PGothic" pitchFamily="34" charset="-128"/>
              </a:rPr>
              <a:t>During </a:t>
            </a:r>
            <a:r>
              <a:rPr lang="en-US" dirty="0">
                <a:solidFill>
                  <a:srgbClr val="000000"/>
                </a:solidFill>
                <a:ea typeface="MS PGothic" pitchFamily="34" charset="-128"/>
                <a:cs typeface="MS PGothic" pitchFamily="34" charset="-128"/>
              </a:rPr>
              <a:t>the second set of brain stem testing the second clinician finds the ears full of wax and can't </a:t>
            </a:r>
            <a:r>
              <a:rPr lang="en-US" dirty="0" err="1">
                <a:solidFill>
                  <a:srgbClr val="000000"/>
                </a:solidFill>
                <a:ea typeface="MS PGothic" pitchFamily="34" charset="-128"/>
                <a:cs typeface="MS PGothic" pitchFamily="34" charset="-128"/>
              </a:rPr>
              <a:t>visualise</a:t>
            </a:r>
            <a:r>
              <a:rPr lang="en-US" dirty="0">
                <a:solidFill>
                  <a:srgbClr val="000000"/>
                </a:solidFill>
                <a:ea typeface="MS PGothic" pitchFamily="34" charset="-128"/>
                <a:cs typeface="MS PGothic" pitchFamily="34" charset="-128"/>
              </a:rPr>
              <a:t> the drum?</a:t>
            </a:r>
          </a:p>
        </p:txBody>
      </p:sp>
      <p:sp>
        <p:nvSpPr>
          <p:cNvPr id="5" name="TPAnswers"/>
          <p:cNvSpPr txBox="1">
            <a:spLocks/>
          </p:cNvSpPr>
          <p:nvPr>
            <p:custDataLst>
              <p:tags r:id="rId1"/>
            </p:custDataLst>
          </p:nvPr>
        </p:nvSpPr>
        <p:spPr>
          <a:xfrm>
            <a:off x="107504" y="2234526"/>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‘clinical’ brain stem death diagnosis still possible i.e. valid?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‘clinical’ brain stem death diagnosis NOT possible i.e. valid?         </a:t>
            </a:r>
            <a:r>
              <a:rPr lang="en-GB" sz="2000" b="0" kern="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210101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548680"/>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13</a:t>
            </a:r>
            <a:endParaRPr lang="en-GB" sz="3200" b="0" kern="0" dirty="0"/>
          </a:p>
        </p:txBody>
      </p:sp>
      <p:sp>
        <p:nvSpPr>
          <p:cNvPr id="4" name="Rectangle 3"/>
          <p:cNvSpPr/>
          <p:nvPr/>
        </p:nvSpPr>
        <p:spPr>
          <a:xfrm>
            <a:off x="107504" y="404664"/>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smtClean="0">
                <a:solidFill>
                  <a:srgbClr val="000000"/>
                </a:solidFill>
                <a:ea typeface="MS PGothic" pitchFamily="34" charset="-128"/>
                <a:cs typeface="MS PGothic" pitchFamily="34" charset="-128"/>
              </a:rPr>
              <a:t>During </a:t>
            </a:r>
            <a:r>
              <a:rPr lang="en-US" dirty="0">
                <a:solidFill>
                  <a:srgbClr val="000000"/>
                </a:solidFill>
                <a:ea typeface="MS PGothic" pitchFamily="34" charset="-128"/>
                <a:cs typeface="MS PGothic" pitchFamily="34" charset="-128"/>
              </a:rPr>
              <a:t>the second set of brain stem testing the second clinician finds the ears full of wax and can't </a:t>
            </a:r>
            <a:r>
              <a:rPr lang="en-US" dirty="0" err="1">
                <a:solidFill>
                  <a:srgbClr val="000000"/>
                </a:solidFill>
                <a:ea typeface="MS PGothic" pitchFamily="34" charset="-128"/>
                <a:cs typeface="MS PGothic" pitchFamily="34" charset="-128"/>
              </a:rPr>
              <a:t>visualise</a:t>
            </a:r>
            <a:r>
              <a:rPr lang="en-US" dirty="0">
                <a:solidFill>
                  <a:srgbClr val="000000"/>
                </a:solidFill>
                <a:ea typeface="MS PGothic" pitchFamily="34" charset="-128"/>
                <a:cs typeface="MS PGothic" pitchFamily="34" charset="-128"/>
              </a:rPr>
              <a:t> the drum?</a:t>
            </a:r>
          </a:p>
        </p:txBody>
      </p:sp>
      <p:sp>
        <p:nvSpPr>
          <p:cNvPr id="5" name="TPAnswers"/>
          <p:cNvSpPr txBox="1">
            <a:spLocks/>
          </p:cNvSpPr>
          <p:nvPr>
            <p:custDataLst>
              <p:tags r:id="rId1"/>
            </p:custDataLst>
          </p:nvPr>
        </p:nvSpPr>
        <p:spPr>
          <a:xfrm>
            <a:off x="107504" y="2234526"/>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‘clinical’ brain stem death diagnosis still possible i.e. valid?       </a:t>
            </a:r>
            <a:r>
              <a:rPr lang="en-GB" sz="2000" b="0" kern="0" smtClean="0">
                <a:solidFill>
                  <a:srgbClr val="FF0000"/>
                </a:solidFill>
              </a:rPr>
              <a:t>(Dead)</a:t>
            </a:r>
          </a:p>
          <a:p>
            <a:pPr marL="457200" indent="-457200">
              <a:spcAft>
                <a:spcPts val="0"/>
              </a:spcAft>
              <a:buFont typeface="+mj-lt"/>
              <a:buAutoNum type="arabicPeriod"/>
            </a:pPr>
            <a:r>
              <a:rPr lang="en-GB" sz="2000" b="0" kern="0" smtClean="0">
                <a:solidFill>
                  <a:srgbClr val="000000"/>
                </a:solidFill>
              </a:rPr>
              <a:t>Is a ‘clinical’ brain stem death diagnosis NOT possible i.e. valid?         </a:t>
            </a:r>
            <a:r>
              <a:rPr lang="en-GB" sz="2000" b="0" kern="0" smtClean="0">
                <a:solidFill>
                  <a:srgbClr val="008000"/>
                </a:solidFill>
              </a:rPr>
              <a:t>(Not Dead)</a:t>
            </a:r>
            <a:endParaRPr lang="en-GB" sz="2000" b="0" kern="0" dirty="0">
              <a:solidFill>
                <a:srgbClr val="008000"/>
              </a:solidFill>
            </a:endParaRPr>
          </a:p>
        </p:txBody>
      </p:sp>
      <p:sp>
        <p:nvSpPr>
          <p:cNvPr id="6" name="Vertical Text Placeholder 7"/>
          <p:cNvSpPr txBox="1">
            <a:spLocks/>
          </p:cNvSpPr>
          <p:nvPr/>
        </p:nvSpPr>
        <p:spPr bwMode="auto">
          <a:xfrm>
            <a:off x="228599" y="3789040"/>
            <a:ext cx="8518525" cy="2232248"/>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400" b="1" dirty="0">
                <a:solidFill>
                  <a:srgbClr val="0070C0"/>
                </a:solidFill>
                <a:ea typeface="Batang" pitchFamily="18" charset="-127"/>
                <a:cs typeface="Batang" pitchFamily="18" charset="-127"/>
              </a:rPr>
              <a:t>Not dead – this finding may invalidate the first </a:t>
            </a:r>
            <a:r>
              <a:rPr lang="en-GB" sz="2400" b="1" dirty="0" err="1">
                <a:solidFill>
                  <a:srgbClr val="0070C0"/>
                </a:solidFill>
                <a:ea typeface="Batang" pitchFamily="18" charset="-127"/>
                <a:cs typeface="Batang" pitchFamily="18" charset="-127"/>
              </a:rPr>
              <a:t>oculovestibular</a:t>
            </a:r>
            <a:r>
              <a:rPr lang="en-GB" sz="2400" b="1" dirty="0">
                <a:solidFill>
                  <a:srgbClr val="0070C0"/>
                </a:solidFill>
                <a:ea typeface="Batang" pitchFamily="18" charset="-127"/>
                <a:cs typeface="Batang" pitchFamily="18" charset="-127"/>
              </a:rPr>
              <a:t> test and thus the</a:t>
            </a:r>
            <a:r>
              <a:rPr lang="en-GB" sz="2400" b="1" dirty="0" smtClean="0">
                <a:solidFill>
                  <a:srgbClr val="0070C0"/>
                </a:solidFill>
                <a:ea typeface="Batang" pitchFamily="18" charset="-127"/>
                <a:cs typeface="Batang" pitchFamily="18" charset="-127"/>
              </a:rPr>
              <a:t> first test may </a:t>
            </a:r>
            <a:r>
              <a:rPr lang="en-GB" sz="2400" b="1" dirty="0">
                <a:solidFill>
                  <a:srgbClr val="0070C0"/>
                </a:solidFill>
                <a:ea typeface="Batang" pitchFamily="18" charset="-127"/>
                <a:cs typeface="Batang" pitchFamily="18" charset="-127"/>
              </a:rPr>
              <a:t>not be</a:t>
            </a:r>
            <a:r>
              <a:rPr lang="en-GB" sz="2400" b="1" dirty="0" smtClean="0">
                <a:solidFill>
                  <a:srgbClr val="0070C0"/>
                </a:solidFill>
                <a:ea typeface="Batang" pitchFamily="18" charset="-127"/>
                <a:cs typeface="Batang" pitchFamily="18" charset="-127"/>
              </a:rPr>
              <a:t> valid.</a:t>
            </a:r>
            <a:endParaRPr lang="en-GB" sz="2400" b="1" dirty="0">
              <a:solidFill>
                <a:srgbClr val="0070C0"/>
              </a:solidFill>
              <a:ea typeface="Batang" pitchFamily="18" charset="-127"/>
              <a:cs typeface="Batang" pitchFamily="18" charset="-127"/>
            </a:endParaRPr>
          </a:p>
          <a:p>
            <a:pPr lvl="1" defTabSz="457200">
              <a:lnSpc>
                <a:spcPct val="150000"/>
              </a:lnSpc>
              <a:spcBef>
                <a:spcPct val="20000"/>
              </a:spcBef>
              <a:tabLst>
                <a:tab pos="355600" algn="l"/>
              </a:tabLst>
            </a:pPr>
            <a:endParaRPr lang="en-GB" sz="2400" b="1"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149287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14</a:t>
            </a:r>
            <a:endParaRPr lang="en-GB" sz="3200" b="0" kern="0" dirty="0"/>
          </a:p>
        </p:txBody>
      </p:sp>
      <p:sp>
        <p:nvSpPr>
          <p:cNvPr id="4" name="Rectangle 3"/>
          <p:cNvSpPr/>
          <p:nvPr/>
        </p:nvSpPr>
        <p:spPr>
          <a:xfrm>
            <a:off x="107504" y="476672"/>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
        <p:nvSpPr>
          <p:cNvPr id="5" name="TPAnswers"/>
          <p:cNvSpPr txBox="1">
            <a:spLocks/>
          </p:cNvSpPr>
          <p:nvPr>
            <p:custDataLst>
              <p:tags r:id="rId1"/>
            </p:custDataLst>
          </p:nvPr>
        </p:nvSpPr>
        <p:spPr bwMode="auto">
          <a:xfrm>
            <a:off x="107504" y="2234526"/>
            <a:ext cx="792088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Tree>
    <p:extLst>
      <p:ext uri="{BB962C8B-B14F-4D97-AF65-F5344CB8AC3E}">
        <p14:creationId xmlns:p14="http://schemas.microsoft.com/office/powerpoint/2010/main" val="1829747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14</a:t>
            </a:r>
            <a:endParaRPr lang="en-GB" sz="3200" b="0" kern="0" dirty="0"/>
          </a:p>
        </p:txBody>
      </p:sp>
      <p:sp>
        <p:nvSpPr>
          <p:cNvPr id="4" name="Rectangle 3"/>
          <p:cNvSpPr/>
          <p:nvPr/>
        </p:nvSpPr>
        <p:spPr>
          <a:xfrm>
            <a:off x="107504" y="476672"/>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
        <p:nvSpPr>
          <p:cNvPr id="5" name="TPAnswers"/>
          <p:cNvSpPr txBox="1">
            <a:spLocks/>
          </p:cNvSpPr>
          <p:nvPr>
            <p:custDataLst>
              <p:tags r:id="rId1"/>
            </p:custDataLst>
          </p:nvPr>
        </p:nvSpPr>
        <p:spPr bwMode="auto">
          <a:xfrm>
            <a:off x="107504" y="2234526"/>
            <a:ext cx="792088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
        <p:nvSpPr>
          <p:cNvPr id="6" name="Vertical Text Placeholder 7"/>
          <p:cNvSpPr txBox="1">
            <a:spLocks/>
          </p:cNvSpPr>
          <p:nvPr/>
        </p:nvSpPr>
        <p:spPr bwMode="auto">
          <a:xfrm>
            <a:off x="251520" y="2924944"/>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0070C0"/>
                </a:solidFill>
              </a:rPr>
              <a:t>Not Dead – may represent a confounder for having profound neuromuscular weakness. True case from the UK. Same could also apply to high cervical spine injury. </a:t>
            </a:r>
          </a:p>
          <a:p>
            <a:r>
              <a:rPr lang="en-GB" dirty="0">
                <a:solidFill>
                  <a:srgbClr val="0070C0"/>
                </a:solidFill>
              </a:rPr>
              <a:t> </a:t>
            </a:r>
          </a:p>
        </p:txBody>
      </p:sp>
    </p:spTree>
    <p:extLst>
      <p:ext uri="{BB962C8B-B14F-4D97-AF65-F5344CB8AC3E}">
        <p14:creationId xmlns:p14="http://schemas.microsoft.com/office/powerpoint/2010/main" val="1178922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15</a:t>
            </a:r>
            <a:endParaRPr lang="en-GB" sz="3200" b="0" kern="0" dirty="0"/>
          </a:p>
        </p:txBody>
      </p:sp>
      <p:sp>
        <p:nvSpPr>
          <p:cNvPr id="4" name="Rectangle 3"/>
          <p:cNvSpPr/>
          <p:nvPr/>
        </p:nvSpPr>
        <p:spPr>
          <a:xfrm>
            <a:off x="251520" y="476672"/>
            <a:ext cx="8892480" cy="1754326"/>
          </a:xfrm>
          <a:prstGeom prst="rect">
            <a:avLst/>
          </a:prstGeom>
        </p:spPr>
        <p:txBody>
          <a:bodyPr wrap="square">
            <a:spAutoFit/>
          </a:bodyPr>
          <a:lstStyle/>
          <a:p>
            <a:r>
              <a:rPr lang="en-US" sz="1800" dirty="0" smtClean="0"/>
              <a:t>The </a:t>
            </a:r>
            <a:r>
              <a:rPr lang="en-US" sz="1800" dirty="0"/>
              <a:t>1st set of tests are carried out </a:t>
            </a:r>
            <a:r>
              <a:rPr lang="en-US" sz="1800" dirty="0" smtClean="0"/>
              <a:t>and are in keeping with a diagnosis of death. </a:t>
            </a:r>
            <a:r>
              <a:rPr lang="en-US" sz="1800" dirty="0"/>
              <a:t>As the </a:t>
            </a:r>
            <a:r>
              <a:rPr lang="en-US" sz="1800" dirty="0" smtClean="0"/>
              <a:t>ICU is </a:t>
            </a:r>
            <a:r>
              <a:rPr lang="en-US" sz="1800" dirty="0"/>
              <a:t>extremely busy you carry out the second set of tests 6 hours later. No ABGs have been done during this period, the patent does not have any brain stem reflexes </a:t>
            </a:r>
            <a:r>
              <a:rPr lang="en-US" sz="1800" dirty="0" smtClean="0"/>
              <a:t>or spontaneous breathing during </a:t>
            </a:r>
            <a:r>
              <a:rPr lang="en-US" sz="1800" dirty="0"/>
              <a:t>the 2nd set of tests either. However on the ABGS for </a:t>
            </a:r>
            <a:r>
              <a:rPr lang="en-US" sz="1800" dirty="0" err="1"/>
              <a:t>apnoea</a:t>
            </a:r>
            <a:r>
              <a:rPr lang="en-US" sz="1800" dirty="0"/>
              <a:t> testing the Sodium is 165, which sits outside the range for </a:t>
            </a:r>
            <a:r>
              <a:rPr lang="en-US" sz="1800" dirty="0" err="1"/>
              <a:t>AoMRC</a:t>
            </a:r>
            <a:r>
              <a:rPr lang="en-US" sz="1800" dirty="0"/>
              <a:t> guidance - upper limit of 160.</a:t>
            </a:r>
            <a:endParaRPr lang="en-GB" sz="1800" dirty="0"/>
          </a:p>
        </p:txBody>
      </p:sp>
      <p:sp>
        <p:nvSpPr>
          <p:cNvPr id="6" name="TPAnswers"/>
          <p:cNvSpPr txBox="1">
            <a:spLocks/>
          </p:cNvSpPr>
          <p:nvPr>
            <p:custDataLst>
              <p:tags r:id="rId1"/>
            </p:custDataLst>
          </p:nvPr>
        </p:nvSpPr>
        <p:spPr bwMode="auto">
          <a:xfrm>
            <a:off x="251520" y="2567587"/>
            <a:ext cx="766936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Tree>
    <p:extLst>
      <p:ext uri="{BB962C8B-B14F-4D97-AF65-F5344CB8AC3E}">
        <p14:creationId xmlns:p14="http://schemas.microsoft.com/office/powerpoint/2010/main" val="1738266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15</a:t>
            </a:r>
            <a:endParaRPr lang="en-GB" sz="3200" b="0" kern="0" dirty="0"/>
          </a:p>
        </p:txBody>
      </p:sp>
      <p:sp>
        <p:nvSpPr>
          <p:cNvPr id="6" name="Vertical Text Placeholder 7"/>
          <p:cNvSpPr txBox="1">
            <a:spLocks/>
          </p:cNvSpPr>
          <p:nvPr/>
        </p:nvSpPr>
        <p:spPr bwMode="auto">
          <a:xfrm>
            <a:off x="251520" y="4149080"/>
            <a:ext cx="8686800" cy="2016224"/>
          </a:xfrm>
          <a:prstGeom prst="rect">
            <a:avLst/>
          </a:prstGeom>
          <a:noFill/>
          <a:ln w="9525">
            <a:noFill/>
            <a:miter lim="800000"/>
            <a:headEnd/>
            <a:tailEnd/>
          </a:ln>
        </p:spPr>
        <p:txBody>
          <a:bodyPr anchor="ctr">
            <a:prstTxWarp prst="textNoShape">
              <a:avLst/>
            </a:prstTxWarp>
          </a:bodyPr>
          <a:lstStyle/>
          <a:p>
            <a:r>
              <a:rPr lang="en-US" dirty="0">
                <a:solidFill>
                  <a:srgbClr val="0070C0"/>
                </a:solidFill>
              </a:rPr>
              <a:t>Dead – hypernatremia secondary to DI secondary to raised ICP secondary to massive SAH is consequence of brain death rather than the proximate cause.</a:t>
            </a:r>
            <a:endParaRPr lang="en-GB" dirty="0">
              <a:solidFill>
                <a:srgbClr val="0070C0"/>
              </a:solidFill>
            </a:endParaRPr>
          </a:p>
          <a:p>
            <a:r>
              <a:rPr lang="en-GB" dirty="0">
                <a:solidFill>
                  <a:srgbClr val="0070C0"/>
                </a:solidFill>
              </a:rPr>
              <a:t> </a:t>
            </a:r>
          </a:p>
        </p:txBody>
      </p:sp>
      <p:sp>
        <p:nvSpPr>
          <p:cNvPr id="7" name="Rectangle 6"/>
          <p:cNvSpPr/>
          <p:nvPr/>
        </p:nvSpPr>
        <p:spPr>
          <a:xfrm>
            <a:off x="251520" y="476672"/>
            <a:ext cx="8892480" cy="1754326"/>
          </a:xfrm>
          <a:prstGeom prst="rect">
            <a:avLst/>
          </a:prstGeom>
        </p:spPr>
        <p:txBody>
          <a:bodyPr wrap="square">
            <a:spAutoFit/>
          </a:bodyPr>
          <a:lstStyle/>
          <a:p>
            <a:r>
              <a:rPr lang="en-US" sz="1800" dirty="0" smtClean="0"/>
              <a:t>The </a:t>
            </a:r>
            <a:r>
              <a:rPr lang="en-US" sz="1800" dirty="0"/>
              <a:t>1st set of tests are carried out </a:t>
            </a:r>
            <a:r>
              <a:rPr lang="en-US" sz="1800" dirty="0" smtClean="0"/>
              <a:t>and are in keeping with a diagnosis of death. </a:t>
            </a:r>
            <a:r>
              <a:rPr lang="en-US" sz="1800" dirty="0"/>
              <a:t>As the </a:t>
            </a:r>
            <a:r>
              <a:rPr lang="en-US" sz="1800" dirty="0" smtClean="0"/>
              <a:t>ICU is </a:t>
            </a:r>
            <a:r>
              <a:rPr lang="en-US" sz="1800" dirty="0"/>
              <a:t>extremely busy you carry out the second set of tests 6 hours later. No ABGs have been done during this period, the patent does not have any brain stem reflexes </a:t>
            </a:r>
            <a:r>
              <a:rPr lang="en-US" sz="1800" dirty="0" smtClean="0"/>
              <a:t>or spontaneous breathing during </a:t>
            </a:r>
            <a:r>
              <a:rPr lang="en-US" sz="1800" dirty="0"/>
              <a:t>the 2nd set of tests either. However on the ABGS for </a:t>
            </a:r>
            <a:r>
              <a:rPr lang="en-US" sz="1800" dirty="0" err="1"/>
              <a:t>apnoea</a:t>
            </a:r>
            <a:r>
              <a:rPr lang="en-US" sz="1800" dirty="0"/>
              <a:t> testing the Sodium is 165, which sits outside the range for </a:t>
            </a:r>
            <a:r>
              <a:rPr lang="en-US" sz="1800" dirty="0" err="1"/>
              <a:t>AoMRC</a:t>
            </a:r>
            <a:r>
              <a:rPr lang="en-US" sz="1800" dirty="0"/>
              <a:t> guidance - upper limit of 160.</a:t>
            </a:r>
            <a:endParaRPr lang="en-GB" sz="1800" dirty="0"/>
          </a:p>
        </p:txBody>
      </p:sp>
      <p:sp>
        <p:nvSpPr>
          <p:cNvPr id="8" name="TPAnswers"/>
          <p:cNvSpPr txBox="1">
            <a:spLocks/>
          </p:cNvSpPr>
          <p:nvPr>
            <p:custDataLst>
              <p:tags r:id="rId1"/>
            </p:custDataLst>
          </p:nvPr>
        </p:nvSpPr>
        <p:spPr bwMode="auto">
          <a:xfrm>
            <a:off x="251520" y="2567587"/>
            <a:ext cx="766936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Tree>
    <p:extLst>
      <p:ext uri="{BB962C8B-B14F-4D97-AF65-F5344CB8AC3E}">
        <p14:creationId xmlns:p14="http://schemas.microsoft.com/office/powerpoint/2010/main" val="2057795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16</a:t>
            </a:r>
            <a:endParaRPr lang="en-GB" sz="3200" b="0" kern="0" dirty="0"/>
          </a:p>
        </p:txBody>
      </p:sp>
      <p:sp>
        <p:nvSpPr>
          <p:cNvPr id="4" name="Rectangle 3"/>
          <p:cNvSpPr/>
          <p:nvPr/>
        </p:nvSpPr>
        <p:spPr>
          <a:xfrm>
            <a:off x="457200" y="476672"/>
            <a:ext cx="8686800" cy="2585323"/>
          </a:xfrm>
          <a:prstGeom prst="rect">
            <a:avLst/>
          </a:prstGeom>
        </p:spPr>
        <p:txBody>
          <a:bodyPr wrap="square">
            <a:spAutoFit/>
          </a:bodyPr>
          <a:lstStyle/>
          <a:p>
            <a:r>
              <a:rPr lang="en-US" sz="1800" dirty="0"/>
              <a:t>A 52 year old patient with out of hospital cardiac arrest is admitted to ICU for therapeutic hypothermia. He is sedated with midazolam and </a:t>
            </a:r>
            <a:r>
              <a:rPr lang="en-US" sz="1800" dirty="0" err="1"/>
              <a:t>fentanil</a:t>
            </a:r>
            <a:r>
              <a:rPr lang="en-US" sz="1800" dirty="0"/>
              <a:t> and cooled to 33 degrees. He develops hypoxic hepatitis and acute kidney injury. 22 hours into his cooling his pupils become fixed and dilated. In order to facilitate brain stem death testing his sedation is turned off and he is rewarmed to 36 degrees over the next 12 hours at a rate of 0.25 degrees per hour. 12 hours from the loss of pupillary reflexes and with his temperature now reading 36 degrees, brain stem tests are carried out and he is </a:t>
            </a:r>
            <a:r>
              <a:rPr lang="en-US" sz="1800" dirty="0" err="1"/>
              <a:t>apnoeic</a:t>
            </a:r>
            <a:r>
              <a:rPr lang="en-US" sz="1800" dirty="0"/>
              <a:t> and </a:t>
            </a:r>
            <a:r>
              <a:rPr lang="en-US" sz="1800" dirty="0" err="1"/>
              <a:t>arreflexic</a:t>
            </a:r>
            <a:r>
              <a:rPr lang="en-US" sz="1800" dirty="0"/>
              <a:t> on testing.</a:t>
            </a:r>
            <a:endParaRPr lang="en-GB" sz="1800" dirty="0"/>
          </a:p>
        </p:txBody>
      </p:sp>
      <p:sp>
        <p:nvSpPr>
          <p:cNvPr id="5" name="TPAnswers"/>
          <p:cNvSpPr txBox="1">
            <a:spLocks/>
          </p:cNvSpPr>
          <p:nvPr>
            <p:custDataLst>
              <p:tags r:id="rId1"/>
            </p:custDataLst>
          </p:nvPr>
        </p:nvSpPr>
        <p:spPr bwMode="auto">
          <a:xfrm>
            <a:off x="457200" y="3125018"/>
            <a:ext cx="746368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Tree>
    <p:extLst>
      <p:ext uri="{BB962C8B-B14F-4D97-AF65-F5344CB8AC3E}">
        <p14:creationId xmlns:p14="http://schemas.microsoft.com/office/powerpoint/2010/main" val="1824299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smtClean="0"/>
              <a:t>Question 16</a:t>
            </a:r>
            <a:endParaRPr lang="en-GB" sz="3200" b="0" kern="0" dirty="0"/>
          </a:p>
        </p:txBody>
      </p:sp>
      <p:sp>
        <p:nvSpPr>
          <p:cNvPr id="6" name="Vertical Text Placeholder 7"/>
          <p:cNvSpPr txBox="1">
            <a:spLocks/>
          </p:cNvSpPr>
          <p:nvPr/>
        </p:nvSpPr>
        <p:spPr bwMode="auto">
          <a:xfrm>
            <a:off x="457200" y="4530151"/>
            <a:ext cx="8409112" cy="1728192"/>
          </a:xfrm>
          <a:prstGeom prst="rect">
            <a:avLst/>
          </a:prstGeom>
          <a:noFill/>
          <a:ln w="9525">
            <a:noFill/>
            <a:miter lim="800000"/>
            <a:headEnd/>
            <a:tailEnd/>
          </a:ln>
        </p:spPr>
        <p:txBody>
          <a:bodyPr anchor="ctr">
            <a:prstTxWarp prst="textNoShape">
              <a:avLst/>
            </a:prstTxWarp>
          </a:bodyPr>
          <a:lstStyle/>
          <a:p>
            <a:r>
              <a:rPr lang="en-US" sz="1800" dirty="0">
                <a:solidFill>
                  <a:srgbClr val="0070C0"/>
                </a:solidFill>
              </a:rPr>
              <a:t>Not Dead– </a:t>
            </a:r>
            <a:r>
              <a:rPr lang="en-US" sz="1800" dirty="0" smtClean="0">
                <a:solidFill>
                  <a:srgbClr val="0070C0"/>
                </a:solidFill>
              </a:rPr>
              <a:t>multiple confounding </a:t>
            </a:r>
            <a:r>
              <a:rPr lang="en-US" sz="1800" dirty="0">
                <a:solidFill>
                  <a:srgbClr val="0070C0"/>
                </a:solidFill>
              </a:rPr>
              <a:t>factors - AKI, active </a:t>
            </a:r>
            <a:r>
              <a:rPr lang="en-US" sz="1800" dirty="0" smtClean="0">
                <a:solidFill>
                  <a:srgbClr val="0070C0"/>
                </a:solidFill>
              </a:rPr>
              <a:t>metabolites </a:t>
            </a:r>
            <a:r>
              <a:rPr lang="en-US" sz="1800" dirty="0">
                <a:solidFill>
                  <a:srgbClr val="0070C0"/>
                </a:solidFill>
              </a:rPr>
              <a:t>of midazolam, context sensitive half life of fentanyl, hypothermia - delayed drug metabolism. Question based on USA ‘reversal’ of brain death case</a:t>
            </a:r>
            <a:r>
              <a:rPr lang="en-US" sz="1800" dirty="0" smtClean="0">
                <a:solidFill>
                  <a:srgbClr val="0070C0"/>
                </a:solidFill>
              </a:rPr>
              <a:t>. </a:t>
            </a:r>
          </a:p>
          <a:p>
            <a:r>
              <a:rPr lang="en-US" sz="1800" dirty="0" smtClean="0">
                <a:solidFill>
                  <a:srgbClr val="0070C0"/>
                </a:solidFill>
              </a:rPr>
              <a:t>UK </a:t>
            </a:r>
            <a:r>
              <a:rPr lang="en-US" sz="1800" dirty="0">
                <a:solidFill>
                  <a:srgbClr val="0070C0"/>
                </a:solidFill>
              </a:rPr>
              <a:t>brain death </a:t>
            </a:r>
            <a:r>
              <a:rPr lang="en-US" sz="1800" dirty="0" smtClean="0">
                <a:solidFill>
                  <a:srgbClr val="0070C0"/>
                </a:solidFill>
              </a:rPr>
              <a:t>forms (red flags) present:  fentanyl, less than 24 hours of normothermia. (Pending </a:t>
            </a:r>
            <a:r>
              <a:rPr lang="en-US" sz="1600" dirty="0" smtClean="0">
                <a:solidFill>
                  <a:srgbClr val="0070C0"/>
                </a:solidFill>
              </a:rPr>
              <a:t>Red flag addition to the forms: in hypoxic brain injury less than 24 hours since loss of the last brain stem reflex.)</a:t>
            </a:r>
            <a:endParaRPr lang="en-GB" sz="1600" dirty="0">
              <a:solidFill>
                <a:srgbClr val="0070C0"/>
              </a:solidFill>
            </a:endParaRPr>
          </a:p>
        </p:txBody>
      </p:sp>
      <p:sp>
        <p:nvSpPr>
          <p:cNvPr id="7" name="Rectangle 6"/>
          <p:cNvSpPr/>
          <p:nvPr/>
        </p:nvSpPr>
        <p:spPr>
          <a:xfrm>
            <a:off x="457200" y="476672"/>
            <a:ext cx="8686800" cy="2585323"/>
          </a:xfrm>
          <a:prstGeom prst="rect">
            <a:avLst/>
          </a:prstGeom>
        </p:spPr>
        <p:txBody>
          <a:bodyPr wrap="square">
            <a:spAutoFit/>
          </a:bodyPr>
          <a:lstStyle/>
          <a:p>
            <a:r>
              <a:rPr lang="en-US" sz="1800" dirty="0"/>
              <a:t>A 52 year old patient with out of hospital cardiac arrest is admitted to ICU for therapeutic hypothermia. He is sedated with midazolam and </a:t>
            </a:r>
            <a:r>
              <a:rPr lang="en-US" sz="1800" dirty="0" err="1"/>
              <a:t>fentanil</a:t>
            </a:r>
            <a:r>
              <a:rPr lang="en-US" sz="1800" dirty="0"/>
              <a:t> and cooled to 33 degrees. He develops hypoxic hepatitis and acute kidney injury. 22 hours into his cooling his pupils become fixed and dilated. In order to facilitate brain stem death testing his sedation is turned off and he is rewarmed to 36 degrees over the next 12 hours at a rate of 0.25 degrees per hour. 12 hours from the loss of pupillary reflexes and with his temperature now reading 36 degrees, brain stem tests are carried out and he is </a:t>
            </a:r>
            <a:r>
              <a:rPr lang="en-US" sz="1800" dirty="0" err="1"/>
              <a:t>apnoeic</a:t>
            </a:r>
            <a:r>
              <a:rPr lang="en-US" sz="1800" dirty="0"/>
              <a:t> and </a:t>
            </a:r>
            <a:r>
              <a:rPr lang="en-US" sz="1800" dirty="0" err="1"/>
              <a:t>arreflexic</a:t>
            </a:r>
            <a:r>
              <a:rPr lang="en-US" sz="1800" dirty="0"/>
              <a:t> on testing.</a:t>
            </a:r>
            <a:endParaRPr lang="en-GB" sz="1800" dirty="0"/>
          </a:p>
        </p:txBody>
      </p:sp>
      <p:sp>
        <p:nvSpPr>
          <p:cNvPr id="8" name="TPAnswers"/>
          <p:cNvSpPr txBox="1">
            <a:spLocks/>
          </p:cNvSpPr>
          <p:nvPr>
            <p:custDataLst>
              <p:tags r:id="rId1"/>
            </p:custDataLst>
          </p:nvPr>
        </p:nvSpPr>
        <p:spPr bwMode="auto">
          <a:xfrm>
            <a:off x="457200" y="3125018"/>
            <a:ext cx="7463680" cy="1122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rgbClr val="0066CC"/>
                </a:solidFill>
                <a:latin typeface="+mn-lt"/>
                <a:ea typeface="ＭＳ Ｐゴシック" pitchFamily="-65" charset="-128"/>
                <a:cs typeface="ＭＳ Ｐゴシック" pitchFamily="-65" charset="-128"/>
              </a:defRPr>
            </a:lvl1pPr>
            <a:lvl2pPr marL="457200" indent="0" algn="ctr" rtl="0" eaLnBrk="0" fontAlgn="base" hangingPunct="0">
              <a:spcBef>
                <a:spcPct val="20000"/>
              </a:spcBef>
              <a:spcAft>
                <a:spcPct val="0"/>
              </a:spcAft>
              <a:buNone/>
              <a:defRPr sz="2800">
                <a:solidFill>
                  <a:srgbClr val="0066CC"/>
                </a:solidFill>
                <a:latin typeface="+mn-lt"/>
                <a:ea typeface="ＭＳ Ｐゴシック" pitchFamily="-1" charset="-128"/>
                <a:cs typeface="ＭＳ Ｐゴシック"/>
              </a:defRPr>
            </a:lvl2pPr>
            <a:lvl3pPr marL="914400" indent="0" algn="ctr" rtl="0" eaLnBrk="0" fontAlgn="base" hangingPunct="0">
              <a:spcBef>
                <a:spcPct val="20000"/>
              </a:spcBef>
              <a:spcAft>
                <a:spcPct val="0"/>
              </a:spcAft>
              <a:buNone/>
              <a:defRPr sz="2400">
                <a:solidFill>
                  <a:srgbClr val="0066CC"/>
                </a:solidFill>
                <a:latin typeface="+mn-lt"/>
                <a:ea typeface="ＭＳ Ｐゴシック" pitchFamily="-1" charset="-128"/>
                <a:cs typeface="ＭＳ Ｐゴシック"/>
              </a:defRPr>
            </a:lvl3pPr>
            <a:lvl4pPr marL="13716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4pPr>
            <a:lvl5pPr marL="1828800" indent="0" algn="ctr" rtl="0" eaLnBrk="0" fontAlgn="base" hangingPunct="0">
              <a:spcBef>
                <a:spcPct val="20000"/>
              </a:spcBef>
              <a:spcAft>
                <a:spcPct val="0"/>
              </a:spcAft>
              <a:buNone/>
              <a:defRPr sz="2000">
                <a:solidFill>
                  <a:srgbClr val="0066CC"/>
                </a:solidFill>
                <a:latin typeface="+mn-lt"/>
                <a:ea typeface="ＭＳ Ｐゴシック" pitchFamily="-1" charset="-128"/>
                <a:cs typeface="ＭＳ Ｐゴシック"/>
              </a:defRPr>
            </a:lvl5pPr>
            <a:lvl6pPr marL="2286000" indent="0" algn="ctr" rtl="0" eaLnBrk="0" fontAlgn="base" hangingPunct="0">
              <a:spcBef>
                <a:spcPct val="20000"/>
              </a:spcBef>
              <a:spcAft>
                <a:spcPct val="0"/>
              </a:spcAft>
              <a:buNone/>
              <a:defRPr sz="2000">
                <a:solidFill>
                  <a:srgbClr val="0066CC"/>
                </a:solidFill>
                <a:latin typeface="+mn-lt"/>
                <a:ea typeface="ＭＳ Ｐゴシック" pitchFamily="-1" charset="-128"/>
              </a:defRPr>
            </a:lvl6pPr>
            <a:lvl7pPr marL="2743200" indent="0" algn="ctr" rtl="0" eaLnBrk="0" fontAlgn="base" hangingPunct="0">
              <a:spcBef>
                <a:spcPct val="20000"/>
              </a:spcBef>
              <a:spcAft>
                <a:spcPct val="0"/>
              </a:spcAft>
              <a:buNone/>
              <a:defRPr sz="2000">
                <a:solidFill>
                  <a:srgbClr val="0066CC"/>
                </a:solidFill>
                <a:latin typeface="+mn-lt"/>
                <a:ea typeface="ＭＳ Ｐゴシック" pitchFamily="-1" charset="-128"/>
              </a:defRPr>
            </a:lvl7pPr>
            <a:lvl8pPr marL="3200400" indent="0" algn="ctr" rtl="0" eaLnBrk="0" fontAlgn="base" hangingPunct="0">
              <a:spcBef>
                <a:spcPct val="20000"/>
              </a:spcBef>
              <a:spcAft>
                <a:spcPct val="0"/>
              </a:spcAft>
              <a:buNone/>
              <a:defRPr sz="2000">
                <a:solidFill>
                  <a:srgbClr val="0066CC"/>
                </a:solidFill>
                <a:latin typeface="+mn-lt"/>
                <a:ea typeface="ＭＳ Ｐゴシック" pitchFamily="-1" charset="-128"/>
              </a:defRPr>
            </a:lvl8pPr>
            <a:lvl9pPr marL="3657600" indent="0" algn="ctr" rtl="0" eaLnBrk="0" fontAlgn="base" hangingPunct="0">
              <a:spcBef>
                <a:spcPct val="20000"/>
              </a:spcBef>
              <a:spcAft>
                <a:spcPct val="0"/>
              </a:spcAft>
              <a:buNone/>
              <a:defRPr sz="2000">
                <a:solidFill>
                  <a:srgbClr val="0066CC"/>
                </a:solidFill>
                <a:latin typeface="+mn-lt"/>
                <a:ea typeface="ＭＳ Ｐゴシック" pitchFamily="-1" charset="-128"/>
              </a:defRPr>
            </a:lvl9pPr>
          </a:lstStyle>
          <a:p>
            <a:pPr marL="457200" indent="-457200" algn="l">
              <a:spcAft>
                <a:spcPts val="0"/>
              </a:spcAft>
              <a:buFont typeface="+mj-lt"/>
              <a:buAutoNum type="arabicPeriod"/>
            </a:pPr>
            <a:r>
              <a:rPr lang="en-GB" sz="2000" b="0" dirty="0" smtClean="0">
                <a:solidFill>
                  <a:srgbClr val="000000"/>
                </a:solidFill>
              </a:rPr>
              <a:t>Is a ‘clinical’ brain stem death diagnosis still possible i.e. valid?       </a:t>
            </a:r>
            <a:r>
              <a:rPr lang="en-GB" sz="2000" b="0" dirty="0" smtClean="0">
                <a:solidFill>
                  <a:srgbClr val="FF0000"/>
                </a:solidFill>
              </a:rPr>
              <a:t>(Dead)</a:t>
            </a:r>
          </a:p>
          <a:p>
            <a:pPr marL="457200" indent="-457200" algn="l">
              <a:spcAft>
                <a:spcPts val="0"/>
              </a:spcAft>
              <a:buFont typeface="+mj-lt"/>
              <a:buAutoNum type="arabicPeriod"/>
            </a:pPr>
            <a:r>
              <a:rPr lang="en-GB" sz="2000" b="0" dirty="0" smtClean="0">
                <a:solidFill>
                  <a:srgbClr val="000000"/>
                </a:solidFill>
              </a:rPr>
              <a:t>Is a ‘clinical’ brain stem death diagnosis NOT possible i.e. valid? </a:t>
            </a:r>
            <a:r>
              <a:rPr lang="en-GB" sz="2000" b="0" dirty="0" smtClean="0">
                <a:solidFill>
                  <a:srgbClr val="008000"/>
                </a:solidFill>
              </a:rPr>
              <a:t>(Not Dead)</a:t>
            </a:r>
            <a:endParaRPr lang="en-GB" sz="2000" b="0" dirty="0">
              <a:solidFill>
                <a:srgbClr val="008000"/>
              </a:solidFill>
            </a:endParaRPr>
          </a:p>
        </p:txBody>
      </p:sp>
    </p:spTree>
    <p:extLst>
      <p:ext uri="{BB962C8B-B14F-4D97-AF65-F5344CB8AC3E}">
        <p14:creationId xmlns:p14="http://schemas.microsoft.com/office/powerpoint/2010/main" val="1544042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smtClean="0"/>
              <a:t>Question 17</a:t>
            </a:r>
            <a:endParaRPr lang="en-GB" sz="3200" b="0" kern="0" dirty="0"/>
          </a:p>
        </p:txBody>
      </p:sp>
      <p:sp>
        <p:nvSpPr>
          <p:cNvPr id="4" name="Rectangle 3"/>
          <p:cNvSpPr/>
          <p:nvPr/>
        </p:nvSpPr>
        <p:spPr>
          <a:xfrm>
            <a:off x="179512" y="476672"/>
            <a:ext cx="8640960" cy="1200329"/>
          </a:xfrm>
          <a:prstGeom prst="rect">
            <a:avLst/>
          </a:prstGeom>
        </p:spPr>
        <p:txBody>
          <a:bodyPr wrap="square">
            <a:spAutoFit/>
          </a:bodyPr>
          <a:lstStyle/>
          <a:p>
            <a:r>
              <a:rPr lang="en-US" dirty="0" smtClean="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457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dirty="0" smtClean="0">
                <a:solidFill>
                  <a:srgbClr val="FF0000"/>
                </a:solidFill>
              </a:rPr>
              <a:t>(Dead)</a:t>
            </a:r>
          </a:p>
          <a:p>
            <a:pPr marL="457200" indent="-457200">
              <a:spcAft>
                <a:spcPts val="0"/>
              </a:spcAft>
              <a:buFont typeface="+mj-lt"/>
              <a:buAutoNum type="arabicPeriod"/>
            </a:pPr>
            <a:r>
              <a:rPr lang="en-GB" sz="2000" b="0" kern="0" dirty="0" smtClean="0">
                <a:solidFill>
                  <a:srgbClr val="000000"/>
                </a:solidFill>
              </a:rPr>
              <a:t>Is a brain stem death diagnosis NOT possible?</a:t>
            </a:r>
            <a:r>
              <a:rPr lang="en-GB" sz="2000" b="0" kern="0" dirty="0" smtClean="0"/>
              <a:t> </a:t>
            </a:r>
            <a:r>
              <a:rPr lang="en-GB" sz="2000" b="0" kern="0" dirty="0" smtClea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730498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457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smtClean="0"/>
              <a:t>Question 17</a:t>
            </a:r>
            <a:endParaRPr lang="en-GB" sz="3200" b="0" kern="0" dirty="0"/>
          </a:p>
        </p:txBody>
      </p:sp>
      <p:sp>
        <p:nvSpPr>
          <p:cNvPr id="4" name="Rectangle 3"/>
          <p:cNvSpPr/>
          <p:nvPr/>
        </p:nvSpPr>
        <p:spPr>
          <a:xfrm>
            <a:off x="179512" y="476672"/>
            <a:ext cx="8640960" cy="1200329"/>
          </a:xfrm>
          <a:prstGeom prst="rect">
            <a:avLst/>
          </a:prstGeom>
        </p:spPr>
        <p:txBody>
          <a:bodyPr wrap="square">
            <a:spAutoFit/>
          </a:bodyPr>
          <a:lstStyle/>
          <a:p>
            <a:r>
              <a:rPr lang="en-US" dirty="0" smtClean="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457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smtClean="0">
                <a:solidFill>
                  <a:srgbClr val="000000"/>
                </a:solidFill>
              </a:rPr>
              <a:t>Is a brain stem death diagnosis still possible? </a:t>
            </a:r>
            <a:r>
              <a:rPr lang="en-GB" sz="2000" b="0" kern="0" dirty="0" smtClean="0">
                <a:solidFill>
                  <a:srgbClr val="FF0000"/>
                </a:solidFill>
              </a:rPr>
              <a:t>(Dead)</a:t>
            </a:r>
          </a:p>
          <a:p>
            <a:pPr marL="457200" indent="-457200">
              <a:spcAft>
                <a:spcPts val="0"/>
              </a:spcAft>
              <a:buFont typeface="+mj-lt"/>
              <a:buAutoNum type="arabicPeriod"/>
            </a:pPr>
            <a:r>
              <a:rPr lang="en-GB" sz="2000" b="0" kern="0" dirty="0" smtClean="0">
                <a:solidFill>
                  <a:srgbClr val="000000"/>
                </a:solidFill>
              </a:rPr>
              <a:t>Is a brain stem death diagnosis NOT possible?</a:t>
            </a:r>
            <a:r>
              <a:rPr lang="en-GB" sz="2000" b="0" kern="0" dirty="0" smtClean="0"/>
              <a:t> </a:t>
            </a:r>
            <a:r>
              <a:rPr lang="en-GB" sz="2000" b="0" kern="0" dirty="0" smtClean="0">
                <a:solidFill>
                  <a:srgbClr val="008000"/>
                </a:solidFill>
              </a:rPr>
              <a:t>(Not Dead)</a:t>
            </a:r>
            <a:endParaRPr lang="en-GB" sz="2000" b="0" kern="0" dirty="0">
              <a:solidFill>
                <a:srgbClr val="008000"/>
              </a:solidFill>
            </a:endParaRPr>
          </a:p>
        </p:txBody>
      </p:sp>
      <p:sp>
        <p:nvSpPr>
          <p:cNvPr id="6" name="Rectangle 5"/>
          <p:cNvSpPr/>
          <p:nvPr/>
        </p:nvSpPr>
        <p:spPr>
          <a:xfrm>
            <a:off x="437045" y="3048555"/>
            <a:ext cx="8061365" cy="2677656"/>
          </a:xfrm>
          <a:prstGeom prst="rect">
            <a:avLst/>
          </a:prstGeom>
        </p:spPr>
        <p:txBody>
          <a:bodyPr wrap="square">
            <a:spAutoFit/>
          </a:bodyPr>
          <a:lstStyle/>
          <a:p>
            <a:pPr algn="just"/>
            <a:r>
              <a:rPr lang="en-US" dirty="0" smtClean="0">
                <a:solidFill>
                  <a:srgbClr val="0070C0"/>
                </a:solidFill>
              </a:rPr>
              <a:t>Not dead - consciousness is </a:t>
            </a:r>
            <a:r>
              <a:rPr lang="en-US" dirty="0">
                <a:solidFill>
                  <a:srgbClr val="0070C0"/>
                </a:solidFill>
              </a:rPr>
              <a:t>manifested by two physiological components: arousal (wakefulness) and awareness</a:t>
            </a:r>
            <a:r>
              <a:rPr lang="en-US" dirty="0" smtClean="0">
                <a:solidFill>
                  <a:srgbClr val="0070C0"/>
                </a:solidFill>
              </a:rPr>
              <a:t>. PVS patients have brain stem reflexes and show arousal. Arousal comes from the brain stem.</a:t>
            </a:r>
          </a:p>
          <a:p>
            <a:pPr algn="just"/>
            <a:endParaRPr lang="en-US" dirty="0">
              <a:solidFill>
                <a:srgbClr val="0070C0"/>
              </a:solidFill>
            </a:endParaRPr>
          </a:p>
          <a:p>
            <a:pPr algn="just"/>
            <a:r>
              <a:rPr lang="en-US" dirty="0" smtClean="0">
                <a:solidFill>
                  <a:srgbClr val="0070C0"/>
                </a:solidFill>
              </a:rPr>
              <a:t>Critics of the British criteria claim we would consider them dead. They are incorrect in their understanding.</a:t>
            </a:r>
            <a:endParaRPr lang="en-US" dirty="0">
              <a:solidFill>
                <a:srgbClr val="0070C0"/>
              </a:solidFill>
            </a:endParaRPr>
          </a:p>
        </p:txBody>
      </p:sp>
    </p:spTree>
    <p:extLst>
      <p:ext uri="{BB962C8B-B14F-4D97-AF65-F5344CB8AC3E}">
        <p14:creationId xmlns:p14="http://schemas.microsoft.com/office/powerpoint/2010/main" val="681059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5-11-17 11.12.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0"/>
            <a:ext cx="4818564" cy="6858000"/>
          </a:xfrm>
          <a:prstGeom prst="rect">
            <a:avLst/>
          </a:prstGeom>
          <a:ln w="38100">
            <a:solidFill>
              <a:schemeClr val="tx1"/>
            </a:solidFill>
          </a:ln>
        </p:spPr>
      </p:pic>
      <p:pic>
        <p:nvPicPr>
          <p:cNvPr id="5" name="Picture 4" descr="Screenshot 2015-11-17 11.12.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4262" y="0"/>
            <a:ext cx="4849738" cy="6858000"/>
          </a:xfrm>
          <a:prstGeom prst="rect">
            <a:avLst/>
          </a:prstGeom>
          <a:ln w="38100">
            <a:solidFill>
              <a:schemeClr val="tx1"/>
            </a:solidFill>
          </a:ln>
        </p:spPr>
      </p:pic>
      <p:pic>
        <p:nvPicPr>
          <p:cNvPr id="6" name="Picture 5" descr="Screenshot 2015-11-17 11.15.51.png"/>
          <p:cNvPicPr>
            <a:picLocks noChangeAspect="1"/>
          </p:cNvPicPr>
          <p:nvPr/>
        </p:nvPicPr>
        <p:blipFill rotWithShape="1">
          <a:blip r:embed="rId4">
            <a:extLst>
              <a:ext uri="{28A0092B-C50C-407E-A947-70E740481C1C}">
                <a14:useLocalDpi xmlns:a14="http://schemas.microsoft.com/office/drawing/2010/main" val="0"/>
              </a:ext>
            </a:extLst>
          </a:blip>
          <a:srcRect t="6379"/>
          <a:stretch/>
        </p:blipFill>
        <p:spPr>
          <a:xfrm>
            <a:off x="-152400" y="1678122"/>
            <a:ext cx="9296400" cy="226202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796111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5-11-17 11.05.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9184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GRIDFONTSIZE" val="12"/>
  <p:tag name="SAVECSVWITHSESSION" val="True"/>
  <p:tag name="DELIMITERS" val="3.1"/>
  <p:tag name="TPSTANDARDS" val=""/>
  <p:tag name="BULLETTYPE" val="3"/>
  <p:tag name="STDCHART" val="1"/>
  <p:tag name="ANSWERNOWSTYLE" val="-1"/>
  <p:tag name="ANSWERNOWTEXT" val="Answer Now"/>
  <p:tag name="COUNTDOWN" val="False"/>
  <p:tag name="COUNTDOWNSTYLE" val="-1"/>
  <p:tag name="RESPCOUNTERSTYLE" val="-1"/>
  <p:tag name="RESPCOUNTERFORMAT" val="0"/>
  <p:tag name="COUNTDOWNSECONDS" val="10"/>
  <p:tag name="GRIDSTYLE" val="-1"/>
  <p:tag name="SHOWBARVISIBLE" val="True"/>
  <p:tag name="CSVFORMAT" val="0"/>
  <p:tag name="ENABLEPRESENTERVPAD" val="False"/>
  <p:tag name="DEFAULTPORT" val="1001"/>
  <p:tag name="REQUIREPASSWORD" val="False"/>
  <p:tag name="INPUTSOURCE" val="1"/>
  <p:tag name="NUMRESPONSES" val="1"/>
  <p:tag name="ALLOWDUPLICATES" val="False"/>
  <p:tag name="RESPTABLESTYLE" val="-1"/>
  <p:tag name="BACKUPSESSIONS" val="True"/>
  <p:tag name="BACKUPMAINTENANCE" val="7"/>
  <p:tag name="CHARTVALUEFORMAT" val="0%"/>
  <p:tag name="AUTOADVANCE" val="False"/>
  <p:tag name="REVIEWONLY" val="False"/>
  <p:tag name="ROTATIONINTERVAL" val="2"/>
  <p:tag name="AUTOUPDATEALIASES" val="True"/>
  <p:tag name="PARTICIPANTSINLEADERBOARD" val="5"/>
  <p:tag name="TEAMSINLEADERBOARD" val="5"/>
  <p:tag name="MAXRESPONDERS" val="5"/>
  <p:tag name="RACEANIMATIONSPEED" val="3"/>
  <p:tag name="RACEENDPOINTS" val="100"/>
  <p:tag name="RACERSMAXDISPLAYED" val="5"/>
  <p:tag name="SKIPREMAININGRACESLIDES" val="True"/>
  <p:tag name="BUBBLENAMEVISIBLE" val="True"/>
  <p:tag name="BUBBLESIZEVISIBLE" val="True"/>
  <p:tag name="BUBBLEGROUPING" val="3"/>
  <p:tag name="BUBBLEVALUEFORMAT" val="0.0"/>
  <p:tag name="DEFAULTNUMTEAMS" val="5"/>
  <p:tag name="USESCHEMECOLORS" val="True"/>
  <p:tag name="CUSTOMGRIDBACKCOLOR" val="-2830136"/>
  <p:tag name="CUSTOMCELLFORECOLOR" val="-16777216"/>
  <p:tag name="CUSTOMCELLBACKCOLOR1" val="-657956"/>
  <p:tag name="CUSTOMCELLBACKCOLOR2" val="-13395457"/>
  <p:tag name="CUSTOMCELLBACKCOLOR3" val="-268652"/>
  <p:tag name="CUSTOMCELLBACKCOLOR4" val="-8355712"/>
  <p:tag name="DISPLAYNAME" val="True"/>
  <p:tag name="DISPLAYDEVICENUMBER" val="True"/>
  <p:tag name="DISPLAYDEVICEID" val="True"/>
  <p:tag name="GRIDOPACITY" val="90"/>
  <p:tag name="AUTOSIZEGRID" val="True"/>
  <p:tag name="GRIDSIZE" val="{Width=800, Height=600}"/>
  <p:tag name="GRIDPOSITION" val="1"/>
  <p:tag name="GRIDROTATIONINTERVAL" val="2"/>
  <p:tag name="POLLINGCYCLE" val="2"/>
  <p:tag name="CHARTCOLORS" val="0"/>
  <p:tag name="CHARTLABELS" val="1"/>
  <p:tag name="CHARTCOLORINDICES" val="43,3,11,14,13,23,46,9,5,16,10,3"/>
  <p:tag name="RESETCHARTS" val="True"/>
  <p:tag name="INCLUDENONRESPONDERS" val="False"/>
  <p:tag name="UPDATENOTIFICATION" val="False"/>
  <p:tag name="MULTIRESPDIVISOR" val="1"/>
  <p:tag name="INCLUDEPPT" val="True"/>
  <p:tag name="ALLOWUSERFEEDBACK" val="True"/>
  <p:tag name="CORRECTPOINTVALUE" val="1"/>
  <p:tag name="INCORRECTPOINTVALUE" val="0"/>
  <p:tag name="REALTIMEBACKUP" val="False"/>
  <p:tag name="ADDINALWAYSLOADED" val="False"/>
  <p:tag name="USESECONDARYMONITOR" val="True"/>
  <p:tag name="ZEROBASED" val="False"/>
  <p:tag name="AUTOADJUSTPARTRANGE" val="True"/>
  <p:tag name="CHARTSCALE" val="True"/>
  <p:tag name="TPSAVEPATH" val="C:\Documents and Settings\clinicalskills\My Documents"/>
  <p:tag name="PRRESPONSE1" val="10"/>
  <p:tag name="PRRESPONSE2" val="9"/>
  <p:tag name="PRRESPONSE3" val="8"/>
  <p:tag name="PRRESPONSE4" val="7"/>
  <p:tag name="PRRESPONSE5" val="6"/>
  <p:tag name="PRRESPONSE6" val="5"/>
  <p:tag name="PRRESPONSE7" val="4"/>
  <p:tag name="PRRESPONSE8" val="3"/>
  <p:tag name="PRRESPONSE9" val="2"/>
  <p:tag name="PRRESPONSE10" val="1"/>
  <p:tag name="SHOWFLASHWARNING" val="True"/>
  <p:tag name="SHOWINSERTCHARTWARNING" val="True"/>
  <p:tag name="ALWAYSOPENPOLL" val="False"/>
  <p:tag name="COUNTDOWNLOCATION" val="1109,889"/>
  <p:tag name="LMSMANAGEMENTSYSTEM" val="0"/>
  <p:tag name="LMSSAVELMSINFO" val="False"/>
  <p:tag name="FIBDISPLAYKEYWORDS" val="True"/>
  <p:tag name="FIBDISPLAYRESULTS" val="True"/>
  <p:tag name="FIBINCLUDEOTHER" val="True"/>
  <p:tag name="FIBNUMRESULTS" val="5"/>
  <p:tag name="ADVANCEDSETTINGSVIEW" val="True"/>
  <p:tag name="LUIDIAENABLED" val="False"/>
  <p:tag name="POWERPOINTVERSION" val="14.0"/>
  <p:tag name="CHECKFORUPDATES" val="False"/>
  <p:tag name="TASKPANEKEY" val="2727d52d-cb47-4292-8901-944888e02441"/>
  <p:tag name="EXPANDSHOWBAR" val="False"/>
  <p:tag name="TPVERSION" val="5"/>
  <p:tag name="TPFULLVERSION" val="05030.07.02"/>
  <p:tag name="PPTVERSION" val="14"/>
  <p:tag name="TPOS" val="6"/>
</p:tagLst>
</file>

<file path=ppt/tags/tag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6.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17.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18.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19.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0.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1.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2.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3.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4.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5.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26.xml><?xml version="1.0" encoding="utf-8"?>
<p:tagLst xmlns:a="http://schemas.openxmlformats.org/drawingml/2006/main" xmlns:r="http://schemas.openxmlformats.org/officeDocument/2006/relationships" xmlns:p="http://schemas.openxmlformats.org/presentationml/2006/main">
  <p:tag name="ANSWERBULLETS" val="3"/>
  <p:tag name="TEXTLENGTH" val="133"/>
  <p:tag name="FONTSIZE" val="20"/>
  <p:tag name="BULLETTYPE" val="ppBulletArabicPeriod"/>
  <p:tag name="ANSWERTEXT" val="Is a ‘clinical’ brain stem death diagnosis still possible? (Dead)&#10;Is a ‘clinical’ brain stem death diagnosis NOT possible? (Not Dead)"/>
  <p:tag name="OLDNUMANSWERS" val="2"/>
</p:tagLst>
</file>

<file path=ppt/tags/tag27.xml><?xml version="1.0" encoding="utf-8"?>
<p:tagLst xmlns:a="http://schemas.openxmlformats.org/drawingml/2006/main" xmlns:r="http://schemas.openxmlformats.org/officeDocument/2006/relationships" xmlns:p="http://schemas.openxmlformats.org/presentationml/2006/main">
  <p:tag name="ANSWERBULLETS" val="3"/>
  <p:tag name="TEXTLENGTH" val="133"/>
  <p:tag name="FONTSIZE" val="20"/>
  <p:tag name="BULLETTYPE" val="ppBulletArabicPeriod"/>
  <p:tag name="ANSWERTEXT" val="Is a ‘clinical’ brain stem death diagnosis still possible? (Dead)&#10;Is a ‘clinical’ brain stem death diagnosis NOT possible? (Not Dead)"/>
  <p:tag name="OLDNUMANSWERS" val="2"/>
</p:tagLst>
</file>

<file path=ppt/tags/tag28.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29.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3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56"/>
  <p:tag name="FONTSIZE" val="20"/>
  <p:tag name="BULLETTYPE" val="ppBulletArabicPeriod"/>
  <p:tag name="ANSWERTEXT" val="Is a ‘clinical’ brain stem death diagnosis still possible i.e. valid?  (Dead)&#10;Is a ‘clinical’ brain stem death diagnosis NOT possible i.e. valid? (Not Dead)"/>
</p:tagLst>
</file>

<file path=ppt/tags/tag36.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37.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heme/theme1.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Template>
  <TotalTime>3079</TotalTime>
  <Pages>4</Pages>
  <Words>2891</Words>
  <Application>Microsoft Macintosh PowerPoint</Application>
  <PresentationFormat>On-screen Show (4:3)</PresentationFormat>
  <Paragraphs>253</Paragraphs>
  <Slides>41</Slides>
  <Notes>38</Notes>
  <HiddenSlides>0</HiddenSlides>
  <MMClips>0</MMClips>
  <ScaleCrop>false</ScaleCrop>
  <HeadingPairs>
    <vt:vector size="4" baseType="variant">
      <vt:variant>
        <vt:lpstr>Theme</vt:lpstr>
      </vt:variant>
      <vt:variant>
        <vt:i4>3</vt:i4>
      </vt:variant>
      <vt:variant>
        <vt:lpstr>Slide Titles</vt:lpstr>
      </vt:variant>
      <vt:variant>
        <vt:i4>41</vt:i4>
      </vt:variant>
    </vt:vector>
  </HeadingPairs>
  <TitlesOfParts>
    <vt:vector size="44" baseType="lpstr">
      <vt:lpstr>3_Default Design</vt:lpstr>
      <vt:lpstr>2_Office Theme</vt:lpstr>
      <vt:lpstr>6_default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NHSBT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What Families Think: About Donation:  </dc:title>
  <dc:subject/>
  <dc:creator>Administrator</dc:creator>
  <cp:keywords/>
  <dc:description/>
  <cp:lastModifiedBy>Ben Ivory</cp:lastModifiedBy>
  <cp:revision>137</cp:revision>
  <cp:lastPrinted>2006-07-10T12:54:06Z</cp:lastPrinted>
  <dcterms:created xsi:type="dcterms:W3CDTF">2013-01-30T12:04:27Z</dcterms:created>
  <dcterms:modified xsi:type="dcterms:W3CDTF">2018-05-17T10:23:58Z</dcterms:modified>
</cp:coreProperties>
</file>