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6" r:id="rId3"/>
    <p:sldMasterId id="2147483710" r:id="rId4"/>
    <p:sldMasterId id="2147483723" r:id="rId5"/>
    <p:sldMasterId id="2147483735" r:id="rId6"/>
  </p:sldMasterIdLst>
  <p:notesMasterIdLst>
    <p:notesMasterId r:id="rId50"/>
  </p:notesMasterIdLst>
  <p:sldIdLst>
    <p:sldId id="355" r:id="rId7"/>
    <p:sldId id="356" r:id="rId8"/>
    <p:sldId id="357" r:id="rId9"/>
    <p:sldId id="259" r:id="rId10"/>
    <p:sldId id="260" r:id="rId11"/>
    <p:sldId id="261" r:id="rId12"/>
    <p:sldId id="262" r:id="rId13"/>
    <p:sldId id="358" r:id="rId14"/>
    <p:sldId id="263" r:id="rId15"/>
    <p:sldId id="264" r:id="rId16"/>
    <p:sldId id="265" r:id="rId17"/>
    <p:sldId id="266" r:id="rId18"/>
    <p:sldId id="267" r:id="rId19"/>
    <p:sldId id="268" r:id="rId20"/>
    <p:sldId id="361" r:id="rId21"/>
    <p:sldId id="362" r:id="rId22"/>
    <p:sldId id="363" r:id="rId23"/>
    <p:sldId id="271" r:id="rId24"/>
    <p:sldId id="272" r:id="rId25"/>
    <p:sldId id="273" r:id="rId26"/>
    <p:sldId id="367" r:id="rId27"/>
    <p:sldId id="275" r:id="rId28"/>
    <p:sldId id="276" r:id="rId29"/>
    <p:sldId id="277" r:id="rId30"/>
    <p:sldId id="330" r:id="rId31"/>
    <p:sldId id="281" r:id="rId32"/>
    <p:sldId id="282" r:id="rId33"/>
    <p:sldId id="283" r:id="rId34"/>
    <p:sldId id="284" r:id="rId35"/>
    <p:sldId id="336" r:id="rId36"/>
    <p:sldId id="285" r:id="rId37"/>
    <p:sldId id="286" r:id="rId38"/>
    <p:sldId id="287" r:id="rId39"/>
    <p:sldId id="288" r:id="rId40"/>
    <p:sldId id="342" r:id="rId41"/>
    <p:sldId id="289" r:id="rId42"/>
    <p:sldId id="290" r:id="rId43"/>
    <p:sldId id="291" r:id="rId44"/>
    <p:sldId id="292" r:id="rId45"/>
    <p:sldId id="293" r:id="rId46"/>
    <p:sldId id="349" r:id="rId47"/>
    <p:sldId id="366" r:id="rId48"/>
    <p:sldId id="365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8" Type="http://schemas.openxmlformats.org/officeDocument/2006/relationships/slide" Target="slides/slide2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D90F0-7958-4BF9-89A7-CFB4C69EBD5B}" type="datetimeFigureOut">
              <a:rPr lang="en-GB" smtClean="0"/>
              <a:t>27/11/2018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43ABC4-5800-4A1B-9E81-90876E3883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132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Time period: 1 April 2016 and 31 March 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43ABC4-5800-4A1B-9E81-90876E38830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43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43ABC4-5800-4A1B-9E81-90876E38830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328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43ABC4-5800-4A1B-9E81-90876E388302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549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589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704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9038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58963"/>
            <a:ext cx="3413125" cy="335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2725" y="1858963"/>
            <a:ext cx="3413125" cy="335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245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370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5194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749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8709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2450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704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91188" y="625475"/>
            <a:ext cx="1744662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25475"/>
            <a:ext cx="5081588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412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625475"/>
            <a:ext cx="6978650" cy="4591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178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951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937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58842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58963"/>
            <a:ext cx="3413125" cy="335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2725" y="1858963"/>
            <a:ext cx="3413125" cy="335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319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274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5676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59120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83786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18285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936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91188" y="625475"/>
            <a:ext cx="1744662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25475"/>
            <a:ext cx="5081588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1482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625475"/>
            <a:ext cx="6978650" cy="4591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1789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5077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3612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68121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58963"/>
            <a:ext cx="3413125" cy="335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2725" y="1858963"/>
            <a:ext cx="3413125" cy="335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2827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9813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2587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2422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1154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15806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2861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91188" y="625475"/>
            <a:ext cx="1744662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25475"/>
            <a:ext cx="5081588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9190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1675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6217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47239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58963"/>
            <a:ext cx="3413125" cy="335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2725" y="1858963"/>
            <a:ext cx="3413125" cy="335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1194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2731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9430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23093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24487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18435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08350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91188" y="625475"/>
            <a:ext cx="1744662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25475"/>
            <a:ext cx="5081588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5218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625475"/>
            <a:ext cx="6978650" cy="4591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0605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33225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9181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07182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58963"/>
            <a:ext cx="3413125" cy="335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2725" y="1858963"/>
            <a:ext cx="3413125" cy="335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7072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78143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2065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533675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08716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699555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3059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91188" y="625475"/>
            <a:ext cx="1744662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25475"/>
            <a:ext cx="5081588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27093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251E7-4AB7-4858-B43E-656093954023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11/27/2018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E69D39-5E14-499D-B3B1-695C0E90C12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71103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DCCF2-57EB-48A8-B575-14EB42D36492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11/27/2018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40843-2929-4D29-AB4D-EF15B2AEFA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7487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07F17-1ED1-4C19-BFA7-69765FAD155B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11/27/2018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394B64-78E9-4CCA-AE0D-0F9C7BB3B7C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92270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F2B66-5B5C-4182-98E3-D58FD5F7F0C1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11/27/2018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890726-DD98-49DA-8B18-5673307C3B7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46581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28A9F-184E-42EA-9433-6F4FDEB26824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11/27/2018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13588-28B6-4246-AFF1-6BD8EDDDBD2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98488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88805E-1786-4630-B805-0256BA66B78E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11/27/2018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342E2-8471-4F71-9031-900B3B3DE66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80799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606E8-2A85-4515-91F8-F2F1B321B140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11/27/2018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23070-5FBA-4027-93FE-89168B7154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15855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28093E-78EB-4B34-9652-CCCF4E921D59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11/27/2018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03160-09FF-40A8-801D-97C18F11F82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81882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21EDB-DA35-4425-BE8F-F0AA5B990C27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11/27/2018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7C3C0-B5FE-4551-9899-6A204213A27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04288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5E5647-1162-4444-AA9D-1792C1978361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11/27/2018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81EB8-CC51-49B1-8A33-E0ADD140065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7552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B11ADB-8505-4E23-9E5E-95D1230D9D7D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11/27/2018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2684B-7D67-4D10-86E1-3EF998F7F02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627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 descr="_0000_NHSBT_Ribbon_NHS_Blue_RGB_WhiteAbv_DRAFT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9860" r="3767"/>
          <a:stretch>
            <a:fillRect/>
          </a:stretch>
        </p:blipFill>
        <p:spPr bwMode="auto">
          <a:xfrm>
            <a:off x="0" y="57150"/>
            <a:ext cx="91440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7" descr="NHSBT Colour_RGB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538" y="365125"/>
            <a:ext cx="2954337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625475"/>
            <a:ext cx="697865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58963"/>
            <a:ext cx="697865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800" b="1" kern="1200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9pPr>
    </p:titleStyle>
    <p:bodyStyle>
      <a:lvl1pPr marL="177800" indent="-177800" algn="l" defTabSz="457200" rtl="0" eaLnBrk="1" fontAlgn="base" hangingPunct="1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eaLnBrk="1" fontAlgn="base" hangingPunct="1">
        <a:spcBef>
          <a:spcPts val="400"/>
        </a:spcBef>
        <a:spcAft>
          <a:spcPct val="0"/>
        </a:spcAft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5475" indent="-177800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69875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5225" indent="-269875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625475"/>
            <a:ext cx="697865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58963"/>
            <a:ext cx="697865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2052" name="Picture 7" descr="NHS Blood Transplant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675" y="304800"/>
            <a:ext cx="255905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800" b="1" kern="1200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9pPr>
    </p:titleStyle>
    <p:bodyStyle>
      <a:lvl1pPr marL="177800" indent="-177800" algn="l" defTabSz="457200" rtl="0" eaLnBrk="1" fontAlgn="base" hangingPunct="1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eaLnBrk="1" fontAlgn="base" hangingPunct="1">
        <a:spcBef>
          <a:spcPts val="400"/>
        </a:spcBef>
        <a:spcAft>
          <a:spcPct val="0"/>
        </a:spcAft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5475" indent="-177800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69875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5225" indent="-269875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-4763" y="-9525"/>
            <a:ext cx="9159876" cy="6029325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6614 w 9160577"/>
              <a:gd name="connsiteY0" fmla="*/ 1900327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524605 w 9160577"/>
              <a:gd name="connsiteY2" fmla="*/ 181137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733892 w 9160577"/>
              <a:gd name="connsiteY2" fmla="*/ 1448487 h 2019721"/>
              <a:gd name="connsiteX3" fmla="*/ 4182446 w 9160577"/>
              <a:gd name="connsiteY3" fmla="*/ 1729004 h 2019721"/>
              <a:gd name="connsiteX4" fmla="*/ 5253561 w 9160577"/>
              <a:gd name="connsiteY4" fmla="*/ 1973818 h 2019721"/>
              <a:gd name="connsiteX5" fmla="*/ 7084656 w 9160577"/>
              <a:gd name="connsiteY5" fmla="*/ 2019721 h 2019721"/>
              <a:gd name="connsiteX6" fmla="*/ 8885148 w 9160577"/>
              <a:gd name="connsiteY6" fmla="*/ 1764706 h 2019721"/>
              <a:gd name="connsiteX7" fmla="*/ 9155476 w 9160577"/>
              <a:gd name="connsiteY7" fmla="*/ 1606596 h 2019721"/>
              <a:gd name="connsiteX8" fmla="*/ 9160577 w 9160577"/>
              <a:gd name="connsiteY8" fmla="*/ 0 h 2019721"/>
              <a:gd name="connsiteX9" fmla="*/ 0 w 9160577"/>
              <a:gd name="connsiteY9" fmla="*/ 2627 h 2019721"/>
              <a:gd name="connsiteX10" fmla="*/ 6614 w 9160577"/>
              <a:gd name="connsiteY10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733892 w 9160577"/>
              <a:gd name="connsiteY2" fmla="*/ 1448487 h 2019721"/>
              <a:gd name="connsiteX3" fmla="*/ 5253561 w 9160577"/>
              <a:gd name="connsiteY3" fmla="*/ 1973818 h 2019721"/>
              <a:gd name="connsiteX4" fmla="*/ 7084656 w 9160577"/>
              <a:gd name="connsiteY4" fmla="*/ 2019721 h 2019721"/>
              <a:gd name="connsiteX5" fmla="*/ 8885148 w 9160577"/>
              <a:gd name="connsiteY5" fmla="*/ 1764706 h 2019721"/>
              <a:gd name="connsiteX6" fmla="*/ 9155476 w 9160577"/>
              <a:gd name="connsiteY6" fmla="*/ 1606596 h 2019721"/>
              <a:gd name="connsiteX7" fmla="*/ 9160577 w 9160577"/>
              <a:gd name="connsiteY7" fmla="*/ 0 h 2019721"/>
              <a:gd name="connsiteX8" fmla="*/ 0 w 9160577"/>
              <a:gd name="connsiteY8" fmla="*/ 2627 h 2019721"/>
              <a:gd name="connsiteX9" fmla="*/ 6614 w 9160577"/>
              <a:gd name="connsiteY9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890285 w 9160577"/>
              <a:gd name="connsiteY2" fmla="*/ 1956471 h 2019721"/>
              <a:gd name="connsiteX3" fmla="*/ 5253561 w 9160577"/>
              <a:gd name="connsiteY3" fmla="*/ 1973818 h 2019721"/>
              <a:gd name="connsiteX4" fmla="*/ 7084656 w 9160577"/>
              <a:gd name="connsiteY4" fmla="*/ 2019721 h 2019721"/>
              <a:gd name="connsiteX5" fmla="*/ 8885148 w 9160577"/>
              <a:gd name="connsiteY5" fmla="*/ 1764706 h 2019721"/>
              <a:gd name="connsiteX6" fmla="*/ 9155476 w 9160577"/>
              <a:gd name="connsiteY6" fmla="*/ 1606596 h 2019721"/>
              <a:gd name="connsiteX7" fmla="*/ 9160577 w 9160577"/>
              <a:gd name="connsiteY7" fmla="*/ 0 h 2019721"/>
              <a:gd name="connsiteX8" fmla="*/ 0 w 9160577"/>
              <a:gd name="connsiteY8" fmla="*/ 2627 h 2019721"/>
              <a:gd name="connsiteX9" fmla="*/ 6614 w 9160577"/>
              <a:gd name="connsiteY9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890285 w 9160577"/>
              <a:gd name="connsiteY2" fmla="*/ 1956471 h 2019721"/>
              <a:gd name="connsiteX3" fmla="*/ 7084656 w 9160577"/>
              <a:gd name="connsiteY3" fmla="*/ 2019721 h 2019721"/>
              <a:gd name="connsiteX4" fmla="*/ 8885148 w 9160577"/>
              <a:gd name="connsiteY4" fmla="*/ 1764706 h 2019721"/>
              <a:gd name="connsiteX5" fmla="*/ 9155476 w 9160577"/>
              <a:gd name="connsiteY5" fmla="*/ 1606596 h 2019721"/>
              <a:gd name="connsiteX6" fmla="*/ 9160577 w 9160577"/>
              <a:gd name="connsiteY6" fmla="*/ 0 h 2019721"/>
              <a:gd name="connsiteX7" fmla="*/ 0 w 9160577"/>
              <a:gd name="connsiteY7" fmla="*/ 2627 h 2019721"/>
              <a:gd name="connsiteX8" fmla="*/ 6614 w 9160577"/>
              <a:gd name="connsiteY8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916744 w 9160577"/>
              <a:gd name="connsiteY2" fmla="*/ 1972136 h 2019721"/>
              <a:gd name="connsiteX3" fmla="*/ 7084656 w 9160577"/>
              <a:gd name="connsiteY3" fmla="*/ 2019721 h 2019721"/>
              <a:gd name="connsiteX4" fmla="*/ 8885148 w 9160577"/>
              <a:gd name="connsiteY4" fmla="*/ 1764706 h 2019721"/>
              <a:gd name="connsiteX5" fmla="*/ 9155476 w 9160577"/>
              <a:gd name="connsiteY5" fmla="*/ 1606596 h 2019721"/>
              <a:gd name="connsiteX6" fmla="*/ 9160577 w 9160577"/>
              <a:gd name="connsiteY6" fmla="*/ 0 h 2019721"/>
              <a:gd name="connsiteX7" fmla="*/ 0 w 9160577"/>
              <a:gd name="connsiteY7" fmla="*/ 2627 h 2019721"/>
              <a:gd name="connsiteX8" fmla="*/ 6614 w 9160577"/>
              <a:gd name="connsiteY8" fmla="*/ 1900327 h 2019721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48861 w 9160577"/>
              <a:gd name="connsiteY5" fmla="*/ 1886323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9148861 w 9160577"/>
              <a:gd name="connsiteY4" fmla="*/ 1886323 h 2024643"/>
              <a:gd name="connsiteX5" fmla="*/ 9160577 w 9160577"/>
              <a:gd name="connsiteY5" fmla="*/ 0 h 2024643"/>
              <a:gd name="connsiteX6" fmla="*/ 0 w 9160577"/>
              <a:gd name="connsiteY6" fmla="*/ 2627 h 2024643"/>
              <a:gd name="connsiteX7" fmla="*/ 6614 w 9160577"/>
              <a:gd name="connsiteY7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9148861 w 9160577"/>
              <a:gd name="connsiteY4" fmla="*/ 1886323 h 2024643"/>
              <a:gd name="connsiteX5" fmla="*/ 9160577 w 9160577"/>
              <a:gd name="connsiteY5" fmla="*/ 0 h 2024643"/>
              <a:gd name="connsiteX6" fmla="*/ 0 w 9160577"/>
              <a:gd name="connsiteY6" fmla="*/ 2627 h 2024643"/>
              <a:gd name="connsiteX7" fmla="*/ 6614 w 9160577"/>
              <a:gd name="connsiteY7" fmla="*/ 1900327 h 2024643"/>
              <a:gd name="connsiteX0" fmla="*/ 6614 w 9160577"/>
              <a:gd name="connsiteY0" fmla="*/ 1900327 h 2040205"/>
              <a:gd name="connsiteX1" fmla="*/ 1255132 w 9160577"/>
              <a:gd name="connsiteY1" fmla="*/ 1814761 h 2040205"/>
              <a:gd name="connsiteX2" fmla="*/ 4916744 w 9160577"/>
              <a:gd name="connsiteY2" fmla="*/ 1972136 h 2040205"/>
              <a:gd name="connsiteX3" fmla="*/ 7084656 w 9160577"/>
              <a:gd name="connsiteY3" fmla="*/ 2019721 h 2040205"/>
              <a:gd name="connsiteX4" fmla="*/ 9148861 w 9160577"/>
              <a:gd name="connsiteY4" fmla="*/ 1886323 h 2040205"/>
              <a:gd name="connsiteX5" fmla="*/ 9160577 w 9160577"/>
              <a:gd name="connsiteY5" fmla="*/ 0 h 2040205"/>
              <a:gd name="connsiteX6" fmla="*/ 0 w 9160577"/>
              <a:gd name="connsiteY6" fmla="*/ 2627 h 2040205"/>
              <a:gd name="connsiteX7" fmla="*/ 6614 w 9160577"/>
              <a:gd name="connsiteY7" fmla="*/ 1900327 h 204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60577" h="2040205">
                <a:moveTo>
                  <a:pt x="6614" y="1900327"/>
                </a:moveTo>
                <a:lnTo>
                  <a:pt x="1255132" y="1814761"/>
                </a:lnTo>
                <a:lnTo>
                  <a:pt x="4916744" y="1972136"/>
                </a:lnTo>
                <a:cubicBezTo>
                  <a:pt x="6069337" y="2064084"/>
                  <a:pt x="6335560" y="2044139"/>
                  <a:pt x="7084656" y="2019721"/>
                </a:cubicBezTo>
                <a:cubicBezTo>
                  <a:pt x="8361433" y="1979731"/>
                  <a:pt x="8460793" y="1930789"/>
                  <a:pt x="9148861" y="1886323"/>
                </a:cubicBezTo>
                <a:cubicBezTo>
                  <a:pt x="9151411" y="1083025"/>
                  <a:pt x="9158026" y="803298"/>
                  <a:pt x="9160577" y="0"/>
                </a:cubicBezTo>
                <a:lnTo>
                  <a:pt x="0" y="2627"/>
                </a:lnTo>
                <a:cubicBezTo>
                  <a:pt x="2205" y="635194"/>
                  <a:pt x="4409" y="1267760"/>
                  <a:pt x="6614" y="19003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b="0"/>
          </a:p>
        </p:txBody>
      </p:sp>
      <p:pic>
        <p:nvPicPr>
          <p:cNvPr id="3075" name="Picture 7" descr="_0000_NHSBT_Ribbon_NHS_Blue_RGB_WhiteAbv_DRAFT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" r="4449"/>
          <a:stretch>
            <a:fillRect/>
          </a:stretch>
        </p:blipFill>
        <p:spPr bwMode="auto">
          <a:xfrm>
            <a:off x="-4763" y="3584575"/>
            <a:ext cx="9159876" cy="294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8" descr="NHSBT Colour_RGB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538" y="365125"/>
            <a:ext cx="2954337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625475"/>
            <a:ext cx="697865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07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58963"/>
            <a:ext cx="697865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800" b="1" kern="1200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9pPr>
    </p:titleStyle>
    <p:bodyStyle>
      <a:lvl1pPr marL="177800" indent="-177800" algn="l" defTabSz="457200" rtl="0" eaLnBrk="1" fontAlgn="base" hangingPunct="1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eaLnBrk="1" fontAlgn="base" hangingPunct="1">
        <a:spcBef>
          <a:spcPts val="400"/>
        </a:spcBef>
        <a:spcAft>
          <a:spcPct val="0"/>
        </a:spcAft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5475" indent="-177800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69875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5225" indent="-269875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 descr="_0000_NHSBT_Ribbon_NHS_Blue_RGB_WhiteAbv_DRAFT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9860" r="3767"/>
          <a:stretch>
            <a:fillRect/>
          </a:stretch>
        </p:blipFill>
        <p:spPr bwMode="auto">
          <a:xfrm>
            <a:off x="0" y="57150"/>
            <a:ext cx="91440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7" descr="NHSBT Colour_RGB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538" y="365125"/>
            <a:ext cx="2954337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625475"/>
            <a:ext cx="697865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58963"/>
            <a:ext cx="697865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380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800" b="1" kern="1200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9pPr>
    </p:titleStyle>
    <p:bodyStyle>
      <a:lvl1pPr marL="177800" indent="-177800" algn="l" defTabSz="457200" rtl="0" eaLnBrk="1" fontAlgn="base" hangingPunct="1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eaLnBrk="1" fontAlgn="base" hangingPunct="1">
        <a:spcBef>
          <a:spcPts val="400"/>
        </a:spcBef>
        <a:spcAft>
          <a:spcPct val="0"/>
        </a:spcAft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5475" indent="-177800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69875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5225" indent="-269875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-4763" y="-9525"/>
            <a:ext cx="9159876" cy="6029325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6614 w 9160577"/>
              <a:gd name="connsiteY0" fmla="*/ 1900327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524605 w 9160577"/>
              <a:gd name="connsiteY2" fmla="*/ 181137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733892 w 9160577"/>
              <a:gd name="connsiteY2" fmla="*/ 1448487 h 2019721"/>
              <a:gd name="connsiteX3" fmla="*/ 4182446 w 9160577"/>
              <a:gd name="connsiteY3" fmla="*/ 1729004 h 2019721"/>
              <a:gd name="connsiteX4" fmla="*/ 5253561 w 9160577"/>
              <a:gd name="connsiteY4" fmla="*/ 1973818 h 2019721"/>
              <a:gd name="connsiteX5" fmla="*/ 7084656 w 9160577"/>
              <a:gd name="connsiteY5" fmla="*/ 2019721 h 2019721"/>
              <a:gd name="connsiteX6" fmla="*/ 8885148 w 9160577"/>
              <a:gd name="connsiteY6" fmla="*/ 1764706 h 2019721"/>
              <a:gd name="connsiteX7" fmla="*/ 9155476 w 9160577"/>
              <a:gd name="connsiteY7" fmla="*/ 1606596 h 2019721"/>
              <a:gd name="connsiteX8" fmla="*/ 9160577 w 9160577"/>
              <a:gd name="connsiteY8" fmla="*/ 0 h 2019721"/>
              <a:gd name="connsiteX9" fmla="*/ 0 w 9160577"/>
              <a:gd name="connsiteY9" fmla="*/ 2627 h 2019721"/>
              <a:gd name="connsiteX10" fmla="*/ 6614 w 9160577"/>
              <a:gd name="connsiteY10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733892 w 9160577"/>
              <a:gd name="connsiteY2" fmla="*/ 1448487 h 2019721"/>
              <a:gd name="connsiteX3" fmla="*/ 5253561 w 9160577"/>
              <a:gd name="connsiteY3" fmla="*/ 1973818 h 2019721"/>
              <a:gd name="connsiteX4" fmla="*/ 7084656 w 9160577"/>
              <a:gd name="connsiteY4" fmla="*/ 2019721 h 2019721"/>
              <a:gd name="connsiteX5" fmla="*/ 8885148 w 9160577"/>
              <a:gd name="connsiteY5" fmla="*/ 1764706 h 2019721"/>
              <a:gd name="connsiteX6" fmla="*/ 9155476 w 9160577"/>
              <a:gd name="connsiteY6" fmla="*/ 1606596 h 2019721"/>
              <a:gd name="connsiteX7" fmla="*/ 9160577 w 9160577"/>
              <a:gd name="connsiteY7" fmla="*/ 0 h 2019721"/>
              <a:gd name="connsiteX8" fmla="*/ 0 w 9160577"/>
              <a:gd name="connsiteY8" fmla="*/ 2627 h 2019721"/>
              <a:gd name="connsiteX9" fmla="*/ 6614 w 9160577"/>
              <a:gd name="connsiteY9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890285 w 9160577"/>
              <a:gd name="connsiteY2" fmla="*/ 1956471 h 2019721"/>
              <a:gd name="connsiteX3" fmla="*/ 5253561 w 9160577"/>
              <a:gd name="connsiteY3" fmla="*/ 1973818 h 2019721"/>
              <a:gd name="connsiteX4" fmla="*/ 7084656 w 9160577"/>
              <a:gd name="connsiteY4" fmla="*/ 2019721 h 2019721"/>
              <a:gd name="connsiteX5" fmla="*/ 8885148 w 9160577"/>
              <a:gd name="connsiteY5" fmla="*/ 1764706 h 2019721"/>
              <a:gd name="connsiteX6" fmla="*/ 9155476 w 9160577"/>
              <a:gd name="connsiteY6" fmla="*/ 1606596 h 2019721"/>
              <a:gd name="connsiteX7" fmla="*/ 9160577 w 9160577"/>
              <a:gd name="connsiteY7" fmla="*/ 0 h 2019721"/>
              <a:gd name="connsiteX8" fmla="*/ 0 w 9160577"/>
              <a:gd name="connsiteY8" fmla="*/ 2627 h 2019721"/>
              <a:gd name="connsiteX9" fmla="*/ 6614 w 9160577"/>
              <a:gd name="connsiteY9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890285 w 9160577"/>
              <a:gd name="connsiteY2" fmla="*/ 1956471 h 2019721"/>
              <a:gd name="connsiteX3" fmla="*/ 7084656 w 9160577"/>
              <a:gd name="connsiteY3" fmla="*/ 2019721 h 2019721"/>
              <a:gd name="connsiteX4" fmla="*/ 8885148 w 9160577"/>
              <a:gd name="connsiteY4" fmla="*/ 1764706 h 2019721"/>
              <a:gd name="connsiteX5" fmla="*/ 9155476 w 9160577"/>
              <a:gd name="connsiteY5" fmla="*/ 1606596 h 2019721"/>
              <a:gd name="connsiteX6" fmla="*/ 9160577 w 9160577"/>
              <a:gd name="connsiteY6" fmla="*/ 0 h 2019721"/>
              <a:gd name="connsiteX7" fmla="*/ 0 w 9160577"/>
              <a:gd name="connsiteY7" fmla="*/ 2627 h 2019721"/>
              <a:gd name="connsiteX8" fmla="*/ 6614 w 9160577"/>
              <a:gd name="connsiteY8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916744 w 9160577"/>
              <a:gd name="connsiteY2" fmla="*/ 1972136 h 2019721"/>
              <a:gd name="connsiteX3" fmla="*/ 7084656 w 9160577"/>
              <a:gd name="connsiteY3" fmla="*/ 2019721 h 2019721"/>
              <a:gd name="connsiteX4" fmla="*/ 8885148 w 9160577"/>
              <a:gd name="connsiteY4" fmla="*/ 1764706 h 2019721"/>
              <a:gd name="connsiteX5" fmla="*/ 9155476 w 9160577"/>
              <a:gd name="connsiteY5" fmla="*/ 1606596 h 2019721"/>
              <a:gd name="connsiteX6" fmla="*/ 9160577 w 9160577"/>
              <a:gd name="connsiteY6" fmla="*/ 0 h 2019721"/>
              <a:gd name="connsiteX7" fmla="*/ 0 w 9160577"/>
              <a:gd name="connsiteY7" fmla="*/ 2627 h 2019721"/>
              <a:gd name="connsiteX8" fmla="*/ 6614 w 9160577"/>
              <a:gd name="connsiteY8" fmla="*/ 1900327 h 2019721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48861 w 9160577"/>
              <a:gd name="connsiteY5" fmla="*/ 1886323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9148861 w 9160577"/>
              <a:gd name="connsiteY4" fmla="*/ 1886323 h 2024643"/>
              <a:gd name="connsiteX5" fmla="*/ 9160577 w 9160577"/>
              <a:gd name="connsiteY5" fmla="*/ 0 h 2024643"/>
              <a:gd name="connsiteX6" fmla="*/ 0 w 9160577"/>
              <a:gd name="connsiteY6" fmla="*/ 2627 h 2024643"/>
              <a:gd name="connsiteX7" fmla="*/ 6614 w 9160577"/>
              <a:gd name="connsiteY7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9148861 w 9160577"/>
              <a:gd name="connsiteY4" fmla="*/ 1886323 h 2024643"/>
              <a:gd name="connsiteX5" fmla="*/ 9160577 w 9160577"/>
              <a:gd name="connsiteY5" fmla="*/ 0 h 2024643"/>
              <a:gd name="connsiteX6" fmla="*/ 0 w 9160577"/>
              <a:gd name="connsiteY6" fmla="*/ 2627 h 2024643"/>
              <a:gd name="connsiteX7" fmla="*/ 6614 w 9160577"/>
              <a:gd name="connsiteY7" fmla="*/ 1900327 h 2024643"/>
              <a:gd name="connsiteX0" fmla="*/ 6614 w 9160577"/>
              <a:gd name="connsiteY0" fmla="*/ 1900327 h 2040205"/>
              <a:gd name="connsiteX1" fmla="*/ 1255132 w 9160577"/>
              <a:gd name="connsiteY1" fmla="*/ 1814761 h 2040205"/>
              <a:gd name="connsiteX2" fmla="*/ 4916744 w 9160577"/>
              <a:gd name="connsiteY2" fmla="*/ 1972136 h 2040205"/>
              <a:gd name="connsiteX3" fmla="*/ 7084656 w 9160577"/>
              <a:gd name="connsiteY3" fmla="*/ 2019721 h 2040205"/>
              <a:gd name="connsiteX4" fmla="*/ 9148861 w 9160577"/>
              <a:gd name="connsiteY4" fmla="*/ 1886323 h 2040205"/>
              <a:gd name="connsiteX5" fmla="*/ 9160577 w 9160577"/>
              <a:gd name="connsiteY5" fmla="*/ 0 h 2040205"/>
              <a:gd name="connsiteX6" fmla="*/ 0 w 9160577"/>
              <a:gd name="connsiteY6" fmla="*/ 2627 h 2040205"/>
              <a:gd name="connsiteX7" fmla="*/ 6614 w 9160577"/>
              <a:gd name="connsiteY7" fmla="*/ 1900327 h 204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60577" h="2040205">
                <a:moveTo>
                  <a:pt x="6614" y="1900327"/>
                </a:moveTo>
                <a:lnTo>
                  <a:pt x="1255132" y="1814761"/>
                </a:lnTo>
                <a:lnTo>
                  <a:pt x="4916744" y="1972136"/>
                </a:lnTo>
                <a:cubicBezTo>
                  <a:pt x="6069337" y="2064084"/>
                  <a:pt x="6335560" y="2044139"/>
                  <a:pt x="7084656" y="2019721"/>
                </a:cubicBezTo>
                <a:cubicBezTo>
                  <a:pt x="8361433" y="1979731"/>
                  <a:pt x="8460793" y="1930789"/>
                  <a:pt x="9148861" y="1886323"/>
                </a:cubicBezTo>
                <a:cubicBezTo>
                  <a:pt x="9151411" y="1083025"/>
                  <a:pt x="9158026" y="803298"/>
                  <a:pt x="9160577" y="0"/>
                </a:cubicBezTo>
                <a:lnTo>
                  <a:pt x="0" y="2627"/>
                </a:lnTo>
                <a:cubicBezTo>
                  <a:pt x="2205" y="635194"/>
                  <a:pt x="4409" y="1267760"/>
                  <a:pt x="6614" y="19003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GB">
              <a:solidFill>
                <a:srgbClr val="FFFFFF"/>
              </a:solidFill>
            </a:endParaRPr>
          </a:p>
        </p:txBody>
      </p:sp>
      <p:pic>
        <p:nvPicPr>
          <p:cNvPr id="3075" name="Picture 7" descr="_0000_NHSBT_Ribbon_NHS_Blue_RGB_WhiteAbv_DRAFT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" r="4449"/>
          <a:stretch>
            <a:fillRect/>
          </a:stretch>
        </p:blipFill>
        <p:spPr bwMode="auto">
          <a:xfrm>
            <a:off x="-4763" y="3584575"/>
            <a:ext cx="9159876" cy="294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8" descr="NHSBT Colour_RGB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538" y="365125"/>
            <a:ext cx="2954337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625475"/>
            <a:ext cx="697865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07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58963"/>
            <a:ext cx="697865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527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800" b="1" kern="1200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9pPr>
    </p:titleStyle>
    <p:bodyStyle>
      <a:lvl1pPr marL="177800" indent="-177800" algn="l" defTabSz="457200" rtl="0" eaLnBrk="1" fontAlgn="base" hangingPunct="1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eaLnBrk="1" fontAlgn="base" hangingPunct="1">
        <a:spcBef>
          <a:spcPts val="400"/>
        </a:spcBef>
        <a:spcAft>
          <a:spcPct val="0"/>
        </a:spcAft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5475" indent="-177800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69875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5225" indent="-269875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AD0F4D-6760-43AB-A631-92A3214ABF7E}" type="datetimeFigureOut">
              <a:rPr lang="en-US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11/27/2018</a:t>
            </a:fld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C06054-9BC8-422E-90D3-BACAF10AC0F6}" type="slidenum">
              <a:rPr lang="en-US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2055" name="Picture 5" descr="NHSBT Colour_RGB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838" y="214313"/>
            <a:ext cx="1727200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545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2987997"/>
            <a:ext cx="7344816" cy="1017067"/>
          </a:xfrm>
        </p:spPr>
        <p:txBody>
          <a:bodyPr/>
          <a:lstStyle/>
          <a:p>
            <a:pPr algn="l"/>
            <a:r>
              <a:rPr lang="en-US" sz="4400" dirty="0"/>
              <a:t>Annual Report on Liver Transplantation 2017/18</a:t>
            </a:r>
            <a:endParaRPr lang="en-GB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4077072"/>
            <a:ext cx="1656184" cy="647650"/>
          </a:xfrm>
        </p:spPr>
        <p:txBody>
          <a:bodyPr/>
          <a:lstStyle/>
          <a:p>
            <a:pPr algn="l"/>
            <a:r>
              <a:rPr lang="en-GB" dirty="0">
                <a:solidFill>
                  <a:srgbClr val="00B0F0"/>
                </a:solidFill>
              </a:rPr>
              <a:t>SLIDE SET</a:t>
            </a:r>
          </a:p>
        </p:txBody>
      </p:sp>
      <p:pic>
        <p:nvPicPr>
          <p:cNvPr id="5" name="Picture 3" descr="\\MSVSAS01\f$\Stats &amp; Audit\Shared\All\Admin\Forms\NHSBT Branding templates\Logo from 2017\NHSBloodandTransplantR1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64752"/>
            <a:ext cx="3257504" cy="909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673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888" y="1340768"/>
            <a:ext cx="7886700" cy="2852737"/>
          </a:xfrm>
        </p:spPr>
        <p:txBody>
          <a:bodyPr/>
          <a:lstStyle/>
          <a:p>
            <a:r>
              <a:rPr lang="en-GB" sz="4400" dirty="0"/>
              <a:t>Introduction</a:t>
            </a:r>
          </a:p>
        </p:txBody>
      </p:sp>
      <p:pic>
        <p:nvPicPr>
          <p:cNvPr id="3" name="Picture 3" descr="\\MSVSAS01\f$\Stats &amp; Audit\Shared\All\Admin\Forms\NHSBT Branding templates\Logo from 2017\NHSBloodandTransplantR1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32655"/>
            <a:ext cx="3024336" cy="84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0391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CB8250B-5C46-4C20-85F1-38422797C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632"/>
            <a:ext cx="9144000" cy="681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860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CA58799-2D5F-413C-AE12-74C956CCB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485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DA405E2-645C-4841-8489-369C11D0C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965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1CD23AA-F633-4497-B1E3-0DA6C06BB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558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9B7D8C-299D-40CF-91A4-0BF6155C5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215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B29146-F711-4BAE-B94E-E2615E6E6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449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3888" y="1340768"/>
            <a:ext cx="7886700" cy="2852737"/>
          </a:xfrm>
        </p:spPr>
        <p:txBody>
          <a:bodyPr/>
          <a:lstStyle/>
          <a:p>
            <a:r>
              <a:rPr lang="en-GB" sz="4400" dirty="0"/>
              <a:t>Adult Activity</a:t>
            </a:r>
          </a:p>
        </p:txBody>
      </p:sp>
      <p:pic>
        <p:nvPicPr>
          <p:cNvPr id="5" name="Picture 3" descr="\\MSVSAS01\f$\Stats &amp; Audit\Shared\All\Admin\Forms\NHSBT Branding templates\Logo from 2017\NHSBloodandTransplantR1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32655"/>
            <a:ext cx="3024336" cy="84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4329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54ECAE9-B43C-4831-8B22-2ABEF6B6E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476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11C03F8-9F6F-4D3B-A04D-10243982B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86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245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E35E4A9-E2BB-4039-BC85-3B2B82049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035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72FD004-2B4E-43D0-A073-0FDDACD04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252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3888" y="1340768"/>
            <a:ext cx="8124576" cy="2852737"/>
          </a:xfrm>
        </p:spPr>
        <p:txBody>
          <a:bodyPr/>
          <a:lstStyle/>
          <a:p>
            <a:r>
              <a:rPr lang="en-GB" sz="4400" dirty="0"/>
              <a:t>Adult Elective Activity</a:t>
            </a:r>
          </a:p>
        </p:txBody>
      </p:sp>
      <p:pic>
        <p:nvPicPr>
          <p:cNvPr id="4" name="Picture 3" descr="\\MSVSAS01\f$\Stats &amp; Audit\Shared\All\Admin\Forms\NHSBT Branding templates\Logo from 2017\NHSBloodandTransplantR1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32655"/>
            <a:ext cx="3024336" cy="84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5856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BCE3E2E-8D2A-4970-9B66-735103DF1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840"/>
            <a:ext cx="9144000" cy="676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100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45523F0-F24E-4E02-AE1E-6476055E0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660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D91D1BC-087B-45B7-901D-F8F98CA7F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09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119D672-F2A0-4923-B65E-A2D76D629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354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6EC694A-5A68-4343-8719-75E2B7091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561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71840C2-9BDC-4083-BCC9-181154923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3912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50D6302-D054-4C6D-8064-FD65D5012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96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BCF052-22ED-41FA-86B3-2A05DFF04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1675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044CE0-8F26-4F10-B382-C25DE0EE4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932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F92FE5-B188-4939-8B88-B4EC70F49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59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3888" y="1340768"/>
            <a:ext cx="8124576" cy="2852737"/>
          </a:xfrm>
        </p:spPr>
        <p:txBody>
          <a:bodyPr/>
          <a:lstStyle/>
          <a:p>
            <a:r>
              <a:rPr lang="en-GB" sz="4400" dirty="0"/>
              <a:t>Adult Super-Urgent Activity</a:t>
            </a:r>
          </a:p>
        </p:txBody>
      </p:sp>
      <p:pic>
        <p:nvPicPr>
          <p:cNvPr id="4" name="Picture 3" descr="\\MSVSAS01\f$\Stats &amp; Audit\Shared\All\Admin\Forms\NHSBT Branding templates\Logo from 2017\NHSBloodandTransplantR1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32655"/>
            <a:ext cx="3024336" cy="84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6645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A7BCA0B-8CF1-4CB7-9724-B314CA720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3309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D49D0C8-B066-4D94-8C97-F6FDF42FC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4887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AD7778-9D3B-4A79-B643-A95C9973D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86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876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7D8CCDC-AB1C-4320-871F-7833A6737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77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3888" y="1340768"/>
            <a:ext cx="7886700" cy="2852737"/>
          </a:xfrm>
        </p:spPr>
        <p:txBody>
          <a:bodyPr/>
          <a:lstStyle/>
          <a:p>
            <a:r>
              <a:rPr lang="en-GB" sz="4400" dirty="0"/>
              <a:t>Paediatric Activity</a:t>
            </a:r>
          </a:p>
        </p:txBody>
      </p:sp>
      <p:pic>
        <p:nvPicPr>
          <p:cNvPr id="4" name="Picture 3" descr="\\MSVSAS01\f$\Stats &amp; Audit\Shared\All\Admin\Forms\NHSBT Branding templates\Logo from 2017\NHSBloodandTransplantR1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32655"/>
            <a:ext cx="3024336" cy="84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5324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0A55726-D5C2-488E-A5B3-E5F34D38A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86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3233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E1AC35D-DE65-4C04-9E24-33A767EA9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4182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4445590-1C68-4623-936A-8625CF249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6714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309FC5E-8713-4E6E-8857-633FE4701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3030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3888" y="1340768"/>
            <a:ext cx="8124576" cy="2852737"/>
          </a:xfrm>
        </p:spPr>
        <p:txBody>
          <a:bodyPr/>
          <a:lstStyle/>
          <a:p>
            <a:r>
              <a:rPr lang="en-GB" sz="4400" dirty="0"/>
              <a:t>Paediatric Elective Activity</a:t>
            </a:r>
          </a:p>
        </p:txBody>
      </p:sp>
      <p:pic>
        <p:nvPicPr>
          <p:cNvPr id="4" name="Picture 3" descr="\\MSVSAS01\f$\Stats &amp; Audit\Shared\All\Admin\Forms\NHSBT Branding templates\Logo from 2017\NHSBloodandTransplantR1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32655"/>
            <a:ext cx="3024336" cy="84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5954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3305473-D348-463A-A6EE-76D040E10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86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8594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95FB1C5-6C94-4514-B610-9648D6568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0790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6445EF1-6F12-4DC9-A34D-0FB374B45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8209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A580D9A-8B7B-424C-BEB7-8439D108C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8595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60E77E8-C0DF-4E08-B1D6-028136C0C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5483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1412776"/>
            <a:ext cx="8124576" cy="2852737"/>
          </a:xfrm>
        </p:spPr>
        <p:txBody>
          <a:bodyPr/>
          <a:lstStyle/>
          <a:p>
            <a:r>
              <a:rPr lang="en-GB" sz="4400" dirty="0"/>
              <a:t>Paediatric Super-Urgent Activity</a:t>
            </a:r>
          </a:p>
        </p:txBody>
      </p:sp>
      <p:pic>
        <p:nvPicPr>
          <p:cNvPr id="4" name="Picture 3" descr="\\MSVSAS01\f$\Stats &amp; Audit\Shared\All\Admin\Forms\NHSBT Branding templates\Logo from 2017\NHSBloodandTransplantR1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32655"/>
            <a:ext cx="3024336" cy="84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1744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94D41E0-4D52-4CE5-93B5-78E952AA2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5379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6A5D165-7E0E-4030-93DA-1FC001157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84"/>
            <a:ext cx="9144000" cy="67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74205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1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1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NHSBT_presentation_style_v2">
  <a:themeElements>
    <a:clrScheme name="4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4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4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Theme1">
  <a:themeElements>
    <a:clrScheme name="1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1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NHSBT_presentation_style_v2">
  <a:themeElements>
    <a:clrScheme name="4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4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4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721</TotalTime>
  <Words>38</Words>
  <Application>Microsoft Office PowerPoint</Application>
  <PresentationFormat>On-screen Show (4:3)</PresentationFormat>
  <Paragraphs>13</Paragraphs>
  <Slides>43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Arial</vt:lpstr>
      <vt:lpstr>Calibri</vt:lpstr>
      <vt:lpstr>Lucida Grande</vt:lpstr>
      <vt:lpstr>Theme1</vt:lpstr>
      <vt:lpstr>2_NHSBT_presentation_style_v2</vt:lpstr>
      <vt:lpstr>4_NHSBT_presentation_style_v2</vt:lpstr>
      <vt:lpstr>1_Theme1</vt:lpstr>
      <vt:lpstr>5_NHSBT_presentation_style_v2</vt:lpstr>
      <vt:lpstr>2_Default Design</vt:lpstr>
      <vt:lpstr>Annual Report on Liver Transplantation 2017/18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Activity</vt:lpstr>
      <vt:lpstr>PowerPoint Presentation</vt:lpstr>
      <vt:lpstr>PowerPoint Presentation</vt:lpstr>
      <vt:lpstr>PowerPoint Presentation</vt:lpstr>
      <vt:lpstr>PowerPoint Presentation</vt:lpstr>
      <vt:lpstr>Adult Elective Activity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Super-Urgent Activity</vt:lpstr>
      <vt:lpstr>PowerPoint Presentation</vt:lpstr>
      <vt:lpstr>PowerPoint Presentation</vt:lpstr>
      <vt:lpstr>PowerPoint Presentation</vt:lpstr>
      <vt:lpstr>PowerPoint Presentation</vt:lpstr>
      <vt:lpstr>Paediatric Activity</vt:lpstr>
      <vt:lpstr>PowerPoint Presentation</vt:lpstr>
      <vt:lpstr>PowerPoint Presentation</vt:lpstr>
      <vt:lpstr>PowerPoint Presentation</vt:lpstr>
      <vt:lpstr>PowerPoint Presentation</vt:lpstr>
      <vt:lpstr>Paediatric Elective Activity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Paediatric Super-Urgent Activity</vt:lpstr>
      <vt:lpstr>PowerPoint Presentation</vt:lpstr>
      <vt:lpstr>PowerPoint Presentation</vt:lpstr>
    </vt:vector>
  </TitlesOfParts>
  <Company>NHSBT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Hogg</dc:creator>
  <cp:lastModifiedBy>Taylor Rhiannon</cp:lastModifiedBy>
  <cp:revision>78</cp:revision>
  <dcterms:created xsi:type="dcterms:W3CDTF">2015-09-28T15:02:57Z</dcterms:created>
  <dcterms:modified xsi:type="dcterms:W3CDTF">2018-11-27T14:19:06Z</dcterms:modified>
</cp:coreProperties>
</file>